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1523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28c3f1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08b46e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二、选择题（本题共2小题，每小题有一个或多个选项符合题目要求）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bf4a7e10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0.xml"/><Relationship Id="rId2" Type="http://schemas.openxmlformats.org/officeDocument/2006/relationships/image" Target="../media/image22.png"/><Relationship Id="rId1"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0.xml"/><Relationship Id="rId4" Type="http://schemas.openxmlformats.org/officeDocument/2006/relationships/image" Target="../media/image27.png"/><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image" Target="../media/image30.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11.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0.xml"/><Relationship Id="rId4" Type="http://schemas.openxmlformats.org/officeDocument/2006/relationships/image" Target="../media/image17.pn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1_1#7990a8b2a?htil=3&amp;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17146" y="1054295"/>
            <a:ext cx="3346704"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1_2#7990a8b2a?htil=3&amp;pid=d28c3f13d&amp;color=0,0,0&amp;vtp=1&amp;bt=1&amp;bbb=1&amp;hb=1"/>
          <p:cNvSpPr/>
          <p:nvPr/>
        </p:nvSpPr>
        <p:spPr>
          <a:xfrm>
            <a:off x="722376" y="972000"/>
            <a:ext cx="727862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普通大蓟马和西花蓟马是寄生在豆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科作物上的两种害虫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，捕食螨是两者共同的天敌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。为明确两种蓟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马的种间竞争情况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，给予三种不同的培养条件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，在每种条件下同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时培养两种蓟马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，分别统计了两种蓟马成虫数量的变化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2_1#7990a8b2a.bracket?pid=d28c3f13d&amp;color=0,0,0&amp;vpa=4&amp;vtp=1"/>
          <p:cNvSpPr/>
          <p:nvPr/>
        </p:nvSpPr>
        <p:spPr>
          <a:xfrm>
            <a:off x="3970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1_3#7990a8b2a.choices?htil=3&amp;pid=d28c3f13d&amp;color=0,0,0&amp;vtp=1&amp;bbb=1&amp;hb=1"/>
          <p:cNvSpPr/>
          <p:nvPr/>
        </p:nvSpPr>
        <p:spPr>
          <a:xfrm>
            <a:off x="722376" y="3248474"/>
            <a:ext cx="727862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A.普通大蓟马对于菜豆豆荚和豇豆豆荚的喜好不同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.在未加入捕食螨的情况下，西花蓟马终将取代普通大蓟马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.普通大蓟马与西花蓟马除存在种间竞争外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，两种蓟马种内也存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在竞争</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3_1#7990a8b2a?vop=1&amp;pid=d28c3f13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3_2#7990a8b2a?vop=1&amp;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41648" y="1511300"/>
            <a:ext cx="4105656" cy="4727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7990a8b2a?vop=1&amp;pid=d28c3f13d&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普通大蓟马和西花蓟马存在种间竞争，两种蓟马种内也存在竞争，C正确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，改变作物种类和是否添加捕食者均会改变西花蓟马和普通大蓟马的成虫数量变化趋势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寄生作物的种类和捕食者的存在都会影响两种蓟马的种间竞争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5_1#f13fafb97?htil=4&amp;pid=d28c3f13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09042" y="1054295"/>
            <a:ext cx="2724912"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5_2#f13fafb97?htil=4&amp;pid=d28c3f13d&amp;color=0,0,0&amp;vtp=1&amp;bt=1&amp;bbb=1&amp;hb=1&amp;hs=1"/>
          <p:cNvSpPr/>
          <p:nvPr/>
        </p:nvSpPr>
        <p:spPr>
          <a:xfrm>
            <a:off x="722376" y="972000"/>
            <a:ext cx="7891272"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，高山冰川从山脚至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山顶逐渐消退。生态学家通过对某高山冰川不同时期的冰川退缩区典型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样地的调查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，反演了历史上植被演替的动态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。研究发现各样地乔木层的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几种优势植物各具不同的生长特性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：柳、沙棘根系中有固氮根瘤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杨生长迅速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，并形成较大树冠占据上层空间；云冷杉幼体喜阴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，成体更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为高大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，但生长相对较慢。对乔木层生物量的调查结果如图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6_1#f13fafb97.bracket?pid=d28c3f13d&amp;color=0,0,0&amp;vpa=5&amp;vtp=1"/>
          <p:cNvSpPr/>
          <p:nvPr/>
        </p:nvSpPr>
        <p:spPr>
          <a:xfrm>
            <a:off x="2446401" y="3696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5_3#f13fafb97.choices?pid=d28c3f13d&amp;color=0,0,0&amp;vtp=1&amp;bbb=1&amp;hs=1"/>
              <p:cNvSpPr/>
              <p:nvPr/>
            </p:nvSpPr>
            <p:spPr>
              <a:xfrm>
                <a:off x="722376" y="4162874"/>
                <a:ext cx="10753344"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A.山脚冰川退缩区的优势种为柳、沙棘，山顶冰川退缩区的优势种为云冷杉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.演替早期，土壤的含氮量增加，为冬瓜杨的快速生长提供了良好的生境条件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.冬瓜杨快速生长取代了柳、沙棘成为优势种，并为云冷杉幼体生长提供遮阴环境</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.群落乔木层优势种演替的方向为柳、沙棘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a:t>
                </a:r>
                <a:endParaRPr lang="en-US" altLang="zh-CN" sz="2000" dirty="0"/>
              </a:p>
            </p:txBody>
          </p:sp>
        </mc:Choice>
        <mc:Fallback>
          <p:sp>
            <p:nvSpPr>
              <p:cNvPr id="5" name="QC_5_BD.15_3#f13fafb97.choices?pid=d28c3f13d&amp;color=0,0,0&amp;vtp=1&amp;bbb=1&amp;hs=1"/>
              <p:cNvSpPr>
                <a:spLocks noRot="1" noChangeAspect="1" noMove="1" noResize="1" noEditPoints="1" noAdjustHandles="1" noChangeArrowheads="1" noChangeShapeType="1" noTextEdit="1"/>
              </p:cNvSpPr>
              <p:nvPr/>
            </p:nvSpPr>
            <p:spPr>
              <a:xfrm>
                <a:off x="722376" y="4162874"/>
                <a:ext cx="10753344" cy="1782953"/>
              </a:xfrm>
              <a:prstGeom prst="rect">
                <a:avLst/>
              </a:prstGeom>
              <a:blipFill rotWithShape="1">
                <a:blip r:embed="rId2"/>
                <a:stretch>
                  <a:fillRect l="-4" t="-25"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f13fafb97?vop=1&amp;pid=d28c3f13d&amp;color=0,0,0&amp;vtp=1&amp;bt=1&amp;bbb=1&amp;hb=1"/>
              <p:cNvSpPr/>
              <p:nvPr/>
            </p:nvSpPr>
            <p:spPr>
              <a:xfrm>
                <a:off x="722376" y="972000"/>
                <a:ext cx="10753344" cy="26846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由于气候变暖，高山冰川从山脚至山顶逐渐消退，山脚冰川退缩区演替时间较长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可能为云冷杉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，山顶冰川退缩区演替时间较短，优势种可能为柳、沙棘，A错误；演替早期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势种为柳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、沙棘，其根系中有固氮根瘤，可提高土壤中氮的含量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，为冬瓜杨的快速生长提供了良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好的生境条件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，B正确；冬瓜杨快速生长取代了柳、沙棘成为优势种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，并且冬瓜杨可以形成较大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树冠占据上层空间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，为云冷杉幼体生长提供遮阴环境，C正确；据题图分析，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随演替时间延长，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乔木层优势种演替的方向为柳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云冷杉，D正确。</a:t>
                </a:r>
                <a:endParaRPr lang="en-US" altLang="zh-CN" sz="2200" dirty="0"/>
              </a:p>
            </p:txBody>
          </p:sp>
        </mc:Choice>
        <mc:Fallback>
          <p:sp>
            <p:nvSpPr>
              <p:cNvPr id="2" name="QC_5_AS.17_1#f13fafb97?vop=1&amp;pid=d28c3f13d&amp;color=0,0,0&amp;vtp=1&amp;bt=1&amp;bbb=1&amp;hb=1"/>
              <p:cNvSpPr>
                <a:spLocks noRot="1" noChangeAspect="1" noMove="1" noResize="1" noEditPoints="1" noAdjustHandles="1" noChangeArrowheads="1" noChangeShapeType="1" noTextEdit="1"/>
              </p:cNvSpPr>
              <p:nvPr/>
            </p:nvSpPr>
            <p:spPr>
              <a:xfrm>
                <a:off x="722376" y="972000"/>
                <a:ext cx="10753344" cy="2684653"/>
              </a:xfrm>
              <a:prstGeom prst="rect">
                <a:avLst/>
              </a:prstGeom>
              <a:blipFill rotWithShape="1">
                <a:blip r:embed="rId1"/>
                <a:stretch>
                  <a:fillRect l="-4" t="-17" r="-402" b="-16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b194818bc?pid=208b46e4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［江西赣州二十五校2025高二期中联考］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科研人员对牧场中的野兔种群进行研究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，观察到牧场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中存在以野兔为食的狐狸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，以及与野兔竞争食物资源的田鼠。图①②③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表示常见的几种种间关系。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b194818bc.bracket?pid=208b46e4c&amp;color=0,0,0&amp;vpa=6&amp;vtp=1&amp;bbb=1"/>
          <p:cNvSpPr/>
          <p:nvPr/>
        </p:nvSpPr>
        <p:spPr>
          <a:xfrm>
            <a:off x="2954401" y="1871922"/>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pic>
        <p:nvPicPr>
          <p:cNvPr id="4" name="QC_5_BD.18_3#b194818bc?iti=1&amp;htil=1&amp;pid=208b46e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46504"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8_4#b194818bc?iti=2&amp;htil=1&amp;pid=208b46e4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330952" y="2400241"/>
            <a:ext cx="152704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8_5#b194818bc?iti=3&amp;htil=1&amp;pid=208b46e4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15400" y="2409385"/>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18_6#b194818bc?iti=1&amp;htil=1&amp;pid=208b46e4c&amp;color=0,0,0&amp;vtp=1"/>
          <p:cNvSpPr/>
          <p:nvPr/>
        </p:nvSpPr>
        <p:spPr>
          <a:xfrm>
            <a:off x="2359025"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dirty="0"/>
          </a:p>
        </p:txBody>
      </p:sp>
      <p:sp>
        <p:nvSpPr>
          <p:cNvPr id="8" name="QC_5_BD.18_7#b194818bc?iti=2&amp;htil=1&amp;pid=208b46e4c&amp;color=0,0,0&amp;vtp=1"/>
          <p:cNvSpPr/>
          <p:nvPr/>
        </p:nvSpPr>
        <p:spPr>
          <a:xfrm>
            <a:off x="593890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dirty="0"/>
          </a:p>
        </p:txBody>
      </p:sp>
      <p:sp>
        <p:nvSpPr>
          <p:cNvPr id="9" name="QC_5_BD.18_8#b194818bc?iti=3&amp;htil=1&amp;pid=208b46e4c&amp;color=0,0,0&amp;vtp=1"/>
          <p:cNvSpPr/>
          <p:nvPr/>
        </p:nvSpPr>
        <p:spPr>
          <a:xfrm>
            <a:off x="9527921" y="4109153"/>
            <a:ext cx="311150" cy="403987"/>
          </a:xfrm>
          <a:prstGeom prst="rect">
            <a:avLst/>
          </a:prstGeom>
          <a:noFill/>
        </p:spPr>
        <p:txBody>
          <a:bodyPr wrap="square" lIns="0" tIns="0" rIns="0" bIns="0" rtlCol="0" anchor="t"/>
          <a:lstStyle/>
          <a:p>
            <a:pPr algn="ctr" latinLnBrk="1">
              <a:lnSpc>
                <a:spcPct val="148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2000" dirty="0"/>
          </a:p>
        </p:txBody>
      </p:sp>
      <mc:AlternateContent xmlns:mc="http://schemas.openxmlformats.org/markup-compatibility/2006">
        <mc:Choice xmlns:a14="http://schemas.microsoft.com/office/drawing/2010/main" Requires="a14">
          <p:sp>
            <p:nvSpPr>
              <p:cNvPr id="10" name="QC_5_BD.18_9#b194818bc.choices?pid=208b46e4c&amp;color=0,0,0&amp;vtp=1&amp;bbb=1"/>
              <p:cNvSpPr/>
              <p:nvPr/>
            </p:nvSpPr>
            <p:spPr>
              <a:xfrm>
                <a:off x="722376" y="4521141"/>
                <a:ext cx="10753344" cy="17611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.野兔与田鼠存在种间竞争关系，其结果可能表现为相互抑制，可用图②表示</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.若野兔种群增长曲线呈现“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曲线的最高点对应的野兔种群数量即为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.野兔可能携带鼠疫耶尔森菌，二者之间的关系可以用图③表示</a:t>
                </a:r>
                <a:endParaRPr lang="en-US" altLang="zh-CN" sz="2000" dirty="0"/>
              </a:p>
            </p:txBody>
          </p:sp>
        </mc:Choice>
        <mc:Fallback>
          <p:sp>
            <p:nvSpPr>
              <p:cNvPr id="10" name="QC_5_BD.18_9#b194818bc.choices?pid=208b46e4c&amp;color=0,0,0&amp;vtp=1&amp;bbb=1"/>
              <p:cNvSpPr>
                <a:spLocks noRot="1" noChangeAspect="1" noMove="1" noResize="1" noEditPoints="1" noAdjustHandles="1" noChangeArrowheads="1" noChangeShapeType="1" noTextEdit="1"/>
              </p:cNvSpPr>
              <p:nvPr/>
            </p:nvSpPr>
            <p:spPr>
              <a:xfrm>
                <a:off x="722376" y="4521141"/>
                <a:ext cx="10753344" cy="1761109"/>
              </a:xfrm>
              <a:prstGeom prst="rect">
                <a:avLst/>
              </a:prstGeom>
              <a:blipFill rotWithShape="1">
                <a:blip r:embed="rId4"/>
                <a:stretch>
                  <a:fillRect l="-4" t="-33" b="-23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b194818bc?vop=1&amp;pid=208b46e4c&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图①中两种生物呈现“先增加者先减少，后增加者后减少”的非同步性变化，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是被捕食者，所以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可以代表狐狸</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可以代表野兔，A错误；图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②可表示野兔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与田鼠的种间竞争关系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，其结果常表现为相互抑制，B正确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；若牧场中野兔种群数量的增长曲线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曲线的最高点对应的野兔种群数量不是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值是一定的环境条件所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曲线的最高点只是某一时刻的种群数量，C错误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；野兔可能携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带鼠疫耶尔森菌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，二者之间的种间关系是寄生，题图③表示的是互利共生关系，D错误。</a:t>
                </a:r>
                <a:endParaRPr lang="en-US" altLang="zh-CN" sz="2200" dirty="0"/>
              </a:p>
            </p:txBody>
          </p:sp>
        </mc:Choice>
        <mc:Fallback>
          <p:sp>
            <p:nvSpPr>
              <p:cNvPr id="2" name="QC_5_AS.20_1#b194818bc?vop=1&amp;pid=208b46e4c&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21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1_1#971db7db5?htil=6&amp;pid=208b46e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45246" y="1054295"/>
            <a:ext cx="3822192" cy="2862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1_2#971db7db5?htil=6&amp;pid=208b46e4c&amp;color=0,0,0&amp;vtp=1&amp;bt=1&amp;bbb=1&amp;hb=1"/>
          <p:cNvSpPr/>
          <p:nvPr/>
        </p:nvSpPr>
        <p:spPr>
          <a:xfrm>
            <a:off x="722376" y="972000"/>
            <a:ext cx="679399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图中①为甲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、乙两种涡虫单独生活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，沿溪流温度梯度的分布情况；图中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②为两种涡虫共同生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，沿溪流温度梯度的分布情况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2_1#971db7db5.bracket?pid=208b46e4c&amp;color=0,0,0&amp;vpa=7&amp;vtp=1&amp;bbb=1"/>
          <p:cNvSpPr/>
          <p:nvPr/>
        </p:nvSpPr>
        <p:spPr>
          <a:xfrm>
            <a:off x="947801" y="23245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sp>
        <p:nvSpPr>
          <p:cNvPr id="5" name="QC_5_BD.21_3#971db7db5.choices?htil=6&amp;pid=208b46e4c&amp;color=0,0,0&amp;vtp=1&amp;bbb=1"/>
          <p:cNvSpPr/>
          <p:nvPr/>
        </p:nvSpPr>
        <p:spPr>
          <a:xfrm>
            <a:off x="722376" y="2791274"/>
            <a:ext cx="6793992"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A.生态学家对两种涡虫生态位的研究属于在种群水平上的研究</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.由于种间竞争，两种涡虫沿温度梯度分布的范围都减小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.随着时间的推移，共同生活的两种涡虫可能长时间共存</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.①②两种情况比较，甲更适应低温环境而乙不适应低温环境</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971db7db5?vop=1&amp;pid=208b46e4c&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3_2#971db7db5?vop=1&amp;pid=208b46e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31628" y="1511300"/>
            <a:ext cx="5134840"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971db7db5?vop=1&amp;pid=208b46e4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、占用资源的情况以及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，对两种涡虫生态位的研究属于群落水平上的研究，A错误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；虽然两种涡虫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，但共同生活时它们的分布有一定的分化，随着时间的推移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，它们可能实现长时间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45ac5130.fixed?pid=a274184c5&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745ac5130.fixed?pid=a274184c5&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第2章素养检测</a:t>
            </a:r>
            <a:endParaRPr lang="en-US" altLang="zh-CN" sz="4400" dirty="0"/>
          </a:p>
        </p:txBody>
      </p:sp>
      <p:pic>
        <p:nvPicPr>
          <p:cNvPr id="4" name="C_3#745ac5130.fixed?pid=a274184c5&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45ac5130.fixed?pid=a274184c5&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1#8e0c8e0db?pid=bf4a7e10d&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在自然界中，竞争是一个非常普遍的现象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。竞争排斥原理是指在一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个稳定的环境中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，两个或两个以上受资源限制的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，但具有相同资源利用方式的物种不能长期共存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。研究生态位有助于人们认识群落中物种间及物种内的竞争关系，从而调节种群密度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资源利用达到最优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。请结合题干回答下列问题：</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a46cd629f?pid=8e0c8e0db&amp;color=0,0,0&amp;mp=1&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（1）当两个物种利用同一资源时就会发生生态位重叠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不存在”）两个物种生态位完全相同的情况，因为自然界的资源通常是有限的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态位发生重叠时，必然会发生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7_1#a46cd629f.blank?pid=8e0c8e0db&amp;color=0,0,0&amp;mp=1&amp;vpa=8&amp;vtp=1&amp;bbb=1"/>
          <p:cNvSpPr/>
          <p:nvPr/>
        </p:nvSpPr>
        <p:spPr>
          <a:xfrm>
            <a:off x="8501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不存在</a:t>
            </a:r>
            <a:endParaRPr lang="en-US" altLang="zh-CN" sz="2000" dirty="0"/>
          </a:p>
        </p:txBody>
      </p:sp>
      <p:sp>
        <p:nvSpPr>
          <p:cNvPr id="4" name="QB_6_AN.28_1#a46cd629f.blank?pid=8e0c8e0db&amp;color=0,0,0&amp;mp=1&amp;vpa=9&amp;vtp=1&amp;bbb=1"/>
          <p:cNvSpPr/>
          <p:nvPr/>
        </p:nvSpPr>
        <p:spPr>
          <a:xfrm>
            <a:off x="4033901" y="18455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5" name="QB_6_AN.29_1#a46cd629f.blank?pid=8e0c8e0db&amp;color=0,0,0&amp;mp=1&amp;vpa=10&amp;vtp=1&amp;bbb=1"/>
          <p:cNvSpPr/>
          <p:nvPr/>
        </p:nvSpPr>
        <p:spPr>
          <a:xfrm>
            <a:off x="3779901" y="2283715"/>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在竞争中占有优势的物种</a:t>
            </a:r>
            <a:endParaRPr lang="en-US" altLang="zh-CN" sz="2000" dirty="0"/>
          </a:p>
        </p:txBody>
      </p:sp>
      <p:sp>
        <p:nvSpPr>
          <p:cNvPr id="6" name="QB_6_AS.30_1#a46cd629f?vop=1&amp;pid=8e0c8e0db&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在同一群落中不存在两个物种生态位完全相同的情况，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因为自然界的资源通常是有限的，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当两个物种生态位发生重叠时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，必然会发生种间竞争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，最终重叠的生态位可能会被在竞争中占有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优势的物种占有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1_1#c9883df05?pid=8e0c8e0d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（2）在自然界中，两个物种的生态位持久性重叠的事件是很罕见的。在同一地理区域内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位相同的物种之间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，常常通过多种方式减少生态位的重叠，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从而使群落形成了一定的空间结构，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如绿头鸭和鹤鹬均生活在低潮盐沼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—光滩带，但绿头鸭主要取食小坚果，鹤鹬主要取食草屑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；森莺和柳莺虽然都吃有翅目昆虫，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后者生活在灌木层，这是通过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2_1#c9883df05.blank?pid=8e0c8e0db&amp;color=0,0,0&amp;vpa=11&amp;vtp=1&amp;bbb=1"/>
          <p:cNvSpPr/>
          <p:nvPr/>
        </p:nvSpPr>
        <p:spPr>
          <a:xfrm>
            <a:off x="1493901" y="230550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取食不同</a:t>
            </a:r>
            <a:endParaRPr lang="en-US" altLang="zh-CN" sz="2000" dirty="0"/>
          </a:p>
        </p:txBody>
      </p:sp>
      <p:sp>
        <p:nvSpPr>
          <p:cNvPr id="4" name="QB_6_AN.33_1#c9883df05.blank?pid=8e0c8e0db&amp;color=0,0,0&amp;vpa=12&amp;vtp=1&amp;bbb=1"/>
          <p:cNvSpPr/>
          <p:nvPr/>
        </p:nvSpPr>
        <p:spPr>
          <a:xfrm>
            <a:off x="4033901" y="2743650"/>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栖息场所不同</a:t>
            </a:r>
            <a:endParaRPr lang="en-US" altLang="zh-CN" sz="2000" dirty="0"/>
          </a:p>
        </p:txBody>
      </p:sp>
      <p:sp>
        <p:nvSpPr>
          <p:cNvPr id="5" name="QB_6_AS.34_1#c9883df05?vop=1&amp;pid=8e0c8e0db&amp;color=0,0,0&amp;vtp=1&amp;bbb=1&amp;hb=1"/>
          <p:cNvSpPr/>
          <p:nvPr/>
        </p:nvSpPr>
        <p:spPr>
          <a:xfrm>
            <a:off x="722376" y="32941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绿头鸭和鹤鹬均生活在低潮盐沼—光滩带，但绿头鸭主要取食小坚果，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鹤鹬主要取食草屑，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这是通过取食不同降低了生态位的重叠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；森莺和柳莺虽然都吃有翅昆虫，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但前者生活在乔木层，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后者生活在灌木层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，这是通过栖息场所不同降低了生态位的重叠。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5_1#650248ff5?pid=bf4a7e10d&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在崇明东滩鸟类国家自然保护区中，某研究团队以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4种数量占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优势的水鸟为研究对象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，调查了它们在不同觅食生境中出现的概率和主要的食物种类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graphicFrame>
        <p:nvGraphicFramePr>
          <p:cNvPr id="24" name="QO_5_BD.35_2#650248ff5?colgroup=2,5,10,20&amp;pid=bf4a7e10d&amp;color=0,0,0&amp;vtp=1&amp;bbb=1&amp;hb=1"/>
          <p:cNvGraphicFramePr>
            <a:graphicFrameLocks noGrp="1"/>
          </p:cNvGraphicFramePr>
          <p:nvPr/>
        </p:nvGraphicFramePr>
        <p:xfrm>
          <a:off x="722376" y="2418405"/>
          <a:ext cx="10634472" cy="2581529"/>
        </p:xfrm>
        <a:graphic>
          <a:graphicData uri="http://schemas.openxmlformats.org/drawingml/2006/table">
            <a:tbl>
              <a:tblPr/>
              <a:tblGrid>
                <a:gridCol w="1045464"/>
                <a:gridCol w="1386840"/>
                <a:gridCol w="758952"/>
                <a:gridCol w="822960"/>
                <a:gridCol w="822960"/>
                <a:gridCol w="466344"/>
                <a:gridCol w="493776"/>
                <a:gridCol w="704088"/>
                <a:gridCol w="667512"/>
                <a:gridCol w="667512"/>
                <a:gridCol w="1188720"/>
                <a:gridCol w="932688"/>
                <a:gridCol w="676656"/>
              </a:tblGrid>
              <a:tr h="194334">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观察数量/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觅食生境出现率/%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gridSpan="7">
                  <a:txBody>
                    <a:bodyPr/>
                    <a:lstStyle/>
                    <a:p>
                      <a:pPr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鸟胃中主要的食物种类/%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r>
              <a:tr h="408019">
                <a:tc vMerge="1">
                  <a:tcPr/>
                </a:tc>
                <a:tc vMerge="1">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小坚果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茎类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贝壳沙砾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甲壳类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9462">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99462">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绿头鸭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8920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282395">
                <a:tc>
                  <a:txBody>
                    <a:bodyPr/>
                    <a:lstStyle/>
                    <a:p>
                      <a:pPr marL="0" indent="0" algn="ctr" latinLnBrk="1" hangingPunct="0">
                        <a:lnSpc>
                          <a:spcPts val="32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txBody>
                  <a:tcPr marL="72000" marR="72000" marT="0" marB="0" anchor="ctr">
                    <a:lnL w="9525" cap="flat" cmpd="sng" algn="ctr">
                      <a:solidFill>
                        <a:srgbClr val="000000"/>
                      </a:solidFill>
                      <a:prstDash val="solid"/>
                      <a:round/>
                      <a:headEnd type="none" w="med" len="med"/>
                      <a:tailEnd type="none" w="med" len="med"/>
                    </a:lnL>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marL="72000" marR="72000" marT="0" marB="0" anchor="ct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4" name="QO_5_BD.35_3#650248ff5?pid=bf4a7e10d&amp;color=0,0,0&amp;vtp=1&amp;bbb=1&amp;hb=1"/>
              <p:cNvSpPr/>
              <p:nvPr/>
            </p:nvSpPr>
            <p:spPr>
              <a:xfrm>
                <a:off x="722376" y="5132905"/>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生境1为低潮盐沼—光滩带，宽度为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左右；生境2为海三棱藨草带，宽度为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右；生境3为海堤内鱼塘—芦苇区，芦苇在植物群落中占优势</a:t>
                </a:r>
                <a:endParaRPr lang="en-US" altLang="zh-CN" sz="2000" dirty="0"/>
              </a:p>
            </p:txBody>
          </p:sp>
        </mc:Choice>
        <mc:Fallback>
          <p:sp>
            <p:nvSpPr>
              <p:cNvPr id="4" name="QO_5_BD.35_3#650248ff5?pid=bf4a7e10d&amp;color=0,0,0&amp;vtp=1&amp;bbb=1&amp;hb=1"/>
              <p:cNvSpPr>
                <a:spLocks noRot="1" noChangeAspect="1" noMove="1" noResize="1" noEditPoints="1" noAdjustHandles="1" noChangeArrowheads="1" noChangeShapeType="1" noTextEdit="1"/>
              </p:cNvSpPr>
              <p:nvPr/>
            </p:nvSpPr>
            <p:spPr>
              <a:xfrm>
                <a:off x="722376" y="5132905"/>
                <a:ext cx="10753344" cy="856234"/>
              </a:xfrm>
              <a:prstGeom prst="rect">
                <a:avLst/>
              </a:prstGeom>
              <a:blipFill rotWithShape="1">
                <a:blip r:embed="rId1"/>
                <a:stretch>
                  <a:fillRect l="-4" t="-23" b="-5287"/>
                </a:stretch>
              </a:blipFill>
            </p:spPr>
            <p:txBody>
              <a:bodyPr/>
              <a:lstStyle/>
              <a:p>
                <a:r>
                  <a:rPr lang="zh-CN" altLang="en-US">
                    <a:noFill/>
                  </a:rPr>
                  <a:t> </a:t>
                </a:r>
              </a:p>
            </p:txBody>
          </p:sp>
        </mc:Fallback>
      </mc:AlternateContent>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48a8b5180?pid=650248ff5&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）区别以上三个生境的生物群落的重要特征是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从生境1到生境2再到生境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3依次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分布着光滩带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分布；同一生境在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垂直方向上也具有分层现象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，如生境3中有挺水的芦苇、浮水的凤莲、沉水的黑藻等植物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7_1#48a8b5180.blank?pid=650248ff5&amp;color=0,0,0&amp;vpa=13&amp;vtp=1&amp;bbb=1"/>
          <p:cNvSpPr/>
          <p:nvPr/>
        </p:nvSpPr>
        <p:spPr>
          <a:xfrm>
            <a:off x="621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物种组成</a:t>
            </a:r>
            <a:endParaRPr lang="en-US" altLang="zh-CN" sz="2000" dirty="0"/>
          </a:p>
        </p:txBody>
      </p:sp>
      <p:sp>
        <p:nvSpPr>
          <p:cNvPr id="4" name="QB_6_AN.38_1#48a8b5180.blank?pid=650248ff5&amp;color=0,0,0&amp;vpa=14&amp;vtp=1&amp;bbb=1"/>
          <p:cNvSpPr/>
          <p:nvPr/>
        </p:nvSpPr>
        <p:spPr>
          <a:xfrm>
            <a:off x="8605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镶嵌</a:t>
            </a:r>
            <a:endParaRPr lang="en-US" altLang="zh-CN" sz="2000" dirty="0"/>
          </a:p>
        </p:txBody>
      </p:sp>
      <p:sp>
        <p:nvSpPr>
          <p:cNvPr id="5" name="QB_6_AN.39_1#48a8b5180.blank?pid=650248ff5&amp;color=0,0,0&amp;vpa=15&amp;vtp=1&amp;bbb=1"/>
          <p:cNvSpPr/>
          <p:nvPr/>
        </p:nvSpPr>
        <p:spPr>
          <a:xfrm>
            <a:off x="2763901" y="2283714"/>
            <a:ext cx="501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显著提高了群落利用阳光等环境资源的能力</a:t>
            </a:r>
            <a:endParaRPr lang="en-US" altLang="zh-CN" sz="2000" dirty="0"/>
          </a:p>
        </p:txBody>
      </p:sp>
      <p:sp>
        <p:nvSpPr>
          <p:cNvPr id="6" name="QB_6_AS.40_1#48a8b5180?vop=1&amp;pid=650248ff5&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区分不同生物群落的重要特征是物种组成。从生境1到生境2再到生境3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依次分布着光滩带、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海三棱藨草带和芦苇区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，这体现了群落在水平结构上呈镶嵌分布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。同一生境在垂直方向上也具有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分层现象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，其意义是显著提高了群落利用阳光等环境资源的能力。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1_1#1f96cb940?pid=650248ff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（2）研究团队调查鸟类数量和分布时采用“样线法”，在各生境中选取长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内所观察到的鸟类。采取最大值保留法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，即从数次调查的统计数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值中保留最大值的一次。这里所用的统计物种相对数量的方法是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据表推算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鹬出现在生境3的最大种群密度可达</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41_1#1f96cb940?pid=650248ff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774" b="-2583"/>
                </a:stretch>
              </a:blipFill>
            </p:spPr>
            <p:txBody>
              <a:bodyPr/>
              <a:lstStyle/>
              <a:p>
                <a:r>
                  <a:rPr lang="zh-CN" altLang="en-US">
                    <a:noFill/>
                  </a:rPr>
                  <a:t> </a:t>
                </a:r>
              </a:p>
            </p:txBody>
          </p:sp>
        </mc:Fallback>
      </mc:AlternateContent>
      <p:sp>
        <p:nvSpPr>
          <p:cNvPr id="3" name="QB_6_AN.42_1#1f96cb940.blank?pid=650248ff5&amp;color=0,0,0&amp;vpa=16&amp;vtp=1&amp;bbb=1"/>
          <p:cNvSpPr/>
          <p:nvPr/>
        </p:nvSpPr>
        <p:spPr>
          <a:xfrm>
            <a:off x="7843901" y="1848300"/>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记名计算法</a:t>
            </a:r>
            <a:endParaRPr lang="en-US" altLang="zh-CN" sz="2000" dirty="0"/>
          </a:p>
        </p:txBody>
      </p:sp>
      <p:sp>
        <p:nvSpPr>
          <p:cNvPr id="4" name="QB_6_AN.43_1#1f96cb940.blank?pid=650248ff5&amp;color=0,0,0&amp;vpa=17&amp;vtp=1&amp;bbb=1"/>
          <p:cNvSpPr/>
          <p:nvPr/>
        </p:nvSpPr>
        <p:spPr>
          <a:xfrm>
            <a:off x="4691126" y="2286450"/>
            <a:ext cx="941388" cy="385953"/>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225</a:t>
            </a:r>
            <a:endParaRPr lang="en-US" altLang="zh-CN" sz="2000" dirty="0"/>
          </a:p>
        </p:txBody>
      </p:sp>
      <mc:AlternateContent xmlns:mc="http://schemas.openxmlformats.org/markup-compatibility/2006">
        <mc:Choice xmlns:a14="http://schemas.microsoft.com/office/drawing/2010/main" Requires="a14">
          <p:sp>
            <p:nvSpPr>
              <p:cNvPr id="5" name="QB_6_AS.44_1#1f96cb940?vop=1&amp;pid=650248ff5&amp;color=0,0,0&amp;vtp=1&amp;bbb=1&amp;hb=1"/>
              <p:cNvSpPr/>
              <p:nvPr/>
            </p:nvSpPr>
            <p:spPr>
              <a:xfrm>
                <a:off x="722376" y="2739077"/>
                <a:ext cx="10753344" cy="2252536"/>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常用的统计物种相对数量的方法有记名计算法和目测估计法，由题意可知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，该实验采用的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是记名计算法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。由题干信息“各生境中选取长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的样线并沿样线行进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，统计样线左右两侧各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内所观察到的鸟类”可知，本实验的样地为长</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），取样面积为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，因此结合表中数据可知，青脚鹬出现在生境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3的最大种群密度可达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225</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5" name="QB_6_AS.44_1#1f96cb940?vop=1&amp;pid=650248ff5&amp;color=0,0,0&amp;vtp=1&amp;bbb=1&amp;hb=1"/>
              <p:cNvSpPr>
                <a:spLocks noRot="1" noChangeAspect="1" noMove="1" noResize="1" noEditPoints="1" noAdjustHandles="1" noChangeArrowheads="1" noChangeShapeType="1" noTextEdit="1"/>
              </p:cNvSpPr>
              <p:nvPr/>
            </p:nvSpPr>
            <p:spPr>
              <a:xfrm>
                <a:off x="722376" y="2739077"/>
                <a:ext cx="10753344" cy="2252536"/>
              </a:xfrm>
              <a:prstGeom prst="rect">
                <a:avLst/>
              </a:prstGeom>
              <a:blipFill rotWithShape="1">
                <a:blip r:embed="rId2"/>
                <a:stretch>
                  <a:fillRect l="-4" t="-14" b="-20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5_1#9d24d1b0f?pid=650248ff5&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，鹤鹬和青脚鹬之间存在较为明显的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6_1#9d24d1b0f.blank?pid=650248ff5&amp;color=0,0,0&amp;vpa=18&amp;vtp=1&amp;bbb=1"/>
          <p:cNvSpPr/>
          <p:nvPr/>
        </p:nvSpPr>
        <p:spPr>
          <a:xfrm>
            <a:off x="6469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4" name="QB_6_AN.47_1#9d24d1b0f.blank?pid=650248ff5&amp;color=0,0,0&amp;vpa=19&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鹤鹬和青脚鹬均</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在生境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1和生境3觅食，胃中都含有草屑、螺类</a:t>
            </a:r>
            <a:endParaRPr lang="en-US" altLang="zh-CN" sz="2000" dirty="0"/>
          </a:p>
        </p:txBody>
      </p:sp>
      <p:sp>
        <p:nvSpPr>
          <p:cNvPr id="5" name="QB_6_AS.48_1#9d24d1b0f?vop=1&amp;pid=650248ff5&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据表分析，鹤鹬和青脚鹬的觅食生境都有生境1和生境3，二者的胃中都含有草屑、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说明它们之间存在较为明显的种间竞争关系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9_1#a4b606cbc?pid=650248ff5&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（4）生态位是指一个物种在群落中的地位和作用，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据表描述绿翅鸭的生态位：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至少写出两方面）。</a:t>
            </a:r>
            <a:endParaRPr lang="en-US" altLang="zh-CN" sz="2000" dirty="0"/>
          </a:p>
        </p:txBody>
      </p:sp>
      <p:sp>
        <p:nvSpPr>
          <p:cNvPr id="3" name="QB_6_AN.50_1#a4b606cbc.blank?pid=650248ff5&amp;color=0,0,0&amp;mp=1&amp;vpa=20&amp;vtp=1&amp;bbb=1&amp;hb=1"/>
          <p:cNvSpPr/>
          <p:nvPr/>
        </p:nvSpPr>
        <p:spPr>
          <a:xfrm>
            <a:off x="722377" y="9311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绿翅鸭的觅食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生境包括生境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、青脚鹬之间均存在种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间竞争</a:t>
            </a:r>
            <a:endParaRPr lang="en-US" altLang="zh-CN" sz="2000" dirty="0"/>
          </a:p>
        </p:txBody>
      </p:sp>
      <p:sp>
        <p:nvSpPr>
          <p:cNvPr id="4" name="QB_6_AS.51_1#a4b606cbc?vop=1&amp;pid=650248ff5&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生态位是指一个物种在群落中的地位和作用。根据表格数据可知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，绿翅鸭的觅食生境包括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1和生境3，以小坚果、茎类、螺类等为食，与绿头鸭、鹤鹬、青脚鹬之间均存在种间竞争。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2_1#f0503d15d?pid=650248ff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得到了巨大的改善，体现了人类活动对群落演替的影响是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3_1#f0503d15d.blank?pid=650248ff5&amp;color=0,0,0&amp;vpa=21&amp;vtp=1&amp;bbb=1"/>
          <p:cNvSpPr/>
          <p:nvPr/>
        </p:nvSpPr>
        <p:spPr>
          <a:xfrm>
            <a:off x="7081901" y="1372050"/>
            <a:ext cx="323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改变群落演替的方向和速度</a:t>
            </a:r>
            <a:endParaRPr lang="en-US" altLang="zh-CN" sz="2000" dirty="0"/>
          </a:p>
        </p:txBody>
      </p:sp>
      <p:sp>
        <p:nvSpPr>
          <p:cNvPr id="4" name="QB_6_AS.54_1#f0503d15d?vop=1&amp;pid=650248ff5&amp;color=0,0,0&amp;vtp=1&amp;bbb=1&amp;hb=1"/>
          <p:cNvSpPr/>
          <p:nvPr/>
        </p:nvSpPr>
        <p:spPr>
          <a:xfrm>
            <a:off x="722376" y="19225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崇明东滩鸟类国家自然保护区是上海首个“世界自然遗产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”，在人类的保护下使生态环境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得到了巨大的改善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，体现了人类活动改变了群落演替的方向和速度。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613faceab?pid=745ac5130&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87f0296ed?pid=d28c3f13d&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中国悠久的淡水渔业养殖历史中，人们发明了高产低耗的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大家鱼混养技术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”。如图为夏季一个池塘中鱼的种群数量与水层优势种之间的关系曲线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87f0296ed.bracket?pid=d28c3f13d&amp;color=0,0,0&amp;vpa=1&amp;vtp=1"/>
          <p:cNvSpPr/>
          <p:nvPr/>
        </p:nvSpPr>
        <p:spPr>
          <a:xfrm>
            <a:off x="2687701" y="2328291"/>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5" name="QC_5_BD.1_2#87f0296ed?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94176" y="2863850"/>
            <a:ext cx="4800600"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_3#87f0296ed.choices?pid=d28c3f13d&amp;color=0,0,0&amp;vtp=1&amp;bbb=1"/>
          <p:cNvSpPr/>
          <p:nvPr/>
        </p:nvSpPr>
        <p:spPr>
          <a:xfrm>
            <a:off x="722376" y="442595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A.“四大家鱼混养技术”体现了群落的垂直结构特征，充分利用了池塘中的空间和食物资源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.青鱼主要以螺、蚌等为食，草鱼主要以水草为食，二者生态位不完全重叠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.若多年后该池塘废弃，其中的优势种会随时间推移发生变化，该过程属于次生演替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.夏季该池塘中四种鱼种群的集合属于生物群落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7f0296ed?vop=1&amp;pid=d28c3f13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“四大家鱼混养技术”中不同鱼类种群分别占据着不同的空间，体现了池塘中上、中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层的垂直结构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，充分利用了空间和食物资源，A正确；青鱼主要以螺、蚌等为食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，草鱼主要以水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，二者生态位发生了分化，减小了种间竞争，生态位不完全重叠，B正确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；废弃的池塘内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仍然保留了土壤条件和多种植物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，其中的优势种会随时间推移发生变化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，发生的群落演替属于次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，C正确；夏季该池塘中四种鱼种群的集合不属于生物群落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集在一定地域中各种生物种群的集合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273d1555a?pid=d28c3f13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［福建福州八县（市）协作校2024高二期中联考］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为研究退耕还林的群落演替规律，利用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同一时间内的不同群落当作同一群落不同演替阶段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”原理，调查随退耕时间的增加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植物类群的物种数变化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273d1555a.bracket?pid=d28c3f13d&amp;color=0,0,0&amp;vpa=2&amp;vtp=1"/>
          <p:cNvSpPr/>
          <p:nvPr/>
        </p:nvSpPr>
        <p:spPr>
          <a:xfrm>
            <a:off x="752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273d1555a?htil=1&amp;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59044" y="2408877"/>
            <a:ext cx="3447288"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273d1555a.choices?htil=1&amp;pid=d28c3f13d&amp;color=0,0,0&amp;vtp=1&amp;bbb=1&amp;hb=1"/>
          <p:cNvSpPr/>
          <p:nvPr/>
        </p:nvSpPr>
        <p:spPr>
          <a:xfrm>
            <a:off x="722376" y="2334074"/>
            <a:ext cx="7178040" cy="22659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A.在第2年人工种植乔木，草本植物物种数出现峰值的时间会推迟</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.随着退耕时间的延长，群落对光能等环境资源的利用更充分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.群落演替过程中，前一阶段为后一阶段形成提供了适宜条件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.植物为动物提供食物和栖息场所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，群落演替主要表现为植物的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273d1555a?vop=1&amp;pid=d28c3f13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273d1555a?vop=1&amp;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21608" y="1511300"/>
            <a:ext cx="4745736" cy="37673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273d1555a?vop=1&amp;pid=d28c3f13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分析题图可知，随着退耕时间的延长，群落物种数逐渐增多，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群落的垂直分层更加复杂，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即群落对光能等环境资源的利用更充分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，B正确；群落演替过程中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，前一阶段为后一阶段的形成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提供了适宜条件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，C正确；植物为动物提供食物和栖息场所，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群落演替主要表现为植物的更替，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动物也发生更替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a661f394b?pid=d28c3f13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生活在同一地区的不同物种，它们的生态位总是有一定的差别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图表示运用食物资源利用曲线来表示不同物种生态位的关系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a661f394b.bracket?pid=d28c3f13d&amp;color=0,0,0&amp;vpa=3&amp;vtp=1"/>
          <p:cNvSpPr/>
          <p:nvPr/>
        </p:nvSpPr>
        <p:spPr>
          <a:xfrm>
            <a:off x="1032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8_3#a661f394b?htil=1&amp;pid=d28c3f1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00784" y="1951677"/>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a661f394b?htil=1&amp;pid=d28c3f13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285232" y="1951677"/>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8_5#a661f394b?htil=1&amp;pid=d28c3f13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69680" y="1951677"/>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8_6#a661f394b?pid=d28c3f13d&amp;color=0,0,0&amp;vtp=1&amp;bbb=1"/>
          <p:cNvSpPr/>
          <p:nvPr/>
        </p:nvSpPr>
        <p:spPr>
          <a:xfrm>
            <a:off x="722376" y="3526477"/>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两个物种的食物资源利用曲线</a:t>
            </a:r>
            <a:endParaRPr lang="en-US" altLang="zh-CN" sz="2000" dirty="0"/>
          </a:p>
        </p:txBody>
      </p:sp>
      <mc:AlternateContent xmlns:mc="http://schemas.openxmlformats.org/markup-compatibility/2006">
        <mc:Choice xmlns:a14="http://schemas.microsoft.com/office/drawing/2010/main" Requires="a14">
          <p:sp>
            <p:nvSpPr>
              <p:cNvPr id="8" name="QC_5_BD.8_7#a661f394b.choices?pid=d28c3f13d&amp;color=0,0,0&amp;vtp=1&amp;bbb=1"/>
              <p:cNvSpPr/>
              <p:nvPr/>
            </p:nvSpPr>
            <p:spPr>
              <a:xfrm>
                <a:off x="722376" y="3945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A.三种食物资源利用曲线中，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的两个物种在捕食方面竞争更激烈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.生态位就是指物种在群落中所处的空间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.在生物进化的过程中，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的生态位关系可能向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.生态位的形成是群落中物种之间及生物与环境间协同进化的结果</a:t>
                </a:r>
                <a:endParaRPr lang="en-US" altLang="zh-CN" sz="2000" dirty="0"/>
              </a:p>
            </p:txBody>
          </p:sp>
        </mc:Choice>
        <mc:Fallback>
          <p:sp>
            <p:nvSpPr>
              <p:cNvPr id="8" name="QC_5_BD.8_7#a661f394b.choices?pid=d28c3f13d&amp;color=0,0,0&amp;vtp=1&amp;bbb=1"/>
              <p:cNvSpPr>
                <a:spLocks noRot="1" noChangeAspect="1" noMove="1" noResize="1" noEditPoints="1" noAdjustHandles="1" noChangeArrowheads="1" noChangeShapeType="1" noTextEdit="1"/>
              </p:cNvSpPr>
              <p:nvPr/>
            </p:nvSpPr>
            <p:spPr>
              <a:xfrm>
                <a:off x="722376" y="39455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a661f394b?vop=1&amp;pid=d28c3f13d&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三种食物资源利用曲线中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的两个物种食物种类重叠更大，即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的两个物种在捕食方面竞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争更激烈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，A正确。生态位是指一个物种在群落中的地位和作用，包括所处的空间位置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、占用资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源情况以及与其他物种的关系等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中食物种类重叠最大，种间竞争激烈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，两个物种可能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通过减少取食共同食物种类来减小竞争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。生态位的形成是群落中物种之间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及生物与环境之间协同进化的结果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0_1#a661f394b?vop=1&amp;pid=d28c3f13d&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915"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5797</Words>
  <Application>WPS 演示</Application>
  <PresentationFormat>宽屏</PresentationFormat>
  <Paragraphs>408</Paragraphs>
  <Slides>29</Slides>
  <Notes>29</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29</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2025-08-01T13:36:00Z</dcterms:created>
  <dcterms:modified xsi:type="dcterms:W3CDTF">2025-08-05T01:02:08Z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3CAC33BF218C41C3A7803B753FABF168_12</vt:lpwstr>
  </property>
  <property fmtid="{D5CDD505-2E9C-101B-9397-08002B2CF9AE}" pid="3" name="KSOProductBuildVer">
    <vt:lpwstr>2052-12.1.0.21915</vt:lpwstr>
  </property>
</Properties>
</file>