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f3f731c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生态类调查与探究实验综合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86eacbfd204eef0a31e1f4#tid=688c51e74e75f9000925e0a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728" y="4572000"/>
            <a:ext cx="3639312" cy="11247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101584" y="4572000"/>
            <a:ext cx="3675888" cy="11155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选择性必修2           生物与环境 RJ                    不定项选择题模式</a:t>
            </a:r>
            <a:endParaRPr lang="en-US" sz="22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9_1#15acf794c?pid=6c777a0ac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（2）为了调查某草原上田鼠的种群数量，研究小组采用标记重捕法。</a:t>
            </a:r>
            <a:endParaRPr lang="en-US" altLang="zh-CN" sz="2000" dirty="0"/>
          </a:p>
        </p:txBody>
      </p:sp>
      <p:sp>
        <p:nvSpPr>
          <p:cNvPr id="3" name="QB_6_BD.20_1#a88decaeb?pid=15acf794c&amp;color=0,0,0&amp;vtp=1&amp;bbb=1&amp;hb=1"/>
          <p:cNvSpPr/>
          <p:nvPr/>
        </p:nvSpPr>
        <p:spPr>
          <a:xfrm>
            <a:off x="722376" y="1435169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①第一次捕获并标记50只田鼠，放回原环境一段时间后，第二次捕获30只，其中有标记的10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则该草原上田鼠的种群数量大约为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B_6_AN.21_1#a88decaeb.blank?pid=15acf794c&amp;color=0,0,0&amp;vpa=7&amp;vtp=1&amp;bbb=1"/>
          <p:cNvSpPr/>
          <p:nvPr/>
        </p:nvSpPr>
        <p:spPr>
          <a:xfrm>
            <a:off x="4503801" y="1835219"/>
            <a:ext cx="909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150只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22_1#a88decaeb?vop=1&amp;pid=15acf794c&amp;color=0,0,0&amp;vtp=1&amp;bbb=1&amp;hb=1"/>
              <p:cNvSpPr/>
              <p:nvPr/>
            </p:nvSpPr>
            <p:spPr>
              <a:xfrm>
                <a:off x="722376" y="2281878"/>
                <a:ext cx="10753344" cy="936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标记重捕法的计算公式为标记总数/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重捕中被标记的个体数/重捕总数（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代表种群个体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总数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），根据题意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（只），故该草原上田鼠的种群数量大约为150只。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6_AS.22_1#a88decaeb?vop=1&amp;pid=15acf794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10753344" cy="93687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r="-1087" b="-57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_1#38eaa20da?pid=15acf794c&amp;color=0,0,0&amp;vtp=1&amp;bt=1&amp;bbb=1&amp;hb=1"/>
          <p:cNvSpPr/>
          <p:nvPr/>
        </p:nvSpPr>
        <p:spPr>
          <a:xfrm>
            <a:off x="722376" y="969265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②若部分被标记的田鼠在重捕前死亡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，会导致估算的种群数量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填“偏大”“偏小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不变”）。若标记物使田鼠更易被重新捕获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，则会导致估算的种群数量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偏大”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偏小”或“不变”）。</a:t>
            </a:r>
            <a:endParaRPr lang="en-US" altLang="zh-CN" sz="2000" dirty="0"/>
          </a:p>
        </p:txBody>
      </p:sp>
      <p:sp>
        <p:nvSpPr>
          <p:cNvPr id="3" name="QB_6_AN.24_1#38eaa20da.blank?pid=15acf794c&amp;color=0,0,0&amp;vpa=8&amp;vtp=1&amp;bbb=1"/>
          <p:cNvSpPr/>
          <p:nvPr/>
        </p:nvSpPr>
        <p:spPr>
          <a:xfrm>
            <a:off x="7589901" y="931165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偏大</a:t>
            </a:r>
            <a:endParaRPr lang="en-US" altLang="zh-CN" sz="2000" dirty="0"/>
          </a:p>
        </p:txBody>
      </p:sp>
      <p:sp>
        <p:nvSpPr>
          <p:cNvPr id="4" name="QB_6_AN.25_1#38eaa20da.blank?pid=15acf794c&amp;color=0,0,0&amp;vpa=9&amp;vtp=1&amp;bbb=1"/>
          <p:cNvSpPr/>
          <p:nvPr/>
        </p:nvSpPr>
        <p:spPr>
          <a:xfrm>
            <a:off x="8859901" y="1388365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偏小</a:t>
            </a:r>
            <a:endParaRPr lang="en-US" altLang="zh-CN" sz="2000" dirty="0"/>
          </a:p>
        </p:txBody>
      </p:sp>
      <p:sp>
        <p:nvSpPr>
          <p:cNvPr id="5" name="QB_6_AS.26_1#38eaa20da?vop=1&amp;pid=15acf794c&amp;color=0,0,0&amp;vtp=1&amp;bbb=1&amp;hb=1"/>
          <p:cNvSpPr/>
          <p:nvPr/>
        </p:nvSpPr>
        <p:spPr>
          <a:xfrm>
            <a:off x="722376" y="2383536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根据标记重捕法的计算公式可知，若部分被标记的田鼠在重捕前死亡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，则重捕中被标记的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个体数会减少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，会导致估算的种群数量偏大。若标记物使田鼠更易被重新捕获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，则重捕中被标记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的个体数会增加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，会导致估算的种群数量偏小。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7_1#d31c89821?pid=6c777a0ac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（3）该草原生态系统中还生活着一种以该草本植物为食的昆虫，该昆虫活动能力弱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、活动范围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，研究小组想了解该昆虫的种群密度随季节的变化情况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，可以采用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法进行调查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28_1#d31c89821.blank?pid=6c777a0ac&amp;color=0,0,0&amp;vpa=10&amp;vtp=1&amp;bbb=1"/>
          <p:cNvSpPr/>
          <p:nvPr/>
        </p:nvSpPr>
        <p:spPr>
          <a:xfrm>
            <a:off x="8351901" y="1372050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样方</a:t>
            </a:r>
            <a:endParaRPr lang="en-US" altLang="zh-CN" sz="2000" dirty="0"/>
          </a:p>
        </p:txBody>
      </p:sp>
      <p:sp>
        <p:nvSpPr>
          <p:cNvPr id="4" name="QB_5_AS.29_1#d31c89821?vop=1&amp;pid=6c777a0ac&amp;color=0,0,0&amp;vtp=1&amp;bbb=1"/>
          <p:cNvSpPr/>
          <p:nvPr/>
        </p:nvSpPr>
        <p:spPr>
          <a:xfrm>
            <a:off x="722376" y="1860174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该昆虫活动能力弱、活动范围小，想了解该昆虫的种群密度，可以采用样方法进行调查。</a:t>
            </a:r>
            <a:endParaRPr lang="en-US" altLang="zh-CN" sz="2200" dirty="0"/>
          </a:p>
        </p:txBody>
      </p:sp>
      <p:sp>
        <p:nvSpPr>
          <p:cNvPr id="5" name="QB_5_BD.30_1#1ccdf03eb?pid=6c777a0ac&amp;color=0,0,0&amp;vtp=1&amp;bbb=1&amp;hb=1"/>
          <p:cNvSpPr/>
          <p:nvPr/>
        </p:nvSpPr>
        <p:spPr>
          <a:xfrm>
            <a:off x="722376" y="2318262"/>
            <a:ext cx="10753344" cy="17706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（4）为调查一种难以捕获的鸟在该草原生态系统中的数量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，可利用声音识别软件对目标动物独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特的叫声进行筛选和识别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，估算出该鸟的数量。与标记重捕法相比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，这种基于声音的个体识别技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术具有的优势是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写出1点即可）。</a:t>
            </a:r>
            <a:endParaRPr lang="en-US" altLang="zh-CN" sz="2000" dirty="0"/>
          </a:p>
        </p:txBody>
      </p:sp>
      <p:sp>
        <p:nvSpPr>
          <p:cNvPr id="6" name="QB_5_AN.31_1#1ccdf03eb.blank?pid=6c777a0ac&amp;color=0,0,0&amp;vpa=11&amp;vtp=1&amp;bbb=1"/>
          <p:cNvSpPr/>
          <p:nvPr/>
        </p:nvSpPr>
        <p:spPr>
          <a:xfrm>
            <a:off x="2509901" y="3194562"/>
            <a:ext cx="196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非损伤、低干扰</a:t>
            </a:r>
            <a:endParaRPr lang="en-US" altLang="zh-CN" sz="2000" dirty="0"/>
          </a:p>
        </p:txBody>
      </p:sp>
      <p:sp>
        <p:nvSpPr>
          <p:cNvPr id="7" name="QB_5_AS.32_1#1ccdf03eb?vop=1&amp;pid=6c777a0ac&amp;color=0,0,0&amp;vtp=1&amp;bbb=1"/>
          <p:cNvSpPr/>
          <p:nvPr/>
        </p:nvSpPr>
        <p:spPr>
          <a:xfrm>
            <a:off x="722376" y="4127378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与标记重捕法相比，这种基于声音的个体识别技术具有的优势是非损伤、低干扰。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3a48501a.fixed?pid=f3f731ccc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d3a48501a.fixed?pid=f3f731cc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生态类调查与探究实验综合</a:t>
            </a:r>
            <a:endParaRPr lang="en-US" altLang="zh-CN" sz="4400" dirty="0"/>
          </a:p>
        </p:txBody>
      </p:sp>
      <p:pic>
        <p:nvPicPr>
          <p:cNvPr id="4" name="C_3#d3a48501a.fixed?pid=f3f731cc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3a48501a.fixed?pid=f3f731ccc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68839b959?pid=d3a48501a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［陕西咸阳2025高二月考］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某学校生物兴趣小组利用课外时间进行了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“研究土壤中小动物类群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丰富度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”的探究活动，在不同地块中获得的部分实验数据如表所示（种群数量的单位为只，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甲地、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乙地和丙地的面积相等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4" name="QC_4_BD.1_2#68839b959?colgroup=3,3,3,3,3,3,3,3,3,6&amp;pid=d3a48501a&amp;color=0,0,0&amp;vtp=1&amp;bbb=1"/>
          <p:cNvGraphicFramePr>
            <a:graphicFrameLocks noGrp="1"/>
          </p:cNvGraphicFramePr>
          <p:nvPr/>
        </p:nvGraphicFramePr>
        <p:xfrm>
          <a:off x="722376" y="2408877"/>
          <a:ext cx="10625328" cy="1700149"/>
        </p:xfrm>
        <a:graphic>
          <a:graphicData uri="http://schemas.openxmlformats.org/drawingml/2006/table">
            <a:tbl>
              <a:tblPr/>
              <a:tblGrid>
                <a:gridCol w="1014984"/>
                <a:gridCol w="960120"/>
                <a:gridCol w="960120"/>
                <a:gridCol w="960120"/>
                <a:gridCol w="960120"/>
                <a:gridCol w="960120"/>
                <a:gridCol w="960120"/>
                <a:gridCol w="960120"/>
                <a:gridCol w="960120"/>
                <a:gridCol w="1929384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蚯蚓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马陆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蜘蛛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鼠妇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蜈蚣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线虫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蜗牛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物种数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甲地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47（种）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乙地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38（种）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丙地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54（种）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C_4_AN.2_1#68839b959.bracket?pid=d3a48501a&amp;color=0,0,0&amp;vpa=1&amp;vtp=1"/>
          <p:cNvSpPr/>
          <p:nvPr/>
        </p:nvSpPr>
        <p:spPr>
          <a:xfrm>
            <a:off x="5989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68839b959.choices?pid=d3a48501a&amp;color=0,0,0&amp;vtp=1&amp;bbb=1"/>
              <p:cNvSpPr/>
              <p:nvPr/>
            </p:nvSpPr>
            <p:spPr>
              <a:xfrm>
                <a:off x="722376" y="42376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A.表中数据是采用取样器取样法调查并统计所得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.调查结果显示丙地的物种丰富度和各种群的密度均大于乙地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.利用诱虫器采集土壤小动物时，所取土样应铺满无底花盆的金属网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.若要保存土壤小动物的活体，不可用体积分数为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的酒精溶液进行收集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68839b959.choices?pid=d3a48501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37677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68839b959?vop=1&amp;pid=d3a48501a&amp;color=0,0,0&amp;vtp=1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采用取样器取样法调查土壤小动物类群丰富度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，对物种相对数量进行统计并得出表中结果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用的是记名计算法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，A错误；分析表格数据可知，丙地的物种丰富度比乙地大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，但丙地各种群的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密度并不是均大于乙地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，如蜘蛛，B错误；利用诱虫器采集土壤小动物时，为了使空气流通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壤与花盆壁之间要留一定的空隙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，不应将土样铺满无底花盆的金属网，C错误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；若要保存土壤小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动物活体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，通常用含有湿棉花的试管收集，不可用装有体积分数为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的酒精溶液的试管收集，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酒精会杀死小动物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68839b959?vop=1&amp;pid=d3a4850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390" b="-1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2f0e34e75?pid=d3a48501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2.（不定项）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［吉林长春2025高二月考］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在探究“培养液中酵母菌种群数量的变化”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的实验中，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某同学将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酵母菌液稀释了100倍后进行一系列操作，观察到如图所示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个中方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格共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80个小方格内共有酵母菌50个。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_1#2f0e34e75?pid=d3a4850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862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2f0e34e75.bracket?pid=d3a48501a&amp;color=0,0,0&amp;vpa=2&amp;vtp=1&amp;bbb=1"/>
          <p:cNvSpPr/>
          <p:nvPr/>
        </p:nvSpPr>
        <p:spPr>
          <a:xfrm>
            <a:off x="7145401" y="18673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pic>
        <p:nvPicPr>
          <p:cNvPr id="4" name="QC_4_BD.4_2#2f0e34e75?pid=d3a48501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2464" y="2408877"/>
            <a:ext cx="4773168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2f0e34e75.choices?pid=d3a48501a&amp;color=0,0,0&amp;vtp=1&amp;bbb=1"/>
              <p:cNvSpPr/>
              <p:nvPr/>
            </p:nvSpPr>
            <p:spPr>
              <a:xfrm>
                <a:off x="722376" y="4199577"/>
                <a:ext cx="10753344" cy="1795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A.应先将培养液滴在血细胞计数板上，再轻盖盖玻片防止气泡产生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.在操作流程正确的情况下，该实验测定的活菌数与实际值相比会偏大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.为了减小实验误差，可加台盼蓝染液染色后，只对蓝色的细胞进行计数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该样品的酵母菌数量大约为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_3#2f0e34e75.choices?pid=d3a48501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99577"/>
                <a:ext cx="10753344" cy="1795336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2f0e34e75?vop=1&amp;pid=d3a48501a&amp;color=0,0,0&amp;vtp=1&amp;bt=1&amp;bbb=1&amp;hb=1"/>
              <p:cNvSpPr/>
              <p:nvPr/>
            </p:nvSpPr>
            <p:spPr>
              <a:xfrm>
                <a:off x="722376" y="972000"/>
                <a:ext cx="10753344" cy="26970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制片时，应先将盖玻片放在计数室上，然后将吸取的培养液滴于盖玻片边缘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，让培养液自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行渗入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，A错误；显微镜下看到的菌体既有活菌又有死菌，因此在操作流程正确的情况下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验测定的活菌数与实际值相比会偏大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，B正确；台盼蓝可将死细胞染色，为了计数活菌数量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加台盼蓝染液染色后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，只对未被染色的细胞进行计数，C错误；已知5个中方格即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80个小方格内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共有酵母菌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50个，酵母菌液的稀释倍数为100倍，因此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该样品的酵母菌数量大约为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2f0e34e75?vop=1&amp;pid=d3a4850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036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16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_1#6c777a0ac?pid=d3a48501a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spc="-10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［江苏淮安2025高二月考］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某研究小组对某草原生态系统进行了一系列调查研究，请回答下列问题：</a:t>
            </a:r>
            <a:endParaRPr lang="en-US" altLang="zh-CN" sz="2000" spc="-100" dirty="0"/>
          </a:p>
        </p:txBody>
      </p:sp>
      <p:sp>
        <p:nvSpPr>
          <p:cNvPr id="3" name="QO_5_BD.8_1#64fc062d2?pid=6c777a0ac&amp;color=0,0,0&amp;vtp=1&amp;bbb=1"/>
          <p:cNvSpPr/>
          <p:nvPr/>
        </p:nvSpPr>
        <p:spPr>
          <a:xfrm>
            <a:off x="722376" y="139008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（1）研究小组采用样方法调查草原上某双子叶草本植物的种群密度。</a:t>
            </a:r>
            <a:endParaRPr lang="en-US" altLang="zh-CN" sz="2000" dirty="0"/>
          </a:p>
        </p:txBody>
      </p:sp>
      <p:sp>
        <p:nvSpPr>
          <p:cNvPr id="4" name="QB_6_BD.9_1#898ee186a?pid=64fc062d2&amp;color=0,0,0&amp;vtp=1&amp;bbb=1"/>
          <p:cNvSpPr/>
          <p:nvPr/>
        </p:nvSpPr>
        <p:spPr>
          <a:xfrm>
            <a:off x="722376" y="18522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①在样方的选取上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，应做到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取样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B_6_AN.10_1#898ee186a.blank?pid=64fc062d2&amp;color=0,0,0&amp;vpa=3&amp;vtp=1&amp;bbb=1"/>
          <p:cNvSpPr/>
          <p:nvPr/>
        </p:nvSpPr>
        <p:spPr>
          <a:xfrm>
            <a:off x="3779901" y="1814137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随机</a:t>
            </a:r>
            <a:endParaRPr lang="en-US" altLang="zh-CN" sz="2000" dirty="0"/>
          </a:p>
        </p:txBody>
      </p:sp>
      <p:sp>
        <p:nvSpPr>
          <p:cNvPr id="6" name="QB_6_AS.11_1#898ee186a?vop=1&amp;pid=64fc062d2&amp;color=0,0,0&amp;vtp=1&amp;bbb=1"/>
          <p:cNvSpPr/>
          <p:nvPr/>
        </p:nvSpPr>
        <p:spPr>
          <a:xfrm>
            <a:off x="722376" y="2298325"/>
            <a:ext cx="10987088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采用样方法调查草原上某双子叶草本植物的种群密度，在样方的选取上，应做到随机取样。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_1#1e34c762f?pid=64fc062d2&amp;color=0,0,0&amp;vtp=1&amp;bt=1&amp;bbb=1&amp;hb=1"/>
          <p:cNvSpPr/>
          <p:nvPr/>
        </p:nvSpPr>
        <p:spPr>
          <a:xfrm>
            <a:off x="722376" y="969264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②样方法适合调查双子叶草本植物种群密度，而不适合调查单子叶草本植物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，原因是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3_1#1e34c762f.blank?pid=64fc062d2&amp;color=0,0,0&amp;vpa=4&amp;vtp=1&amp;bbb=1&amp;hb=1"/>
          <p:cNvSpPr/>
          <p:nvPr/>
        </p:nvSpPr>
        <p:spPr>
          <a:xfrm>
            <a:off x="722377" y="931164"/>
            <a:ext cx="10749631" cy="131343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单子叶草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本植物常常是丛生或蔓生的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，从地上部分难以辨别个体数量，会导致调查结果偏差较大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；而双子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叶草本植物的个体数量易于辨别</a:t>
            </a:r>
            <a:endParaRPr lang="en-US" altLang="zh-CN" sz="2000" dirty="0"/>
          </a:p>
        </p:txBody>
      </p:sp>
      <p:sp>
        <p:nvSpPr>
          <p:cNvPr id="4" name="QB_6_AS.14_1#1e34c762f?vop=1&amp;pid=64fc062d2&amp;color=0,0,0&amp;vtp=1&amp;bbb=1&amp;hb=1"/>
          <p:cNvSpPr/>
          <p:nvPr/>
        </p:nvSpPr>
        <p:spPr>
          <a:xfrm>
            <a:off x="722376" y="2377567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样方法适合调查双子叶植物种群密度，而不适合调查单子叶草本植物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，原因是单子叶草本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植物常常是丛生或蔓生的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，从地上部分难以辨别个体数量，会导致调查结果偏差较大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；而双子叶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草本植物的个体数量易于辨别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5_1#896dc850d?pid=64fc062d2&amp;color=0,0,0&amp;mp=1&amp;vtp=1&amp;bt=1&amp;bbb=1&amp;hb=1"/>
              <p:cNvSpPr/>
              <p:nvPr/>
            </p:nvSpPr>
            <p:spPr>
              <a:xfrm>
                <a:off x="722376" y="969265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③调查双子叶草本植物的种群密度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，样方面积一般是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。若选取了5个样方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，每个样方的种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群密度分别为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18、16、14、17、15（单位：株/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），则该草本植物的种群密度约为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15_1#896dc850d?pid=64fc062d2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602" b="-3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6_1#896dc850d.blank?pid=64fc062d2&amp;color=0,0,0&amp;mp=1&amp;vpa=5&amp;vtp=1"/>
          <p:cNvSpPr/>
          <p:nvPr/>
        </p:nvSpPr>
        <p:spPr>
          <a:xfrm>
            <a:off x="6561201" y="931165"/>
            <a:ext cx="34131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17_1#896dc850d.blank?pid=64fc062d2&amp;color=0,0,0&amp;mp=1&amp;vpa=6&amp;vtp=1&amp;bbb=1&amp;hb=1"/>
              <p:cNvSpPr/>
              <p:nvPr/>
            </p:nvSpPr>
            <p:spPr>
              <a:xfrm>
                <a:off x="722377" y="1388365"/>
                <a:ext cx="10749631" cy="85655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16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AN.17_1#896dc850d.blank?pid=64fc062d2&amp;color=0,0,0&amp;mp=1&amp;vpa=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88365"/>
                <a:ext cx="10749631" cy="856552"/>
              </a:xfrm>
              <a:prstGeom prst="rect">
                <a:avLst/>
              </a:prstGeom>
              <a:blipFill rotWithShape="1">
                <a:blip r:embed="rId2"/>
                <a:stretch>
                  <a:fillRect l="-4" t="-30" r="1" b="-56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18_1#896dc850d?vop=1&amp;pid=64fc062d2&amp;color=0,0,0&amp;vtp=1&amp;bbb=1&amp;hb=1"/>
              <p:cNvSpPr/>
              <p:nvPr/>
            </p:nvSpPr>
            <p:spPr>
              <a:xfrm>
                <a:off x="722376" y="2279650"/>
                <a:ext cx="10753344" cy="906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调查草本植物的种群密度，样方面积一般是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。欲求该草本植物的种群密度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，要求平均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6_AS.18_1#896dc850d?vop=1&amp;pid=64fc062d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79650"/>
                <a:ext cx="10753344" cy="906336"/>
              </a:xfrm>
              <a:prstGeom prst="rect">
                <a:avLst/>
              </a:prstGeom>
              <a:blipFill rotWithShape="1">
                <a:blip r:embed="rId3"/>
                <a:stretch>
                  <a:fillRect l="-4" b="-50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2613</Words>
  <Application>WPS 演示</Application>
  <PresentationFormat>宽屏</PresentationFormat>
  <Paragraphs>191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蓝天</cp:lastModifiedBy>
  <cp:revision>4</cp:revision>
  <dcterms:created xsi:type="dcterms:W3CDTF">2025-08-01T13:35:00Z</dcterms:created>
  <dcterms:modified xsi:type="dcterms:W3CDTF">2025-08-05T01:02:54Z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A625BF3012B44EF3846E827E7DDA42ED_12</vt:lpwstr>
  </property>
  <property fmtid="{D5CDD505-2E9C-101B-9397-08002B2CF9AE}" pid="3" name="KSOProductBuildVer">
    <vt:lpwstr>2052-12.1.0.21915</vt:lpwstr>
  </property>
</Properties>
</file>