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29116"/>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8" Type="http://schemas.openxmlformats.org/officeDocument/2006/relationships/tableStyles" Target="tableStyles.xml"/><Relationship Id="rId57" Type="http://schemas.openxmlformats.org/officeDocument/2006/relationships/viewProps" Target="viewProps.xml"/><Relationship Id="rId56" Type="http://schemas.openxmlformats.org/officeDocument/2006/relationships/presProps" Target="presProps.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a4d6e162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易错点1</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不同调查方法适用的对象</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易错点#df=abb70e7d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易错点2</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样方法及标记重捕法的误差分析</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a7a6eed2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种群密度及调查方法</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d5827fc9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种群数量特征之间的内在联系</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a4d6e162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易错点1 不同调查方法适用的对象</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abb70e7d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易错点2 样方法及标记重捕法的误差分析</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cbfd204eef0a31e1f4#tid=688c51e74e75f9000925e09e#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1124712"/>
          </a:xfrm>
          <a:prstGeom prst="rect">
            <a:avLst/>
          </a:prstGeom>
        </p:spPr>
      </p:pic>
      <p:sp>
        <p:nvSpPr>
          <p:cNvPr id="4" name="MasterShapeName"/>
          <p:cNvSpPr/>
          <p:nvPr/>
        </p:nvSpPr>
        <p:spPr>
          <a:xfrm>
            <a:off x="8101584" y="4572000"/>
            <a:ext cx="3675888" cy="1115568"/>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不定项选择题模式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5.xml"/><Relationship Id="rId1"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5.xml"/><Relationship Id="rId1" Type="http://schemas.openxmlformats.org/officeDocument/2006/relationships/image" Target="../media/image17.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5.xml"/><Relationship Id="rId1"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6.xml"/><Relationship Id="rId1" Type="http://schemas.openxmlformats.org/officeDocument/2006/relationships/image" Target="../media/image19.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16.xml"/><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image" Target="../media/image20.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6.xml"/><Relationship Id="rId1"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6.xml"/><Relationship Id="rId1" Type="http://schemas.openxmlformats.org/officeDocument/2006/relationships/image" Target="../media/image24.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6.xml"/><Relationship Id="rId2" Type="http://schemas.openxmlformats.org/officeDocument/2006/relationships/image" Target="../media/image26.png"/><Relationship Id="rId1" Type="http://schemas.openxmlformats.org/officeDocument/2006/relationships/image" Target="../media/image25.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6.xml"/><Relationship Id="rId1" Type="http://schemas.openxmlformats.org/officeDocument/2006/relationships/image" Target="../media/image27.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6.xml"/><Relationship Id="rId1" Type="http://schemas.openxmlformats.org/officeDocument/2006/relationships/image" Target="../media/image28.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7.xml"/><Relationship Id="rId1" Type="http://schemas.openxmlformats.org/officeDocument/2006/relationships/image" Target="../media/image29.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8.xml"/><Relationship Id="rId1" Type="http://schemas.openxmlformats.org/officeDocument/2006/relationships/image" Target="../media/image30.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31.xml"/><Relationship Id="rId3" Type="http://schemas.openxmlformats.org/officeDocument/2006/relationships/slideLayout" Target="../slideLayouts/slideLayout10.xml"/><Relationship Id="rId2" Type="http://schemas.openxmlformats.org/officeDocument/2006/relationships/image" Target="../media/image32.jpeg"/><Relationship Id="rId1" Type="http://schemas.openxmlformats.org/officeDocument/2006/relationships/image" Target="../media/image31.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0.xml"/><Relationship Id="rId1" Type="http://schemas.openxmlformats.org/officeDocument/2006/relationships/image" Target="../media/image33.jpe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0.xml"/><Relationship Id="rId1" Type="http://schemas.openxmlformats.org/officeDocument/2006/relationships/image" Target="../media/image34.jpe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0.xml"/><Relationship Id="rId1" Type="http://schemas.openxmlformats.org/officeDocument/2006/relationships/image" Target="../media/image35.png"/></Relationships>
</file>

<file path=ppt/slides/_rels/slide39.xml.rels><?xml version="1.0" encoding="UTF-8" standalone="yes"?>
<Relationships xmlns="http://schemas.openxmlformats.org/package/2006/relationships"><Relationship Id="rId5" Type="http://schemas.openxmlformats.org/officeDocument/2006/relationships/notesSlide" Target="../notesSlides/notesSlide39.xml"/><Relationship Id="rId4" Type="http://schemas.openxmlformats.org/officeDocument/2006/relationships/slideLayout" Target="../slideLayouts/slideLayout10.xml"/><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image" Target="../media/image3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0.xml"/><Relationship Id="rId1" Type="http://schemas.openxmlformats.org/officeDocument/2006/relationships/image" Target="../media/image39.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5" Type="http://schemas.openxmlformats.org/officeDocument/2006/relationships/notesSlide" Target="../notesSlides/notesSlide42.xml"/><Relationship Id="rId4" Type="http://schemas.openxmlformats.org/officeDocument/2006/relationships/slideLayout" Target="../slideLayouts/slideLayout10.xml"/><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image" Target="../media/image40.pn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0.xml"/><Relationship Id="rId1" Type="http://schemas.openxmlformats.org/officeDocument/2006/relationships/image" Target="../media/image43.jpe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0.xml"/><Relationship Id="rId1" Type="http://schemas.openxmlformats.org/officeDocument/2006/relationships/image" Target="../media/image44.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4" Type="http://schemas.openxmlformats.org/officeDocument/2006/relationships/notesSlide" Target="../notesSlides/notesSlide48.xml"/><Relationship Id="rId3" Type="http://schemas.openxmlformats.org/officeDocument/2006/relationships/slideLayout" Target="../slideLayouts/slideLayout10.xml"/><Relationship Id="rId2" Type="http://schemas.openxmlformats.org/officeDocument/2006/relationships/image" Target="../media/image46.png"/><Relationship Id="rId1" Type="http://schemas.openxmlformats.org/officeDocument/2006/relationships/image" Target="../media/image45.png"/></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10.xml"/><Relationship Id="rId1" Type="http://schemas.openxmlformats.org/officeDocument/2006/relationships/image" Target="../media/image47.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5.xml"/><Relationship Id="rId1" Type="http://schemas.openxmlformats.org/officeDocument/2006/relationships/image" Target="../media/image11.png"/></Relationships>
</file>

<file path=ppt/slides/_rels/slide50.xml.rels><?xml version="1.0" encoding="UTF-8" standalone="yes"?>
<Relationships xmlns="http://schemas.openxmlformats.org/package/2006/relationships"><Relationship Id="rId4" Type="http://schemas.openxmlformats.org/officeDocument/2006/relationships/notesSlide" Target="../notesSlides/notesSlide50.xml"/><Relationship Id="rId3" Type="http://schemas.openxmlformats.org/officeDocument/2006/relationships/slideLayout" Target="../slideLayouts/slideLayout10.xml"/><Relationship Id="rId2" Type="http://schemas.openxmlformats.org/officeDocument/2006/relationships/image" Target="../media/image49.png"/><Relationship Id="rId1" Type="http://schemas.openxmlformats.org/officeDocument/2006/relationships/image" Target="../media/image48.png"/></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10.xml"/><Relationship Id="rId1" Type="http://schemas.openxmlformats.org/officeDocument/2006/relationships/image" Target="../media/image50.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5.xml"/><Relationship Id="rId1" Type="http://schemas.openxmlformats.org/officeDocument/2006/relationships/image" Target="../media/image12.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5.xml"/><Relationship Id="rId2" Type="http://schemas.openxmlformats.org/officeDocument/2006/relationships/image" Target="../media/image14.png"/><Relationship Id="rId1" Type="http://schemas.openxmlformats.org/officeDocument/2006/relationships/image" Target="../media/image13.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5.xml"/><Relationship Id="rId1"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2_1#9bacc6fbb?vop=1&amp;pid=a7a6eed29&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P6生物科技进展“调查种群数量的其他方法”的变式题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，教材中提到了红外触发相机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拍摄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、粪便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检测、记录并识别动物声音等技术，而本题对多种种群数量调查方法进行考查。</a:t>
                </a:r>
                <a:endParaRPr lang="en-US" altLang="zh-CN" sz="2000" dirty="0"/>
              </a:p>
            </p:txBody>
          </p:sp>
        </mc:Choice>
        <mc:Fallback>
          <p:sp>
            <p:nvSpPr>
              <p:cNvPr id="2" name="QC_5_EX.12_1#9bacc6fbb?vop=1&amp;pid=a7a6eed29&amp;color=0,0,0&amp;vtp=1&amp;bt=1&amp;bbb=1&amp;hb=1"/>
              <p:cNvSpPr>
                <a:spLocks noRot="1" noChangeAspect="1" noMove="1" noResize="1" noEditPoints="1" noAdjustHandles="1" noChangeArrowheads="1" noChangeShapeType="1" noTextEdit="1"/>
              </p:cNvSpPr>
              <p:nvPr/>
            </p:nvSpPr>
            <p:spPr>
              <a:xfrm>
                <a:off x="722376" y="969264"/>
                <a:ext cx="10753344" cy="1326134"/>
              </a:xfrm>
              <a:prstGeom prst="rect">
                <a:avLst/>
              </a:prstGeom>
              <a:blipFill rotWithShape="1">
                <a:blip r:embed="rId1"/>
                <a:stretch>
                  <a:fillRect l="-4" t="-19" r="-874" b="-34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3_1#9bacc6fbb?vop=1&amp;pid=a7a6eed29&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利用无人机搭载热红外图像传感器监测野生动物是一种新型调查手段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，适用于对活动隐秘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的大中型珍稀兽类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、鸟类的调查，利用该方法，通过对数据的分析和处理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，可以初步了解保护区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内大型哺乳动物的种类和数量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，A正确；标记重捕法需要捕捉动物并标记后再次捕捉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，故与标记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重捕法相比，采用无人机搭载热红外图像传感器监测技术进行调查对野生哺乳动物的影响相对较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，B正确；题述调查方法属于调查种群密度方法中的估算法，C错误；除该技术外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，还可以采用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红外触发相机自动拍摄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、粪便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检测、动物声音的个体识别技术采集信息，D正确。</a:t>
                </a:r>
                <a:endParaRPr lang="en-US" altLang="zh-CN" sz="2200" dirty="0"/>
              </a:p>
            </p:txBody>
          </p:sp>
        </mc:Choice>
        <mc:Fallback>
          <p:sp>
            <p:nvSpPr>
              <p:cNvPr id="2" name="QC_5_AS.13_1#9bacc6fbb?vop=1&amp;pid=a7a6eed29&amp;color=0,0,0&amp;vtp=1&amp;bt=1&amp;bbb=1&amp;hb=1"/>
              <p:cNvSpPr>
                <a:spLocks noRot="1" noChangeAspect="1" noMove="1" noResize="1" noEditPoints="1" noAdjustHandles="1" noChangeArrowheads="1" noChangeShapeType="1" noTextEdit="1"/>
              </p:cNvSpPr>
              <p:nvPr/>
            </p:nvSpPr>
            <p:spPr>
              <a:xfrm>
                <a:off x="722376" y="1005840"/>
                <a:ext cx="10753344" cy="2697734"/>
              </a:xfrm>
              <a:prstGeom prst="rect">
                <a:avLst/>
              </a:prstGeom>
              <a:blipFill rotWithShape="1">
                <a:blip r:embed="rId1"/>
                <a:stretch>
                  <a:fillRect l="-4" r="-1104" b="-168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4_1#b05f140a9?pid=a7a6eed29&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［湖南邵阳2024高二月考］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某研究小组对巢湖边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1公顷范围内褐家鼠的种群密度进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行了调查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，第一次捕获并标记203只鼠，第二次捕获240只鼠，其中有标记的鼠72只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5_1#b05f140a9.bracket?pid=a7a6eed29&amp;color=0,0,0&amp;vpa=5&amp;vtp=1&amp;bbb=1"/>
          <p:cNvSpPr/>
          <p:nvPr/>
        </p:nvSpPr>
        <p:spPr>
          <a:xfrm>
            <a:off x="2446401" y="1901190"/>
            <a:ext cx="7493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dirty="0"/>
          </a:p>
        </p:txBody>
      </p:sp>
      <p:sp>
        <p:nvSpPr>
          <p:cNvPr id="4" name="QC_5_BD.14_2#b05f140a9.choices?pid=a7a6eed29&amp;color=0,0,0&amp;vtp=1&amp;bbb=1"/>
          <p:cNvSpPr/>
          <p:nvPr/>
        </p:nvSpPr>
        <p:spPr>
          <a:xfrm>
            <a:off x="722376" y="23679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A.调查期间，该褐家鼠种群的数量应保持相对稳定</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.该区域褐家鼠种群密度的调查结果约为677只/公顷</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.若标记个体被重捕的概率下降，则调查结果比实际值小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.选择的标记物不能影响被标记褐家鼠的生存和繁殖活动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6_1#b05f140a9?vop=1&amp;pid=a7a6eed29&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调查期间，该褐家鼠种群的数量应保持相对稳定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，且标记物不能影响被标记褐家鼠的生存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和繁殖活动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，这是应用标记重捕法的前提，A、D正确。调查区域为1公顷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，该区域种群个体总数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第一次捕获数×第二次捕获数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第二次捕获中被标记数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240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677</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密度约为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677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只/公顷；根据计算公式可知，由于标记个体被重捕的概率下降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，使重捕个体中带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标记的个体数偏小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，因此调查结果比实际值偏大，B正确，C错误。</a:t>
                </a:r>
                <a:endParaRPr lang="en-US" altLang="zh-CN" sz="2200" dirty="0"/>
              </a:p>
            </p:txBody>
          </p:sp>
        </mc:Choice>
        <mc:Fallback>
          <p:sp>
            <p:nvSpPr>
              <p:cNvPr id="2" name="QC_5_AS.16_1#b05f140a9?vop=1&amp;pid=a7a6eed29&amp;color=0,0,0&amp;vtp=1&amp;bt=1&amp;bbb=1&amp;hb=1"/>
              <p:cNvSpPr>
                <a:spLocks noRot="1" noChangeAspect="1" noMove="1" noResize="1" noEditPoints="1" noAdjustHandles="1" noChangeArrowheads="1" noChangeShapeType="1" noTextEdit="1"/>
              </p:cNvSpPr>
              <p:nvPr/>
            </p:nvSpPr>
            <p:spPr>
              <a:xfrm>
                <a:off x="722376" y="1005840"/>
                <a:ext cx="10753344" cy="2240534"/>
              </a:xfrm>
              <a:prstGeom prst="rect">
                <a:avLst/>
              </a:prstGeom>
              <a:blipFill rotWithShape="1">
                <a:blip r:embed="rId1"/>
                <a:stretch>
                  <a:fillRect l="-4" r="-526" b="-20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7_1#2c9a8c9e3?pid=d5827fc9f&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［山东菏泽2025高二期末］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菏泽单县浮龙湖拥有水域面积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，水草茂密，环境优越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北候鸟迁徙的重要驿站和越冬栖息地之一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7_1#2c9a8c9e3?pid=d5827fc9f&amp;color=0,0,0&amp;vtp=1&amp;bt=1&amp;bbb=1&amp;hb=1"/>
              <p:cNvSpPr>
                <a:spLocks noRot="1" noChangeAspect="1" noMove="1" noResize="1" noEditPoints="1" noAdjustHandles="1" noChangeArrowheads="1" noChangeShapeType="1" noTextEdit="1"/>
              </p:cNvSpPr>
              <p:nvPr/>
            </p:nvSpPr>
            <p:spPr>
              <a:xfrm>
                <a:off x="722376" y="1005840"/>
                <a:ext cx="10753344" cy="843153"/>
              </a:xfrm>
              <a:prstGeom prst="rect">
                <a:avLst/>
              </a:prstGeom>
              <a:blipFill rotWithShape="1">
                <a:blip r:embed="rId1"/>
                <a:stretch>
                  <a:fillRect l="-4" r="-325" b="-5438"/>
                </a:stretch>
              </a:blipFill>
            </p:spPr>
            <p:txBody>
              <a:bodyPr/>
              <a:lstStyle/>
              <a:p>
                <a:r>
                  <a:rPr lang="zh-CN" altLang="en-US">
                    <a:noFill/>
                  </a:rPr>
                  <a:t> </a:t>
                </a:r>
              </a:p>
            </p:txBody>
          </p:sp>
        </mc:Fallback>
      </mc:AlternateContent>
      <p:sp>
        <p:nvSpPr>
          <p:cNvPr id="3" name="QC_5_AN.18_1#2c9a8c9e3.bracket?pid=d5827fc9f&amp;color=0,0,0&amp;vpa=6&amp;vtp=1"/>
          <p:cNvSpPr/>
          <p:nvPr/>
        </p:nvSpPr>
        <p:spPr>
          <a:xfrm>
            <a:off x="7780401" y="14439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7_2#2c9a8c9e3.choices?pid=d5827fc9f&amp;color=0,0,0&amp;vtp=1&amp;bbb=1"/>
          <p:cNvSpPr/>
          <p:nvPr/>
        </p:nvSpPr>
        <p:spPr>
          <a:xfrm>
            <a:off x="722376" y="19107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A.该地某种候鸟种群密度变化的主要影响因素是出生率和死亡率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.种群密度是种群最基本的数量特征，种群密度与出生率成正比</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.某种候鸟的出生率、死亡率、迁入率、迁出率直接决定种群数量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.种群密度、出生率、死亡率、年龄结构和性别比例等都是种群内个体特征的统计值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9_1#2c9a8c9e3?vop=1&amp;pid=d5827fc9f&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由题意可知，该地是南北候鸟迁徙的重要驿站和越冬栖息地</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，说明此处并非候鸟的主要繁殖</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，故影响该地某种候鸟种群密度变化的主要因素是迁入率和迁出率，A错误</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；种群密度是种群最</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基本的数量特征</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，种群密度与出生率和死亡率、迁入率和迁出率都有直接关系，</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不与出生率成正比，</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错误；种群的出生率和死亡率、迁入率和迁出率直接决定种群数量，C正确；种群密度、</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出生率、</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死亡率</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、年龄结构和性别比例都是种群基本特征的统计值，不是个体特征的统计值，D错误。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0_1#07c7d1bdc?pid=d5827fc9f&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［云南师大附中2024高二月考］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利用人工合成的性引诱剂诱杀害虫的雄性个体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，该害虫的种群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密度将明显下降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造成该现象的直接原因是(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1_1#07c7d1bdc.bracket?pid=d5827fc9f&amp;color=0,0,0&amp;vpa=7&amp;vtp=1"/>
          <p:cNvSpPr/>
          <p:nvPr/>
        </p:nvSpPr>
        <p:spPr>
          <a:xfrm>
            <a:off x="5735701" y="144399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20_2#07c7d1bdc.choices?pid=d5827fc9f&amp;color=0,0,0&amp;vtp=1&amp;bbb=1"/>
          <p:cNvSpPr/>
          <p:nvPr/>
        </p:nvSpPr>
        <p:spPr>
          <a:xfrm>
            <a:off x="722376" y="19107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A.雄性个体数量的减少使雌虫大量迁出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.受人工合成的性引诱剂影响，年龄结构改变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.受人工合成的性引诱剂影响，雌性个体也减少</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.种群的性别比例失调使种群的出生率下降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2_1#07c7d1bdc?vop=1&amp;pid=d5827fc9f&amp;color=0,0,0&amp;vtp=1&amp;bt=1&amp;bbb=1&amp;hb=1"/>
          <p:cNvSpPr/>
          <p:nvPr/>
        </p:nvSpPr>
        <p:spPr>
          <a:xfrm>
            <a:off x="722376" y="100584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利用性引诱剂诱杀害虫的雄性个体，破坏害虫种群正常的性别比例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，种群的性别比例失调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使种群的出生率下降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，从而使该害虫的种群密度明显下降，故选D。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3_1#a11953b05?pid=d5827fc9f&amp;color=0,0,0&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［黑龙江齐齐哈尔2025高二月考］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图1、图2均与种群数量特征相关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，有关分析不正确的是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4_1#a11953b05.bracket?pid=d5827fc9f&amp;color=0,0,0&amp;vpa=8&amp;vtp=1"/>
          <p:cNvSpPr/>
          <p:nvPr/>
        </p:nvSpPr>
        <p:spPr>
          <a:xfrm>
            <a:off x="922401" y="1407414"/>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23_3#a11953b05?iti=1&amp;htil=1&amp;pid=d5827fc9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350008" y="1949450"/>
            <a:ext cx="2121408" cy="100584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23_4#a11953b05?iti=2&amp;htil=1&amp;pid=d5827fc9f&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333488" y="1949450"/>
            <a:ext cx="2898648" cy="10058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23_5#a11953b05?iti=1&amp;htil=1&amp;pid=d5827fc9f&amp;color=0,0,0&amp;vtp=1&amp;bbb=1"/>
          <p:cNvSpPr/>
          <p:nvPr/>
        </p:nvSpPr>
        <p:spPr>
          <a:xfrm>
            <a:off x="3180524" y="3082290"/>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C_5_BD.23_6#a11953b05?iti=2&amp;htil=1&amp;pid=d5827fc9f&amp;color=0,0,0&amp;vtp=1&amp;bbb=1"/>
          <p:cNvSpPr/>
          <p:nvPr/>
        </p:nvSpPr>
        <p:spPr>
          <a:xfrm>
            <a:off x="8552624" y="3082290"/>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mc:AlternateContent xmlns:mc="http://schemas.openxmlformats.org/markup-compatibility/2006">
        <mc:Choice xmlns:a14="http://schemas.microsoft.com/office/drawing/2010/main" Requires="a14">
          <p:sp>
            <p:nvSpPr>
              <p:cNvPr id="8" name="QC_5_BD.23_7#a11953b05.choices?pid=d5827fc9f&amp;color=0,0,0&amp;vtp=1&amp;bbb=1"/>
              <p:cNvSpPr/>
              <p:nvPr/>
            </p:nvSpPr>
            <p:spPr>
              <a:xfrm>
                <a:off x="722376" y="349885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A.图1中预测种群数量未来变化趋势的主要依据是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为种群最基本的数量特征，能反映种群在一定时期的数量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.图2中的丁与图1中的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表示的含义相同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.图2中丙为性别比例，通过影响出生率来间接影响种群密度</a:t>
                </a:r>
                <a:endParaRPr lang="en-US" altLang="zh-CN" sz="2000" dirty="0"/>
              </a:p>
            </p:txBody>
          </p:sp>
        </mc:Choice>
        <mc:Fallback>
          <p:sp>
            <p:nvSpPr>
              <p:cNvPr id="8" name="QC_5_BD.23_7#a11953b05.choices?pid=d5827fc9f&amp;color=0,0,0&amp;vtp=1&amp;bbb=1"/>
              <p:cNvSpPr>
                <a:spLocks noRot="1" noChangeAspect="1" noMove="1" noResize="1" noEditPoints="1" noAdjustHandles="1" noChangeArrowheads="1" noChangeShapeType="1" noTextEdit="1"/>
              </p:cNvSpPr>
              <p:nvPr/>
            </p:nvSpPr>
            <p:spPr>
              <a:xfrm>
                <a:off x="722376" y="3498850"/>
                <a:ext cx="10753344" cy="1796034"/>
              </a:xfrm>
              <a:prstGeom prst="rect">
                <a:avLst/>
              </a:prstGeom>
              <a:blipFill rotWithShape="1">
                <a:blip r:embed="rId3"/>
                <a:stretch>
                  <a:fillRect l="-4"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25_1#a11953b05?vop=1&amp;pid=d5827fc9f&amp;color=0,0,0&amp;vtp=1&amp;bt=1&amp;bbb=1&amp;hb=1"/>
              <p:cNvSpPr/>
              <p:nvPr/>
            </p:nvSpPr>
            <p:spPr>
              <a:xfrm>
                <a:off x="722376" y="969264"/>
                <a:ext cx="10753344" cy="22405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只影响出生率，而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既影响出生率也影响死亡率，从而判断出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为性别比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为年龄结构，进而可知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为种群密度；图2为图1的变式，图2中甲使种群密度增加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，应为出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；乙使种群密度减少，应为死亡率；丙影响出生率，为性别比例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；丁既影响出生率也影响死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亡率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，为年龄结构。</a:t>
                </a:r>
                <a:endParaRPr lang="en-US" altLang="zh-CN" sz="2000" dirty="0"/>
              </a:p>
            </p:txBody>
          </p:sp>
        </mc:Choice>
        <mc:Fallback>
          <p:sp>
            <p:nvSpPr>
              <p:cNvPr id="2" name="QC_5_EX.25_1#a11953b05?vop=1&amp;pid=d5827fc9f&amp;color=0,0,0&amp;vtp=1&amp;bt=1&amp;bbb=1&amp;hb=1"/>
              <p:cNvSpPr>
                <a:spLocks noRot="1" noChangeAspect="1" noMove="1" noResize="1" noEditPoints="1" noAdjustHandles="1" noChangeArrowheads="1" noChangeShapeType="1" noTextEdit="1"/>
              </p:cNvSpPr>
              <p:nvPr/>
            </p:nvSpPr>
            <p:spPr>
              <a:xfrm>
                <a:off x="722376" y="969264"/>
                <a:ext cx="10753344" cy="2240534"/>
              </a:xfrm>
              <a:prstGeom prst="rect">
                <a:avLst/>
              </a:prstGeom>
              <a:blipFill rotWithShape="1">
                <a:blip r:embed="rId1"/>
                <a:stretch>
                  <a:fillRect l="-4" t="-11" r="-402" b="-20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a9e129d03.fixed?pid=d65e1c586&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a9e129d03.fixed?pid=d65e1c586&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种群的数量特征</a:t>
            </a:r>
            <a:endParaRPr lang="en-US" altLang="zh-CN" sz="4400" dirty="0"/>
          </a:p>
        </p:txBody>
      </p:sp>
      <p:pic>
        <p:nvPicPr>
          <p:cNvPr id="4" name="C_3#a9e129d03.fixed?pid=d65e1c586&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a9e129d03.fixed?pid=d65e1c586&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6_1#a11953b05?vop=1&amp;pid=d5827fc9f&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为年龄结构，既影响出生率也影响死亡率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，是预测种群数量未来变化趋势的主要依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，A正确；图1中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为种群密度，是种群最基本的数量特征，能反映种群在一定时期的数量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；图2中丁为年龄结构，而图1中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为性别比例，故两者表示的含义不相同，C错误；图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2中丙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为性别比例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，通过影响出生率来间接影响种群密度，D正确。</a:t>
                </a:r>
                <a:endParaRPr lang="en-US" altLang="zh-CN" sz="2200" dirty="0"/>
              </a:p>
            </p:txBody>
          </p:sp>
        </mc:Choice>
        <mc:Fallback>
          <p:sp>
            <p:nvSpPr>
              <p:cNvPr id="2" name="QC_5_AS.26_1#a11953b05?vop=1&amp;pid=d5827fc9f&amp;color=0,0,0&amp;vtp=1&amp;bt=1&amp;bbb=1&amp;hb=1"/>
              <p:cNvSpPr>
                <a:spLocks noRot="1" noChangeAspect="1" noMove="1" noResize="1" noEditPoints="1" noAdjustHandles="1" noChangeArrowheads="1" noChangeShapeType="1" noTextEdit="1"/>
              </p:cNvSpPr>
              <p:nvPr/>
            </p:nvSpPr>
            <p:spPr>
              <a:xfrm>
                <a:off x="722376" y="1005840"/>
                <a:ext cx="10753344" cy="1783334"/>
              </a:xfrm>
              <a:prstGeom prst="rect">
                <a:avLst/>
              </a:prstGeom>
              <a:blipFill rotWithShape="1">
                <a:blip r:embed="rId1"/>
                <a:stretch>
                  <a:fillRect l="-4" r="-213" b="-254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27_1#ea629b088?htil=3&amp;pid=d5827fc9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192662" y="1088135"/>
            <a:ext cx="4233672" cy="22951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27_2#ea629b088?htil=3&amp;pid=d5827fc9f&amp;color=0,0,0&amp;vtp=1&amp;bt=1&amp;bbb=1&amp;hb=1"/>
          <p:cNvSpPr/>
          <p:nvPr/>
        </p:nvSpPr>
        <p:spPr>
          <a:xfrm>
            <a:off x="722376" y="1005840"/>
            <a:ext cx="6382512"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［湖南郴州2024高二期末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某岛屿上生活着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一种动物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，其种群数量多年维持相对稳定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。该动物个体从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出生到性成熟需要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6个月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。如图为某年该动物种群在不同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月份的年龄结构（每月最后一天统计种群各年龄期的个体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28_1#ea629b088.bracket?pid=d5827fc9f&amp;color=0,0,0&amp;vpa=9&amp;vtp=1&amp;bbb=1"/>
          <p:cNvSpPr/>
          <p:nvPr/>
        </p:nvSpPr>
        <p:spPr>
          <a:xfrm>
            <a:off x="3716401" y="2815590"/>
            <a:ext cx="743649"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ACD</a:t>
            </a:r>
            <a:endParaRPr lang="en-US" altLang="zh-CN" sz="2000" dirty="0"/>
          </a:p>
        </p:txBody>
      </p:sp>
      <mc:AlternateContent xmlns:mc="http://schemas.openxmlformats.org/markup-compatibility/2006">
        <mc:Choice xmlns:a14="http://schemas.microsoft.com/office/drawing/2010/main" Requires="a14">
          <p:sp>
            <p:nvSpPr>
              <p:cNvPr id="5" name="QC_5_BD.27_3#ea629b088.choices?htil=3&amp;pid=d5827fc9f&amp;color=0,0,0&amp;vtp=1&amp;bbb=1"/>
              <p:cNvSpPr/>
              <p:nvPr/>
            </p:nvSpPr>
            <p:spPr>
              <a:xfrm>
                <a:off x="722376" y="3282314"/>
                <a:ext cx="6382512"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A.由图可知，季节的更替会影响该种群的年龄结构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月该种群的年龄结构属于稳定型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.由图推算，该种群出生时间可能在3月到6月之间</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.大量诱杀雄性个体可能使该种群年龄结构变为衰退型</a:t>
                </a:r>
                <a:endParaRPr lang="en-US" altLang="zh-CN" sz="2000" dirty="0"/>
              </a:p>
            </p:txBody>
          </p:sp>
        </mc:Choice>
        <mc:Fallback>
          <p:sp>
            <p:nvSpPr>
              <p:cNvPr id="5" name="QC_5_BD.27_3#ea629b088.choices?htil=3&amp;pid=d5827fc9f&amp;color=0,0,0&amp;vtp=1&amp;bbb=1"/>
              <p:cNvSpPr>
                <a:spLocks noRot="1" noChangeAspect="1" noMove="1" noResize="1" noEditPoints="1" noAdjustHandles="1" noChangeArrowheads="1" noChangeShapeType="1" noTextEdit="1"/>
              </p:cNvSpPr>
              <p:nvPr/>
            </p:nvSpPr>
            <p:spPr>
              <a:xfrm>
                <a:off x="722376" y="3282314"/>
                <a:ext cx="6382512" cy="1796034"/>
              </a:xfrm>
              <a:prstGeom prst="rect">
                <a:avLst/>
              </a:prstGeom>
              <a:blipFill rotWithShape="1">
                <a:blip r:embed="rId2"/>
                <a:stretch>
                  <a:fillRect l="-6" t="-35" r="8" b="-249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29_1#ea629b088?vop=1&amp;pid=d5827fc9f&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29_2#ea629b088?vop=1&amp;pid=d5827fc9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227832" y="1511300"/>
            <a:ext cx="5742432" cy="376732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0_1#ea629b088?vop=1&amp;pid=d5827fc9f&amp;color=0,0,0&amp;vtp=1&amp;bt=1&amp;bbb=1&amp;hb=1"/>
              <p:cNvSpPr/>
              <p:nvPr/>
            </p:nvSpPr>
            <p:spPr>
              <a:xfrm>
                <a:off x="722376" y="1005840"/>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不同季节该种群中未成熟个体、成熟个体以及衰老个体所占的比例不同，因此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，季节的更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替会影响该种群的年龄结构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月该种群未成熟个体所占的比例最大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，其年龄结构属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于增长型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，B错误；由图可知，未成熟个体从2月底到6月底从零逐渐增多，从6月底到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12月底逐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渐减少至零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，而该动物个体从出生到性成熟需要6个月，12月底都性成熟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，因此该种群出生时间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3月到6月之间，C正确；大量诱杀雄性个体会破坏性别比例，进而影响种群的出生率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群中的幼年个体数量减少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，从而可能使种群年龄结构变为衰退型，D正确。</a:t>
                </a:r>
                <a:endParaRPr lang="en-US" altLang="zh-CN" sz="2200" dirty="0"/>
              </a:p>
            </p:txBody>
          </p:sp>
        </mc:Choice>
        <mc:Fallback>
          <p:sp>
            <p:nvSpPr>
              <p:cNvPr id="2" name="QC_5_AS.30_1#ea629b088?vop=1&amp;pid=d5827fc9f&amp;color=0,0,0&amp;vtp=1&amp;bt=1&amp;bbb=1&amp;hb=1"/>
              <p:cNvSpPr>
                <a:spLocks noRot="1" noChangeAspect="1" noMove="1" noResize="1" noEditPoints="1" noAdjustHandles="1" noChangeArrowheads="1" noChangeShapeType="1" noTextEdit="1"/>
              </p:cNvSpPr>
              <p:nvPr/>
            </p:nvSpPr>
            <p:spPr>
              <a:xfrm>
                <a:off x="722376" y="1005840"/>
                <a:ext cx="10753344" cy="2710434"/>
              </a:xfrm>
              <a:prstGeom prst="rect">
                <a:avLst/>
              </a:prstGeom>
              <a:blipFill rotWithShape="1">
                <a:blip r:embed="rId1"/>
                <a:stretch>
                  <a:fillRect l="-4" r="-183" b="-167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1_1#08a956b99?pid=a4d6e1625&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［江西赣州部分校2025高二联考］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下列关于种群密度研究方法的分析，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2_1#08a956b99.bracket?pid=a4d6e1625&amp;color=0,0,0&amp;vpa=10&amp;vtp=1"/>
          <p:cNvSpPr/>
          <p:nvPr/>
        </p:nvSpPr>
        <p:spPr>
          <a:xfrm>
            <a:off x="10172764"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31_2#08a956b99.choices?pid=a4d6e1625&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A.在调查分布范围较小、个体较大的种群时，可以逐个计数</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.调查蚜虫、跳蝻等活动范围不大的动物的密度可以用样方法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.黑光灯诱捕法调查种群密度是利用昆虫具有趋高温的特点</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.调查一些特殊生物的种群密度，也可用遇见率、鸣声等作为调查标准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3_1#08a956b99?vop=1&amp;pid=a4d6e1625&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对于分布范围较小、个体较大的种群，可以逐个计数，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如调查某山坡上的珙桐种群密度，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正确；调查草地上蒲公英的密度，农田中某种昆虫卵的密度、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作物植株上蚜虫或跳蝻的密度等，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都可以采用样方法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，B正确；黑光灯诱捕法调查种群密度利用的是昆虫趋光的特点，C错误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些特殊生物的种群密度进行调查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，也可用遇见率、鸣声或粪便等作为调查标准，D正确。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34_1#08a956b99?vop=1&amp;pid=a4d6e1625&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p:txBody>
      </p:sp>
      <p:sp>
        <p:nvSpPr>
          <p:cNvPr id="3" name="QC_6_EX.34_2#08a956b99?vop=1&amp;pid=a4d6e1625&amp;color=0,0,0&amp;vtp=1&amp;bbb=1"/>
          <p:cNvSpPr/>
          <p:nvPr/>
        </p:nvSpPr>
        <p:spPr>
          <a:xfrm>
            <a:off x="722376" y="1430909"/>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种群密度调查方法辨析</a:t>
            </a:r>
            <a:endParaRPr lang="en-US" altLang="zh-CN" sz="2000" dirty="0"/>
          </a:p>
        </p:txBody>
      </p:sp>
      <p:pic>
        <p:nvPicPr>
          <p:cNvPr id="4" name="QC_6_EX.34_3#08a956b99?vop=1&amp;pid=a4d6e162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145303" y="1968500"/>
            <a:ext cx="5907493" cy="42860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500"/>
                                        <p:tgtEl>
                                          <p:spTgt spid="3">
                                            <p:bg/>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5_1#06c1526c2?pid=abb70e7d8&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［河南三门峡2025期末］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调查种群密度时，操作不规范会导致一定的误差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6_1#06c1526c2.bracket?pid=abb70e7d8&amp;color=0,0,0&amp;vpa=11&amp;vtp=1"/>
          <p:cNvSpPr/>
          <p:nvPr/>
        </p:nvSpPr>
        <p:spPr>
          <a:xfrm>
            <a:off x="1671701" y="144399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35_2#06c1526c2.choices?pid=abb70e7d8&amp;color=0,0,0&amp;vtp=1&amp;bbb=1"/>
          <p:cNvSpPr/>
          <p:nvPr/>
        </p:nvSpPr>
        <p:spPr>
          <a:xfrm>
            <a:off x="722376" y="19107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A.用样方法调查种群密度时，计数样方内和四条边线上的个体，调查值偏大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.用标记重捕法调查鲫鱼种群数量时，首捕和重捕都用较大网眼的渔网，调查值偏小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.用样方法调查种群密度时，若种群个体数目较少，可适当扩大样方面积</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.用标记重捕法调查种群密度时，若标记个体没有混匀即进行重捕，则最终的调查结果会偏大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37_1#06c1526c2?vop=1&amp;pid=abb70e7d8&amp;color=0,0,0&amp;vtp=1&amp;bt=1&amp;bbb=1&amp;hb=1"/>
              <p:cNvSpPr/>
              <p:nvPr/>
            </p:nvSpPr>
            <p:spPr>
              <a:xfrm>
                <a:off x="722376" y="100584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利用样方法调查种群数量时，应该计数样方内和相邻两条边线及夹角上的个体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，计数样方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内和四条边线上的个体会使调查值偏大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，A正确。用标记重捕法调查鲫鱼种群数量时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，首捕和重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捕都用较大网眼的渔网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，只能调查种群中个体较大的鲫鱼的数量，调查值偏小，B正确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。用样方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法调查种群密度时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，若种群个体数目较少，则可适当扩大样方面积，C正确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。若种群个体总数记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，首捕并标记个体数为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，重捕个体数为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,重捕中标记个体数为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𝑀</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记个体没有混匀即进行重捕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，会导致重捕个体中被标记的个体数偏小或偏大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，最终导致调查结果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可能偏大也可能偏小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6_AS.37_1#06c1526c2?vop=1&amp;pid=abb70e7d8&amp;color=0,0,0&amp;vtp=1&amp;bt=1&amp;bbb=1&amp;hb=1"/>
              <p:cNvSpPr>
                <a:spLocks noRot="1" noChangeAspect="1" noMove="1" noResize="1" noEditPoints="1" noAdjustHandles="1" noChangeArrowheads="1" noChangeShapeType="1" noTextEdit="1"/>
              </p:cNvSpPr>
              <p:nvPr/>
            </p:nvSpPr>
            <p:spPr>
              <a:xfrm>
                <a:off x="722376" y="1005840"/>
                <a:ext cx="10753344" cy="3154934"/>
              </a:xfrm>
              <a:prstGeom prst="rect">
                <a:avLst/>
              </a:prstGeom>
              <a:blipFill rotWithShape="1">
                <a:blip r:embed="rId1"/>
                <a:stretch>
                  <a:fillRect l="-4" r="-402" b="-144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38_1#06c1526c2?vop=1&amp;pid=abb70e7d8&amp;color=0,0,0&amp;vtp=1&amp;bt=1&amp;bbb=1&amp;hb=1"/>
          <p:cNvSpPr/>
          <p:nvPr/>
        </p:nvSpPr>
        <p:spPr>
          <a:xfrm>
            <a:off x="722376" y="969264"/>
            <a:ext cx="10753344" cy="46027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种群密度调查的误差分析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1）样方法的误差分析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未做到随机取样：在个体分布较密集处取样会导致调查结果偏大；反之，使调查结果偏小。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样方数量过少：样方数量过少会使统计结果产生较大误差。</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计数不完全：在计数时，只统计部分生长期的个体，会使统计结果不准确。</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2）标记重捕法的误差分析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统计结果偏大的情况：标记物过于明显，使被标记个体容易被天敌捕食；标记物容易脱落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捕捉过的个体提高警惕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，难以再次被捕捉等。</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统计结果偏小的情况：在被标记个体密集处重捕。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7f72fab0b?pid=a7a6eed29&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［河北唐山2025高二月考］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种群密度是种群最基本的数量特征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，下列叙述符合种群密度概念的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7f72fab0b.bracket?pid=a7a6eed29&amp;color=0,0,0&amp;vpa=1&amp;vtp=1"/>
          <p:cNvSpPr/>
          <p:nvPr/>
        </p:nvSpPr>
        <p:spPr>
          <a:xfrm>
            <a:off x="1176401" y="14439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_2#7f72fab0b.choices?pid=a7a6eed29&amp;color=0,0,0&amp;vtp=1&amp;bbb=1"/>
          <p:cNvSpPr/>
          <p:nvPr/>
        </p:nvSpPr>
        <p:spPr>
          <a:xfrm>
            <a:off x="722376" y="191071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.一公顷水稻的年产量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.每平方米草地中杂草的数量</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C.某湖泊每立方米水体鲫鱼的数量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.某地区灰仓鼠每年新增的个体数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96a159e7c.fixed?pid=d65e1c586&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96a159e7c.fixed?pid=d65e1c586&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种群的数量特征</a:t>
            </a:r>
            <a:endParaRPr lang="en-US" altLang="zh-CN" sz="4400" dirty="0"/>
          </a:p>
        </p:txBody>
      </p:sp>
      <p:pic>
        <p:nvPicPr>
          <p:cNvPr id="4" name="C_3#96a159e7c.fixed?pid=d65e1c586&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96a159e7c.fixed?pid=d65e1c586&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39_1#7977270e4?pid=96a159e7c&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［四川绵阳南山中学2025高二月考］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如图为某同学构建的种群各数量特征之间关系的模型图。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40_1#7977270e4.bracket?pid=96a159e7c&amp;color=0,0,0&amp;vpa=12&amp;vtp=1"/>
          <p:cNvSpPr/>
          <p:nvPr/>
        </p:nvSpPr>
        <p:spPr>
          <a:xfrm>
            <a:off x="3449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4_BD.39_2#7977270e4?pid=96a159e7c&amp;color=0,0,0&amp;vtp=1&amp;bbb=1"/>
              <p:cNvSpPr/>
              <p:nvPr/>
            </p:nvSpPr>
            <p:spPr>
              <a:xfrm>
                <a:off x="722376" y="1871286"/>
                <a:ext cx="10753344" cy="408559"/>
              </a:xfrm>
              <a:prstGeom prst="rect">
                <a:avLst/>
              </a:prstGeom>
              <a:noFill/>
            </p:spPr>
            <p:txBody>
              <a:bodyPr wrap="none" lIns="0" tIns="0" rIns="0" bIns="0" rtlCol="0" anchor="t"/>
              <a:lstStyle/>
              <a:p>
                <a:pPr algn="ctr"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”表示促进或增加，“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”表示抑制或减少</a:t>
                </a:r>
                <a:endParaRPr lang="en-US" altLang="zh-CN" sz="2000" dirty="0"/>
              </a:p>
            </p:txBody>
          </p:sp>
        </mc:Choice>
        <mc:Fallback>
          <p:sp>
            <p:nvSpPr>
              <p:cNvPr id="4" name="QC_4_BD.39_2#7977270e4?pid=96a159e7c&amp;color=0,0,0&amp;vtp=1&amp;bbb=1"/>
              <p:cNvSpPr>
                <a:spLocks noRot="1" noChangeAspect="1" noMove="1" noResize="1" noEditPoints="1" noAdjustHandles="1" noChangeArrowheads="1" noChangeShapeType="1" noTextEdit="1"/>
              </p:cNvSpPr>
              <p:nvPr/>
            </p:nvSpPr>
            <p:spPr>
              <a:xfrm>
                <a:off x="722376" y="1871286"/>
                <a:ext cx="10753344" cy="408559"/>
              </a:xfrm>
              <a:prstGeom prst="rect">
                <a:avLst/>
              </a:prstGeom>
              <a:blipFill rotWithShape="1">
                <a:blip r:embed="rId1"/>
                <a:stretch>
                  <a:fillRect l="-4" t="-141" b="-11765"/>
                </a:stretch>
              </a:blipFill>
            </p:spPr>
            <p:txBody>
              <a:bodyPr/>
              <a:lstStyle/>
              <a:p>
                <a:r>
                  <a:rPr lang="zh-CN" altLang="en-US">
                    <a:noFill/>
                  </a:rPr>
                  <a:t> </a:t>
                </a:r>
              </a:p>
            </p:txBody>
          </p:sp>
        </mc:Fallback>
      </mc:AlternateContent>
      <p:pic>
        <p:nvPicPr>
          <p:cNvPr id="5" name="QC_4_BD.39_3#7977270e4?htil=4&amp;pid=96a159e7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9221264" y="2408877"/>
            <a:ext cx="2203704" cy="116128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4_BD.39_4#7977270e4.choices?htil=4&amp;pid=96a159e7c&amp;color=0,0,0&amp;vtp=1&amp;bbb=1"/>
          <p:cNvSpPr/>
          <p:nvPr/>
        </p:nvSpPr>
        <p:spPr>
          <a:xfrm>
            <a:off x="722376" y="2281877"/>
            <a:ext cx="8412480" cy="1796034"/>
          </a:xfrm>
          <a:prstGeom prst="rect">
            <a:avLst/>
          </a:prstGeom>
          <a:noFill/>
        </p:spPr>
        <p:txBody>
          <a:bodyPr wrap="none" lIns="0" tIns="0" rIns="0" bIns="0" rtlCol="0" anchor="t"/>
          <a:lstStyle/>
          <a:p>
            <a:pPr algn="l" latinLnBrk="1">
              <a:lnSpc>
                <a:spcPts val="3600"/>
              </a:lnSpc>
            </a:pP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A.可利用人工合成的性外激素干扰雌雄交尾来控制特征⑥，进而影响种群数量</a:t>
            </a:r>
            <a:endParaRPr lang="en-US" altLang="zh-CN" sz="2000" spc="-5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.种群都具有种群密度、年龄结构、性别比例等数量特征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.某种群的特征②逐渐增加，可判断其年龄结构是增长型</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.种群密度反映了种群在一定时期的数量，但不能反映种群数量的变化趋势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41_1#7977270e4?vop=1&amp;pid=96a159e7c&amp;color=0,0,0&amp;vtp=1&amp;bt=1&amp;bbb=1&amp;hb=1"/>
          <p:cNvSpPr/>
          <p:nvPr/>
        </p:nvSpPr>
        <p:spPr>
          <a:xfrm>
            <a:off x="722376" y="969264"/>
            <a:ext cx="10753344" cy="22405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能使种群密度降低，故①③是死亡率和迁出率；②④能使种群密度上升，故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②④是出生率和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迁入率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。⑤通过影响①使种群数量减少，通过影响②使种群数量增多，则⑤是年龄结构，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①是死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亡率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，②是出生率，所以③是迁出率，④是迁入率。⑥是性别比例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，它通过影响出生率来影响种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群密度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42_1#7977270e4?vop=1&amp;pid=96a159e7c&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人工合成的性外激素可以干扰雌雄交尾，从而影响种群数量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，但不能控制性别比例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特征⑥），干扰交尾并未直接杀死雄性或雌性个体，A错误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；并不是所有种群都具有性别比例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等数量特征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，例如雌雄同株植物没有性别比例，B错误；仅根据种群特征②（出生率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）逐渐增加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不能判断种群特征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⑤（年龄结构）是增长型，C错误；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种群密度反映了种群在一定时期的数量，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但不能反映种群数量的变化趋势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3_1#055e17897?pid=96a159e7c&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［北京人大附中2025高二月考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研究人员对黄土高原地区不同放牧强度下长芒草种群的年龄结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构进行了调查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44_1#055e17897.bracket?pid=96a159e7c&amp;color=0,0,0&amp;vpa=13&amp;vtp=1"/>
          <p:cNvSpPr/>
          <p:nvPr/>
        </p:nvSpPr>
        <p:spPr>
          <a:xfrm>
            <a:off x="5989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4_BD.43_2#055e17897?htil=5&amp;pid=96a159e7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648657" y="1951677"/>
            <a:ext cx="4791456" cy="288950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BD.43_3#055e17897.choices?htil=5&amp;pid=96a159e7c&amp;color=0,0,0&amp;vtp=1&amp;bbb=1&amp;hb=1"/>
          <p:cNvSpPr/>
          <p:nvPr/>
        </p:nvSpPr>
        <p:spPr>
          <a:xfrm>
            <a:off x="722376" y="1876874"/>
            <a:ext cx="5824728" cy="36375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.将所有样方某一龄级数量的平均值作为该龄级数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量的估计值</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B.龄级构成是以各龄级个体数占该种群总数的比例计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算获得的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.随着放牧时间延长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，重牧强度下长芒草种群逐渐趋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向衰退</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，任何放牧强度都不利于长芒草种群数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量的增长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45_1#055e17897?vop=1&amp;pid=96a159e7c&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4_EX.45_2#055e17897?vop=1&amp;pid=96a159e7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18440" y="1511300"/>
            <a:ext cx="4952075" cy="47432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46_1#055e17897?vop=1&amp;pid=96a159e7c&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用样方法调查时，应该以所有样方某一龄级数量的平均值作为该龄级数量的估计值，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；龄级构成是以各龄级个体数占该种群总数的比例计算获得的，B正确。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7_1#7586171ed?pid=96a159e7c&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［山东日照2025高二期末］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采用堵洞盗洞法可估测高原鼠兔的种群数量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将待测区域内高原鼠兔的洞口全部填埋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3天每天记录被盗开的洞口数并计算平均值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即有效洞口数），统计待测区域内的有效洞口数为60个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。在附近另一片较小的区域内测定有效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洞口数后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，再用夹捕法捕尽该区域内的高原鼠兔，记录该区域内的有效洞口数为4个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，高原鼠兔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35只。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48_1#7586171ed.bracket?pid=96a159e7c&amp;color=0,0,0&amp;vpa=14&amp;vtp=1&amp;bbb=1"/>
          <p:cNvSpPr/>
          <p:nvPr/>
        </p:nvSpPr>
        <p:spPr>
          <a:xfrm>
            <a:off x="4052951" y="2781750"/>
            <a:ext cx="55721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CD</a:t>
            </a:r>
            <a:endParaRPr lang="en-US" altLang="zh-CN" sz="2000" dirty="0"/>
          </a:p>
        </p:txBody>
      </p:sp>
      <p:sp>
        <p:nvSpPr>
          <p:cNvPr id="4" name="QC_4_BD.47_2#7586171ed.choices?pid=96a159e7c&amp;color=0,0,0&amp;vtp=1&amp;bbb=1"/>
          <p:cNvSpPr/>
          <p:nvPr/>
        </p:nvSpPr>
        <p:spPr>
          <a:xfrm>
            <a:off x="722376" y="32484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A.统计有效洞口数时，每天应该在同一时间段进行记录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.每天记录好被盗开的洞口数后，需要将洞口重新填埋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.计算可得待测区域内高原鼠兔的种群数量约为500只</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.幼年高原鼠兔尚不能外出活动，因此估测数量会偏高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9_1#7586171ed?vop=1&amp;pid=96a159e7c&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测有效洞口数时，要避免偶然因素的影响，所以统计有效洞口数时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，每天要在同一时间段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进行查看和记录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，A正确；每天记录好被盗开的洞口数后，需要重新填埋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，以保证每天盗开的洞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口都是当天的有效洞口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，B正确；根据有效洞口数和高原鼠兔的比例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，可以估算高原鼠兔的种群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，故待测区域内的高原鼠兔大约是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525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；因为幼年高原鼠兔不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能外出活动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，因此估算的数量不包含幼年高原鼠兔数量，估测数量会比实际数量偏低，D错误。</a:t>
                </a:r>
                <a:endParaRPr lang="en-US" altLang="zh-CN" sz="2200" dirty="0"/>
              </a:p>
            </p:txBody>
          </p:sp>
        </mc:Choice>
        <mc:Fallback>
          <p:sp>
            <p:nvSpPr>
              <p:cNvPr id="2" name="QC_4_AS.49_1#7586171ed?vop=1&amp;pid=96a159e7c&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50_1#e82f0dc64?pid=96a159e7c&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［辽宁沈阳东北育才学校2025高二月考］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雌雄异株植物自然种群的性别比例一般为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境因子可能会使性别比例偏离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。斑子麻黄是耐贫瘠、耐干旱、耐寒冷的雌雄异株植物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山坡不同区域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样地的营养优越，</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样地营养不良）斑子麻黄种群数量调查结果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列分析错误的是(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50_1#e82f0dc64?pid=96a159e7c&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402" b="-2583"/>
                </a:stretch>
              </a:blipFill>
            </p:spPr>
            <p:txBody>
              <a:bodyPr/>
              <a:lstStyle/>
              <a:p>
                <a:r>
                  <a:rPr lang="zh-CN" altLang="en-US">
                    <a:noFill/>
                  </a:rPr>
                  <a:t> </a:t>
                </a:r>
              </a:p>
            </p:txBody>
          </p:sp>
        </mc:Fallback>
      </mc:AlternateContent>
      <p:sp>
        <p:nvSpPr>
          <p:cNvPr id="3" name="QC_4_AN.51_1#e82f0dc64.bracket?pid=96a159e7c&amp;color=0,0,0&amp;vpa=15&amp;vtp=1"/>
          <p:cNvSpPr/>
          <p:nvPr/>
        </p:nvSpPr>
        <p:spPr>
          <a:xfrm>
            <a:off x="2700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4_BD.50_2#e82f0dc64?htil=6&amp;pid=96a159e7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175392" y="2866077"/>
            <a:ext cx="5239512" cy="289864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50_3#e82f0dc64.choices?htil=6&amp;pid=96a159e7c&amp;color=0,0,0&amp;vtp=1&amp;bbb=1&amp;hb=1"/>
              <p:cNvSpPr/>
              <p:nvPr/>
            </p:nvSpPr>
            <p:spPr>
              <a:xfrm>
                <a:off x="722376" y="2791274"/>
                <a:ext cx="5376672" cy="31803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.营养不良环境下幼龄雄株比雌株生存能力可能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样地斑子麻黄种群的年龄结构为稳定型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.在优越的营养条件下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，年龄越小性别比例偏离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越严重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.若调查样地为分布于不同海拔的狭长山坡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可用等距取样法进行取样</a:t>
                </a:r>
                <a:endParaRPr lang="en-US" altLang="zh-CN" sz="2000" dirty="0"/>
              </a:p>
            </p:txBody>
          </p:sp>
        </mc:Choice>
        <mc:Fallback>
          <p:sp>
            <p:nvSpPr>
              <p:cNvPr id="5" name="QC_4_BD.50_3#e82f0dc64.choices?htil=6&amp;pid=96a159e7c&amp;color=0,0,0&amp;vtp=1&amp;bbb=1&amp;hb=1"/>
              <p:cNvSpPr>
                <a:spLocks noRot="1" noChangeAspect="1" noMove="1" noResize="1" noEditPoints="1" noAdjustHandles="1" noChangeArrowheads="1" noChangeShapeType="1" noTextEdit="1"/>
              </p:cNvSpPr>
              <p:nvPr/>
            </p:nvSpPr>
            <p:spPr>
              <a:xfrm>
                <a:off x="722376" y="2791274"/>
                <a:ext cx="5376672" cy="3180334"/>
              </a:xfrm>
              <a:prstGeom prst="rect">
                <a:avLst/>
              </a:prstGeom>
              <a:blipFill rotWithShape="1">
                <a:blip r:embed="rId3"/>
                <a:stretch>
                  <a:fillRect l="-7" t="-14" r="-1609" b="-141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7f72fab0b?vop=1&amp;pid=a7a6eed29&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种群密度是指种群在单位面积或单位体积中的个体数，不是产量，A错误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；在一定的自然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区域内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，同种生物的全部个体形成种群，每平方米草地中的杂草不是同一个物种，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不能形成种群，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，每平方米草地中杂草的数量不符合种群密度概念，B错误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；某湖泊每立方米水体鲫鱼的数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量符合种群密度的概念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，C正确；种群密度描述的是调查时单位面积或单位体积的现存量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新增的个体数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52_1#e82f0dc64?vop=1&amp;pid=96a159e7c&amp;color=0,0,0&amp;vtp=1&amp;bt=1&amp;bbb=1&amp;hb=1"/>
              <p:cNvSpPr/>
              <p:nvPr/>
            </p:nvSpPr>
            <p:spPr>
              <a:xfrm>
                <a:off x="722376" y="972000"/>
                <a:ext cx="10753344" cy="3180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由题意可知，该植物自然种群的性别比例约为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样地的营养条件优越</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样地营养不良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，由柱形图可知，营养不良环境下幼龄个体中雄/雌的值大于1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，推测营养不良环境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下幼龄雄株比雌株生存能力可能更强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样地斑子麻黄种群中成年个体最多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，幼年个体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多于老年个体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，故其年龄结构为稳定型，B正确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样地的营养优越，但</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样地中幼年个体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的性别比例偏离并不是最严重的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，因此无法得出“在优越的营养条件下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，年龄越小性别比例偏离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越严重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”的结论，C错误；若调查样地为分布于不同海拔的狭长山坡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，则可用等距取样法进行取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52_1#e82f0dc64?vop=1&amp;pid=96a159e7c&amp;color=0,0,0&amp;vtp=1&amp;bt=1&amp;bbb=1&amp;hb=1"/>
              <p:cNvSpPr>
                <a:spLocks noRot="1" noChangeAspect="1" noMove="1" noResize="1" noEditPoints="1" noAdjustHandles="1" noChangeArrowheads="1" noChangeShapeType="1" noTextEdit="1"/>
              </p:cNvSpPr>
              <p:nvPr/>
            </p:nvSpPr>
            <p:spPr>
              <a:xfrm>
                <a:off x="722376" y="972000"/>
                <a:ext cx="10753344" cy="3180334"/>
              </a:xfrm>
              <a:prstGeom prst="rect">
                <a:avLst/>
              </a:prstGeom>
              <a:blipFill rotWithShape="1">
                <a:blip r:embed="rId1"/>
                <a:stretch>
                  <a:fillRect l="-4" t="-14" r="-437" b="-141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53_1#6a19d6af9?pid=96a159e7c&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5.研究机构对某草原的野兔进行了调查，如表为通过标记重捕法调查野兔种群密度的结果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答下列有关问题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42" name="QO_4_BD.53_2#6a19d6af9?colgroup=4,7,7,9,9&amp;pid=96a159e7c&amp;color=0,0,0&amp;vtp=1&amp;bbb=1"/>
          <p:cNvGraphicFramePr>
            <a:graphicFrameLocks noGrp="1"/>
          </p:cNvGraphicFramePr>
          <p:nvPr/>
        </p:nvGraphicFramePr>
        <p:xfrm>
          <a:off x="722376" y="1961203"/>
          <a:ext cx="10707624" cy="1273810"/>
        </p:xfrm>
        <a:graphic>
          <a:graphicData uri="http://schemas.openxmlformats.org/drawingml/2006/table">
            <a:tbl>
              <a:tblPr/>
              <a:tblGrid>
                <a:gridCol w="1280160"/>
                <a:gridCol w="2020824"/>
                <a:gridCol w="2029968"/>
                <a:gridCol w="2688336"/>
                <a:gridCol w="2688336"/>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项目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捕获数/只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标记数/只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雌性个体数/只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雄性个体数/只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54_1#72e11973b?pid=6a19d6af9&amp;color=0,0,0&amp;mp=1&amp;vtp=1&amp;bt=1&amp;bbb=1&amp;hb=1"/>
              <p:cNvSpPr/>
              <p:nvPr/>
            </p:nvSpPr>
            <p:spPr>
              <a:xfrm>
                <a:off x="722376" y="969265"/>
                <a:ext cx="10753344" cy="13130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）种群最基本的数量特征是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若调查区域总面积为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，则该草原野兔的种群密度约为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综合两次捕获情况，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该野兔种群的性别比例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（雌∶雄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）约为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5_BD.54_1#72e11973b?pid=6a19d6af9&amp;color=0,0,0&amp;mp=1&amp;vtp=1&amp;bt=1&amp;bbb=1&amp;hb=1"/>
              <p:cNvSpPr>
                <a:spLocks noRot="1" noChangeAspect="1" noMove="1" noResize="1" noEditPoints="1" noAdjustHandles="1" noChangeArrowheads="1" noChangeShapeType="1" noTextEdit="1"/>
              </p:cNvSpPr>
              <p:nvPr/>
            </p:nvSpPr>
            <p:spPr>
              <a:xfrm>
                <a:off x="722376" y="969265"/>
                <a:ext cx="10753344" cy="1313053"/>
              </a:xfrm>
              <a:prstGeom prst="rect">
                <a:avLst/>
              </a:prstGeom>
              <a:blipFill rotWithShape="1">
                <a:blip r:embed="rId1"/>
                <a:stretch>
                  <a:fillRect l="-4" t="-19" b="-3472"/>
                </a:stretch>
              </a:blipFill>
            </p:spPr>
            <p:txBody>
              <a:bodyPr/>
              <a:lstStyle/>
              <a:p>
                <a:r>
                  <a:rPr lang="zh-CN" altLang="en-US">
                    <a:noFill/>
                  </a:rPr>
                  <a:t> </a:t>
                </a:r>
              </a:p>
            </p:txBody>
          </p:sp>
        </mc:Fallback>
      </mc:AlternateContent>
      <p:sp>
        <p:nvSpPr>
          <p:cNvPr id="3" name="QB_5_AN.55_1#72e11973b.blank?pid=6a19d6af9&amp;color=0,0,0&amp;mp=1&amp;vpa=16&amp;vtp=1&amp;bbb=1"/>
          <p:cNvSpPr/>
          <p:nvPr/>
        </p:nvSpPr>
        <p:spPr>
          <a:xfrm>
            <a:off x="4183126" y="931165"/>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种群密度</a:t>
            </a:r>
            <a:endParaRPr lang="en-US" altLang="zh-CN" sz="2000" dirty="0">
              <a:solidFill>
                <a:srgbClr val="00B050"/>
              </a:solidFill>
            </a:endParaRPr>
          </a:p>
        </p:txBody>
      </p:sp>
      <p:sp>
        <p:nvSpPr>
          <p:cNvPr id="4" name="QB_5_AN.56_1#72e11973b.blank?pid=6a19d6af9&amp;color=0,0,0&amp;mp=1&amp;vpa=17&amp;vtp=1&amp;bbb=1"/>
          <p:cNvSpPr/>
          <p:nvPr/>
        </p:nvSpPr>
        <p:spPr>
          <a:xfrm>
            <a:off x="7201980" y="1401065"/>
            <a:ext cx="655638" cy="418084"/>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180</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5_AN.57_1#72e11973b.blank?pid=6a19d6af9&amp;color=0,0,0&amp;mp=1&amp;vpa=18&amp;vtp=1&amp;bbb=1"/>
              <p:cNvSpPr/>
              <p:nvPr/>
            </p:nvSpPr>
            <p:spPr>
              <a:xfrm>
                <a:off x="5054664" y="1933638"/>
                <a:ext cx="544005"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5" name="QB_5_AN.57_1#72e11973b.blank?pid=6a19d6af9&amp;color=0,0,0&amp;mp=1&amp;vpa=18&amp;vtp=1&amp;bbb=1"/>
              <p:cNvSpPr>
                <a:spLocks noRot="1" noChangeAspect="1" noMove="1" noResize="1" noEditPoints="1" noAdjustHandles="1" noChangeArrowheads="1" noChangeShapeType="1" noTextEdit="1"/>
              </p:cNvSpPr>
              <p:nvPr/>
            </p:nvSpPr>
            <p:spPr>
              <a:xfrm>
                <a:off x="5054664" y="1933638"/>
                <a:ext cx="544005" cy="294577"/>
              </a:xfrm>
              <a:prstGeom prst="rect">
                <a:avLst/>
              </a:prstGeom>
              <a:blipFill rotWithShape="1">
                <a:blip r:embed="rId2"/>
                <a:stretch>
                  <a:fillRect l="-12" t="-21" r="94" b="-776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5_AS.58_1#72e11973b?vop=1&amp;pid=6a19d6af9&amp;color=0,0,0&amp;vtp=1&amp;bbb=1&amp;hb=1"/>
              <p:cNvSpPr/>
              <p:nvPr/>
            </p:nvSpPr>
            <p:spPr>
              <a:xfrm>
                <a:off x="722376" y="2390267"/>
                <a:ext cx="10753344" cy="181229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种群密度是种群最基本的数量特征。种群密度的调查方法主要有标记重捕法和样方法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中标记重捕法的估算公式为种群数量</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标记个体数×重捕个体数</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重捕中标记个体数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，结合表格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数据和题干信息计算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，该草原野兔的种群密度</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45</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）。综合两次捕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，该野兔种群的性别比例（雌</a:t>
                </a:r>
                <a14:m>
                  <m:oMath xmlns:m="http://schemas.openxmlformats.org/officeDocument/2006/math">
                    <m:r>
                      <a:rPr lang="en-US" altLang="zh-CN" sz="2200" b="0" i="0" dirty="0" smtClean="0">
                        <a:solidFill>
                          <a:srgbClr val="639319"/>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雄）约为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23</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6" name="QB_5_AS.58_1#72e11973b?vop=1&amp;pid=6a19d6af9&amp;color=0,0,0&amp;vtp=1&amp;bbb=1&amp;hb=1"/>
              <p:cNvSpPr>
                <a:spLocks noRot="1" noChangeAspect="1" noMove="1" noResize="1" noEditPoints="1" noAdjustHandles="1" noChangeArrowheads="1" noChangeShapeType="1" noTextEdit="1"/>
              </p:cNvSpPr>
              <p:nvPr/>
            </p:nvSpPr>
            <p:spPr>
              <a:xfrm>
                <a:off x="722376" y="2390267"/>
                <a:ext cx="10753344" cy="1812290"/>
              </a:xfrm>
              <a:prstGeom prst="rect">
                <a:avLst/>
              </a:prstGeom>
              <a:blipFill rotWithShape="1">
                <a:blip r:embed="rId3"/>
                <a:stretch>
                  <a:fillRect l="-4" t="-7" r="-726" b="-30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9_1#422606f64?pid=6a19d6af9&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（2）如图表示种群年龄结构的三种类型，其中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A类型种群密度的发展趋势是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度会越来越小的是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填字母）类型。</a:t>
            </a:r>
            <a:endParaRPr lang="en-US" altLang="zh-CN" sz="2000" dirty="0"/>
          </a:p>
        </p:txBody>
      </p:sp>
      <p:sp>
        <p:nvSpPr>
          <p:cNvPr id="3" name="QB_5_AN.60_1#422606f64.blank?pid=6a19d6af9&amp;color=0,0,0&amp;vpa=19&amp;vtp=1&amp;bbb=1"/>
          <p:cNvSpPr/>
          <p:nvPr/>
        </p:nvSpPr>
        <p:spPr>
          <a:xfrm>
            <a:off x="9188514" y="931165"/>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越来越大</a:t>
            </a:r>
            <a:endParaRPr lang="en-US" altLang="zh-CN" sz="2000" dirty="0"/>
          </a:p>
        </p:txBody>
      </p:sp>
      <p:sp>
        <p:nvSpPr>
          <p:cNvPr id="4" name="QB_5_AN.62_1#422606f64.blank?pid=6a19d6af9&amp;color=0,0,0&amp;vpa=20&amp;vtp=1"/>
          <p:cNvSpPr/>
          <p:nvPr/>
        </p:nvSpPr>
        <p:spPr>
          <a:xfrm>
            <a:off x="2751201" y="1369315"/>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5" name="QB_5_BD.61_1#422606f64?pid=6a19d6af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526280" y="1949450"/>
            <a:ext cx="3145536" cy="11704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B_5_AS.63_1#422606f64?vop=1&amp;pid=6a19d6af9&amp;color=0,0,0&amp;vtp=1&amp;bbb=1&amp;hb=1"/>
          <p:cNvSpPr/>
          <p:nvPr/>
        </p:nvSpPr>
        <p:spPr>
          <a:xfrm>
            <a:off x="722376" y="325755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种群的年龄结构包括增长型、稳定型和衰退型。图中A为增长型，种群密度会越来越大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为衰退型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，种群密度会越来越小。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4_1#b866bd61a?pid=6a19d6af9&amp;color=0,0,0&amp;mp=1&amp;vtp=1&amp;bt=1&amp;bbb=1&amp;hb=1"/>
          <p:cNvSpPr/>
          <p:nvPr/>
        </p:nvSpPr>
        <p:spPr>
          <a:xfrm>
            <a:off x="722376" y="969265"/>
            <a:ext cx="10753344" cy="13261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（3）现调查所捕获野兔的月龄，结果如图中的B类型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，则该草原野兔的年龄结构属于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型；若该草原的野兔种群的年龄结构属于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填名称）型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，则可以预测野兔对该草原的破坏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会越来越严重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65_1#b866bd61a.blank?pid=6a19d6af9&amp;color=0,0,0&amp;mp=1&amp;vpa=21&amp;vtp=1&amp;bbb=1"/>
          <p:cNvSpPr/>
          <p:nvPr/>
        </p:nvSpPr>
        <p:spPr>
          <a:xfrm>
            <a:off x="10183876" y="931165"/>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稳定</a:t>
            </a:r>
            <a:endParaRPr lang="en-US" altLang="zh-CN" sz="2000" dirty="0"/>
          </a:p>
        </p:txBody>
      </p:sp>
      <p:sp>
        <p:nvSpPr>
          <p:cNvPr id="4" name="QB_5_AN.66_1#b866bd61a.blank?pid=6a19d6af9&amp;color=0,0,0&amp;mp=1&amp;vpa=22&amp;vtp=1&amp;bbb=1"/>
          <p:cNvSpPr/>
          <p:nvPr/>
        </p:nvSpPr>
        <p:spPr>
          <a:xfrm>
            <a:off x="5303901" y="1401065"/>
            <a:ext cx="692150" cy="418084"/>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增长</a:t>
            </a:r>
            <a:endParaRPr lang="en-US" altLang="zh-CN" sz="2000" dirty="0"/>
          </a:p>
        </p:txBody>
      </p:sp>
      <p:sp>
        <p:nvSpPr>
          <p:cNvPr id="5" name="QB_5_AS.67_1#b866bd61a?vop=1&amp;pid=6a19d6af9&amp;color=0,0,0&amp;vtp=1&amp;bbb=1&amp;hb=1"/>
          <p:cNvSpPr/>
          <p:nvPr/>
        </p:nvSpPr>
        <p:spPr>
          <a:xfrm>
            <a:off x="722376" y="2393061"/>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图中B的年龄结构为稳定型；当野兔种群的年龄结构为增长型时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，种群数量可能会越来越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，对该草原的破坏将会越来越严重。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8_1#1068a611c?pid=6a19d6af9&amp;color=0,0,0&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（4）利用人工合成的性引诱剂诱杀害虫的雄性个体，破坏害虫的性别比例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，最终使害虫的年龄结构变为图中的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填字母）类型。</a:t>
            </a:r>
            <a:endParaRPr lang="en-US" altLang="zh-CN" sz="2000" dirty="0"/>
          </a:p>
        </p:txBody>
      </p:sp>
      <p:sp>
        <p:nvSpPr>
          <p:cNvPr id="3" name="QB_5_AN.69_1#1068a611c.blank?pid=6a19d6af9&amp;color=0,0,0&amp;vpa=23&amp;vtp=1&amp;bbb=1&amp;hb=1"/>
          <p:cNvSpPr/>
          <p:nvPr/>
        </p:nvSpPr>
        <p:spPr>
          <a:xfrm>
            <a:off x="722377" y="931164"/>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降低出</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生率</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，减小害虫的种群密度</a:t>
            </a:r>
            <a:endParaRPr lang="en-US" altLang="zh-CN" sz="2000" dirty="0"/>
          </a:p>
        </p:txBody>
      </p:sp>
      <p:sp>
        <p:nvSpPr>
          <p:cNvPr id="4" name="QB_5_AN.70_1#1068a611c.blank?pid=6a19d6af9&amp;color=0,0,0&amp;vpa=24&amp;vtp=1"/>
          <p:cNvSpPr/>
          <p:nvPr/>
        </p:nvSpPr>
        <p:spPr>
          <a:xfrm>
            <a:off x="7958201" y="1369314"/>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B_5_AS.71_1#1068a611c?vop=1&amp;pid=6a19d6af9&amp;color=0,0,0&amp;vtp=1&amp;bbb=1&amp;hb=1"/>
          <p:cNvSpPr/>
          <p:nvPr/>
        </p:nvSpPr>
        <p:spPr>
          <a:xfrm>
            <a:off x="722376" y="192036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利用人工合成的性引诱剂诱杀害虫的雄性个体，破坏害虫的性别比例，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目的是降低出生率，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减小害虫的种群密度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，最终使害虫的年龄结构变为题图的C类型（衰退型）。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72_1#390a7f434?pid=96a159e7c&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［湖南衡阳2024高二开学考改编］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黑桫椤是现今仅存的木本蕨类植物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。科研人员就广东罗浮山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黑桫椤的生态发展及生态保护展开了下列研究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，该区域中黑桫椤主要分布于溪流的两侧。</a:t>
            </a:r>
            <a:endParaRPr lang="en-US" altLang="zh-CN" sz="2000" dirty="0"/>
          </a:p>
        </p:txBody>
      </p:sp>
      <mc:AlternateContent xmlns:mc="http://schemas.openxmlformats.org/markup-compatibility/2006">
        <mc:Choice xmlns:a14="http://schemas.microsoft.com/office/drawing/2010/main" Requires="a14">
          <p:sp>
            <p:nvSpPr>
              <p:cNvPr id="3" name="QO_5_BD.73_1#c8988729e?pid=390a7f434&amp;color=0,0,0&amp;vtp=1&amp;bbb=1&amp;hb=1"/>
              <p:cNvSpPr/>
              <p:nvPr/>
            </p:nvSpPr>
            <p:spPr>
              <a:xfrm>
                <a:off x="722376" y="1834203"/>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（1）研究人员选取了一条具有代表性的小溪流，设置了20个面积为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的样方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，记录数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据如表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O_5_BD.73_1#c8988729e?pid=390a7f434&amp;color=0,0,0&amp;vtp=1&amp;bbb=1&amp;hb=1"/>
              <p:cNvSpPr>
                <a:spLocks noRot="1" noChangeAspect="1" noMove="1" noResize="1" noEditPoints="1" noAdjustHandles="1" noChangeArrowheads="1" noChangeShapeType="1" noTextEdit="1"/>
              </p:cNvSpPr>
              <p:nvPr/>
            </p:nvSpPr>
            <p:spPr>
              <a:xfrm>
                <a:off x="722376" y="1834203"/>
                <a:ext cx="10753344" cy="856234"/>
              </a:xfrm>
              <a:prstGeom prst="rect">
                <a:avLst/>
              </a:prstGeom>
              <a:blipFill rotWithShape="1">
                <a:blip r:embed="rId1"/>
                <a:stretch>
                  <a:fillRect l="-4" t="-38" r="-974" b="-5272"/>
                </a:stretch>
              </a:blipFill>
            </p:spPr>
            <p:txBody>
              <a:bodyPr/>
              <a:lstStyle/>
              <a:p>
                <a:r>
                  <a:rPr lang="zh-CN" altLang="en-US">
                    <a:noFill/>
                  </a:rPr>
                  <a:t> </a:t>
                </a:r>
              </a:p>
            </p:txBody>
          </p:sp>
        </mc:Fallback>
      </mc:AlternateContent>
      <p:graphicFrame>
        <p:nvGraphicFramePr>
          <p:cNvPr id="47" name="QO_5_BD.73_2#c8988729e?colgroup=2,32,4&amp;pid=390a7f434&amp;color=0,0,0&amp;vtp=1&amp;bbb=1"/>
          <p:cNvGraphicFramePr>
            <a:graphicFrameLocks noGrp="1"/>
          </p:cNvGraphicFramePr>
          <p:nvPr/>
        </p:nvGraphicFramePr>
        <p:xfrm>
          <a:off x="722376" y="2827978"/>
          <a:ext cx="10625328" cy="1700149"/>
        </p:xfrm>
        <a:graphic>
          <a:graphicData uri="http://schemas.openxmlformats.org/drawingml/2006/table">
            <a:tbl>
              <a:tblPr/>
              <a:tblGrid>
                <a:gridCol w="722376"/>
                <a:gridCol w="914400"/>
                <a:gridCol w="914400"/>
                <a:gridCol w="914400"/>
                <a:gridCol w="914400"/>
                <a:gridCol w="393192"/>
                <a:gridCol w="914400"/>
                <a:gridCol w="393192"/>
                <a:gridCol w="393192"/>
                <a:gridCol w="923544"/>
                <a:gridCol w="393192"/>
                <a:gridCol w="1417320"/>
                <a:gridCol w="1417320"/>
              </a:tblGrid>
              <a:tr h="421132">
                <a:tc rowSpan="2">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11">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黑桫椤个体数/株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c hMerge="1">
                  <a:tcPr/>
                </a:tc>
                <a:tc hMerge="1">
                  <a:tcPr/>
                </a:tc>
                <a:tc hMerge="1">
                  <a:tcPr/>
                </a:tc>
                <a:tc hMerge="1">
                  <a:tcPr/>
                </a:tc>
                <a:tc hMerge="1">
                  <a:tcPr/>
                </a:tc>
                <a:tc hMerge="1">
                  <a:tcPr/>
                </a:tc>
                <a:tc hMerge="1">
                  <a:tcPr/>
                </a:tc>
                <a:tc hMerge="1">
                  <a:tcPr/>
                </a:tc>
                <a:tc row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平均值/株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vMerge="1">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vMerge="1">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bl>
          </a:graphicData>
        </a:graphic>
      </p:graphicFrame>
    </p:spTree>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4_1#660f483df?pid=c8988729e&amp;color=0,0,0&amp;mp=1&amp;vtp=1&amp;bt=1&amp;bbb=1&amp;hb=1"/>
          <p:cNvSpPr/>
          <p:nvPr/>
        </p:nvSpPr>
        <p:spPr>
          <a:xfrm>
            <a:off x="722376" y="969265"/>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①表中的样带A和样带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B应分别位于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，样方位置的选取应采用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填“五点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等距”）取样法。</a:t>
            </a:r>
            <a:endParaRPr lang="en-US" altLang="zh-CN" sz="2000" dirty="0"/>
          </a:p>
        </p:txBody>
      </p:sp>
      <p:sp>
        <p:nvSpPr>
          <p:cNvPr id="3" name="QB_6_AN.75_1#660f483df.blank?pid=c8988729e&amp;color=0,0,0&amp;mp=1&amp;vpa=25&amp;vtp=1&amp;bbb=1"/>
          <p:cNvSpPr/>
          <p:nvPr/>
        </p:nvSpPr>
        <p:spPr>
          <a:xfrm>
            <a:off x="4626039" y="931165"/>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溪流两侧</a:t>
            </a:r>
            <a:endParaRPr lang="en-US" altLang="zh-CN" sz="2000" dirty="0"/>
          </a:p>
        </p:txBody>
      </p:sp>
      <p:sp>
        <p:nvSpPr>
          <p:cNvPr id="4" name="QB_6_AN.76_1#660f483df.blank?pid=c8988729e&amp;color=0,0,0&amp;mp=1&amp;vpa=26&amp;vtp=1&amp;bbb=1"/>
          <p:cNvSpPr/>
          <p:nvPr/>
        </p:nvSpPr>
        <p:spPr>
          <a:xfrm>
            <a:off x="8690039" y="931165"/>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等距</a:t>
            </a:r>
            <a:endParaRPr lang="en-US" altLang="zh-CN" sz="2000" dirty="0"/>
          </a:p>
        </p:txBody>
      </p:sp>
      <p:sp>
        <p:nvSpPr>
          <p:cNvPr id="5" name="QB_6_AS.77_1#660f483df?vop=1&amp;pid=c8988729e&amp;color=0,0,0&amp;vtp=1&amp;bbb=1&amp;hb=1"/>
          <p:cNvSpPr/>
          <p:nvPr/>
        </p:nvSpPr>
        <p:spPr>
          <a:xfrm>
            <a:off x="722376" y="1926336"/>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由题中信息可知，题表中的样带A和样带B应分别位于溪流两侧。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由于调查地带较为狭长，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故样方位置的选取应采用等距取样法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8_1#8015f7adb?pid=c8988729e&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②据表中数据可估算出黑桫椤的种群密度约为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6_AN.79_1#8015f7adb.blank?pid=c8988729e&amp;color=0,0,0&amp;vpa=27&amp;vtp=1&amp;bbb=1"/>
              <p:cNvSpPr/>
              <p:nvPr/>
            </p:nvSpPr>
            <p:spPr>
              <a:xfrm>
                <a:off x="5813489" y="1006030"/>
                <a:ext cx="2263902" cy="307340"/>
              </a:xfrm>
              <a:prstGeom prst="rect">
                <a:avLst/>
              </a:prstGeom>
              <a:noFill/>
            </p:spPr>
            <p:txBody>
              <a:bodyPr wrap="none" lIns="0" tIns="0" rIns="0" bIns="0" rtlCol="0" anchor="t"/>
              <a:lstStyle/>
              <a:p>
                <a:pPr algn="ctr" latinLnBrk="1">
                  <a:lnSpc>
                    <a:spcPts val="26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𝟏𝟓</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株/</a:t>
                </a:r>
                <a14:m>
                  <m:oMath xmlns:m="http://schemas.openxmlformats.org/officeDocument/2006/math">
                    <m:sSup>
                      <m:sSup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𝐦</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6_AN.79_1#8015f7adb.blank?pid=c8988729e&amp;color=0,0,0&amp;vpa=27&amp;vtp=1&amp;bbb=1"/>
              <p:cNvSpPr>
                <a:spLocks noRot="1" noChangeAspect="1" noMove="1" noResize="1" noEditPoints="1" noAdjustHandles="1" noChangeArrowheads="1" noChangeShapeType="1" noTextEdit="1"/>
              </p:cNvSpPr>
              <p:nvPr/>
            </p:nvSpPr>
            <p:spPr>
              <a:xfrm>
                <a:off x="5813489" y="1006030"/>
                <a:ext cx="2263902" cy="307340"/>
              </a:xfrm>
              <a:prstGeom prst="rect">
                <a:avLst/>
              </a:prstGeom>
              <a:blipFill rotWithShape="1">
                <a:blip r:embed="rId1"/>
                <a:stretch>
                  <a:fillRect l="-3" t="-2748" r="8" b="-737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S.80_1#8015f7adb?vop=1&amp;pid=c8988729e&amp;color=0,0,0&amp;vtp=1&amp;bbb=1&amp;hb=1"/>
              <p:cNvSpPr/>
              <p:nvPr/>
            </p:nvSpPr>
            <p:spPr>
              <a:xfrm>
                <a:off x="722376" y="1384300"/>
                <a:ext cx="10753344" cy="906336"/>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由题表可知，样带A、B黑桫椤的平均密度分别是</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株/</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株/</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可估算出该地黑桫椤的种群密度约为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（株/</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4" name="QB_6_AS.80_1#8015f7adb?vop=1&amp;pid=c8988729e&amp;color=0,0,0&amp;vtp=1&amp;bbb=1&amp;hb=1"/>
              <p:cNvSpPr>
                <a:spLocks noRot="1" noChangeAspect="1" noMove="1" noResize="1" noEditPoints="1" noAdjustHandles="1" noChangeArrowheads="1" noChangeShapeType="1" noTextEdit="1"/>
              </p:cNvSpPr>
              <p:nvPr/>
            </p:nvSpPr>
            <p:spPr>
              <a:xfrm>
                <a:off x="722376" y="1384300"/>
                <a:ext cx="10753344" cy="906336"/>
              </a:xfrm>
              <a:prstGeom prst="rect">
                <a:avLst/>
              </a:prstGeom>
              <a:blipFill rotWithShape="1">
                <a:blip r:embed="rId2"/>
                <a:stretch>
                  <a:fillRect l="-4" b="-509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81_1#8834c46e3?pid=390a7f434&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（2）在获得上述数据的同时，研究者还对黑桫椤的高度进行了测定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，并按植株高度划分为五个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，具体划分方法及测定数据如图所示。</a:t>
            </a:r>
            <a:endParaRPr lang="en-US" altLang="zh-CN" sz="2000" dirty="0"/>
          </a:p>
        </p:txBody>
      </p:sp>
      <p:pic>
        <p:nvPicPr>
          <p:cNvPr id="3" name="QB_5_BD.81_2#8834c46e3?pid=390a7f43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41037" y="1961203"/>
            <a:ext cx="4506878" cy="176428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5_BD.81_3#8834c46e3?pid=390a7f434&amp;color=0,0,0&amp;vtp=1&amp;bbb=1&amp;hb=1"/>
          <p:cNvSpPr/>
          <p:nvPr/>
        </p:nvSpPr>
        <p:spPr>
          <a:xfrm>
            <a:off x="722376" y="3853507"/>
            <a:ext cx="10753344" cy="843153"/>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该数据主要反映的是黑桫椤种群数量特征中的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，从结果可以预测该地黑桫椤种群密度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填“增加”“减小”或“不变”）。</a:t>
            </a:r>
            <a:endParaRPr lang="en-US" altLang="zh-CN" sz="2000" dirty="0"/>
          </a:p>
        </p:txBody>
      </p:sp>
      <p:sp>
        <p:nvSpPr>
          <p:cNvPr id="5" name="QB_5_AN.82_1#8834c46e3.blank?pid=390a7f434&amp;color=0,0,0&amp;vpa=28&amp;vtp=1&amp;bbb=1"/>
          <p:cNvSpPr/>
          <p:nvPr/>
        </p:nvSpPr>
        <p:spPr>
          <a:xfrm>
            <a:off x="5811901" y="3815407"/>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年龄结构</a:t>
            </a:r>
            <a:endParaRPr lang="en-US" altLang="zh-CN" sz="2000" dirty="0"/>
          </a:p>
        </p:txBody>
      </p:sp>
      <p:sp>
        <p:nvSpPr>
          <p:cNvPr id="6" name="QB_5_AN.83_1#8834c46e3.blank?pid=390a7f434&amp;color=0,0,0&amp;vpa=29&amp;vtp=1&amp;bbb=1"/>
          <p:cNvSpPr/>
          <p:nvPr/>
        </p:nvSpPr>
        <p:spPr>
          <a:xfrm>
            <a:off x="985901" y="4253557"/>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增加</a:t>
            </a:r>
            <a:endParaRPr lang="en-US" altLang="zh-CN" sz="2000" dirty="0"/>
          </a:p>
        </p:txBody>
      </p:sp>
      <p:sp>
        <p:nvSpPr>
          <p:cNvPr id="7" name="QB_5_AS.84_1#8834c46e3?vop=1&amp;pid=390a7f434&amp;color=0,0,0&amp;vtp=1&amp;bbb=1&amp;hb=1"/>
          <p:cNvSpPr/>
          <p:nvPr/>
        </p:nvSpPr>
        <p:spPr>
          <a:xfrm>
            <a:off x="722376" y="4795974"/>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据图可知，该数据反映的是黑桫椤种群中各年龄期的个体数目比例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，即种群数量特征中的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年龄结构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；该种群中幼龄个体数量多，老龄个体数量少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，因此该地黑桫椤种群的年龄结构属于增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，种群密度将增加。</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2" end="2"/>
                                            </p:txEl>
                                          </p:spTgt>
                                        </p:tgtEl>
                                        <p:attrNameLst>
                                          <p:attrName>style.visibility</p:attrName>
                                        </p:attrNameLst>
                                      </p:cBhvr>
                                      <p:to>
                                        <p:strVal val="visible"/>
                                      </p:to>
                                    </p:set>
                                    <p:animEffect transition="in" filter="fade">
                                      <p:cBhvr>
                                        <p:cTn id="32"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76a1a02fb?pid=a7a6eed29&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［安徽皖北县中联盟2025高二联考］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某高中生物小组在学习了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“调查草地中某种双子叶植物的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”实验后，在学校附近的废弃农田及河流周围调查某些杂草的种群密度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76a1a02fb.bracket?pid=a7a6eed29&amp;color=0,0,0&amp;vpa=2&amp;vtp=1"/>
          <p:cNvSpPr/>
          <p:nvPr/>
        </p:nvSpPr>
        <p:spPr>
          <a:xfrm>
            <a:off x="1417701" y="190119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5_BD.4_2#76a1a02fb.choices?pid=a7a6eed29&amp;color=0,0,0&amp;vtp=1&amp;bbb=1"/>
              <p:cNvSpPr/>
              <p:nvPr/>
            </p:nvSpPr>
            <p:spPr>
              <a:xfrm>
                <a:off x="722376" y="23679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A.调查某种双子叶植物的种群密度时应在植株生长密集处选取样方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.用样方法调查某种双子叶植物种群密度时，样方面积取</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的正方形最合适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.调查某些杂草的种群密度时，样方的多少并不会影响调查结果</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.应以所有样方种群密度的平均值作为所调查杂草的种群密度估算值</a:t>
                </a:r>
                <a:endParaRPr lang="en-US" altLang="zh-CN" sz="2000" dirty="0"/>
              </a:p>
            </p:txBody>
          </p:sp>
        </mc:Choice>
        <mc:Fallback>
          <p:sp>
            <p:nvSpPr>
              <p:cNvPr id="4" name="QC_5_BD.4_2#76a1a02fb.choices?pid=a7a6eed29&amp;color=0,0,0&amp;vtp=1&amp;bbb=1"/>
              <p:cNvSpPr>
                <a:spLocks noRot="1" noChangeAspect="1" noMove="1" noResize="1" noEditPoints="1" noAdjustHandles="1" noChangeArrowheads="1" noChangeShapeType="1" noTextEdit="1"/>
              </p:cNvSpPr>
              <p:nvPr/>
            </p:nvSpPr>
            <p:spPr>
              <a:xfrm>
                <a:off x="722376" y="2367914"/>
                <a:ext cx="10753344" cy="1796034"/>
              </a:xfrm>
              <a:prstGeom prst="rect">
                <a:avLst/>
              </a:prstGeom>
              <a:blipFill rotWithShape="1">
                <a:blip r:embed="rId1"/>
                <a:stretch>
                  <a:fillRect l="-4" t="-35" b="-249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85_1#a6458b38b?pid=bfb169b94&amp;color=0,0,0&amp;vtp=1&amp;bt=1&amp;bbb=1&amp;hb=1"/>
              <p:cNvSpPr/>
              <p:nvPr/>
            </p:nvSpPr>
            <p:spPr>
              <a:xfrm>
                <a:off x="722376" y="972000"/>
                <a:ext cx="10753344" cy="1833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［重庆八中2025高二月考］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在研究种群数量时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，为描述某一种群相邻龄级间的数量动态变化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𝑉</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Sub>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，常引入公式</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𝑉</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𝑆</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𝑆</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num>
                      <m:den>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max</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𝑆</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𝑆</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𝑆</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𝑆</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分别为第</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与第</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龄级种群个体数，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max</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𝑆</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𝑆</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表示取两者之间的最大值。现科研人员在研究槭叶铁线莲种群时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，得到的龄级结构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动态变化指数如下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85_1#a6458b38b?pid=bfb169b94&amp;color=0,0,0&amp;vtp=1&amp;bt=1&amp;bbb=1&amp;hb=1"/>
              <p:cNvSpPr>
                <a:spLocks noRot="1" noChangeAspect="1" noMove="1" noResize="1" noEditPoints="1" noAdjustHandles="1" noChangeArrowheads="1" noChangeShapeType="1" noTextEdit="1"/>
              </p:cNvSpPr>
              <p:nvPr/>
            </p:nvSpPr>
            <p:spPr>
              <a:xfrm>
                <a:off x="722376" y="972000"/>
                <a:ext cx="10753344" cy="1833753"/>
              </a:xfrm>
              <a:prstGeom prst="rect">
                <a:avLst/>
              </a:prstGeom>
              <a:blipFill rotWithShape="1">
                <a:blip r:embed="rId1"/>
                <a:stretch>
                  <a:fillRect l="-4" t="-25" r="-1813" b="-2476"/>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51" name="QC_5_BD.85_2#a6458b38b?colgroup=5,3,3,3,3,3,3,3,3&amp;pid=bfb169b94&amp;color=0,0,0&amp;vtp=1&amp;bbb=1"/>
              <p:cNvGraphicFramePr>
                <a:graphicFrameLocks noGrp="1"/>
              </p:cNvGraphicFramePr>
              <p:nvPr/>
            </p:nvGraphicFramePr>
            <p:xfrm>
              <a:off x="722376" y="2941705"/>
              <a:ext cx="10652760" cy="820548"/>
            </p:xfrm>
            <a:graphic>
              <a:graphicData uri="http://schemas.openxmlformats.org/drawingml/2006/table">
                <a:tbl>
                  <a:tblPr/>
                  <a:tblGrid>
                    <a:gridCol w="1499616"/>
                    <a:gridCol w="960120"/>
                    <a:gridCol w="1170432"/>
                    <a:gridCol w="1170432"/>
                    <a:gridCol w="1170432"/>
                    <a:gridCol w="1170432"/>
                    <a:gridCol w="1170432"/>
                    <a:gridCol w="1170432"/>
                    <a:gridCol w="1170432"/>
                  </a:tblGrid>
                  <a:tr h="410274">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𝑉</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𝑉</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𝑉</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𝑉</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𝑉</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𝑉</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𝑉</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𝑉</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𝑉</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0274">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32</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26</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19</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39</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72</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51" name="QC_5_BD.85_2#a6458b38b?colgroup=5,3,3,3,3,3,3,3,3&amp;pid=bfb169b94&amp;color=0,0,0&amp;vtp=1&amp;bbb=1"/>
              <p:cNvGraphicFramePr>
                <a:graphicFrameLocks noGrp="1"/>
              </p:cNvGraphicFramePr>
              <p:nvPr/>
            </p:nvGraphicFramePr>
            <p:xfrm>
              <a:off x="722376" y="2941705"/>
              <a:ext cx="10652760" cy="820548"/>
            </p:xfrm>
            <a:graphic>
              <a:graphicData uri="http://schemas.openxmlformats.org/drawingml/2006/table">
                <a:tbl>
                  <a:tblPr/>
                  <a:tblGrid>
                    <a:gridCol w="1499616"/>
                    <a:gridCol w="960120"/>
                    <a:gridCol w="1170432"/>
                    <a:gridCol w="1170432"/>
                    <a:gridCol w="1170432"/>
                    <a:gridCol w="1170432"/>
                    <a:gridCol w="1170432"/>
                    <a:gridCol w="1170432"/>
                    <a:gridCol w="1170432"/>
                  </a:tblGrid>
                  <a:tr h="41021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41021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bl>
              </a:graphicData>
            </a:graphic>
          </p:graphicFrame>
        </mc:Fallback>
      </mc:AlternateContent>
      <p:sp>
        <p:nvSpPr>
          <p:cNvPr id="4" name="QC_5_AN.86_1#a6458b38b.bracket?pid=bfb169b94&amp;color=0,0,0&amp;vpa=30&amp;vtp=1"/>
          <p:cNvSpPr/>
          <p:nvPr/>
        </p:nvSpPr>
        <p:spPr>
          <a:xfrm>
            <a:off x="5227701" y="24007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5_BD.85_3#a6458b38b.choices?pid=bfb169b94&amp;color=0,0,0&amp;vtp=1&amp;bbb=1"/>
          <p:cNvSpPr/>
          <p:nvPr/>
        </p:nvSpPr>
        <p:spPr>
          <a:xfrm>
            <a:off x="722376" y="3894205"/>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A.用样方法调查槭叶铁线莲种群密度时，取样的关键是要做到随机取样</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.能直接决定槭叶铁线莲种群密度的数量特征主要是出生率和死亡率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.根据表中数据，槭叶铁线莲种群在5至6龄级间呈现减少的数量变化</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.由表推测，在研究过程中，人类的保护使得槭叶铁线莲种群在每个龄级间均呈增长趋势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87_1#a6458b38b?vop=1&amp;pid=bfb169b94&amp;color=0,0,0&amp;vtp=1&amp;bt=1&amp;bbb=1&amp;hb=1"/>
              <p:cNvSpPr/>
              <p:nvPr/>
            </p:nvSpPr>
            <p:spPr>
              <a:xfrm>
                <a:off x="722376" y="972000"/>
                <a:ext cx="10753344" cy="182587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用样方法调查种群密度时，关键是做到随机取样，A正确。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相较于具有迁徙习性的动物，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出生率与死亡率是直接决定植物种群密度的主要因素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𝑉</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5龄级种群个体数比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6龄级多，因此槭叶铁线莲种群在5至6龄级间呈现减少的数量变化，C正确。当</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𝑉</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，槭叶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铁线莲种群数量在下一龄级减少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，故该种群只在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龄级间呈现增长趋势，D错误。</a:t>
                </a:r>
                <a:endParaRPr lang="en-US" altLang="zh-CN" sz="2200" dirty="0"/>
              </a:p>
            </p:txBody>
          </p:sp>
        </mc:Choice>
        <mc:Fallback>
          <p:sp>
            <p:nvSpPr>
              <p:cNvPr id="2" name="QC_5_AS.87_1#a6458b38b?vop=1&amp;pid=bfb169b94&amp;color=0,0,0&amp;vtp=1&amp;bt=1&amp;bbb=1&amp;hb=1"/>
              <p:cNvSpPr>
                <a:spLocks noRot="1" noChangeAspect="1" noMove="1" noResize="1" noEditPoints="1" noAdjustHandles="1" noChangeArrowheads="1" noChangeShapeType="1" noTextEdit="1"/>
              </p:cNvSpPr>
              <p:nvPr/>
            </p:nvSpPr>
            <p:spPr>
              <a:xfrm>
                <a:off x="722376" y="972000"/>
                <a:ext cx="10753344" cy="1825879"/>
              </a:xfrm>
              <a:prstGeom prst="rect">
                <a:avLst/>
              </a:prstGeom>
              <a:blipFill rotWithShape="1">
                <a:blip r:embed="rId1"/>
                <a:stretch>
                  <a:fillRect l="-4" t="-25" r="-1411" b="-29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76a1a02fb?vop=1&amp;pid=a7a6eed29&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调查某种双子叶植物的种群密度时应注意随机取样，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不能只在植株生长密集处选取样方，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错误；乔木较大，一般样方面积为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，双子叶草本植物较小，一般</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即可，B错误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用样方法调查某些杂草的种群密度时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，样方的多少会影响调查结果，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样方过少会导致误差较大，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错误；在被调查种群的分布范围内，随机选取若干个样方，通过计数每个样方内的个体数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得每个样方的种群密度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，以所有样方种群密度的平均值作为该种群的种群密度估算值，D正确。</a:t>
                </a:r>
                <a:endParaRPr lang="en-US" altLang="zh-CN" sz="2200" dirty="0"/>
              </a:p>
            </p:txBody>
          </p:sp>
        </mc:Choice>
        <mc:Fallback>
          <p:sp>
            <p:nvSpPr>
              <p:cNvPr id="2" name="QC_5_AS.6_1#76a1a02fb?vop=1&amp;pid=a7a6eed29&amp;color=0,0,0&amp;vtp=1&amp;bt=1&amp;bbb=1&amp;hb=1"/>
              <p:cNvSpPr>
                <a:spLocks noRot="1" noChangeAspect="1" noMove="1" noResize="1" noEditPoints="1" noAdjustHandles="1" noChangeArrowheads="1" noChangeShapeType="1" noTextEdit="1"/>
              </p:cNvSpPr>
              <p:nvPr/>
            </p:nvSpPr>
            <p:spPr>
              <a:xfrm>
                <a:off x="722376" y="1005840"/>
                <a:ext cx="10753344" cy="2240534"/>
              </a:xfrm>
              <a:prstGeom prst="rect">
                <a:avLst/>
              </a:prstGeom>
              <a:blipFill rotWithShape="1">
                <a:blip r:embed="rId1"/>
                <a:stretch>
                  <a:fillRect l="-4" r="-402" b="-20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7_1#b8acc948b?htil=1&amp;pid=a7a6eed2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599375" y="1088135"/>
            <a:ext cx="1755648" cy="204825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7_2#b8acc948b?htil=1&amp;pid=a7a6eed29&amp;color=0,0,0&amp;vtp=1&amp;bt=1&amp;bbb=1&amp;hb=1"/>
              <p:cNvSpPr/>
              <p:nvPr/>
            </p:nvSpPr>
            <p:spPr>
              <a:xfrm>
                <a:off x="722376" y="1005840"/>
                <a:ext cx="8860536"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［北京人大附中2025高二月考］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某小组调查一块</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方形草地中蒲公英种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群密度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。如图表示对蒲公英种群密度进行调查时的一个样方</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一个不规则图形表示一棵蒲公英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下列叙述不正确的是(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7_2#b8acc948b?htil=1&amp;pid=a7a6eed29&amp;color=0,0,0&amp;vtp=1&amp;bt=1&amp;bbb=1&amp;hb=1"/>
              <p:cNvSpPr>
                <a:spLocks noRot="1" noChangeAspect="1" noMove="1" noResize="1" noEditPoints="1" noAdjustHandles="1" noChangeArrowheads="1" noChangeShapeType="1" noTextEdit="1"/>
              </p:cNvSpPr>
              <p:nvPr/>
            </p:nvSpPr>
            <p:spPr>
              <a:xfrm>
                <a:off x="722376" y="1005840"/>
                <a:ext cx="8860536" cy="1300353"/>
              </a:xfrm>
              <a:prstGeom prst="rect">
                <a:avLst/>
              </a:prstGeom>
              <a:blipFill rotWithShape="1">
                <a:blip r:embed="rId2"/>
                <a:stretch>
                  <a:fillRect l="-4" r="1" b="-3526"/>
                </a:stretch>
              </a:blipFill>
            </p:spPr>
            <p:txBody>
              <a:bodyPr/>
              <a:lstStyle/>
              <a:p>
                <a:r>
                  <a:rPr lang="zh-CN" altLang="en-US">
                    <a:noFill/>
                  </a:rPr>
                  <a:t> </a:t>
                </a:r>
              </a:p>
            </p:txBody>
          </p:sp>
        </mc:Fallback>
      </mc:AlternateContent>
      <p:sp>
        <p:nvSpPr>
          <p:cNvPr id="4" name="QC_5_AN.8_1#b8acc948b.bracket?pid=a7a6eed29&amp;color=0,0,0&amp;vpa=3&amp;vtp=1"/>
          <p:cNvSpPr/>
          <p:nvPr/>
        </p:nvSpPr>
        <p:spPr>
          <a:xfrm>
            <a:off x="7018401" y="190119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5" name="QC_5_BD.7_3#b8acc948b.choices?htil=1&amp;pid=a7a6eed29&amp;color=0,0,0&amp;vtp=1&amp;bbb=1"/>
          <p:cNvSpPr/>
          <p:nvPr/>
        </p:nvSpPr>
        <p:spPr>
          <a:xfrm>
            <a:off x="722376" y="2367914"/>
            <a:ext cx="8860536"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A.可使用等距取样法在蒲公英多的地方取样</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.此样方中蒲公英的个体数量是6或7株</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.该调查方法可估算出该样地中蒲公英的种群密度</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.农田中某昆虫卵的密度也可用此方法调查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9_1#b8acc948b?vop=1&amp;pid=a7a6eed29&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用样方法调查植物的种群密度时，应随机取样，且对于正方形或接近正方形的地块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用五点取样法取样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；对于长方形地块，则一般采用等距取样法取样，A错误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。计算样方中的个体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，应计数样方内和相邻两边及夹角上的个体，此样方中蒲公英的个体数量是6（右下）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或7</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左上）株，B正确。使用样方法可估算出该样地中蒲公英的种群密度，C正确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。昆虫卵通常无活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，因此调查农田中某昆虫卵的密度时可以使用样方法，D正确。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_1#9bacc6fbb?pid=a7a6eed29&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4.长臂猿是灵长类动物，科学家通过无人机搭载热红外图像传感器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，在长臂猿生活的区域进行样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线飞行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，就可以快速地监测到它们活动的迹象及其栖息范围，记录并分析相关数据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，可为生态学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研究提供相关依据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1_1#9bacc6fbb.bracket?pid=a7a6eed29&amp;color=0,0,0&amp;vpa=4&amp;vtp=1"/>
          <p:cNvSpPr/>
          <p:nvPr/>
        </p:nvSpPr>
        <p:spPr>
          <a:xfrm>
            <a:off x="5240401" y="19011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5_BD.10_2#9bacc6fbb.choices?pid=a7a6eed29&amp;color=0,0,0&amp;vtp=1&amp;bbb=1&amp;hb=1"/>
              <p:cNvSpPr/>
              <p:nvPr/>
            </p:nvSpPr>
            <p:spPr>
              <a:xfrm>
                <a:off x="722376" y="2367914"/>
                <a:ext cx="10753344" cy="22659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A.通过对数据的分析和处理，可以初步了解保护区内大型哺乳动物的种类和数量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.与标记重捕法相比，采用该技术进行调查对野生哺乳动物的影响相对较小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.上述调查方法属于调查种群密度方法中的逐个计数法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.除该技术外，还可以采用红外触发相机自动拍摄、粪便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、动物声音的个体识别技术采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集信息</a:t>
                </a:r>
                <a:endParaRPr lang="en-US" altLang="zh-CN" sz="2000" dirty="0"/>
              </a:p>
            </p:txBody>
          </p:sp>
        </mc:Choice>
        <mc:Fallback>
          <p:sp>
            <p:nvSpPr>
              <p:cNvPr id="4" name="QC_5_BD.10_2#9bacc6fbb.choices?pid=a7a6eed29&amp;color=0,0,0&amp;vtp=1&amp;bbb=1&amp;hb=1"/>
              <p:cNvSpPr>
                <a:spLocks noRot="1" noChangeAspect="1" noMove="1" noResize="1" noEditPoints="1" noAdjustHandles="1" noChangeArrowheads="1" noChangeShapeType="1" noTextEdit="1"/>
              </p:cNvSpPr>
              <p:nvPr/>
            </p:nvSpPr>
            <p:spPr>
              <a:xfrm>
                <a:off x="722376" y="2367914"/>
                <a:ext cx="10753344" cy="2265934"/>
              </a:xfrm>
              <a:prstGeom prst="rect">
                <a:avLst/>
              </a:prstGeom>
              <a:blipFill rotWithShape="1">
                <a:blip r:embed="rId1"/>
                <a:stretch>
                  <a:fillRect l="-4" t="-28" r="-278" b="-197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9165</Words>
  <Application>WPS 演示</Application>
  <PresentationFormat>宽屏</PresentationFormat>
  <Paragraphs>582</Paragraphs>
  <Slides>52</Slides>
  <Notes>52</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52</vt:i4>
      </vt:variant>
    </vt:vector>
  </HeadingPairs>
  <TitlesOfParts>
    <vt:vector size="73"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2025-08-01T13:12:00Z</dcterms:created>
  <dcterms:modified xsi:type="dcterms:W3CDTF">2025-08-05T00:58:00Z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332E525213144E40A4A5190D56F3E0FE_12</vt:lpwstr>
  </property>
  <property fmtid="{D5CDD505-2E9C-101B-9397-08002B2CF9AE}" pid="3" name="KSOProductBuildVer">
    <vt:lpwstr>2052-12.1.0.21915</vt:lpwstr>
  </property>
</Properties>
</file>