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0452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3b625f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群落的结构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1f5d174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群落的演替</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cbfd204eef0a31e1f4#tid=688c51e74e75f9000925e0a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1124712"/>
          </a:xfrm>
          <a:prstGeom prst="rect">
            <a:avLst/>
          </a:prstGeom>
        </p:spPr>
      </p:pic>
      <p:sp>
        <p:nvSpPr>
          <p:cNvPr id="4" name="MasterShapeName"/>
          <p:cNvSpPr/>
          <p:nvPr/>
        </p:nvSpPr>
        <p:spPr>
          <a:xfrm>
            <a:off x="8101584" y="4572000"/>
            <a:ext cx="3675888" cy="1115568"/>
          </a:xfrm>
          <a:prstGeom prst="rect">
            <a:avLst/>
          </a:prstGeom>
          <a:noFill/>
          <a:ln/>
        </p:spPr>
        <p:txBody>
          <a:bodyPr wrap="square" lIns="0" tIns="0" rIns="0" bIns="0" rtlCol="0" anchor="ctr"/>
          <a:lstStyle/>
          <a:p>
            <a:pPr algn="ctr">
              <a:lnSpc>
                <a:spcPct val="120000"/>
              </a:lnSpc>
            </a:pPr>
            <a:r>
              <a:rPr lang="en-US" sz="2200" b="1" i="0" dirty="0">
                <a:solidFill>
                  <a:srgbClr val="649226"/>
                </a:solidFill>
                <a:latin typeface="微软雅黑" pitchFamily="34" charset="0"/>
                <a:ea typeface="微软雅黑" pitchFamily="34" charset="-122"/>
                <a:cs typeface="微软雅黑" pitchFamily="34" charset="-120"/>
              </a:rPr>
              <a:t>生物学 选择性必修2           生物与环境 RJ                    不定项选择题模式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5_BD.16_1#fe3194429?pid=23b625feb&amp;color=0,0,0&amp;vtp=1&amp;bt=1&amp;bbb=1&amp;hb=1"/>
          <p:cNvSpPr/>
          <p:nvPr/>
        </p:nvSpPr>
        <p:spPr>
          <a:xfrm>
            <a:off x="722376" y="100584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［湖南2023·20］</a:t>
            </a:r>
            <a:r>
              <a:rPr lang="en-US" altLang="zh-CN" sz="2000" b="0" i="0" dirty="0">
                <a:solidFill>
                  <a:srgbClr val="000000"/>
                </a:solidFill>
                <a:latin typeface="微软雅黑" pitchFamily="34" charset="0"/>
                <a:ea typeface="微软雅黑" pitchFamily="34" charset="-122"/>
                <a:cs typeface="微软雅黑" pitchFamily="34" charset="-120"/>
              </a:rPr>
              <a:t>濒危植物云南红豆杉（以下称红豆杉）是喜阳喜湿高大乔木</a:t>
            </a:r>
            <a:r>
              <a:rPr lang="en-US" altLang="zh-CN" sz="2000" b="0" i="0">
                <a:solidFill>
                  <a:srgbClr val="000000"/>
                </a:solidFill>
                <a:latin typeface="微软雅黑" pitchFamily="34" charset="0"/>
                <a:ea typeface="微软雅黑" pitchFamily="34" charset="-122"/>
                <a:cs typeface="微软雅黑" pitchFamily="34" charset="-120"/>
              </a:rPr>
              <a:t>，郁闭度对其生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长有重要影响。研究人员对某区域无人为干扰生境和人为干扰生境的红豆杉野生种群开展了调查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研究</a:t>
            </a:r>
            <a:r>
              <a:rPr lang="en-US" altLang="zh-CN" sz="2000" b="0" i="0" dirty="0">
                <a:solidFill>
                  <a:srgbClr val="000000"/>
                </a:solidFill>
                <a:latin typeface="微软雅黑" pitchFamily="34" charset="0"/>
                <a:ea typeface="微软雅黑" pitchFamily="34" charset="-122"/>
                <a:cs typeface="微软雅黑" pitchFamily="34" charset="-120"/>
              </a:rPr>
              <a:t>。选择性采伐和放牧等人为干扰使部分上层乔木遭破坏，但尚余主要上层乔木</a:t>
            </a:r>
            <a:r>
              <a:rPr lang="en-US" altLang="zh-CN" sz="2000" b="0" i="0">
                <a:solidFill>
                  <a:srgbClr val="000000"/>
                </a:solidFill>
                <a:latin typeface="微软雅黑" pitchFamily="34" charset="0"/>
                <a:ea typeface="微软雅黑" pitchFamily="34" charset="-122"/>
                <a:cs typeface="微软雅黑" pitchFamily="34" charset="-120"/>
              </a:rPr>
              <a:t>，保持原有生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境特点</a:t>
            </a:r>
            <a:r>
              <a:rPr lang="en-US" altLang="zh-CN" sz="2000" b="0" i="0" dirty="0">
                <a:solidFill>
                  <a:srgbClr val="000000"/>
                </a:solidFill>
                <a:latin typeface="微软雅黑" pitchFamily="34" charset="0"/>
                <a:ea typeface="微软雅黑" pitchFamily="34" charset="-122"/>
                <a:cs typeface="微软雅黑" pitchFamily="34" charset="-120"/>
              </a:rPr>
              <a:t>。无人为干扰生境下红豆杉野生种群年龄结构的调查结果如图所示。回答下列问题：</a:t>
            </a:r>
            <a:endParaRPr lang="en-US" altLang="zh-CN" sz="2000" dirty="0"/>
          </a:p>
        </p:txBody>
      </p:sp>
      <p:pic>
        <p:nvPicPr>
          <p:cNvPr id="3" name="QO_5_BD.16_2#fe3194429?pid=23b625fe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09744" y="2909443"/>
            <a:ext cx="2569464" cy="33558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7_1#ef0ceacaf?pid=fe3194429&amp;color=0,0,0&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（1）调查红豆杉野生种群密度时</a:t>
                </a:r>
                <a:r>
                  <a:rPr lang="en-US" altLang="zh-CN" sz="2000" b="0" i="0">
                    <a:solidFill>
                      <a:srgbClr val="000000"/>
                    </a:solidFill>
                    <a:latin typeface="微软雅黑" pitchFamily="34" charset="0"/>
                    <a:ea typeface="微软雅黑" pitchFamily="34" charset="-122"/>
                    <a:cs typeface="微软雅黑" pitchFamily="34" charset="-120"/>
                  </a:rPr>
                  <a:t>，样方面积最合适的是</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填“1”“20”或“400”）</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理由是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由图可知，无人为干扰生境中红豆杉种群年龄结构类型为</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p:sp>
            <p:nvSpPr>
              <p:cNvPr id="2" name="QB_6_BD.17_1#ef0ceacaf?pid=fe3194429&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a:blip r:embed="rId3"/>
                <a:stretch>
                  <a:fillRect l="-1474" r="-1134" b="-11737"/>
                </a:stretch>
              </a:blipFill>
              <a:ln/>
            </p:spPr>
            <p:txBody>
              <a:bodyPr/>
              <a:lstStyle/>
              <a:p>
                <a:r>
                  <a:rPr lang="zh-CN" altLang="en-US">
                    <a:noFill/>
                  </a:rPr>
                  <a:t> </a:t>
                </a:r>
              </a:p>
            </p:txBody>
          </p:sp>
        </mc:Fallback>
      </mc:AlternateContent>
      <p:sp>
        <p:nvSpPr>
          <p:cNvPr id="3" name="QB_6_AN.18_1#ef0ceacaf.blank?pid=fe3194429&amp;color=0,0,0&amp;vpa=7&amp;vtp=1&amp;bbb=1"/>
          <p:cNvSpPr/>
          <p:nvPr/>
        </p:nvSpPr>
        <p:spPr>
          <a:xfrm>
            <a:off x="6939026" y="931164"/>
            <a:ext cx="65563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400</a:t>
            </a:r>
            <a:endParaRPr lang="en-US" altLang="zh-CN" sz="2000" dirty="0"/>
          </a:p>
        </p:txBody>
      </p:sp>
      <p:sp>
        <p:nvSpPr>
          <p:cNvPr id="4" name="QB_6_AN.19_1#ef0ceacaf.blank?pid=fe3194429&amp;color=0,0,0&amp;vpa=8&amp;vtp=1&amp;bbb=1"/>
          <p:cNvSpPr/>
          <p:nvPr/>
        </p:nvSpPr>
        <p:spPr>
          <a:xfrm>
            <a:off x="1493901" y="1388364"/>
            <a:ext cx="958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红豆杉是濒危植物，个体数量较少，且是高大乔木，所以样方面积要适当选择大一些</a:t>
            </a:r>
            <a:endParaRPr lang="en-US" altLang="zh-CN" sz="2000" dirty="0"/>
          </a:p>
        </p:txBody>
      </p:sp>
      <p:sp>
        <p:nvSpPr>
          <p:cNvPr id="5" name="QB_6_AN.20_1#ef0ceacaf.blank?pid=fe3194429&amp;color=0,0,0&amp;vpa=9&amp;vtp=1&amp;bbb=1"/>
          <p:cNvSpPr/>
          <p:nvPr/>
        </p:nvSpPr>
        <p:spPr>
          <a:xfrm>
            <a:off x="7081901" y="1826514"/>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增长型</a:t>
            </a:r>
            <a:endParaRPr lang="en-US" altLang="zh-CN" sz="2000" dirty="0"/>
          </a:p>
        </p:txBody>
      </p:sp>
      <mc:AlternateContent xmlns:mc="http://schemas.openxmlformats.org/markup-compatibility/2006">
        <mc:Choice xmlns:a14="http://schemas.microsoft.com/office/drawing/2010/main" Requires="a14">
          <p:sp>
            <p:nvSpPr>
              <p:cNvPr id="6" name="QB_6_AS.21_1#ef0ceacaf?vop=1&amp;pid=fe3194429&amp;color=0,0,0&amp;vtp=1&amp;bbb=1&amp;hb=1"/>
              <p:cNvSpPr/>
              <p:nvPr/>
            </p:nvSpPr>
            <p:spPr>
              <a:xfrm>
                <a:off x="722376" y="2377567"/>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调查红豆杉野生种群密度采用的是样方法，红豆杉是濒危植物，个体数量非常少</a:t>
                </a:r>
                <a:r>
                  <a:rPr lang="en-US" altLang="zh-CN" sz="2000" b="0" i="0">
                    <a:solidFill>
                      <a:srgbClr val="000000"/>
                    </a:solidFill>
                    <a:latin typeface="微软雅黑" pitchFamily="34" charset="0"/>
                    <a:ea typeface="微软雅黑" pitchFamily="34" charset="-122"/>
                    <a:cs typeface="微软雅黑" pitchFamily="34" charset="-120"/>
                  </a:rPr>
                  <a:t>，且是高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大乔木</a:t>
                </a:r>
                <a:r>
                  <a:rPr lang="en-US" altLang="zh-CN" sz="2000" b="0" i="0" dirty="0">
                    <a:solidFill>
                      <a:srgbClr val="000000"/>
                    </a:solidFill>
                    <a:latin typeface="微软雅黑" pitchFamily="34" charset="0"/>
                    <a:ea typeface="微软雅黑" pitchFamily="34" charset="-122"/>
                    <a:cs typeface="微软雅黑" pitchFamily="34" charset="-120"/>
                  </a:rPr>
                  <a:t>，样方的面积要适当选择大一些，若样方的面积太小，可能有大量样方中没有红豆杉</a:t>
                </a:r>
                <a:r>
                  <a:rPr lang="en-US" altLang="zh-CN" sz="2000" b="0" i="0">
                    <a:solidFill>
                      <a:srgbClr val="000000"/>
                    </a:solidFill>
                    <a:latin typeface="微软雅黑" pitchFamily="34" charset="0"/>
                    <a:ea typeface="微软雅黑" pitchFamily="34" charset="-122"/>
                    <a:cs typeface="微软雅黑" pitchFamily="34" charset="-120"/>
                  </a:rPr>
                  <a:t>，最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终的统计结果没有实际意义</a:t>
                </a:r>
                <a:r>
                  <a:rPr lang="en-US" altLang="zh-CN" sz="2000" b="0" i="0" dirty="0">
                    <a:solidFill>
                      <a:srgbClr val="000000"/>
                    </a:solidFill>
                    <a:latin typeface="微软雅黑" pitchFamily="34" charset="0"/>
                    <a:ea typeface="微软雅黑" pitchFamily="34" charset="-122"/>
                    <a:cs typeface="微软雅黑" pitchFamily="34" charset="-120"/>
                  </a:rPr>
                  <a:t>，所以题述样方面积中最适合的是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400 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；由图可知</a:t>
                </a:r>
                <a:r>
                  <a:rPr lang="en-US" altLang="zh-CN" sz="2000" b="0" i="0">
                    <a:solidFill>
                      <a:srgbClr val="000000"/>
                    </a:solidFill>
                    <a:latin typeface="微软雅黑" pitchFamily="34" charset="0"/>
                    <a:ea typeface="微软雅黑" pitchFamily="34" charset="-122"/>
                    <a:cs typeface="微软雅黑" pitchFamily="34" charset="-120"/>
                  </a:rPr>
                  <a:t>，无人为干扰生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境中</a:t>
                </a:r>
                <a:r>
                  <a:rPr lang="en-US" altLang="zh-CN" sz="2000" b="0" i="0" dirty="0">
                    <a:solidFill>
                      <a:srgbClr val="000000"/>
                    </a:solidFill>
                    <a:latin typeface="微软雅黑" pitchFamily="34" charset="0"/>
                    <a:ea typeface="微软雅黑" pitchFamily="34" charset="-122"/>
                    <a:cs typeface="微软雅黑" pitchFamily="34" charset="-120"/>
                  </a:rPr>
                  <a:t>，红豆杉树龄为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年的幼年个体数较多</a:t>
                </a:r>
                <a:r>
                  <a:rPr lang="en-US" altLang="zh-CN" sz="2000" b="0" i="0">
                    <a:solidFill>
                      <a:srgbClr val="000000"/>
                    </a:solidFill>
                    <a:latin typeface="微软雅黑" pitchFamily="34" charset="0"/>
                    <a:ea typeface="微软雅黑" pitchFamily="34" charset="-122"/>
                    <a:cs typeface="微软雅黑" pitchFamily="34" charset="-120"/>
                  </a:rPr>
                  <a:t>，所以无人为干扰生境中红豆杉种群年龄结构类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型为增长型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6" name="QB_6_AS.21_1#ef0ceacaf?vop=1&amp;pid=fe3194429&amp;color=0,0,0&amp;vtp=1&amp;bbb=1&amp;hb=1"/>
              <p:cNvSpPr>
                <a:spLocks noRot="1" noChangeAspect="1" noMove="1" noResize="1" noEditPoints="1" noAdjustHandles="1" noChangeArrowheads="1" noChangeShapeType="1" noTextEdit="1"/>
              </p:cNvSpPr>
              <p:nvPr/>
            </p:nvSpPr>
            <p:spPr>
              <a:xfrm>
                <a:off x="722376" y="2377567"/>
                <a:ext cx="10753344" cy="2240534"/>
              </a:xfrm>
              <a:prstGeom prst="rect">
                <a:avLst/>
              </a:prstGeom>
              <a:blipFill>
                <a:blip r:embed="rId4"/>
                <a:stretch>
                  <a:fillRect l="-1587" r="-1247"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2_1#a2f14af55?pid=fe3194429&amp;color=0,0,0&amp;vtp=1&amp;bt=1&amp;bbb=1&amp;hb=1"/>
              <p:cNvSpPr/>
              <p:nvPr/>
            </p:nvSpPr>
            <p:spPr>
              <a:xfrm>
                <a:off x="722376" y="1005840"/>
                <a:ext cx="10753344" cy="3624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（2）调查发现人为干扰生境中，树龄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年幼苗的比例低于无人为干扰生境，可能的原因是</a:t>
                </a:r>
                <a:endParaRPr lang="en-US" altLang="zh-CN" sz="2000" dirty="0"/>
              </a:p>
              <a:p>
                <a:pPr latinLnBrk="1">
                  <a:lnSpc>
                    <a:spcPts val="37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分析表明</a:t>
                </a:r>
                <a:r>
                  <a:rPr lang="en-US" altLang="zh-CN" sz="2000" b="0" i="0" dirty="0">
                    <a:solidFill>
                      <a:srgbClr val="000000"/>
                    </a:solidFill>
                    <a:latin typeface="微软雅黑" pitchFamily="34" charset="0"/>
                    <a:ea typeface="微软雅黑" pitchFamily="34" charset="-122"/>
                    <a:cs typeface="微软雅黑" pitchFamily="34" charset="-120"/>
                  </a:rPr>
                  <a:t>，人为干扰生境中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6∼25</m:t>
                    </m:r>
                  </m:oMath>
                </a14:m>
                <a:r>
                  <a:rPr lang="en-US" altLang="zh-CN" sz="2000" b="0" i="0" dirty="0">
                    <a:solidFill>
                      <a:srgbClr val="000000"/>
                    </a:solidFill>
                    <a:latin typeface="微软雅黑" pitchFamily="34" charset="0"/>
                    <a:ea typeface="微软雅黑" pitchFamily="34" charset="-122"/>
                    <a:cs typeface="微软雅黑" pitchFamily="34" charset="-120"/>
                  </a:rPr>
                  <a:t>年树龄红豆杉的比例比无人为干扰生境高</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,可能的原因是</a:t>
                </a:r>
                <a:r>
                  <a:rPr lang="en-US" altLang="zh-CN" sz="2000" i="0">
                    <a:solidFill>
                      <a:srgbClr val="000000"/>
                    </a:solidFill>
                    <a:latin typeface="SimSun" pitchFamily="34" charset="0"/>
                    <a:ea typeface="SimSun" pitchFamily="34" charset="-122"/>
                    <a:cs typeface="SimSun" pitchFamily="34" charset="-120"/>
                  </a:rPr>
                  <a:t>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。选择性采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伐与红豆杉生态位重叠度</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填“高”或“低”）的部分植物</a:t>
                </a:r>
                <a:r>
                  <a:rPr lang="en-US" altLang="zh-CN" sz="2000" b="0" i="0">
                    <a:solidFill>
                      <a:srgbClr val="000000"/>
                    </a:solidFill>
                    <a:latin typeface="微软雅黑" pitchFamily="34" charset="0"/>
                    <a:ea typeface="微软雅黑" pitchFamily="34" charset="-122"/>
                    <a:cs typeface="微软雅黑" pitchFamily="34" charset="-120"/>
                  </a:rPr>
                  <a:t>，有利于红豆杉野生种群的自然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p:sp>
            <p:nvSpPr>
              <p:cNvPr id="2" name="QB_6_BD.22_1#a2f14af55?pid=fe3194429&amp;color=0,0,0&amp;vtp=1&amp;bt=1&amp;bbb=1&amp;hb=1"/>
              <p:cNvSpPr>
                <a:spLocks noRot="1" noChangeAspect="1" noMove="1" noResize="1" noEditPoints="1" noAdjustHandles="1" noChangeArrowheads="1" noChangeShapeType="1" noTextEdit="1"/>
              </p:cNvSpPr>
              <p:nvPr/>
            </p:nvSpPr>
            <p:spPr>
              <a:xfrm>
                <a:off x="722376" y="1005840"/>
                <a:ext cx="10753344" cy="3624834"/>
              </a:xfrm>
              <a:prstGeom prst="rect">
                <a:avLst/>
              </a:prstGeom>
              <a:blipFill>
                <a:blip r:embed="rId3"/>
                <a:stretch>
                  <a:fillRect l="-1474" r="-2381" b="-403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3_1#a2f14af55.blank?pid=fe3194429&amp;color=0,0,0&amp;vpa=10&amp;vtp=1&amp;bbb=1&amp;hb=1"/>
              <p:cNvSpPr/>
              <p:nvPr/>
            </p:nvSpPr>
            <p:spPr>
              <a:xfrm>
                <a:off x="722376" y="1424940"/>
                <a:ext cx="10753344" cy="865759"/>
              </a:xfrm>
              <a:prstGeom prst="rect">
                <a:avLst/>
              </a:prstGeom>
              <a:noFill/>
              <a:ln/>
            </p:spPr>
            <p:txBody>
              <a:bodyPr wrap="square" lIns="0" tIns="0" rIns="0" bIns="0" rtlCol="0" anchor="t"/>
              <a:lstStyle/>
              <a:p>
                <a:pPr latinLnBrk="1">
                  <a:lnSpc>
                    <a:spcPts val="3588"/>
                  </a:lnSpc>
                </a:pPr>
                <a:r>
                  <a:rPr lang="en-US" altLang="zh-CN" sz="2000" b="1" i="0" dirty="0">
                    <a:solidFill>
                      <a:srgbClr val="00B050"/>
                    </a:solidFill>
                    <a:latin typeface="微软雅黑" pitchFamily="34" charset="0"/>
                    <a:ea typeface="微软雅黑" pitchFamily="34" charset="-122"/>
                    <a:cs typeface="微软雅黑" pitchFamily="34" charset="-120"/>
                  </a:rPr>
                  <a:t>树龄</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𝟓</m:t>
                    </m:r>
                  </m:oMath>
                </a14:m>
                <a:r>
                  <a:rPr lang="en-US" altLang="zh-CN" sz="2000" b="1" i="0" dirty="0">
                    <a:solidFill>
                      <a:srgbClr val="00B050"/>
                    </a:solidFill>
                    <a:latin typeface="微软雅黑" pitchFamily="34" charset="0"/>
                    <a:ea typeface="微软雅黑" pitchFamily="34" charset="-122"/>
                    <a:cs typeface="微软雅黑" pitchFamily="34" charset="-120"/>
                  </a:rPr>
                  <a:t>年的红豆杉幼苗植株低矮、枝叶细嫩，会被牛、羊等取食</a:t>
                </a:r>
                <a:r>
                  <a:rPr lang="en-US" altLang="zh-CN" sz="2000" b="1" i="0">
                    <a:solidFill>
                      <a:srgbClr val="00B050"/>
                    </a:solidFill>
                    <a:latin typeface="微软雅黑" pitchFamily="34" charset="0"/>
                    <a:ea typeface="微软雅黑" pitchFamily="34" charset="-122"/>
                    <a:cs typeface="微软雅黑" pitchFamily="34" charset="-120"/>
                  </a:rPr>
                  <a:t>，人为干扰生境中的放牧使树</a:t>
                </a:r>
              </a:p>
              <a:p>
                <a:pPr latinLnBrk="1">
                  <a:lnSpc>
                    <a:spcPts val="3588"/>
                  </a:lnSpc>
                </a:pPr>
                <a:r>
                  <a:rPr lang="en-US" altLang="zh-CN" sz="2000" b="1" i="0">
                    <a:solidFill>
                      <a:srgbClr val="00B050"/>
                    </a:solidFill>
                    <a:latin typeface="微软雅黑" pitchFamily="34" charset="0"/>
                    <a:ea typeface="微软雅黑" pitchFamily="34" charset="-122"/>
                    <a:cs typeface="微软雅黑" pitchFamily="34" charset="-120"/>
                  </a:rPr>
                  <a:t>龄</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𝟓</m:t>
                    </m:r>
                  </m:oMath>
                </a14:m>
                <a:r>
                  <a:rPr lang="en-US" altLang="zh-CN" sz="2000" b="1" i="0" dirty="0">
                    <a:solidFill>
                      <a:srgbClr val="00B050"/>
                    </a:solidFill>
                    <a:latin typeface="微软雅黑" pitchFamily="34" charset="0"/>
                    <a:ea typeface="微软雅黑" pitchFamily="34" charset="-122"/>
                    <a:cs typeface="微软雅黑" pitchFamily="34" charset="-120"/>
                  </a:rPr>
                  <a:t>年的红豆杉幼苗比例低于无人为干扰生境</a:t>
                </a:r>
                <a:endParaRPr lang="en-US" altLang="zh-CN" sz="2000" dirty="0"/>
              </a:p>
            </p:txBody>
          </p:sp>
        </mc:Choice>
        <mc:Fallback>
          <p:sp>
            <p:nvSpPr>
              <p:cNvPr id="3" name="QB_6_AN.23_1#a2f14af55.blank?pid=fe3194429&amp;color=0,0,0&amp;vpa=10&amp;vtp=1&amp;bbb=1&amp;hb=1"/>
              <p:cNvSpPr>
                <a:spLocks noRot="1" noChangeAspect="1" noMove="1" noResize="1" noEditPoints="1" noAdjustHandles="1" noChangeArrowheads="1" noChangeShapeType="1" noTextEdit="1"/>
              </p:cNvSpPr>
              <p:nvPr/>
            </p:nvSpPr>
            <p:spPr>
              <a:xfrm>
                <a:off x="722376" y="1424940"/>
                <a:ext cx="10753344" cy="865759"/>
              </a:xfrm>
              <a:prstGeom prst="rect">
                <a:avLst/>
              </a:prstGeom>
              <a:blipFill>
                <a:blip r:embed="rId4"/>
                <a:stretch>
                  <a:fillRect l="-1474" b="-1690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24_1#a2f14af55.blank?pid=fe3194429&amp;color=0,0,0&amp;vpa=11&amp;vtp=1&amp;bbb=1&amp;hb=1"/>
              <p:cNvSpPr/>
              <p:nvPr/>
            </p:nvSpPr>
            <p:spPr>
              <a:xfrm>
                <a:off x="722376" y="2821940"/>
                <a:ext cx="10922000"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微软雅黑" pitchFamily="34" charset="0"/>
                    <a:ea typeface="微软雅黑" pitchFamily="34" charset="-122"/>
                    <a:cs typeface="微软雅黑" pitchFamily="34" charset="-120"/>
                  </a:rPr>
                  <a:t>红豆杉是喜阳喜湿的高大乔木</a:t>
                </a:r>
                <a:r>
                  <a:rPr lang="en-US" altLang="zh-CN" sz="2000" b="1" i="0" dirty="0">
                    <a:solidFill>
                      <a:srgbClr val="00B050"/>
                    </a:solidFill>
                    <a:latin typeface="微软雅黑" pitchFamily="34" charset="0"/>
                    <a:ea typeface="微软雅黑" pitchFamily="34" charset="-122"/>
                    <a:cs typeface="微软雅黑" pitchFamily="34" charset="-120"/>
                  </a:rPr>
                  <a:t>，郁闭度对其生长有重要影响，</a:t>
                </a:r>
                <a:r>
                  <a:rPr lang="en-US" altLang="zh-CN" sz="2000" b="1" i="0">
                    <a:solidFill>
                      <a:srgbClr val="00B050"/>
                    </a:solidFill>
                    <a:latin typeface="微软雅黑" pitchFamily="34" charset="0"/>
                    <a:ea typeface="微软雅黑" pitchFamily="34" charset="-122"/>
                    <a:cs typeface="微软雅黑" pitchFamily="34" charset="-120"/>
                  </a:rPr>
                  <a:t>人为干扰会使部分上层乔木遭破坏，使郁闭度减小</a:t>
                </a:r>
                <a:r>
                  <a:rPr lang="en-US" altLang="zh-CN" sz="2000" b="1" i="0" dirty="0">
                    <a:solidFill>
                      <a:srgbClr val="00B050"/>
                    </a:solidFill>
                    <a:latin typeface="微软雅黑" pitchFamily="34" charset="0"/>
                    <a:ea typeface="微软雅黑" pitchFamily="34" charset="-122"/>
                    <a:cs typeface="微软雅黑" pitchFamily="34" charset="-120"/>
                  </a:rPr>
                  <a:t>，阳光会变得充足，</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𝟔</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𝟐𝟓</m:t>
                    </m:r>
                  </m:oMath>
                </a14:m>
                <a:r>
                  <a:rPr lang="en-US" altLang="zh-CN" sz="2000" b="1" i="0" dirty="0">
                    <a:solidFill>
                      <a:srgbClr val="00B050"/>
                    </a:solidFill>
                    <a:latin typeface="微软雅黑" pitchFamily="34" charset="0"/>
                    <a:ea typeface="微软雅黑" pitchFamily="34" charset="-122"/>
                    <a:cs typeface="微软雅黑" pitchFamily="34" charset="-120"/>
                  </a:rPr>
                  <a:t>年树龄的红豆杉适合生长而比例提高</a:t>
                </a:r>
                <a:endParaRPr lang="en-US" altLang="zh-CN" sz="2000" dirty="0"/>
              </a:p>
            </p:txBody>
          </p:sp>
        </mc:Choice>
        <mc:Fallback>
          <p:sp>
            <p:nvSpPr>
              <p:cNvPr id="4" name="QB_6_AN.24_1#a2f14af55.blank?pid=fe3194429&amp;color=0,0,0&amp;vpa=11&amp;vtp=1&amp;bbb=1&amp;hb=1"/>
              <p:cNvSpPr>
                <a:spLocks noRot="1" noChangeAspect="1" noMove="1" noResize="1" noEditPoints="1" noAdjustHandles="1" noChangeArrowheads="1" noChangeShapeType="1" noTextEdit="1"/>
              </p:cNvSpPr>
              <p:nvPr/>
            </p:nvSpPr>
            <p:spPr>
              <a:xfrm>
                <a:off x="722376" y="2821940"/>
                <a:ext cx="10922000" cy="865759"/>
              </a:xfrm>
              <a:prstGeom prst="rect">
                <a:avLst/>
              </a:prstGeom>
              <a:blipFill>
                <a:blip r:embed="rId5"/>
                <a:stretch>
                  <a:fillRect l="-1452" r="-1452" b="-16901"/>
                </a:stretch>
              </a:blipFill>
              <a:ln/>
            </p:spPr>
            <p:txBody>
              <a:bodyPr/>
              <a:lstStyle/>
              <a:p>
                <a:r>
                  <a:rPr lang="zh-CN" altLang="en-US">
                    <a:noFill/>
                  </a:rPr>
                  <a:t> </a:t>
                </a:r>
              </a:p>
            </p:txBody>
          </p:sp>
        </mc:Fallback>
      </mc:AlternateContent>
      <p:sp>
        <p:nvSpPr>
          <p:cNvPr id="5" name="QB_6_AN.25_1#a2f14af55.blank?pid=fe3194429&amp;color=0,0,0&amp;vpa=12&amp;vtp=1"/>
          <p:cNvSpPr/>
          <p:nvPr/>
        </p:nvSpPr>
        <p:spPr>
          <a:xfrm>
            <a:off x="3525901" y="3736340"/>
            <a:ext cx="43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26_1#a2f14af55?vop=1&amp;pid=fe3194429&amp;color=0,0,0&amp;vtp=1&amp;bt=1&amp;bbb=1&amp;hb=1"/>
              <p:cNvSpPr/>
              <p:nvPr/>
            </p:nvSpPr>
            <p:spPr>
              <a:xfrm>
                <a:off x="722376" y="1005840"/>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树龄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年的红豆杉幼苗植株低矮、枝叶细嫩，会被牛、羊等取食</a:t>
                </a:r>
                <a:r>
                  <a:rPr lang="en-US" altLang="zh-CN" sz="2000" b="0" i="0">
                    <a:solidFill>
                      <a:srgbClr val="000000"/>
                    </a:solidFill>
                    <a:latin typeface="微软雅黑" pitchFamily="34" charset="0"/>
                    <a:ea typeface="微软雅黑" pitchFamily="34" charset="-122"/>
                    <a:cs typeface="微软雅黑" pitchFamily="34" charset="-120"/>
                  </a:rPr>
                  <a:t>，人为干扰生境中的放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牧使树龄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年的红豆杉幼苗比例低于无人为干扰生境；红豆杉是喜阳喜湿的高大乔木</a:t>
                </a:r>
                <a:r>
                  <a:rPr lang="en-US" altLang="zh-CN" sz="2000" b="0" i="0">
                    <a:solidFill>
                      <a:srgbClr val="000000"/>
                    </a:solidFill>
                    <a:latin typeface="微软雅黑" pitchFamily="34" charset="0"/>
                    <a:ea typeface="微软雅黑" pitchFamily="34" charset="-122"/>
                    <a:cs typeface="微软雅黑" pitchFamily="34" charset="-120"/>
                  </a:rPr>
                  <a:t>，郁闭度</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对其生长有重要影响</a:t>
                </a:r>
                <a:r>
                  <a:rPr lang="en-US" altLang="zh-CN" sz="2000" b="0" i="0" dirty="0">
                    <a:solidFill>
                      <a:srgbClr val="000000"/>
                    </a:solidFill>
                    <a:latin typeface="微软雅黑" pitchFamily="34" charset="0"/>
                    <a:ea typeface="微软雅黑" pitchFamily="34" charset="-122"/>
                    <a:cs typeface="微软雅黑" pitchFamily="34" charset="-120"/>
                  </a:rPr>
                  <a:t>，人为干扰会使部分上层乔木遭破坏，使郁闭度减小，</a:t>
                </a:r>
                <a:r>
                  <a:rPr lang="en-US" altLang="zh-CN" sz="2000" b="0" i="0">
                    <a:solidFill>
                      <a:srgbClr val="000000"/>
                    </a:solidFill>
                    <a:latin typeface="微软雅黑" pitchFamily="34" charset="0"/>
                    <a:ea typeface="微软雅黑" pitchFamily="34" charset="-122"/>
                    <a:cs typeface="微软雅黑" pitchFamily="34" charset="-120"/>
                  </a:rPr>
                  <a:t>阳光会变得充足</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年树龄的红豆杉适合生长而比例提高；与红豆杉生态位重叠度越高的植物</a:t>
                </a:r>
                <a:r>
                  <a:rPr lang="en-US" altLang="zh-CN" sz="2000" b="0" i="0">
                    <a:solidFill>
                      <a:srgbClr val="000000"/>
                    </a:solidFill>
                    <a:latin typeface="微软雅黑" pitchFamily="34" charset="0"/>
                    <a:ea typeface="微软雅黑" pitchFamily="34" charset="-122"/>
                    <a:cs typeface="微软雅黑" pitchFamily="34" charset="-120"/>
                  </a:rPr>
                  <a:t>，与红豆杉竞争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越激烈</a:t>
                </a:r>
                <a:r>
                  <a:rPr lang="en-US" altLang="zh-CN" sz="2000" b="0" i="0" dirty="0">
                    <a:solidFill>
                      <a:srgbClr val="000000"/>
                    </a:solidFill>
                    <a:latin typeface="微软雅黑" pitchFamily="34" charset="0"/>
                    <a:ea typeface="微软雅黑" pitchFamily="34" charset="-122"/>
                    <a:cs typeface="微软雅黑" pitchFamily="34" charset="-120"/>
                  </a:rPr>
                  <a:t>，所以选择性采伐与红豆杉生态位重叠度高的部分植物，有利于红豆杉野生种群的自然更新。</a:t>
                </a:r>
                <a:endParaRPr lang="en-US" altLang="zh-CN" sz="2200" dirty="0"/>
              </a:p>
            </p:txBody>
          </p:sp>
        </mc:Choice>
        <mc:Fallback>
          <p:sp>
            <p:nvSpPr>
              <p:cNvPr id="2" name="QB_6_AS.26_1#a2f14af55?vop=1&amp;pid=fe3194429&amp;color=0,0,0&amp;vtp=1&amp;bt=1&amp;bbb=1&amp;hb=1"/>
              <p:cNvSpPr>
                <a:spLocks noRot="1" noChangeAspect="1" noMove="1" noResize="1" noEditPoints="1" noAdjustHandles="1" noChangeArrowheads="1" noChangeShapeType="1" noTextEdit="1"/>
              </p:cNvSpPr>
              <p:nvPr/>
            </p:nvSpPr>
            <p:spPr>
              <a:xfrm>
                <a:off x="722376" y="1005840"/>
                <a:ext cx="10753344" cy="2253234"/>
              </a:xfrm>
              <a:prstGeom prst="rect">
                <a:avLst/>
              </a:prstGeom>
              <a:blipFill>
                <a:blip r:embed="rId3"/>
                <a:stretch>
                  <a:fillRect l="-1587" r="-5499" b="-64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7_1#d2d20c227?pid=fe3194429&amp;color=0,0,0&amp;vtp=1&amp;bt=1&amp;bbb=1"/>
              <p:cNvSpPr/>
              <p:nvPr/>
            </p:nvSpPr>
            <p:spPr>
              <a:xfrm>
                <a:off x="722376" y="969265"/>
                <a:ext cx="10753344" cy="2735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（3）关于红豆杉种群动态变化及保护的说法</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选择性采伐和放牧等会改变红豆杉林的群落结构和群落演替速度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在无人为干扰生境中播撒红豆杉种子将提高</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年树龄植株的比例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气温、干旱和火灾是影响红豆杉种群密度的非密度制约因素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气候变湿润后可改变红豆杉的种群结构并增加种群数量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保护红豆杉野生种群最有效的措施是人工繁育</a:t>
                </a:r>
                <a:endParaRPr lang="en-US" altLang="zh-CN" sz="2000" dirty="0"/>
              </a:p>
            </p:txBody>
          </p:sp>
        </mc:Choice>
        <mc:Fallback>
          <p:sp>
            <p:nvSpPr>
              <p:cNvPr id="2" name="QB_6_BD.27_1#d2d20c227?pid=fe3194429&amp;color=0,0,0&amp;vtp=1&amp;bt=1&amp;bbb=1"/>
              <p:cNvSpPr>
                <a:spLocks noRot="1" noChangeAspect="1" noMove="1" noResize="1" noEditPoints="1" noAdjustHandles="1" noChangeArrowheads="1" noChangeShapeType="1" noTextEdit="1"/>
              </p:cNvSpPr>
              <p:nvPr/>
            </p:nvSpPr>
            <p:spPr>
              <a:xfrm>
                <a:off x="722376" y="969265"/>
                <a:ext cx="10753344" cy="2735834"/>
              </a:xfrm>
              <a:prstGeom prst="rect">
                <a:avLst/>
              </a:prstGeom>
              <a:blipFill>
                <a:blip r:embed="rId3"/>
                <a:stretch>
                  <a:fillRect l="-1474" b="-5345"/>
                </a:stretch>
              </a:blipFill>
              <a:ln/>
            </p:spPr>
            <p:txBody>
              <a:bodyPr/>
              <a:lstStyle/>
              <a:p>
                <a:r>
                  <a:rPr lang="zh-CN" altLang="en-US">
                    <a:noFill/>
                  </a:rPr>
                  <a:t> </a:t>
                </a:r>
              </a:p>
            </p:txBody>
          </p:sp>
        </mc:Fallback>
      </mc:AlternateContent>
      <p:sp>
        <p:nvSpPr>
          <p:cNvPr id="3" name="QB_6_AN.28_1#d2d20c227.blank?pid=fe3194429&amp;color=0,0,0&amp;vpa=13&amp;vtp=1&amp;bbb=1"/>
          <p:cNvSpPr/>
          <p:nvPr/>
        </p:nvSpPr>
        <p:spPr>
          <a:xfrm>
            <a:off x="7993126" y="9311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29_1#d2d20c227?vop=1&amp;pid=fe3194429&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选择性采伐和放牧等活动会使红豆杉林的垂直结构和水平结构受到影响</a:t>
                </a:r>
                <a:r>
                  <a:rPr lang="en-US" altLang="zh-CN" sz="2000" b="0" i="0">
                    <a:solidFill>
                      <a:srgbClr val="000000"/>
                    </a:solidFill>
                    <a:latin typeface="微软雅黑" pitchFamily="34" charset="0"/>
                    <a:ea typeface="微软雅黑" pitchFamily="34" charset="-122"/>
                    <a:cs typeface="微软雅黑" pitchFamily="34" charset="-120"/>
                  </a:rPr>
                  <a:t>，还会改变群落演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替速度</a:t>
                </a:r>
                <a:r>
                  <a:rPr lang="en-US" altLang="zh-CN" sz="2000" b="0" i="0" dirty="0">
                    <a:solidFill>
                      <a:srgbClr val="000000"/>
                    </a:solidFill>
                    <a:latin typeface="微软雅黑" pitchFamily="34" charset="0"/>
                    <a:ea typeface="微软雅黑" pitchFamily="34" charset="-122"/>
                    <a:cs typeface="微软雅黑" pitchFamily="34" charset="-120"/>
                  </a:rPr>
                  <a:t>，①正确；由第（2）问分析可知，郁闭度对</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年树龄的红豆杉比例影响很大</a:t>
                </a:r>
                <a:r>
                  <a:rPr lang="en-US" altLang="zh-CN" sz="2000" b="0" i="0">
                    <a:solidFill>
                      <a:srgbClr val="000000"/>
                    </a:solidFill>
                    <a:latin typeface="微软雅黑" pitchFamily="34" charset="0"/>
                    <a:ea typeface="微软雅黑" pitchFamily="34" charset="-122"/>
                    <a:cs typeface="微软雅黑" pitchFamily="34" charset="-120"/>
                  </a:rPr>
                  <a:t>，无人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为干扰生境的郁闭度较大</a:t>
                </a:r>
                <a:r>
                  <a:rPr lang="en-US" altLang="zh-CN" sz="2000" b="0" i="0" dirty="0">
                    <a:solidFill>
                      <a:srgbClr val="000000"/>
                    </a:solidFill>
                    <a:latin typeface="微软雅黑" pitchFamily="34" charset="0"/>
                    <a:ea typeface="微软雅黑" pitchFamily="34" charset="-122"/>
                    <a:cs typeface="微软雅黑" pitchFamily="34" charset="-120"/>
                  </a:rPr>
                  <a:t>，播撒红豆杉种子难以提高</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年树龄植株的比例，②错误；</a:t>
                </a:r>
                <a:r>
                  <a:rPr lang="en-US" altLang="zh-CN" sz="2000" b="0" i="0">
                    <a:solidFill>
                      <a:srgbClr val="000000"/>
                    </a:solidFill>
                    <a:latin typeface="微软雅黑" pitchFamily="34" charset="0"/>
                    <a:ea typeface="微软雅黑" pitchFamily="34" charset="-122"/>
                    <a:cs typeface="微软雅黑" pitchFamily="34" charset="-120"/>
                  </a:rPr>
                  <a:t>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干旱和火灾等非生物因素对种群的影响不受种群密度的制约</a:t>
                </a:r>
                <a:r>
                  <a:rPr lang="en-US" altLang="zh-CN" sz="2000" b="0" i="0" dirty="0">
                    <a:solidFill>
                      <a:srgbClr val="000000"/>
                    </a:solidFill>
                    <a:latin typeface="微软雅黑" pitchFamily="34" charset="0"/>
                    <a:ea typeface="微软雅黑" pitchFamily="34" charset="-122"/>
                    <a:cs typeface="微软雅黑" pitchFamily="34" charset="-120"/>
                  </a:rPr>
                  <a:t>，属于非密度制约因素，③正确</a:t>
                </a:r>
                <a:r>
                  <a:rPr lang="en-US" altLang="zh-CN" sz="2000" b="0" i="0">
                    <a:solidFill>
                      <a:srgbClr val="000000"/>
                    </a:solidFill>
                    <a:latin typeface="微软雅黑" pitchFamily="34" charset="0"/>
                    <a:ea typeface="微软雅黑" pitchFamily="34" charset="-122"/>
                    <a:cs typeface="微软雅黑" pitchFamily="34" charset="-120"/>
                  </a:rPr>
                  <a:t>；红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豆杉是喜阳喜湿的高大乔木</a:t>
                </a:r>
                <a:r>
                  <a:rPr lang="en-US" altLang="zh-CN" sz="2000" b="0" i="0" dirty="0">
                    <a:solidFill>
                      <a:srgbClr val="000000"/>
                    </a:solidFill>
                    <a:latin typeface="微软雅黑" pitchFamily="34" charset="0"/>
                    <a:ea typeface="微软雅黑" pitchFamily="34" charset="-122"/>
                    <a:cs typeface="微软雅黑" pitchFamily="34" charset="-120"/>
                  </a:rPr>
                  <a:t>，气候变湿润有利于其种群的繁衍，并增加种群数量，④正确</a:t>
                </a:r>
                <a:r>
                  <a:rPr lang="en-US" altLang="zh-CN" sz="2000" b="0" i="0">
                    <a:solidFill>
                      <a:srgbClr val="000000"/>
                    </a:solidFill>
                    <a:latin typeface="微软雅黑" pitchFamily="34" charset="0"/>
                    <a:ea typeface="微软雅黑" pitchFamily="34" charset="-122"/>
                    <a:cs typeface="微软雅黑" pitchFamily="34" charset="-120"/>
                  </a:rPr>
                  <a:t>；保护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红豆杉野生种群最有效的措施是就地保护</a:t>
                </a:r>
                <a:r>
                  <a:rPr lang="en-US" altLang="zh-CN" sz="2000" b="0" i="0" dirty="0">
                    <a:solidFill>
                      <a:srgbClr val="000000"/>
                    </a:solidFill>
                    <a:latin typeface="微软雅黑" pitchFamily="34" charset="0"/>
                    <a:ea typeface="微软雅黑" pitchFamily="34" charset="-122"/>
                    <a:cs typeface="微软雅黑" pitchFamily="34" charset="-120"/>
                  </a:rPr>
                  <a:t>，建立自然保护区，⑤错误。</a:t>
                </a:r>
                <a:endParaRPr lang="en-US" altLang="zh-CN" sz="2200" dirty="0"/>
              </a:p>
            </p:txBody>
          </p:sp>
        </mc:Choice>
        <mc:Fallback>
          <p:sp>
            <p:nvSpPr>
              <p:cNvPr id="2" name="QB_6_AS.29_1#d2d20c227?vop=1&amp;pid=fe3194429&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a:blip r:embed="rId3"/>
                <a:stretch>
                  <a:fillRect l="-1587" r="-794" b="-54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5_BD.30_1#3de7c52fd?pid=23b625feb&amp;color=0,0,0&amp;vtp=1&amp;bt=1&amp;bbb=1&amp;hb=1"/>
          <p:cNvSpPr/>
          <p:nvPr/>
        </p:nvSpPr>
        <p:spPr>
          <a:xfrm>
            <a:off x="722376" y="100584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［河北2025·21节选］</a:t>
            </a:r>
            <a:r>
              <a:rPr lang="en-US" altLang="zh-CN" sz="2000" b="0" i="0">
                <a:solidFill>
                  <a:srgbClr val="000000"/>
                </a:solidFill>
                <a:latin typeface="微软雅黑" pitchFamily="34" charset="0"/>
                <a:ea typeface="微软雅黑" pitchFamily="34" charset="-122"/>
                <a:cs typeface="微软雅黑" pitchFamily="34" charset="-120"/>
              </a:rPr>
              <a:t>我国东北虎豹国家公园的设立使东北虎和东北豹的生存环境明显改善。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为更好保护东北虎和东北豹</a:t>
            </a:r>
            <a:r>
              <a:rPr lang="en-US" altLang="zh-CN" sz="2000" b="0" i="0" dirty="0">
                <a:solidFill>
                  <a:srgbClr val="000000"/>
                </a:solidFill>
                <a:latin typeface="微软雅黑" pitchFamily="34" charset="0"/>
                <a:ea typeface="微软雅黑" pitchFamily="34" charset="-122"/>
                <a:cs typeface="微软雅黑" pitchFamily="34" charset="-120"/>
              </a:rPr>
              <a:t>，研究者根据国家公园内人类活动强度</a:t>
            </a:r>
            <a:r>
              <a:rPr lang="en-US" altLang="zh-CN" sz="2000" b="0" i="0">
                <a:solidFill>
                  <a:srgbClr val="000000"/>
                </a:solidFill>
                <a:latin typeface="微软雅黑" pitchFamily="34" charset="0"/>
                <a:ea typeface="微软雅黑" pitchFamily="34" charset="-122"/>
                <a:cs typeface="微软雅黑" pitchFamily="34" charset="-120"/>
              </a:rPr>
              <a:t>，将调查区域分为人类低干扰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点和高干扰点</a:t>
            </a:r>
            <a:r>
              <a:rPr lang="en-US" altLang="zh-CN" sz="2000" b="0" i="0" dirty="0">
                <a:solidFill>
                  <a:srgbClr val="000000"/>
                </a:solidFill>
                <a:latin typeface="微软雅黑" pitchFamily="34" charset="0"/>
                <a:ea typeface="微软雅黑" pitchFamily="34" charset="-122"/>
                <a:cs typeface="微软雅黑" pitchFamily="34" charset="-120"/>
              </a:rPr>
              <a:t>，以研究人类活动对相关动物活动节律的影响。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BD.31_1#62b3a765a?pid=3de7c52fd&amp;color=0,0,0&amp;vtp=1&amp;bbb=1&amp;hb=1"/>
          <p:cNvSpPr/>
          <p:nvPr/>
        </p:nvSpPr>
        <p:spPr>
          <a:xfrm>
            <a:off x="722376" y="283108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（1）梅花鹿是东北虎的主要猎物</a:t>
            </a:r>
            <a:r>
              <a:rPr lang="en-US" altLang="zh-CN" sz="2000" b="0" i="0">
                <a:solidFill>
                  <a:srgbClr val="000000"/>
                </a:solidFill>
                <a:latin typeface="微软雅黑" pitchFamily="34" charset="0"/>
                <a:ea typeface="微软雅黑" pitchFamily="34" charset="-122"/>
                <a:cs typeface="微软雅黑" pitchFamily="34" charset="-120"/>
              </a:rPr>
              <a:t>，二者的种间关系是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。对二者种间关系的研究属于</a:t>
            </a:r>
            <a:r>
              <a:rPr lang="en-US" altLang="zh-CN" sz="2000" i="0">
                <a:solidFill>
                  <a:srgbClr val="000000"/>
                </a:solidFill>
                <a:latin typeface="SimSun" pitchFamily="34" charset="0"/>
                <a:ea typeface="SimSun" pitchFamily="34" charset="-122"/>
                <a:cs typeface="SimSun" pitchFamily="34" charset="-120"/>
              </a:rPr>
              <a:t>_____</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填“种群”或“群落”）水平的研究。</a:t>
            </a:r>
            <a:endParaRPr lang="en-US" altLang="zh-CN" sz="2000" dirty="0"/>
          </a:p>
        </p:txBody>
      </p:sp>
      <p:sp>
        <p:nvSpPr>
          <p:cNvPr id="4" name="QB_6_AN.32_1#62b3a765a.blank?pid=3de7c52fd&amp;color=0,0,0&amp;vpa=14&amp;vtp=1&amp;bbb=1"/>
          <p:cNvSpPr/>
          <p:nvPr/>
        </p:nvSpPr>
        <p:spPr>
          <a:xfrm>
            <a:off x="6723126" y="279298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捕食</a:t>
            </a:r>
            <a:endParaRPr lang="en-US" altLang="zh-CN" sz="2000" dirty="0"/>
          </a:p>
        </p:txBody>
      </p:sp>
      <p:sp>
        <p:nvSpPr>
          <p:cNvPr id="5" name="QB_6_AN.33_1#62b3a765a.blank?pid=3de7c52fd&amp;color=0,0,0&amp;vpa=15&amp;vtp=1&amp;bbb=1"/>
          <p:cNvSpPr/>
          <p:nvPr/>
        </p:nvSpPr>
        <p:spPr>
          <a:xfrm>
            <a:off x="10723626" y="279298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群落</a:t>
            </a:r>
            <a:endParaRPr lang="en-US" altLang="zh-CN" sz="2000" dirty="0"/>
          </a:p>
        </p:txBody>
      </p:sp>
      <p:sp>
        <p:nvSpPr>
          <p:cNvPr id="6" name="QB_6_AS.34_1#62b3a765a?vop=1&amp;pid=3de7c52fd&amp;color=0,0,0&amp;vtp=1&amp;bbb=1&amp;hb=1"/>
          <p:cNvSpPr/>
          <p:nvPr/>
        </p:nvSpPr>
        <p:spPr>
          <a:xfrm>
            <a:off x="722376" y="3794379"/>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捕食是指一种生物以另一种生物为食的现象，梅花鹿是东北虎的主要猎物</a:t>
            </a:r>
            <a:r>
              <a:rPr lang="en-US" altLang="zh-CN" sz="2000" b="0" i="0">
                <a:solidFill>
                  <a:srgbClr val="000000"/>
                </a:solidFill>
                <a:latin typeface="微软雅黑" pitchFamily="34" charset="0"/>
                <a:ea typeface="微软雅黑" pitchFamily="34" charset="-122"/>
                <a:cs typeface="微软雅黑" pitchFamily="34" charset="-120"/>
              </a:rPr>
              <a:t>，说明二者存在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捕食关系</a:t>
            </a:r>
            <a:r>
              <a:rPr lang="en-US" altLang="zh-CN" sz="2000" b="0" i="0" dirty="0">
                <a:solidFill>
                  <a:srgbClr val="000000"/>
                </a:solidFill>
                <a:latin typeface="微软雅黑" pitchFamily="34" charset="0"/>
                <a:ea typeface="微软雅黑" pitchFamily="34" charset="-122"/>
                <a:cs typeface="微软雅黑" pitchFamily="34" charset="-120"/>
              </a:rPr>
              <a:t>。群落水平的研究包括种间关系、生态位、群落演替、群落的物种组成和季节性等</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以对二者种间关系的研究属于群落水平的研究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6_BD.35_1#b1c80eefb?pid=3de7c52fd&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（2）在人类低干扰点和高干扰点，大型食肉动物（东北虎、东北豹</a:t>
            </a:r>
            <a:r>
              <a:rPr lang="en-US" altLang="zh-CN" sz="2000" b="0" i="0">
                <a:solidFill>
                  <a:srgbClr val="000000"/>
                </a:solidFill>
                <a:latin typeface="微软雅黑" pitchFamily="34" charset="0"/>
                <a:ea typeface="微软雅黑" pitchFamily="34" charset="-122"/>
                <a:cs typeface="微软雅黑" pitchFamily="34" charset="-120"/>
              </a:rPr>
              <a:t>）和梅花鹿的日活动节律如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下图所示</a:t>
            </a:r>
            <a:r>
              <a:rPr lang="en-US" altLang="zh-CN" sz="2000" b="0" i="0" dirty="0">
                <a:solidFill>
                  <a:srgbClr val="000000"/>
                </a:solidFill>
                <a:latin typeface="微软雅黑" pitchFamily="34" charset="0"/>
                <a:ea typeface="微软雅黑" pitchFamily="34" charset="-122"/>
                <a:cs typeface="微软雅黑" pitchFamily="34" charset="-120"/>
              </a:rPr>
              <a:t>。低干扰点的大型食肉动物和梅花鹿的活动时间都集中在晨昏，但也存在一定差异</a:t>
            </a:r>
            <a:r>
              <a:rPr lang="en-US" altLang="zh-CN" sz="2000" b="0" i="0">
                <a:solidFill>
                  <a:srgbClr val="000000"/>
                </a:solidFill>
                <a:latin typeface="微软雅黑" pitchFamily="34" charset="0"/>
                <a:ea typeface="微软雅黑" pitchFamily="34" charset="-122"/>
                <a:cs typeface="微软雅黑" pitchFamily="34" charset="-120"/>
              </a:rPr>
              <a:t>，二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者分别占据着相对稳定的生态位，这是</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的结果</a:t>
            </a:r>
            <a:r>
              <a:rPr lang="en-US" altLang="zh-CN" sz="2000" b="0" i="0" dirty="0">
                <a:solidFill>
                  <a:srgbClr val="000000"/>
                </a:solidFill>
                <a:latin typeface="微软雅黑" pitchFamily="34" charset="0"/>
                <a:ea typeface="微软雅黑" pitchFamily="34" charset="-122"/>
                <a:cs typeface="微软雅黑" pitchFamily="34" charset="-120"/>
              </a:rPr>
              <a:t>。与低干扰点相比</a:t>
            </a:r>
            <a:r>
              <a:rPr lang="en-US" altLang="zh-CN" sz="2000" b="0" i="0">
                <a:solidFill>
                  <a:srgbClr val="000000"/>
                </a:solidFill>
                <a:latin typeface="微软雅黑" pitchFamily="34" charset="0"/>
                <a:ea typeface="微软雅黑" pitchFamily="34" charset="-122"/>
                <a:cs typeface="微软雅黑" pitchFamily="34" charset="-120"/>
              </a:rPr>
              <a:t>，高干扰点的大型食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肉动物在</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填“日间”或“夜间”）的活跃度明显较高。</a:t>
            </a:r>
            <a:endParaRPr lang="en-US" altLang="zh-CN" sz="2000" dirty="0"/>
          </a:p>
        </p:txBody>
      </p:sp>
      <p:sp>
        <p:nvSpPr>
          <p:cNvPr id="3" name="QB_6_AN.36_1#b1c80eefb.blank?pid=3de7c52fd&amp;color=0,0,0&amp;vpa=16&amp;vtp=1&amp;bbb=1"/>
          <p:cNvSpPr/>
          <p:nvPr/>
        </p:nvSpPr>
        <p:spPr>
          <a:xfrm>
            <a:off x="5049901" y="1882140"/>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协同进化</a:t>
            </a:r>
            <a:endParaRPr lang="en-US" altLang="zh-CN" sz="2000" dirty="0"/>
          </a:p>
        </p:txBody>
      </p:sp>
      <p:sp>
        <p:nvSpPr>
          <p:cNvPr id="4" name="QB_6_AN.38_1#b1c80eefb.blank?pid=3de7c52fd&amp;color=0,0,0&amp;vpa=17&amp;vtp=1&amp;bbb=1"/>
          <p:cNvSpPr/>
          <p:nvPr/>
        </p:nvSpPr>
        <p:spPr>
          <a:xfrm>
            <a:off x="1747901" y="2320290"/>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夜间</a:t>
            </a:r>
            <a:endParaRPr lang="en-US" altLang="zh-CN" sz="2000" dirty="0"/>
          </a:p>
        </p:txBody>
      </p:sp>
      <p:pic>
        <p:nvPicPr>
          <p:cNvPr id="5" name="QB_6_BD.37_2#b1c80eefb?htil=1&amp;pid=3de7c52f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12848" y="2954781"/>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6_BD.37_3#b1c80eefb?htil=1&amp;pid=3de7c52f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543800" y="2899917"/>
            <a:ext cx="248716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6_BD.37_4#b1c80eefb?pid=3de7c52fd&amp;color=0,0,0&amp;vtp=1&amp;bbb=1&amp;hb=1"/>
          <p:cNvSpPr/>
          <p:nvPr/>
        </p:nvSpPr>
        <p:spPr>
          <a:xfrm>
            <a:off x="722376" y="5084317"/>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相对活跃度：某时间点出现的次数与全天出现总次数的比值；重叠度</a:t>
            </a:r>
            <a:r>
              <a:rPr lang="en-US" altLang="zh-CN" sz="2000" b="0" i="0">
                <a:solidFill>
                  <a:srgbClr val="000000"/>
                </a:solidFill>
                <a:latin typeface="微软雅黑" pitchFamily="34" charset="0"/>
                <a:ea typeface="微软雅黑" pitchFamily="34" charset="-122"/>
                <a:cs typeface="微软雅黑" pitchFamily="34" charset="-120"/>
              </a:rPr>
              <a:t>：大型食肉动物和梅花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鹿日活动节律的重叠程度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6_AS.39_1#b1c80eefb?vop=1&amp;pid=3de7c52fd&amp;color=0,0,0&amp;vtp=1&amp;bt=1&amp;bbb=1&amp;hb=1"/>
          <p:cNvSpPr/>
          <p:nvPr/>
        </p:nvSpPr>
        <p:spPr>
          <a:xfrm>
            <a:off x="722376" y="100584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大型食肉动物和梅花鹿分别占据着相对稳定的生态位，这是协同进化的结果。</a:t>
            </a:r>
            <a:r>
              <a:rPr lang="en-US" altLang="zh-CN" sz="2000" b="0" i="0">
                <a:solidFill>
                  <a:srgbClr val="000000"/>
                </a:solidFill>
                <a:latin typeface="微软雅黑" pitchFamily="34" charset="0"/>
                <a:ea typeface="微软雅黑" pitchFamily="34" charset="-122"/>
                <a:cs typeface="微软雅黑" pitchFamily="34" charset="-120"/>
              </a:rPr>
              <a:t>由题图可知，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与低干扰点相比</a:t>
            </a:r>
            <a:r>
              <a:rPr lang="en-US" altLang="zh-CN" sz="2000" b="0" i="0" dirty="0">
                <a:solidFill>
                  <a:srgbClr val="000000"/>
                </a:solidFill>
                <a:latin typeface="微软雅黑" pitchFamily="34" charset="0"/>
                <a:ea typeface="微软雅黑" pitchFamily="34" charset="-122"/>
                <a:cs typeface="微软雅黑" pitchFamily="34" charset="-120"/>
              </a:rPr>
              <a:t>，高干扰点的大型食肉动物在夜间的活跃度明显较高。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6_BD.40_1#96b641be2?pid=3de7c52fd&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（3）如果大型食肉动物和梅花鹿每天的活动次数不变，据上图所示</a:t>
            </a:r>
            <a:r>
              <a:rPr lang="en-US" altLang="zh-CN" sz="2000" b="0" i="0">
                <a:solidFill>
                  <a:srgbClr val="000000"/>
                </a:solidFill>
                <a:latin typeface="微软雅黑" pitchFamily="34" charset="0"/>
                <a:ea typeface="微软雅黑" pitchFamily="34" charset="-122"/>
                <a:cs typeface="微软雅黑" pitchFamily="34" charset="-120"/>
              </a:rPr>
              <a:t>，从重叠度角度分析人类高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干扰对大型食肉动物的影响是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41_1#96b641be2.blank?pid=3de7c52fd&amp;color=0,0,0&amp;vpa=18&amp;vtp=1&amp;bbb=1"/>
          <p:cNvSpPr/>
          <p:nvPr/>
        </p:nvSpPr>
        <p:spPr>
          <a:xfrm>
            <a:off x="4033901" y="1405890"/>
            <a:ext cx="729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减小梅花鹿与大型食肉动物的重叠度，不利于大型食肉动物捕食</a:t>
            </a:r>
            <a:endParaRPr lang="en-US" altLang="zh-CN" sz="2000" dirty="0"/>
          </a:p>
        </p:txBody>
      </p:sp>
      <p:sp>
        <p:nvSpPr>
          <p:cNvPr id="4" name="QB_6_AS.42_1#96b641be2?vop=1&amp;pid=3de7c52fd&amp;color=0,0,0&amp;vtp=1&amp;bbb=1&amp;hb=1"/>
          <p:cNvSpPr/>
          <p:nvPr/>
        </p:nvSpPr>
        <p:spPr>
          <a:xfrm>
            <a:off x="722376" y="195643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据题图解读可知，如果大型食肉动物和梅花鹿每天的活动次数不变，在人类高干扰时</a:t>
            </a:r>
            <a:r>
              <a:rPr lang="en-US" altLang="zh-CN" sz="2000" b="0" i="0">
                <a:solidFill>
                  <a:srgbClr val="000000"/>
                </a:solidFill>
                <a:latin typeface="微软雅黑" pitchFamily="34" charset="0"/>
                <a:ea typeface="微软雅黑" pitchFamily="34" charset="-122"/>
                <a:cs typeface="微软雅黑" pitchFamily="34" charset="-120"/>
              </a:rPr>
              <a:t>，梅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花鹿与大型食肉动物的重叠度减小</a:t>
            </a:r>
            <a:r>
              <a:rPr lang="en-US" altLang="zh-CN" sz="2000" b="0" i="0" dirty="0">
                <a:solidFill>
                  <a:srgbClr val="000000"/>
                </a:solidFill>
                <a:latin typeface="微软雅黑" pitchFamily="34" charset="0"/>
                <a:ea typeface="微软雅黑" pitchFamily="34" charset="-122"/>
                <a:cs typeface="微软雅黑" pitchFamily="34" charset="-120"/>
              </a:rPr>
              <a:t>，不利于大型食肉动物捕食。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8f96a254.fixed?pid=b3a4fd749&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98f96a254.fixed?pid=b3a4fd74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第2章高考强化</a:t>
            </a:r>
            <a:endParaRPr lang="en-US" altLang="zh-CN" sz="4400" dirty="0"/>
          </a:p>
        </p:txBody>
      </p:sp>
      <p:pic>
        <p:nvPicPr>
          <p:cNvPr id="4" name="C_3#98f96a254.fixed?pid=b3a4fd74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8f96a254.fixed?pid=b3a4fd74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6_BD.43_1#c9b9f5740?pid=3de7c52fd&amp;color=0,0,0&amp;mp=1&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（4）根据上述研究结果</a:t>
            </a:r>
            <a:r>
              <a:rPr lang="en-US" altLang="zh-CN" sz="2000" b="0" i="0">
                <a:solidFill>
                  <a:srgbClr val="000000"/>
                </a:solidFill>
                <a:latin typeface="微软雅黑" pitchFamily="34" charset="0"/>
                <a:ea typeface="微软雅黑" pitchFamily="34" charset="-122"/>
                <a:cs typeface="微软雅黑" pitchFamily="34" charset="-120"/>
              </a:rPr>
              <a:t>，在东北虎豹国家公园内可以从哪些方面提高东北虎和东北豹的环境容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纳量：</a:t>
            </a:r>
            <a:r>
              <a:rPr lang="en-US" altLang="zh-CN" sz="2000" i="0">
                <a:solidFill>
                  <a:srgbClr val="000000"/>
                </a:solidFill>
                <a:latin typeface="SimSun" pitchFamily="34" charset="0"/>
                <a:ea typeface="SimSun" pitchFamily="34" charset="-122"/>
                <a:cs typeface="SimSun" pitchFamily="34" charset="-120"/>
              </a:rPr>
              <a:t>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答出两点即可）。</a:t>
            </a:r>
            <a:endParaRPr lang="en-US" altLang="zh-CN" sz="2000" dirty="0"/>
          </a:p>
        </p:txBody>
      </p:sp>
      <p:sp>
        <p:nvSpPr>
          <p:cNvPr id="3" name="QB_6_AN.44_1#c9b9f5740.blank?pid=3de7c52fd&amp;color=0,0,0&amp;mp=1&amp;vpa=19&amp;vtp=1&amp;bbb=1"/>
          <p:cNvSpPr/>
          <p:nvPr/>
        </p:nvSpPr>
        <p:spPr>
          <a:xfrm>
            <a:off x="1493901" y="1405890"/>
            <a:ext cx="399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降低人类干扰程度、增加食物来源</a:t>
            </a:r>
            <a:endParaRPr lang="en-US" altLang="zh-CN" sz="2000" dirty="0"/>
          </a:p>
        </p:txBody>
      </p:sp>
      <p:sp>
        <p:nvSpPr>
          <p:cNvPr id="4" name="QB_6_AS.45_1#c9b9f5740?vop=1&amp;pid=3de7c52fd&amp;color=0,0,0&amp;vtp=1&amp;bbb=1&amp;hb=1"/>
          <p:cNvSpPr/>
          <p:nvPr/>
        </p:nvSpPr>
        <p:spPr>
          <a:xfrm>
            <a:off x="722376" y="195643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根据上述研究结果，在东北虎豹国家公园内可以从降低人类干扰程度</a:t>
            </a:r>
            <a:r>
              <a:rPr lang="en-US" altLang="zh-CN" sz="2000" b="0" i="0">
                <a:solidFill>
                  <a:srgbClr val="000000"/>
                </a:solidFill>
                <a:latin typeface="微软雅黑" pitchFamily="34" charset="0"/>
                <a:ea typeface="微软雅黑" pitchFamily="34" charset="-122"/>
                <a:cs typeface="微软雅黑" pitchFamily="34" charset="-120"/>
              </a:rPr>
              <a:t>、增加食物来源等方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面提高东北虎和东北豹的环境容纳量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5_EX.46_1#3de7c52fd?vop=1&amp;pid=23b625feb&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O_5_EX.46_2#3de7c52fd?vop=1&amp;pid=23b625fe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97480" y="1511300"/>
            <a:ext cx="6793992"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47_1#ba98478b1?pid=01f5d174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［黑吉辽2024·3］</a:t>
            </a:r>
            <a:r>
              <a:rPr lang="en-US" altLang="zh-CN" sz="2000" b="0" i="0" dirty="0">
                <a:solidFill>
                  <a:srgbClr val="000000"/>
                </a:solidFill>
                <a:latin typeface="微软雅黑" pitchFamily="34" charset="0"/>
                <a:ea typeface="微软雅黑" pitchFamily="34" charset="-122"/>
                <a:cs typeface="微软雅黑" pitchFamily="34" charset="-120"/>
              </a:rPr>
              <a:t>下列关于森林群落演替的叙述，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ba98478b1.bracket?pid=01f5d174a&amp;color=0,0,0&amp;vpa=20&amp;vtp=1"/>
          <p:cNvSpPr/>
          <p:nvPr/>
        </p:nvSpPr>
        <p:spPr>
          <a:xfrm>
            <a:off x="7864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ba98478b1.choices?pid=01f5d174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.土壤的理化性质不会影响森林群落演替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.植物种群数量的改变不会影响森林群落演替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C.森林由乔木林变为灌木林属于群落演替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.砍伐树木对森林群落演替的影响总是负面的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49_1#ba98478b1?vop=1&amp;pid=01f5d174a&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良好的土壤条件有利于土壤微生物群落的建立和植被的生长</a:t>
            </a:r>
            <a:r>
              <a:rPr lang="en-US" altLang="zh-CN" sz="2000" b="0" i="0">
                <a:solidFill>
                  <a:srgbClr val="000000"/>
                </a:solidFill>
                <a:latin typeface="微软雅黑" pitchFamily="34" charset="0"/>
                <a:ea typeface="微软雅黑" pitchFamily="34" charset="-122"/>
                <a:cs typeface="微软雅黑" pitchFamily="34" charset="-120"/>
              </a:rPr>
              <a:t>，因此土壤理化性质会影响森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林群落演替</a:t>
            </a:r>
            <a:r>
              <a:rPr lang="en-US" altLang="zh-CN" sz="2000" b="0" i="0" dirty="0">
                <a:solidFill>
                  <a:srgbClr val="000000"/>
                </a:solidFill>
                <a:latin typeface="微软雅黑" pitchFamily="34" charset="0"/>
                <a:ea typeface="微软雅黑" pitchFamily="34" charset="-122"/>
                <a:cs typeface="微软雅黑" pitchFamily="34" charset="-120"/>
              </a:rPr>
              <a:t>，A错误；植物种群数量的改变会影响群落中动物种群数量的变化</a:t>
            </a:r>
            <a:r>
              <a:rPr lang="en-US" altLang="zh-CN" sz="2000" b="0" i="0">
                <a:solidFill>
                  <a:srgbClr val="000000"/>
                </a:solidFill>
                <a:latin typeface="微软雅黑" pitchFamily="34" charset="0"/>
                <a:ea typeface="微软雅黑" pitchFamily="34" charset="-122"/>
                <a:cs typeface="微软雅黑" pitchFamily="34" charset="-120"/>
              </a:rPr>
              <a:t>，从而影响群落中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优势种的更替等</a:t>
            </a:r>
            <a:r>
              <a:rPr lang="en-US" altLang="zh-CN" sz="2000" b="0" i="0" dirty="0">
                <a:solidFill>
                  <a:srgbClr val="000000"/>
                </a:solidFill>
                <a:latin typeface="微软雅黑" pitchFamily="34" charset="0"/>
                <a:ea typeface="微软雅黑" pitchFamily="34" charset="-122"/>
                <a:cs typeface="微软雅黑" pitchFamily="34" charset="-120"/>
              </a:rPr>
              <a:t>，进而影响森林群落演替，B错误；群落演替是指随着时间的推移</a:t>
            </a:r>
            <a:r>
              <a:rPr lang="en-US" altLang="zh-CN" sz="2000" b="0" i="0">
                <a:solidFill>
                  <a:srgbClr val="000000"/>
                </a:solidFill>
                <a:latin typeface="微软雅黑" pitchFamily="34" charset="0"/>
                <a:ea typeface="微软雅黑" pitchFamily="34" charset="-122"/>
                <a:cs typeface="微软雅黑" pitchFamily="34" charset="-120"/>
              </a:rPr>
              <a:t>，一个群落被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另一个群落替代的过程</a:t>
            </a:r>
            <a:r>
              <a:rPr lang="en-US" altLang="zh-CN" sz="2000" b="0" i="0" dirty="0">
                <a:solidFill>
                  <a:srgbClr val="000000"/>
                </a:solidFill>
                <a:latin typeface="微软雅黑" pitchFamily="34" charset="0"/>
                <a:ea typeface="微软雅黑" pitchFamily="34" charset="-122"/>
                <a:cs typeface="微软雅黑" pitchFamily="34" charset="-120"/>
              </a:rPr>
              <a:t>，森林由乔木林变为灌木林，灌木逐渐取代乔木成为优势种</a:t>
            </a:r>
            <a:r>
              <a:rPr lang="en-US" altLang="zh-CN" sz="2000" b="0" i="0">
                <a:solidFill>
                  <a:srgbClr val="000000"/>
                </a:solidFill>
                <a:latin typeface="微软雅黑" pitchFamily="34" charset="0"/>
                <a:ea typeface="微软雅黑" pitchFamily="34" charset="-122"/>
                <a:cs typeface="微软雅黑" pitchFamily="34" charset="-120"/>
              </a:rPr>
              <a:t>，属于群落演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替</a:t>
            </a:r>
            <a:r>
              <a:rPr lang="en-US" altLang="zh-CN" sz="2000" b="0" i="0" dirty="0">
                <a:solidFill>
                  <a:srgbClr val="000000"/>
                </a:solidFill>
                <a:latin typeface="微软雅黑" pitchFamily="34" charset="0"/>
                <a:ea typeface="微软雅黑" pitchFamily="34" charset="-122"/>
                <a:cs typeface="微软雅黑" pitchFamily="34" charset="-120"/>
              </a:rPr>
              <a:t>，C正确；适度砍伐树木有助于森林植被的更新，</a:t>
            </a:r>
            <a:r>
              <a:rPr lang="en-US" altLang="zh-CN" sz="2000" b="0" i="0">
                <a:solidFill>
                  <a:srgbClr val="000000"/>
                </a:solidFill>
                <a:latin typeface="微软雅黑" pitchFamily="34" charset="0"/>
                <a:ea typeface="微软雅黑" pitchFamily="34" charset="-122"/>
                <a:cs typeface="微软雅黑" pitchFamily="34" charset="-120"/>
              </a:rPr>
              <a:t>因此对森林群落演替的影响并不总是负面的，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BD.50_1#c452ad9d0?pid=01f5d174a&amp;color=0,0,0&amp;vtp=1&amp;bt=1&amp;bbb=1&amp;hb=1"/>
          <p:cNvSpPr/>
          <p:nvPr/>
        </p:nvSpPr>
        <p:spPr>
          <a:xfrm>
            <a:off x="722376" y="1005840"/>
            <a:ext cx="10753344" cy="3142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［湖北2024·19节选］</a:t>
            </a:r>
            <a:r>
              <a:rPr lang="en-US" altLang="zh-CN" sz="2000" b="0" i="0" dirty="0">
                <a:solidFill>
                  <a:srgbClr val="000000"/>
                </a:solidFill>
                <a:latin typeface="微软雅黑" pitchFamily="34" charset="0"/>
                <a:ea typeface="微软雅黑" pitchFamily="34" charset="-122"/>
                <a:cs typeface="微软雅黑" pitchFamily="34" charset="-120"/>
              </a:rPr>
              <a:t>高寒草甸是青藏高原主要的生态系统</a:t>
            </a:r>
            <a:r>
              <a:rPr lang="en-US" altLang="zh-CN" sz="2000" b="0" i="0">
                <a:solidFill>
                  <a:srgbClr val="000000"/>
                </a:solidFill>
                <a:latin typeface="微软雅黑" pitchFamily="34" charset="0"/>
                <a:ea typeface="微软雅黑" pitchFamily="34" charset="-122"/>
                <a:cs typeface="微软雅黑" pitchFamily="34" charset="-120"/>
              </a:rPr>
              <a:t>，多年来受气候变化和生物干扰的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共同影响退化严重</a:t>
            </a:r>
            <a:r>
              <a:rPr lang="en-US" altLang="zh-CN" sz="2000" b="0" i="0" dirty="0">
                <a:solidFill>
                  <a:srgbClr val="000000"/>
                </a:solidFill>
                <a:latin typeface="微软雅黑" pitchFamily="34" charset="0"/>
                <a:ea typeface="微软雅黑" pitchFamily="34" charset="-122"/>
                <a:cs typeface="微软雅黑" pitchFamily="34" charset="-120"/>
              </a:rPr>
              <a:t>。高原鼢鼠广泛分布于青藏高原高寒草甸，常年栖息于地下。有研究发现</a:t>
            </a:r>
            <a:r>
              <a:rPr lang="en-US" altLang="zh-CN" sz="2000" b="0" i="0">
                <a:solidFill>
                  <a:srgbClr val="000000"/>
                </a:solidFill>
                <a:latin typeface="微软雅黑" pitchFamily="34" charset="0"/>
                <a:ea typeface="微软雅黑" pitchFamily="34" charset="-122"/>
                <a:cs typeface="微软雅黑" pitchFamily="34" charset="-120"/>
              </a:rPr>
              <a:t>，高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原鼢鼠挖掘洞道时形成的众多土丘</a:t>
            </a:r>
            <a:r>
              <a:rPr lang="en-US" altLang="zh-CN" sz="2000" b="0" i="0" dirty="0">
                <a:solidFill>
                  <a:srgbClr val="000000"/>
                </a:solidFill>
                <a:latin typeface="微软雅黑" pitchFamily="34" charset="0"/>
                <a:ea typeface="微软雅黑" pitchFamily="34" charset="-122"/>
                <a:cs typeface="微软雅黑" pitchFamily="34" charset="-120"/>
              </a:rPr>
              <a:t>，能改变丘间草地的微生境土壤物理性状</a:t>
            </a:r>
            <a:r>
              <a:rPr lang="en-US" altLang="zh-CN" sz="2000" b="0" i="0">
                <a:solidFill>
                  <a:srgbClr val="000000"/>
                </a:solidFill>
                <a:latin typeface="微软雅黑" pitchFamily="34" charset="0"/>
                <a:ea typeface="微软雅黑" pitchFamily="34" charset="-122"/>
                <a:cs typeface="微软雅黑" pitchFamily="34" charset="-120"/>
              </a:rPr>
              <a:t>，进而对该栖息生境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下植物群落的多样性</a:t>
            </a:r>
            <a:r>
              <a:rPr lang="en-US" altLang="zh-CN" sz="2000" b="0" i="0" dirty="0">
                <a:solidFill>
                  <a:srgbClr val="000000"/>
                </a:solidFill>
                <a:latin typeface="微软雅黑" pitchFamily="34" charset="0"/>
                <a:ea typeface="微软雅黑" pitchFamily="34" charset="-122"/>
                <a:cs typeface="微软雅黑" pitchFamily="34" charset="-120"/>
              </a:rPr>
              <a:t>、空间结构以及物种组成等产生显著影响。随着高原鼢鼠干扰强度增大</a:t>
            </a:r>
            <a:r>
              <a:rPr lang="en-US" altLang="zh-CN" sz="2000" b="0" i="0">
                <a:solidFill>
                  <a:srgbClr val="000000"/>
                </a:solidFill>
                <a:latin typeface="微软雅黑" pitchFamily="34" charset="0"/>
                <a:ea typeface="微软雅黑" pitchFamily="34" charset="-122"/>
                <a:cs typeface="微软雅黑" pitchFamily="34" charset="-120"/>
              </a:rPr>
              <a:t>，鼠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丘密度增加</a:t>
            </a:r>
            <a:r>
              <a:rPr lang="en-US" altLang="zh-CN" sz="2000" b="0" i="0" dirty="0">
                <a:solidFill>
                  <a:srgbClr val="000000"/>
                </a:solidFill>
                <a:latin typeface="微软雅黑" pitchFamily="34" charset="0"/>
                <a:ea typeface="微软雅黑" pitchFamily="34" charset="-122"/>
                <a:cs typeface="微软雅黑" pitchFamily="34" charset="-120"/>
              </a:rPr>
              <a:t>，样地内植物物种数明显增多，鼠丘间原优势种在群落中占比减少</a:t>
            </a:r>
            <a:r>
              <a:rPr lang="en-US" altLang="zh-CN" sz="2000" b="0" i="0">
                <a:solidFill>
                  <a:srgbClr val="000000"/>
                </a:solidFill>
                <a:latin typeface="微软雅黑" pitchFamily="34" charset="0"/>
                <a:ea typeface="微软雅黑" pitchFamily="34" charset="-122"/>
                <a:cs typeface="微软雅黑" pitchFamily="34" charset="-120"/>
              </a:rPr>
              <a:t>，其他杂草的占比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逐渐增加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BD.51_1#1dc55345f?pid=c452ad9d0&amp;color=0,0,0&amp;vtp=1&amp;bbb=1"/>
          <p:cNvSpPr/>
          <p:nvPr/>
        </p:nvSpPr>
        <p:spPr>
          <a:xfrm>
            <a:off x="722376" y="420065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（1）调查鼠丘样地内高原鼢鼠的种群密度</a:t>
            </a:r>
            <a:r>
              <a:rPr lang="en-US" altLang="zh-CN" sz="2000" b="0" i="0">
                <a:solidFill>
                  <a:srgbClr val="000000"/>
                </a:solidFill>
                <a:latin typeface="微软雅黑" pitchFamily="34" charset="0"/>
                <a:ea typeface="微软雅黑" pitchFamily="34" charset="-122"/>
                <a:cs typeface="微软雅黑" pitchFamily="34" charset="-120"/>
              </a:rPr>
              <a:t>，常采用的方法是</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52_1#1dc55345f.blank?pid=c452ad9d0&amp;color=0,0,0&amp;vpa=21&amp;vtp=1&amp;bbb=1"/>
          <p:cNvSpPr/>
          <p:nvPr/>
        </p:nvSpPr>
        <p:spPr>
          <a:xfrm>
            <a:off x="7485126" y="4162552"/>
            <a:ext cx="1454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标记重捕法</a:t>
            </a:r>
            <a:endParaRPr lang="en-US" altLang="zh-CN" sz="2000" dirty="0"/>
          </a:p>
        </p:txBody>
      </p:sp>
      <p:sp>
        <p:nvSpPr>
          <p:cNvPr id="5" name="QB_6_AS.53_1#1dc55345f?vop=1&amp;pid=c452ad9d0&amp;color=0,0,0&amp;vtp=1&amp;bbb=1"/>
          <p:cNvSpPr/>
          <p:nvPr/>
        </p:nvSpPr>
        <p:spPr>
          <a:xfrm>
            <a:off x="722376" y="46467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高原鼢鼠活动能力强、活动范围大，故调查其种群密度常采用的方法是标记重捕法。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6_BD.54_1#0701c189e?pid=c452ad9d0&amp;color=0,0,0&amp;vtp=1&amp;bt=1&amp;bbb=1&amp;hb=1"/>
          <p:cNvSpPr/>
          <p:nvPr/>
        </p:nvSpPr>
        <p:spPr>
          <a:xfrm>
            <a:off x="722376" y="96926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（2）高原鼢鼠干扰造成微生境多样化</a:t>
            </a:r>
            <a:r>
              <a:rPr lang="en-US" altLang="zh-CN" sz="2000" b="0" i="0">
                <a:solidFill>
                  <a:srgbClr val="000000"/>
                </a:solidFill>
                <a:latin typeface="微软雅黑" pitchFamily="34" charset="0"/>
                <a:ea typeface="微软雅黑" pitchFamily="34" charset="-122"/>
                <a:cs typeface="微软雅黑" pitchFamily="34" charset="-120"/>
              </a:rPr>
              <a:t>，为栖息地植物提供了更丰富的</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，促进植物群落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物种共存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55_1#0701c189e.blank?pid=c452ad9d0&amp;color=0,0,0&amp;vpa=22&amp;vtp=1&amp;bbb=1"/>
          <p:cNvSpPr/>
          <p:nvPr/>
        </p:nvSpPr>
        <p:spPr>
          <a:xfrm>
            <a:off x="8501126" y="9311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生态位</a:t>
            </a:r>
            <a:endParaRPr lang="en-US" altLang="zh-CN" sz="2000" dirty="0"/>
          </a:p>
        </p:txBody>
      </p:sp>
      <p:sp>
        <p:nvSpPr>
          <p:cNvPr id="4" name="QB_6_AS.56_1#0701c189e?vop=1&amp;pid=c452ad9d0&amp;color=0,0,0&amp;vtp=1&amp;bbb=1&amp;hb=1"/>
          <p:cNvSpPr/>
          <p:nvPr/>
        </p:nvSpPr>
        <p:spPr>
          <a:xfrm>
            <a:off x="722376" y="1926336"/>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据题干分析,高原鼢鼠挖掘洞道时形成的众多土丘,</a:t>
            </a:r>
            <a:r>
              <a:rPr lang="en-US" altLang="zh-CN" sz="2000" b="0" i="0">
                <a:solidFill>
                  <a:srgbClr val="000000"/>
                </a:solidFill>
                <a:latin typeface="微软雅黑" pitchFamily="34" charset="0"/>
                <a:ea typeface="微软雅黑" pitchFamily="34" charset="-122"/>
                <a:cs typeface="微软雅黑" pitchFamily="34" charset="-120"/>
              </a:rPr>
              <a:t>能改变丘间草地的微生境土壤物理性状,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进而对该栖息生境下植物群落的多样性</a:t>
            </a:r>
            <a:r>
              <a:rPr lang="en-US" altLang="zh-CN" sz="2000" b="0" i="0" dirty="0">
                <a:solidFill>
                  <a:srgbClr val="000000"/>
                </a:solidFill>
                <a:latin typeface="微软雅黑" pitchFamily="34" charset="0"/>
                <a:ea typeface="微软雅黑" pitchFamily="34" charset="-122"/>
                <a:cs typeface="微软雅黑" pitchFamily="34" charset="-120"/>
              </a:rPr>
              <a:t>、空间结构以及物种组成等产生显著影响</a:t>
            </a:r>
            <a:r>
              <a:rPr lang="en-US" altLang="zh-CN" sz="2000" b="0" i="0">
                <a:solidFill>
                  <a:srgbClr val="000000"/>
                </a:solidFill>
                <a:latin typeface="微软雅黑" pitchFamily="34" charset="0"/>
                <a:ea typeface="微软雅黑" pitchFamily="34" charset="-122"/>
                <a:cs typeface="微软雅黑" pitchFamily="34" charset="-120"/>
              </a:rPr>
              <a:t>。故高原鼢鼠能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为栖息地植物提供更丰富的生态位</a:t>
            </a:r>
            <a:r>
              <a:rPr lang="en-US" altLang="zh-CN" sz="2000" b="0" i="0" dirty="0">
                <a:solidFill>
                  <a:srgbClr val="000000"/>
                </a:solidFill>
                <a:latin typeface="微软雅黑" pitchFamily="34" charset="0"/>
                <a:ea typeface="微软雅黑" pitchFamily="34" charset="-122"/>
                <a:cs typeface="微软雅黑" pitchFamily="34" charset="-120"/>
              </a:rPr>
              <a:t>，促进植物物种共存。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6_BD.57_1#99418721f?pid=c452ad9d0&amp;color=0,0,0&amp;vtp=1&amp;bt=1&amp;bbb=1&amp;hb=1"/>
          <p:cNvSpPr/>
          <p:nvPr/>
        </p:nvSpPr>
        <p:spPr>
          <a:xfrm>
            <a:off x="722376" y="1005840"/>
            <a:ext cx="10753344" cy="3193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（3）如果受到全球气候变暖加剧以及人为干扰如过度放牧等影响</a:t>
            </a:r>
            <a:r>
              <a:rPr lang="en-US" altLang="zh-CN" sz="2000" b="0" i="0">
                <a:solidFill>
                  <a:srgbClr val="000000"/>
                </a:solidFill>
                <a:latin typeface="微软雅黑" pitchFamily="34" charset="0"/>
                <a:ea typeface="微软雅黑" pitchFamily="34" charset="-122"/>
                <a:cs typeface="微软雅黑" pitchFamily="34" charset="-120"/>
              </a:rPr>
              <a:t>，高寒草甸生态系统发生逆行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演替，其最终生态系统类型可能是</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与高寒草甸生态系统相比，演替后的最终生态系统发生的变化是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群落结构趋于简单，物种丰富度减少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群落结构不变，物种丰富度增加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群落结构趋于复杂，物种丰富度减少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群落结构趋于简单，物种丰富度增加</a:t>
            </a:r>
            <a:endParaRPr lang="en-US" altLang="zh-CN" sz="2000" dirty="0"/>
          </a:p>
        </p:txBody>
      </p:sp>
      <p:sp>
        <p:nvSpPr>
          <p:cNvPr id="3" name="QB_6_AN.58_1#99418721f.blank?pid=c452ad9d0&amp;color=0,0,0&amp;vpa=23&amp;vtp=1&amp;bbb=1"/>
          <p:cNvSpPr/>
          <p:nvPr/>
        </p:nvSpPr>
        <p:spPr>
          <a:xfrm>
            <a:off x="4541901" y="1424940"/>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荒漠生态系统</a:t>
            </a:r>
            <a:endParaRPr lang="en-US" altLang="zh-CN" sz="2000" dirty="0"/>
          </a:p>
        </p:txBody>
      </p:sp>
      <p:sp>
        <p:nvSpPr>
          <p:cNvPr id="4" name="QB_6_AN.59_1#99418721f.blank?pid=c452ad9d0&amp;color=0,0,0&amp;vpa=24&amp;vtp=1"/>
          <p:cNvSpPr/>
          <p:nvPr/>
        </p:nvSpPr>
        <p:spPr>
          <a:xfrm>
            <a:off x="7843901" y="1894840"/>
            <a:ext cx="438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①</a:t>
            </a:r>
            <a:endParaRPr lang="en-US" altLang="zh-CN" sz="2000" dirty="0"/>
          </a:p>
        </p:txBody>
      </p:sp>
      <p:sp>
        <p:nvSpPr>
          <p:cNvPr id="5" name="QB_6_AS.60_1#99418721f?vop=1&amp;pid=c452ad9d0&amp;color=0,0,0&amp;vtp=1&amp;bbb=1&amp;hb=1"/>
          <p:cNvSpPr/>
          <p:nvPr/>
        </p:nvSpPr>
        <p:spPr>
          <a:xfrm>
            <a:off x="722376" y="425792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全球气候变暖加剧和人类过度放牧等可能会使高寒草甸生态系统发生逆行演替</a:t>
            </a:r>
            <a:r>
              <a:rPr lang="en-US" altLang="zh-CN" sz="2000" b="0" i="0">
                <a:solidFill>
                  <a:srgbClr val="000000"/>
                </a:solidFill>
                <a:latin typeface="微软雅黑" pitchFamily="34" charset="0"/>
                <a:ea typeface="微软雅黑" pitchFamily="34" charset="-122"/>
                <a:cs typeface="微软雅黑" pitchFamily="34" charset="-120"/>
              </a:rPr>
              <a:t>，其最终生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态系统类型可能是荒漠生态系统</a:t>
            </a:r>
            <a:r>
              <a:rPr lang="en-US" altLang="zh-CN" sz="2000" b="0" i="0" dirty="0">
                <a:solidFill>
                  <a:srgbClr val="000000"/>
                </a:solidFill>
                <a:latin typeface="微软雅黑" pitchFamily="34" charset="0"/>
                <a:ea typeface="微软雅黑" pitchFamily="34" charset="-122"/>
                <a:cs typeface="微软雅黑" pitchFamily="34" charset="-120"/>
              </a:rPr>
              <a:t>。此时群落结构趋于简单，物种丰富度减少，故选①。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6_BD.61_1#c40b543cd?pid=c452ad9d0&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（4）上述材料说明，除了人为活动、气候变化外</a:t>
            </a:r>
            <a:r>
              <a:rPr lang="en-US" altLang="zh-CN" sz="2000" b="0" i="0">
                <a:solidFill>
                  <a:srgbClr val="000000"/>
                </a:solidFill>
                <a:latin typeface="微软雅黑" pitchFamily="34" charset="0"/>
                <a:ea typeface="微软雅黑" pitchFamily="34" charset="-122"/>
                <a:cs typeface="微软雅黑" pitchFamily="34" charset="-120"/>
              </a:rPr>
              <a:t>，群落演替还受到</a:t>
            </a:r>
            <a:r>
              <a:rPr lang="en-US" altLang="zh-CN" sz="2000" i="0">
                <a:solidFill>
                  <a:srgbClr val="000000"/>
                </a:solidFill>
                <a:latin typeface="SimSun" pitchFamily="34" charset="0"/>
                <a:ea typeface="SimSun" pitchFamily="34" charset="-122"/>
                <a:cs typeface="SimSun" pitchFamily="34" charset="-120"/>
              </a:rPr>
              <a:t>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微软雅黑" pitchFamily="34" charset="0"/>
                <a:ea typeface="微软雅黑" pitchFamily="34" charset="-122"/>
                <a:cs typeface="微软雅黑" pitchFamily="34" charset="-120"/>
              </a:rPr>
              <a:t>等生物因素的影响</a:t>
            </a:r>
            <a:r>
              <a:rPr lang="en-US" altLang="zh-CN" sz="2000" b="0" i="0" dirty="0">
                <a:solidFill>
                  <a:srgbClr val="000000"/>
                </a:solidFill>
                <a:latin typeface="微软雅黑" pitchFamily="34" charset="0"/>
                <a:ea typeface="微软雅黑" pitchFamily="34" charset="-122"/>
                <a:cs typeface="微软雅黑" pitchFamily="34" charset="-120"/>
              </a:rPr>
              <a:t>（回答一点即可）。</a:t>
            </a:r>
            <a:endParaRPr lang="en-US" altLang="zh-CN" sz="2000" dirty="0"/>
          </a:p>
        </p:txBody>
      </p:sp>
      <p:sp>
        <p:nvSpPr>
          <p:cNvPr id="3" name="QB_6_AN.62_1#c40b543cd.blank?pid=c452ad9d0&amp;color=0,0,0&amp;vpa=25&amp;vtp=1&amp;bbb=1&amp;hb=1"/>
          <p:cNvSpPr/>
          <p:nvPr/>
        </p:nvSpPr>
        <p:spPr>
          <a:xfrm>
            <a:off x="722377" y="9311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群落内部种群相互关系的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发展变化</a:t>
            </a:r>
            <a:endParaRPr lang="en-US" altLang="zh-CN" sz="2000" dirty="0"/>
          </a:p>
        </p:txBody>
      </p:sp>
      <p:sp>
        <p:nvSpPr>
          <p:cNvPr id="4" name="QB_6_AS.63_1#c40b543cd?vop=1&amp;pid=c452ad9d0&amp;color=0,0,0&amp;vtp=1&amp;bbb=1&amp;hb=1"/>
          <p:cNvSpPr/>
          <p:nvPr/>
        </p:nvSpPr>
        <p:spPr>
          <a:xfrm>
            <a:off x="722376" y="19203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分析题干信息,随着高原鼢鼠干扰强度增大，原优势种在群落中占比减少</a:t>
            </a:r>
            <a:r>
              <a:rPr lang="en-US" altLang="zh-CN" sz="2000" b="0" i="0">
                <a:solidFill>
                  <a:srgbClr val="000000"/>
                </a:solidFill>
                <a:latin typeface="微软雅黑" pitchFamily="34" charset="0"/>
                <a:ea typeface="微软雅黑" pitchFamily="34" charset="-122"/>
                <a:cs typeface="微软雅黑" pitchFamily="34" charset="-120"/>
              </a:rPr>
              <a:t>，其他杂草的占比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逐渐增加</a:t>
            </a:r>
            <a:r>
              <a:rPr lang="en-US" altLang="zh-CN" sz="2000" b="0" i="0" dirty="0">
                <a:solidFill>
                  <a:srgbClr val="000000"/>
                </a:solidFill>
                <a:latin typeface="微软雅黑" pitchFamily="34" charset="0"/>
                <a:ea typeface="微软雅黑" pitchFamily="34" charset="-122"/>
                <a:cs typeface="微软雅黑" pitchFamily="34" charset="-120"/>
              </a:rPr>
              <a:t>。故群落内部种群相互关系的发展变化也会影响群落演替。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732281c86?pid=23b625fe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［江苏2025·3］</a:t>
            </a:r>
            <a:r>
              <a:rPr lang="en-US" altLang="zh-CN" sz="2000" b="0" i="0" dirty="0">
                <a:solidFill>
                  <a:srgbClr val="000000"/>
                </a:solidFill>
                <a:latin typeface="微软雅黑" pitchFamily="34" charset="0"/>
                <a:ea typeface="微软雅黑" pitchFamily="34" charset="-122"/>
                <a:cs typeface="微软雅黑" pitchFamily="34" charset="-120"/>
              </a:rPr>
              <a:t>关于“研究土壤中动物类群的丰富度”实验，</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732281c86.bracket?pid=23b625feb&amp;color=0,0,0&amp;vpa=1&amp;vtp=1"/>
          <p:cNvSpPr/>
          <p:nvPr/>
        </p:nvSpPr>
        <p:spPr>
          <a:xfrm>
            <a:off x="10137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732281c86.choices?pid=23b625fe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A.设计统计表格时应将物种数和个体数纳入其中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.可用采集罐采集土壤动物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.不宜采用样方法调查活动能力强的土壤动物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.记名计数法适用于体型小且数量极多的土壤动物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732281c86?vop=1&amp;pid=23b625feb&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仅仅统计群落中的物种数，不足以全面了解群落结构，因此，</a:t>
            </a:r>
            <a:r>
              <a:rPr lang="en-US" altLang="zh-CN" sz="2000" b="0" i="0" spc="-50">
                <a:solidFill>
                  <a:srgbClr val="000000"/>
                </a:solidFill>
                <a:latin typeface="微软雅黑" pitchFamily="34" charset="0"/>
                <a:ea typeface="微软雅黑" pitchFamily="34" charset="-122"/>
                <a:cs typeface="微软雅黑" pitchFamily="34" charset="-120"/>
              </a:rPr>
              <a:t>在统计群落中物种数目的同时，</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还应统计各物种在群落中的个体数</a:t>
            </a:r>
            <a:r>
              <a:rPr lang="en-US" altLang="zh-CN" sz="2000" b="0" i="0" spc="-50" dirty="0">
                <a:solidFill>
                  <a:srgbClr val="000000"/>
                </a:solidFill>
                <a:latin typeface="微软雅黑" pitchFamily="34" charset="0"/>
                <a:ea typeface="微软雅黑" pitchFamily="34" charset="-122"/>
                <a:cs typeface="微软雅黑" pitchFamily="34" charset="-120"/>
              </a:rPr>
              <a:t>，A正确；在研究土壤中小动物类群的丰富度时</a:t>
            </a:r>
            <a:r>
              <a:rPr lang="en-US" altLang="zh-CN" sz="2000" b="0" i="0" spc="-50">
                <a:solidFill>
                  <a:srgbClr val="000000"/>
                </a:solidFill>
                <a:latin typeface="微软雅黑" pitchFamily="34" charset="0"/>
                <a:ea typeface="微软雅黑" pitchFamily="34" charset="-122"/>
                <a:cs typeface="微软雅黑" pitchFamily="34" charset="-120"/>
              </a:rPr>
              <a:t>，常用取样器取</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样的方法进行采集</a:t>
            </a:r>
            <a:r>
              <a:rPr lang="en-US" altLang="zh-CN" sz="2000" b="0" i="0" spc="-50" dirty="0">
                <a:solidFill>
                  <a:srgbClr val="000000"/>
                </a:solidFill>
                <a:latin typeface="微软雅黑" pitchFamily="34" charset="0"/>
                <a:ea typeface="微软雅黑" pitchFamily="34" charset="-122"/>
                <a:cs typeface="微软雅黑" pitchFamily="34" charset="-120"/>
              </a:rPr>
              <a:t>、调查，即用一定规格的捕捉器进行取样，B正确</a:t>
            </a:r>
            <a:r>
              <a:rPr lang="en-US" altLang="zh-CN" sz="2000" b="0" i="0" spc="-50">
                <a:solidFill>
                  <a:srgbClr val="000000"/>
                </a:solidFill>
                <a:latin typeface="微软雅黑" pitchFamily="34" charset="0"/>
                <a:ea typeface="微软雅黑" pitchFamily="34" charset="-122"/>
                <a:cs typeface="微软雅黑" pitchFamily="34" charset="-120"/>
              </a:rPr>
              <a:t>；对植物和活动能力较弱的昆</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虫等小动物</a:t>
            </a:r>
            <a:r>
              <a:rPr lang="en-US" altLang="zh-CN" sz="2000" b="0" i="0" spc="-50" dirty="0">
                <a:solidFill>
                  <a:srgbClr val="000000"/>
                </a:solidFill>
                <a:latin typeface="微软雅黑" pitchFamily="34" charset="0"/>
                <a:ea typeface="微软雅黑" pitchFamily="34" charset="-122"/>
                <a:cs typeface="微软雅黑" pitchFamily="34" charset="-120"/>
              </a:rPr>
              <a:t>，可以选择样方法调查其种群密度或丰富度，而对于活动能力强的土壤动物</a:t>
            </a:r>
            <a:r>
              <a:rPr lang="en-US" altLang="zh-CN" sz="2000" b="0" i="0" spc="-50">
                <a:solidFill>
                  <a:srgbClr val="000000"/>
                </a:solidFill>
                <a:latin typeface="微软雅黑" pitchFamily="34" charset="0"/>
                <a:ea typeface="微软雅黑" pitchFamily="34" charset="-122"/>
                <a:cs typeface="微软雅黑" pitchFamily="34" charset="-120"/>
              </a:rPr>
              <a:t>，不宜采用</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样方法进行调查</a:t>
            </a:r>
            <a:r>
              <a:rPr lang="en-US" altLang="zh-CN" sz="2000" b="0" i="0" spc="-50" dirty="0">
                <a:solidFill>
                  <a:srgbClr val="000000"/>
                </a:solidFill>
                <a:latin typeface="微软雅黑" pitchFamily="34" charset="0"/>
                <a:ea typeface="微软雅黑" pitchFamily="34" charset="-122"/>
                <a:cs typeface="微软雅黑" pitchFamily="34" charset="-120"/>
              </a:rPr>
              <a:t>，C正确；记名计数法一般适用于个体较大、种群数量有限的物种，D错误。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55dabd77f?pid=23b625feb&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［黑吉辽蒙2025·7］</a:t>
            </a:r>
            <a:r>
              <a:rPr lang="en-US" altLang="zh-CN" sz="2000" b="0" i="0" dirty="0">
                <a:solidFill>
                  <a:srgbClr val="000000"/>
                </a:solidFill>
                <a:latin typeface="微软雅黑" pitchFamily="34" charset="0"/>
                <a:ea typeface="微软雅黑" pitchFamily="34" charset="-122"/>
                <a:cs typeface="微软雅黑" pitchFamily="34" charset="-120"/>
              </a:rPr>
              <a:t>红藻兼具无性生殖和有性生殖。海蟑螂依赖红藻躲避天敌</a:t>
            </a:r>
            <a:r>
              <a:rPr lang="en-US" altLang="zh-CN" sz="2000" b="0" i="0">
                <a:solidFill>
                  <a:srgbClr val="000000"/>
                </a:solidFill>
                <a:latin typeface="微软雅黑" pitchFamily="34" charset="0"/>
                <a:ea typeface="微软雅黑" pitchFamily="34" charset="-122"/>
                <a:cs typeface="微软雅黑" pitchFamily="34" charset="-120"/>
              </a:rPr>
              <a:t>，并取食红藻表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面附生的硅藻</a:t>
            </a:r>
            <a:r>
              <a:rPr lang="en-US" altLang="zh-CN" sz="2000" b="0" i="0" dirty="0">
                <a:solidFill>
                  <a:srgbClr val="000000"/>
                </a:solidFill>
                <a:latin typeface="微软雅黑" pitchFamily="34" charset="0"/>
                <a:ea typeface="微软雅黑" pitchFamily="34" charset="-122"/>
                <a:cs typeface="微软雅黑" pitchFamily="34" charset="-120"/>
              </a:rPr>
              <a:t>，在此过程中携带了红藻的雄配子，使红藻有性生殖成功率提升</a:t>
            </a:r>
            <a:r>
              <a:rPr lang="en-US" altLang="zh-CN" sz="2000" b="0" i="0">
                <a:solidFill>
                  <a:srgbClr val="000000"/>
                </a:solidFill>
                <a:latin typeface="微软雅黑" pitchFamily="34" charset="0"/>
                <a:ea typeface="微软雅黑" pitchFamily="34" charset="-122"/>
                <a:cs typeface="微软雅黑" pitchFamily="34" charset="-120"/>
              </a:rPr>
              <a:t>。下列叙述错误的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55dabd77f.bracket?pid=23b625feb&amp;color=0,0,0&amp;vpa=2&amp;vtp=1"/>
          <p:cNvSpPr/>
          <p:nvPr/>
        </p:nvSpPr>
        <p:spPr>
          <a:xfrm>
            <a:off x="1176401" y="190119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55dabd77f.choices?pid=23b625feb&amp;color=0,0,0&amp;vtp=1&amp;bbb=1"/>
          <p:cNvSpPr/>
          <p:nvPr/>
        </p:nvSpPr>
        <p:spPr>
          <a:xfrm>
            <a:off x="722376" y="236791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A.海蟑螂与红藻存在互惠关系</a:t>
            </a:r>
            <a:r>
              <a:rPr lang="en-US" altLang="zh-CN" sz="2000" b="0" i="0">
                <a:solidFill>
                  <a:srgbClr val="000000"/>
                </a:solidFill>
                <a:latin typeface="微软雅黑" pitchFamily="34" charset="0"/>
                <a:ea typeface="微软雅黑" pitchFamily="34" charset="-122"/>
                <a:cs typeface="微软雅黑" pitchFamily="34" charset="-120"/>
              </a:rPr>
              <a:t>，二者协同进化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.海蟑螂数量减少不利于红藻形成多样的变异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.硅藻附生于红藻</a:t>
            </a:r>
            <a:r>
              <a:rPr lang="en-US" altLang="zh-CN" sz="2000" b="0" i="0">
                <a:solidFill>
                  <a:srgbClr val="000000"/>
                </a:solidFill>
                <a:latin typeface="微软雅黑" pitchFamily="34" charset="0"/>
                <a:ea typeface="微软雅黑" pitchFamily="34" charset="-122"/>
                <a:cs typeface="微软雅黑" pitchFamily="34" charset="-120"/>
              </a:rPr>
              <a:t>，因此二者存在寄生关系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.海蟑螂与红藻的关系类似传粉昆虫与虫媒花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55dabd77f?vop=1&amp;pid=23b625feb&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红藻为海蟑螂提供庇护所和食物，海蟑螂为红藻提供繁殖便利，二者存在互惠关系</a:t>
            </a:r>
            <a:r>
              <a:rPr lang="en-US" altLang="zh-CN" sz="2000" b="0" i="0">
                <a:solidFill>
                  <a:srgbClr val="000000"/>
                </a:solidFill>
                <a:latin typeface="微软雅黑" pitchFamily="34" charset="0"/>
                <a:ea typeface="微软雅黑" pitchFamily="34" charset="-122"/>
                <a:cs typeface="微软雅黑" pitchFamily="34" charset="-120"/>
              </a:rPr>
              <a:t>，这个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关系是长期协同进化的结果</a:t>
            </a:r>
            <a:r>
              <a:rPr lang="en-US" altLang="zh-CN" sz="2000" b="0" i="0" dirty="0">
                <a:solidFill>
                  <a:srgbClr val="000000"/>
                </a:solidFill>
                <a:latin typeface="微软雅黑" pitchFamily="34" charset="0"/>
                <a:ea typeface="微软雅黑" pitchFamily="34" charset="-122"/>
                <a:cs typeface="微软雅黑" pitchFamily="34" charset="-120"/>
              </a:rPr>
              <a:t>，A正确；海蟑螂数量减少会使红藻的雄配子难以得到传播</a:t>
            </a:r>
            <a:r>
              <a:rPr lang="en-US" altLang="zh-CN" sz="2000" b="0" i="0">
                <a:solidFill>
                  <a:srgbClr val="000000"/>
                </a:solidFill>
                <a:latin typeface="微软雅黑" pitchFamily="34" charset="0"/>
                <a:ea typeface="微软雅黑" pitchFamily="34" charset="-122"/>
                <a:cs typeface="微软雅黑" pitchFamily="34" charset="-120"/>
              </a:rPr>
              <a:t>，不利于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红藻形成多样的变异</a:t>
            </a:r>
            <a:r>
              <a:rPr lang="en-US" altLang="zh-CN" sz="2000" b="0" i="0" dirty="0">
                <a:solidFill>
                  <a:srgbClr val="000000"/>
                </a:solidFill>
                <a:latin typeface="微软雅黑" pitchFamily="34" charset="0"/>
                <a:ea typeface="微软雅黑" pitchFamily="34" charset="-122"/>
                <a:cs typeface="微软雅黑" pitchFamily="34" charset="-120"/>
              </a:rPr>
              <a:t>（有性生殖减少），B正确；寄生是指一种生物从另一种生物的体液</a:t>
            </a:r>
            <a:r>
              <a:rPr lang="en-US" altLang="zh-CN" sz="2000" b="0" i="0">
                <a:solidFill>
                  <a:srgbClr val="000000"/>
                </a:solidFill>
                <a:latin typeface="微软雅黑" pitchFamily="34" charset="0"/>
                <a:ea typeface="微软雅黑" pitchFamily="34" charset="-122"/>
                <a:cs typeface="微软雅黑" pitchFamily="34" charset="-120"/>
              </a:rPr>
              <a:t>、组织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或已消化的物质中获取营养并通常对宿主产生危害的现象</a:t>
            </a:r>
            <a:r>
              <a:rPr lang="en-US" altLang="zh-CN" sz="2000" b="0" i="0" dirty="0">
                <a:solidFill>
                  <a:srgbClr val="000000"/>
                </a:solidFill>
                <a:latin typeface="微软雅黑" pitchFamily="34" charset="0"/>
                <a:ea typeface="微软雅黑" pitchFamily="34" charset="-122"/>
                <a:cs typeface="微软雅黑" pitchFamily="34" charset="-120"/>
              </a:rPr>
              <a:t>，由硅藻附生于红藻表面</a:t>
            </a:r>
            <a:r>
              <a:rPr lang="en-US" altLang="zh-CN" sz="2000" b="0" i="0">
                <a:solidFill>
                  <a:srgbClr val="000000"/>
                </a:solidFill>
                <a:latin typeface="微软雅黑" pitchFamily="34" charset="0"/>
                <a:ea typeface="微软雅黑" pitchFamily="34" charset="-122"/>
                <a:cs typeface="微软雅黑" pitchFamily="34" charset="-120"/>
              </a:rPr>
              <a:t>，无法得出二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者存在寄生关系</a:t>
            </a:r>
            <a:r>
              <a:rPr lang="en-US" altLang="zh-CN" sz="2000" b="0" i="0" dirty="0">
                <a:solidFill>
                  <a:srgbClr val="000000"/>
                </a:solidFill>
                <a:latin typeface="微软雅黑" pitchFamily="34" charset="0"/>
                <a:ea typeface="微软雅黑" pitchFamily="34" charset="-122"/>
                <a:cs typeface="微软雅黑" pitchFamily="34" charset="-120"/>
              </a:rPr>
              <a:t>，C错误；虫媒花为传粉昆虫提供花蜜，传粉昆虫促进虫媒花的花粉传播</a:t>
            </a:r>
            <a:r>
              <a:rPr lang="en-US" altLang="zh-CN" sz="2000" b="0" i="0">
                <a:solidFill>
                  <a:srgbClr val="000000"/>
                </a:solidFill>
                <a:latin typeface="微软雅黑" pitchFamily="34" charset="0"/>
                <a:ea typeface="微软雅黑" pitchFamily="34" charset="-122"/>
                <a:cs typeface="微软雅黑" pitchFamily="34" charset="-120"/>
              </a:rPr>
              <a:t>，二者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也存在互惠关系</a:t>
            </a:r>
            <a:r>
              <a:rPr lang="en-US" altLang="zh-CN" sz="2000" b="0" i="0" dirty="0">
                <a:solidFill>
                  <a:srgbClr val="000000"/>
                </a:solidFill>
                <a:latin typeface="微软雅黑" pitchFamily="34" charset="0"/>
                <a:ea typeface="微软雅黑" pitchFamily="34" charset="-122"/>
                <a:cs typeface="微软雅黑" pitchFamily="34" charset="-120"/>
              </a:rPr>
              <a:t>，与海蟑螂和红藻的关系类似，D正确。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f3a99b79b?pid=23b625feb&amp;color=0,0,0&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［山东2024·24］</a:t>
                </a:r>
                <a:r>
                  <a:rPr lang="en-US" altLang="zh-CN" sz="2000" b="0" i="0" dirty="0">
                    <a:solidFill>
                      <a:srgbClr val="000000"/>
                    </a:solidFill>
                    <a:latin typeface="微软雅黑" pitchFamily="34" charset="0"/>
                    <a:ea typeface="微软雅黑" pitchFamily="34" charset="-122"/>
                    <a:cs typeface="微软雅黑" pitchFamily="34" charset="-120"/>
                  </a:rPr>
                  <a:t>研究群落时，不仅要调查群落的物种丰富度</a:t>
                </a:r>
                <a:r>
                  <a:rPr lang="en-US" altLang="zh-CN" sz="2000" b="0" i="0">
                    <a:solidFill>
                      <a:srgbClr val="000000"/>
                    </a:solidFill>
                    <a:latin typeface="微软雅黑" pitchFamily="34" charset="0"/>
                    <a:ea typeface="微软雅黑" pitchFamily="34" charset="-122"/>
                    <a:cs typeface="微软雅黑" pitchFamily="34" charset="-120"/>
                  </a:rPr>
                  <a:t>，还要比较不同群落的物种组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𝛽</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多样性是指某特定时间点，沿某一环境因素梯度，不同群落间物种组成的变化</a:t>
                </a:r>
                <a:r>
                  <a:rPr lang="en-US" altLang="zh-CN" sz="2000" b="0" i="0">
                    <a:solidFill>
                      <a:srgbClr val="000000"/>
                    </a:solidFill>
                    <a:latin typeface="微软雅黑" pitchFamily="34" charset="0"/>
                    <a:ea typeface="微软雅黑" pitchFamily="34" charset="-122"/>
                    <a:cs typeface="微软雅黑" pitchFamily="34" charset="-120"/>
                  </a:rPr>
                  <a:t>。它可用群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和群落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的独有物种数之和与群落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各自的物种数之和的比值表示。</a:t>
                </a:r>
                <a:endParaRPr lang="en-US" altLang="zh-CN" sz="2000" dirty="0"/>
              </a:p>
            </p:txBody>
          </p:sp>
        </mc:Choice>
        <mc:Fallback>
          <p:sp>
            <p:nvSpPr>
              <p:cNvPr id="2" name="QO_5_BD.7_1#f3a99b79b?pid=23b625feb&amp;color=0,0,0&amp;vtp=1&amp;bt=1&amp;bbb=1&amp;hb=1"/>
              <p:cNvSpPr>
                <a:spLocks noRot="1" noChangeAspect="1" noMove="1" noResize="1" noEditPoints="1" noAdjustHandles="1" noChangeArrowheads="1" noChangeShapeType="1" noTextEdit="1"/>
              </p:cNvSpPr>
              <p:nvPr/>
            </p:nvSpPr>
            <p:spPr>
              <a:xfrm>
                <a:off x="722376" y="1005840"/>
                <a:ext cx="10753344" cy="1313434"/>
              </a:xfrm>
              <a:prstGeom prst="rect">
                <a:avLst/>
              </a:prstGeom>
              <a:blipFill>
                <a:blip r:embed="rId3"/>
                <a:stretch>
                  <a:fillRect l="-1474" r="-1134" b="-11628"/>
                </a:stretch>
              </a:blipFill>
              <a:ln/>
            </p:spPr>
            <p:txBody>
              <a:bodyPr/>
              <a:lstStyle/>
              <a:p>
                <a:r>
                  <a:rPr lang="zh-CN" altLang="en-US">
                    <a:noFill/>
                  </a:rPr>
                  <a:t> </a:t>
                </a:r>
              </a:p>
            </p:txBody>
          </p:sp>
        </mc:Fallback>
      </mc:AlternateContent>
      <p:sp>
        <p:nvSpPr>
          <p:cNvPr id="3" name="QB_6_BD.8_1#81dba1f19?pid=f3a99b79b&amp;color=0,0,0&amp;vtp=1&amp;bbb=1&amp;hb=1"/>
          <p:cNvSpPr/>
          <p:nvPr/>
        </p:nvSpPr>
        <p:spPr>
          <a:xfrm>
            <a:off x="722376" y="2325243"/>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（1）群落甲中冷杉的数量很多</a:t>
            </a:r>
            <a:r>
              <a:rPr lang="en-US" altLang="zh-CN" sz="2000" b="0" i="0">
                <a:solidFill>
                  <a:srgbClr val="000000"/>
                </a:solidFill>
                <a:latin typeface="微软雅黑" pitchFamily="34" charset="0"/>
                <a:ea typeface="微软雅黑" pitchFamily="34" charset="-122"/>
                <a:cs typeface="微软雅黑" pitchFamily="34" charset="-120"/>
              </a:rPr>
              <a:t>，据此</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填“能”或“不能</a:t>
            </a:r>
            <a:r>
              <a:rPr lang="en-US" altLang="zh-CN" sz="2000" b="0" i="0">
                <a:solidFill>
                  <a:srgbClr val="000000"/>
                </a:solidFill>
                <a:latin typeface="微软雅黑" pitchFamily="34" charset="0"/>
                <a:ea typeface="微软雅黑" pitchFamily="34" charset="-122"/>
                <a:cs typeface="微软雅黑" pitchFamily="34" charset="-120"/>
              </a:rPr>
              <a:t>”）判断冷杉在该群落中是否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占据优势</a:t>
            </a:r>
            <a:r>
              <a:rPr lang="en-US" altLang="zh-CN" sz="2000" b="0" i="0" dirty="0">
                <a:solidFill>
                  <a:srgbClr val="000000"/>
                </a:solidFill>
                <a:latin typeface="微软雅黑" pitchFamily="34" charset="0"/>
                <a:ea typeface="微软雅黑" pitchFamily="34" charset="-122"/>
                <a:cs typeface="微软雅黑" pitchFamily="34" charset="-120"/>
              </a:rPr>
              <a:t>。群落甲中冷杉在不同地段的种群密度不同</a:t>
            </a:r>
            <a:r>
              <a:rPr lang="en-US" altLang="zh-CN" sz="2000" b="0" i="0">
                <a:solidFill>
                  <a:srgbClr val="000000"/>
                </a:solidFill>
                <a:latin typeface="微软雅黑" pitchFamily="34" charset="0"/>
                <a:ea typeface="微软雅黑" pitchFamily="34" charset="-122"/>
                <a:cs typeface="微软雅黑" pitchFamily="34" charset="-120"/>
              </a:rPr>
              <a:t>，这体现了群落空间结构中的</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从协同进化的角度分析，冷杉在群落甲中能占据相对稳定生态位的原因是</a:t>
            </a:r>
            <a:r>
              <a:rPr lang="en-US" altLang="zh-CN" sz="2000" i="0">
                <a:solidFill>
                  <a:srgbClr val="000000"/>
                </a:solidFill>
                <a:latin typeface="SimSun" pitchFamily="34" charset="0"/>
                <a:ea typeface="SimSun" pitchFamily="34" charset="-122"/>
                <a:cs typeface="SimSun" pitchFamily="34" charset="-120"/>
              </a:rPr>
              <a:t>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9_1#81dba1f19.blank?pid=f3a99b79b&amp;color=0,0,0&amp;vpa=3&amp;vtp=1&amp;bbb=1"/>
          <p:cNvSpPr/>
          <p:nvPr/>
        </p:nvSpPr>
        <p:spPr>
          <a:xfrm>
            <a:off x="4945126" y="2287143"/>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不能</a:t>
            </a:r>
            <a:endParaRPr lang="en-US" altLang="zh-CN" sz="2000" dirty="0"/>
          </a:p>
        </p:txBody>
      </p:sp>
      <p:sp>
        <p:nvSpPr>
          <p:cNvPr id="5" name="QB_6_AN.10_1#81dba1f19.blank?pid=f3a99b79b&amp;color=0,0,0&amp;vpa=4&amp;vtp=1&amp;bbb=1"/>
          <p:cNvSpPr/>
          <p:nvPr/>
        </p:nvSpPr>
        <p:spPr>
          <a:xfrm>
            <a:off x="9875901" y="2744343"/>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水平结构</a:t>
            </a:r>
            <a:endParaRPr lang="en-US" altLang="zh-CN" sz="2000" dirty="0"/>
          </a:p>
        </p:txBody>
      </p:sp>
      <p:sp>
        <p:nvSpPr>
          <p:cNvPr id="6" name="QB_6_AN.11_1#81dba1f19.blank?pid=f3a99b79b&amp;color=0,0,0&amp;vpa=5&amp;vtp=1&amp;bbb=1&amp;hb=1"/>
          <p:cNvSpPr/>
          <p:nvPr/>
        </p:nvSpPr>
        <p:spPr>
          <a:xfrm>
            <a:off x="722377" y="3201543"/>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冷杉与群落甲中其他</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物种之间</a:t>
            </a:r>
            <a:r>
              <a:rPr lang="en-US" altLang="zh-CN" sz="2000" b="1" i="0" dirty="0">
                <a:solidFill>
                  <a:srgbClr val="00B050"/>
                </a:solidFill>
                <a:latin typeface="微软雅黑" pitchFamily="34" charset="0"/>
                <a:ea typeface="微软雅黑" pitchFamily="34" charset="-122"/>
                <a:cs typeface="微软雅黑" pitchFamily="34" charset="-120"/>
              </a:rPr>
              <a:t>、冷杉与无机环境之间相互影响，不断进化和发展，达到稳定状态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AS.12_1#81dba1f19?vop=1&amp;pid=f3a99b79b&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在群落中，优势种不仅数量多，它对群落中其他物种的影响也很大</a:t>
            </a:r>
            <a:r>
              <a:rPr lang="en-US" altLang="zh-CN" sz="2000" b="0" i="0">
                <a:solidFill>
                  <a:srgbClr val="000000"/>
                </a:solidFill>
                <a:latin typeface="微软雅黑" pitchFamily="34" charset="0"/>
                <a:ea typeface="微软雅黑" pitchFamily="34" charset="-122"/>
                <a:cs typeface="微软雅黑" pitchFamily="34" charset="-120"/>
              </a:rPr>
              <a:t>。不能仅根据数量判断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某物种在群落中是否占据优势</a:t>
            </a:r>
            <a:r>
              <a:rPr lang="en-US" altLang="zh-CN" sz="2000" b="0" i="0" dirty="0">
                <a:solidFill>
                  <a:srgbClr val="000000"/>
                </a:solidFill>
                <a:latin typeface="微软雅黑" pitchFamily="34" charset="0"/>
                <a:ea typeface="微软雅黑" pitchFamily="34" charset="-122"/>
                <a:cs typeface="微软雅黑" pitchFamily="34" charset="-120"/>
              </a:rPr>
              <a:t>。群落的不同地段，可能由于地形的变化</a:t>
            </a:r>
            <a:r>
              <a:rPr lang="en-US" altLang="zh-CN" sz="2000" b="0" i="0">
                <a:solidFill>
                  <a:srgbClr val="000000"/>
                </a:solidFill>
                <a:latin typeface="微软雅黑" pitchFamily="34" charset="0"/>
                <a:ea typeface="微软雅黑" pitchFamily="34" charset="-122"/>
                <a:cs typeface="微软雅黑" pitchFamily="34" charset="-120"/>
              </a:rPr>
              <a:t>、土壤湿度和盐碱度的不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同等原因</a:t>
            </a:r>
            <a:r>
              <a:rPr lang="en-US" altLang="zh-CN" sz="2000" b="0" i="0" dirty="0">
                <a:solidFill>
                  <a:srgbClr val="000000"/>
                </a:solidFill>
                <a:latin typeface="微软雅黑" pitchFamily="34" charset="0"/>
                <a:ea typeface="微软雅黑" pitchFamily="34" charset="-122"/>
                <a:cs typeface="微软雅黑" pitchFamily="34" charset="-120"/>
              </a:rPr>
              <a:t>，使某物种在不同地段的种群密度有差异，这体现的是群落空间结构中的水平结构</a:t>
            </a:r>
            <a:r>
              <a:rPr lang="en-US" altLang="zh-CN" sz="2000" b="0" i="0">
                <a:solidFill>
                  <a:srgbClr val="000000"/>
                </a:solidFill>
                <a:latin typeface="微软雅黑" pitchFamily="34" charset="0"/>
                <a:ea typeface="微软雅黑" pitchFamily="34" charset="-122"/>
                <a:cs typeface="微软雅黑" pitchFamily="34" charset="-120"/>
              </a:rPr>
              <a:t>。冷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杉与群落甲中的不同物种</a:t>
            </a:r>
            <a:r>
              <a:rPr lang="en-US" altLang="zh-CN" sz="2000" b="0" i="0" dirty="0">
                <a:solidFill>
                  <a:srgbClr val="000000"/>
                </a:solidFill>
                <a:latin typeface="微软雅黑" pitchFamily="34" charset="0"/>
                <a:ea typeface="微软雅黑" pitchFamily="34" charset="-122"/>
                <a:cs typeface="微软雅黑" pitchFamily="34" charset="-120"/>
              </a:rPr>
              <a:t>，以及与群落甲所处的无机环境之间相互影响，不断进化、发展</a:t>
            </a:r>
            <a:r>
              <a:rPr lang="en-US" altLang="zh-CN" sz="2000" b="0" i="0">
                <a:solidFill>
                  <a:srgbClr val="000000"/>
                </a:solidFill>
                <a:latin typeface="微软雅黑" pitchFamily="34" charset="0"/>
                <a:ea typeface="微软雅黑" pitchFamily="34" charset="-122"/>
                <a:cs typeface="微软雅黑" pitchFamily="34" charset="-120"/>
              </a:rPr>
              <a:t>，占有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一定的空间位置和资源</a:t>
            </a:r>
            <a:r>
              <a:rPr lang="en-US" altLang="zh-CN" sz="2000" b="0" i="0" dirty="0">
                <a:solidFill>
                  <a:srgbClr val="000000"/>
                </a:solidFill>
                <a:latin typeface="微软雅黑" pitchFamily="34" charset="0"/>
                <a:ea typeface="微软雅黑" pitchFamily="34" charset="-122"/>
                <a:cs typeface="微软雅黑" pitchFamily="34" charset="-120"/>
              </a:rPr>
              <a:t>，和其他物种形成相对稳定的种间关系。因此</a:t>
            </a:r>
            <a:r>
              <a:rPr lang="en-US" altLang="zh-CN" sz="2000" b="0" i="0">
                <a:solidFill>
                  <a:srgbClr val="000000"/>
                </a:solidFill>
                <a:latin typeface="微软雅黑" pitchFamily="34" charset="0"/>
                <a:ea typeface="微软雅黑" pitchFamily="34" charset="-122"/>
                <a:cs typeface="微软雅黑" pitchFamily="34" charset="-120"/>
              </a:rPr>
              <a:t>，冷杉在群落甲中能占据相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对稳定的生态位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3_1#2e12b4317?pid=f3a99b79b&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（2）群落甲、乙的物种丰富度分别为70和80，两群落之间的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𝛽</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多样性为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，则两群落的共有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物种数为</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填数字）。</a:t>
                </a:r>
                <a:endParaRPr lang="en-US" altLang="zh-CN" sz="2000" dirty="0"/>
              </a:p>
            </p:txBody>
          </p:sp>
        </mc:Choice>
        <mc:Fallback>
          <p:sp>
            <p:nvSpPr>
              <p:cNvPr id="2" name="QB_6_BD.13_1#2e12b4317?pid=f3a99b79b&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
        <p:nvSpPr>
          <p:cNvPr id="3" name="QB_6_AN.14_1#2e12b4317.blank?pid=f3a99b79b&amp;color=0,0,0&amp;vpa=6&amp;vtp=1&amp;bbb=1"/>
          <p:cNvSpPr/>
          <p:nvPr/>
        </p:nvSpPr>
        <p:spPr>
          <a:xfrm>
            <a:off x="1722501" y="1405890"/>
            <a:ext cx="498475"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45</a:t>
            </a:r>
            <a:endParaRPr lang="en-US" altLang="zh-CN" sz="2000" dirty="0"/>
          </a:p>
        </p:txBody>
      </p:sp>
      <mc:AlternateContent xmlns:mc="http://schemas.openxmlformats.org/markup-compatibility/2006">
        <mc:Choice xmlns:a14="http://schemas.microsoft.com/office/drawing/2010/main" Requires="a14">
          <p:sp>
            <p:nvSpPr>
              <p:cNvPr id="4" name="QB_6_AS.15_1#2e12b4317?vop=1&amp;pid=f3a99b79b&amp;color=0,0,0&amp;vtp=1&amp;bbb=1&amp;hb=1"/>
              <p:cNvSpPr/>
              <p:nvPr/>
            </p:nvSpPr>
            <p:spPr>
              <a:xfrm>
                <a:off x="722376" y="1858517"/>
                <a:ext cx="10753344" cy="1089978"/>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设群落甲、乙中独有的物种数分别为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𝛽</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多样性为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70+80</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=0.4</m:t>
                    </m:r>
                  </m:oMath>
                </a14:m>
                <a:r>
                  <a:rPr lang="en-US" altLang="zh-CN" sz="2000" b="0" i="0" dirty="0">
                    <a:solidFill>
                      <a:srgbClr val="000000"/>
                    </a:solidFill>
                    <a:latin typeface="微软雅黑" pitchFamily="34" charset="0"/>
                    <a:ea typeface="微软雅黑" pitchFamily="34" charset="-122"/>
                    <a:cs typeface="微软雅黑" pitchFamily="34" charset="-120"/>
                  </a:rPr>
                  <a:t>，计算出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5100"/>
                  </a:lnSpc>
                </a:pPr>
                <a:r>
                  <a:rPr lang="en-US" altLang="zh-CN" sz="2000" b="0" i="0">
                    <a:solidFill>
                      <a:srgbClr val="000000"/>
                    </a:solidFill>
                    <a:latin typeface="微软雅黑" pitchFamily="34" charset="0"/>
                    <a:ea typeface="微软雅黑" pitchFamily="34" charset="-122"/>
                    <a:cs typeface="微软雅黑" pitchFamily="34" charset="-120"/>
                  </a:rPr>
                  <a:t>则两群落共有物种数为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150−60</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=45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p:sp>
            <p:nvSpPr>
              <p:cNvPr id="4" name="QB_6_AS.15_1#2e12b4317?vop=1&amp;pid=f3a99b79b&amp;color=0,0,0&amp;vtp=1&amp;bbb=1&amp;hb=1"/>
              <p:cNvSpPr>
                <a:spLocks noRot="1" noChangeAspect="1" noMove="1" noResize="1" noEditPoints="1" noAdjustHandles="1" noChangeArrowheads="1" noChangeShapeType="1" noTextEdit="1"/>
              </p:cNvSpPr>
              <p:nvPr/>
            </p:nvSpPr>
            <p:spPr>
              <a:xfrm>
                <a:off x="722376" y="1858517"/>
                <a:ext cx="10753344" cy="1089978"/>
              </a:xfrm>
              <a:prstGeom prst="rect">
                <a:avLst/>
              </a:prstGeom>
              <a:blipFill>
                <a:blip r:embed="rId4"/>
                <a:stretch>
                  <a:fillRect l="-1587" r="-170" b="-78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1039</Words>
  <Application>Microsoft Office PowerPoint</Application>
  <PresentationFormat>宽屏</PresentationFormat>
  <Paragraphs>196</Paragraphs>
  <Slides>28</Slides>
  <Notes>28</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2025-08-01T13:37:23Z</dcterms:created>
  <dcterms:modified xsi:type="dcterms:W3CDTF">2025-08-01T13:51:44Z</dcterms:modified>
  <cp:category/>
  <cp:contentStatus/>
</cp:coreProperties>
</file>