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52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961d3fa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不能正确理解生态工程设计的原理</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efe66d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生态工程及其遵循的基本原理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156f54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生态工程的实例和发展前景</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61d3fa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不能正确理解生态工程设计的原理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5.xml"/><Relationship Id="rId2" Type="http://schemas.openxmlformats.org/officeDocument/2006/relationships/image" Target="../media/image15.jpeg"/><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5d1050817?pid=7156f543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宁夏渝河一度因生活污水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、工业废水随意排放导致水质恶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，生态系统功能失调成为制约当地农业可持续发展的重要因素。通过综合养殖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、发展生态农业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等途径对渝河流域的生态进行治理和恢复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5d1050817.bracket?pid=7156f543e&amp;color=0,0,0&amp;vpa=4&amp;vtp=1"/>
          <p:cNvSpPr/>
          <p:nvPr/>
        </p:nvSpPr>
        <p:spPr>
          <a:xfrm>
            <a:off x="10320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5d1050817.choices?pid=7156f543e&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A.该生态系统可利用的能量包括太阳能和排放的工业废水、生活污水中的化学能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.该举措恢复环境的同时提高了经济效益，体现了生态工程的整体原理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.随治理的进行，生态系统功能逐步恢复，体现了生物多样性的直接价值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.生态治理和恢复过程中，栽种的杨、柳等植物一般都是当地原有物种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5d1050817?vop=1&amp;pid=7156f543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流经该生态系统的总能量包括生产者固定的太阳能和排放的工业废水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、生活污水中的化学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，A正确；渝河生态治理是通过综合养殖、发展生态农业等途径实现的，既可恢复环境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展了经济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，这体现了生态工程的整体原理，B正确；随治理的进行，生态系统功能逐步恢复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，C错误；生态治理和恢复过程中，栽种的杨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、柳等植物一般都是当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地原有物种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，主要遵循生态工程的协调原理，考虑了生物与环境的适应，D正确。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5ea1ebcc1?pid=7156f543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［湖南株洲2024高二开学考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建设宜居宜业和美乡村是目前我国全面推进乡村振兴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的重点工作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，如图是农村庭院生态工程建设的模式图。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5ea1ebcc1.bracket?pid=7156f543e&amp;color=0,0,0&amp;vpa=5&amp;vtp=1&amp;bbb=1"/>
          <p:cNvSpPr/>
          <p:nvPr/>
        </p:nvSpPr>
        <p:spPr>
          <a:xfrm>
            <a:off x="9596501" y="144399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14_2#5ea1ebcc1?htil=1&amp;pid=7156f5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98988" y="1985517"/>
            <a:ext cx="484632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4_3#5ea1ebcc1.choices?htil=1&amp;pid=7156f543e&amp;color=0,0,0&amp;vtp=1&amp;bbb=1&amp;hb=1"/>
          <p:cNvSpPr/>
          <p:nvPr/>
        </p:nvSpPr>
        <p:spPr>
          <a:xfrm>
            <a:off x="722376" y="1910714"/>
            <a:ext cx="576986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A.用猪、鸡的粪便生产沼气给农户使用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态工程的循环原理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，该生态工程各营养级之间的能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量传递效率较高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经济的情况综合考虑问题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.由于该系统食物链延长，能量逐级递减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能量利用率降低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5ea1ebcc1?vop=1&amp;pid=7156f543e&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用猪、鸡的粪便生产沼气给农户使用是通过系统设计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，减少整个生产环节“废物”的产生，遵循了生态工程的循环原理，A正确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传递效率是指营养级之间同化量的比值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，与传统农业相比，该生态工程通过系统设计优化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利用了粪便等废弃物中的能量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，实现了能量的多级利用，提高了能量利用率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，但生态工程不能提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、社会和经济的情况综合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，兼顾经济、社会与生态效益，C正确。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54560441c?pid=7156f543e&amp;color=0,0,0&amp;vtp=1&amp;bt=1&amp;bbb=1&amp;hb=1"/>
          <p:cNvSpPr/>
          <p:nvPr/>
        </p:nvSpPr>
        <p:spPr>
          <a:xfrm>
            <a:off x="722376" y="100584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6.太原西山万亩生态园是山西太原历时十余年打造的生态修复治理工程。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这里曾是采煤废弃地，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政府为加快采煤沉陷区生态环境修复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，经填土、植被恢复、引入水系、园林绿化等治理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，如今已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是绿树掩映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、蝉鸣鸟叫，生物多样性增加，生态系统逐渐恢复，昔日的污染源变成“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成为太原最大的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“城市绿肺”。请回答下列问题：</a:t>
            </a:r>
            <a:endParaRPr lang="en-US" altLang="zh-CN" sz="2000" dirty="0"/>
          </a:p>
        </p:txBody>
      </p:sp>
      <p:sp>
        <p:nvSpPr>
          <p:cNvPr id="3" name="QB_6_BD.18_1#b46ec2e25?pid=54560441c&amp;color=0,0,0&amp;vtp=1&amp;bbb=1&amp;hb=1"/>
          <p:cNvSpPr/>
          <p:nvPr/>
        </p:nvSpPr>
        <p:spPr>
          <a:xfrm>
            <a:off x="722376" y="283108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（1）一般来说，生态工程的主要任务是对人工生态系统进行分析、设计和调控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000" dirty="0"/>
          </a:p>
        </p:txBody>
      </p:sp>
      <p:sp>
        <p:nvSpPr>
          <p:cNvPr id="4" name="QB_6_AN.19_1#b46ec2e25.blank?pid=54560441c&amp;color=0,0,0&amp;vpa=6&amp;vtp=1&amp;bbb=1&amp;hb=1"/>
          <p:cNvSpPr/>
          <p:nvPr/>
        </p:nvSpPr>
        <p:spPr>
          <a:xfrm>
            <a:off x="722377" y="279298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已被破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坏的生态环境</a:t>
            </a:r>
            <a:endParaRPr lang="en-US" altLang="zh-CN" sz="2000" dirty="0"/>
          </a:p>
        </p:txBody>
      </p:sp>
      <p:sp>
        <p:nvSpPr>
          <p:cNvPr id="5" name="QB_6_AS.20_1#b46ec2e25?vop=1&amp;pid=54560441c&amp;color=0,0,0&amp;vtp=1&amp;bbb=1&amp;hb=1"/>
          <p:cNvSpPr/>
          <p:nvPr/>
        </p:nvSpPr>
        <p:spPr>
          <a:xfrm>
            <a:off x="722376" y="377571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，或对已被破坏的生态环境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_1#1a28910df?pid=54560441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要考虑节省投资和维护成本，这分别遵循了生态工程的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2_1#1a28910df.blank?pid=54560441c&amp;color=0,0,0&amp;vpa=7&amp;vtp=1&amp;bbb=1"/>
          <p:cNvSpPr/>
          <p:nvPr/>
        </p:nvSpPr>
        <p:spPr>
          <a:xfrm>
            <a:off x="6827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协调</a:t>
            </a:r>
            <a:endParaRPr lang="en-US" altLang="zh-CN" sz="2000" dirty="0"/>
          </a:p>
        </p:txBody>
      </p:sp>
      <p:sp>
        <p:nvSpPr>
          <p:cNvPr id="4" name="QB_6_AN.23_1#1a28910df.blank?pid=54560441c&amp;color=0,0,0&amp;vpa=8&amp;vtp=1&amp;bbb=1"/>
          <p:cNvSpPr/>
          <p:nvPr/>
        </p:nvSpPr>
        <p:spPr>
          <a:xfrm>
            <a:off x="7843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dirty="0"/>
          </a:p>
        </p:txBody>
      </p:sp>
      <p:sp>
        <p:nvSpPr>
          <p:cNvPr id="5" name="QB_6_AS.24_1#1a28910df?vop=1&amp;pid=54560441c&amp;color=0,0,0&amp;vtp=1&amp;bbb=1&amp;hb=1"/>
          <p:cNvSpPr/>
          <p:nvPr/>
        </p:nvSpPr>
        <p:spPr>
          <a:xfrm>
            <a:off x="722376" y="195643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考虑生物对环境的适应性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，体现了生态工程的协调原理，同时还要考虑节省投资和维护成本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a82ee07f8?pid=54560441c&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（3）矿区废弃地生态修复工程的关键在于植被恢复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。为加速矿区生态环境的恢复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，具体采取的措施有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答出1点即可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）。恢复植被的过程中不宜种植农作物的原因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6_1#a82ee07f8.blank?pid=54560441c&amp;color=0,0,0&amp;vpa=9&amp;vtp=1&amp;bbb=1"/>
          <p:cNvSpPr/>
          <p:nvPr/>
        </p:nvSpPr>
        <p:spPr>
          <a:xfrm>
            <a:off x="9771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微生物</a:t>
            </a:r>
            <a:endParaRPr lang="en-US" altLang="zh-CN" sz="2000" dirty="0"/>
          </a:p>
        </p:txBody>
      </p:sp>
      <p:sp>
        <p:nvSpPr>
          <p:cNvPr id="4" name="QB_6_AN.27_1#a82ee07f8.blank?pid=54560441c&amp;color=0,0,0&amp;vpa=10&amp;vtp=1&amp;bbb=1&amp;hb=1"/>
          <p:cNvSpPr/>
          <p:nvPr/>
        </p:nvSpPr>
        <p:spPr>
          <a:xfrm>
            <a:off x="722377" y="13883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人工制造表土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、多层覆盖、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特殊隔离、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土壤侵蚀控制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、植被恢复工程等</a:t>
            </a:r>
            <a:endParaRPr lang="en-US" altLang="zh-CN" sz="2000" dirty="0"/>
          </a:p>
        </p:txBody>
      </p:sp>
      <p:sp>
        <p:nvSpPr>
          <p:cNvPr id="5" name="QB_6_AN.28_1#a82ee07f8.blank?pid=54560441c&amp;color=0,0,0&amp;vpa=11&amp;vtp=1&amp;bbb=1"/>
          <p:cNvSpPr/>
          <p:nvPr/>
        </p:nvSpPr>
        <p:spPr>
          <a:xfrm>
            <a:off x="985901" y="2283714"/>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矿区土壤条件恶劣，不适宜农作物的生长</a:t>
            </a:r>
            <a:endParaRPr lang="en-US" altLang="zh-CN" sz="2000" dirty="0"/>
          </a:p>
        </p:txBody>
      </p:sp>
      <p:sp>
        <p:nvSpPr>
          <p:cNvPr id="6" name="QB_6_AS.29_1#a82ee07f8?vop=1&amp;pid=54560441c&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矿区废弃地生态恢复工程的关键在于植被恢复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，以及植被恢复所必需的土壤微生物群落的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，为加速恢复矿区生态环境，采用的措施有人工制造表土、多层覆盖、特殊隔离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、土壤侵蚀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、植被恢复工程等。矿区土壤条件恶劣，还可能有重金属污染等，不适宜种植农作物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恢复植被的措施是植树和种草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，而不是种植农作物。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15bf6f58b?pid=54560441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（4）西山万亩生态园植物能进行光合作用，具有固碳供氧、调节气候的功能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沟如今已成为旅游胜地。这分别体现了生物多样性的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1_1#15bf6f58b.blank?pid=54560441c&amp;color=0,0,0&amp;vpa=12&amp;vtp=1&amp;bbb=1"/>
          <p:cNvSpPr/>
          <p:nvPr/>
        </p:nvSpPr>
        <p:spPr>
          <a:xfrm>
            <a:off x="6573901" y="140589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间接价值和直接</a:t>
            </a:r>
            <a:endParaRPr lang="en-US" altLang="zh-CN" sz="2000" dirty="0"/>
          </a:p>
        </p:txBody>
      </p:sp>
      <p:sp>
        <p:nvSpPr>
          <p:cNvPr id="4" name="QB_6_AS.32_1#15bf6f58b?vop=1&amp;pid=54560441c&amp;color=0,0,0&amp;vtp=1&amp;bbb=1&amp;hb=1"/>
          <p:cNvSpPr/>
          <p:nvPr/>
        </p:nvSpPr>
        <p:spPr>
          <a:xfrm>
            <a:off x="722376" y="195643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体现了生物多样性的间接价值；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生态园中的樱花沟如今已成为旅游胜地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，体现了生物多样性的直接价值。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3_1#54560441c?vop=1&amp;pid=7156f543e&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本题为教材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P109练习与应用“概念检测”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，教材中提出在矿区废弃地进行公园化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建设时需要考虑植被与土壤间的协调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，究其原因就是矿区土壤条件恶劣，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不适宜某些植物的生长，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如农作物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。本题进一步针对该问题进行展开，可以帮助学生提高深入思考探究的能力。</a:t>
                </a:r>
                <a:endParaRPr lang="en-US" altLang="zh-CN" sz="2000" dirty="0"/>
              </a:p>
            </p:txBody>
          </p:sp>
        </mc:Choice>
        <mc:Fallback>
          <p:sp>
            <p:nvSpPr>
              <p:cNvPr id="2" name="QO_5_EX.33_1#54560441c?vop=1&amp;pid=7156f543e&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76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4_1#652a4aa2b?pid=7156f543e&amp;color=0,0,0&amp;vtp=1&amp;bt=1&amp;bbb=1&amp;hb=1"/>
          <p:cNvSpPr/>
          <p:nvPr/>
        </p:nvSpPr>
        <p:spPr>
          <a:xfrm>
            <a:off x="722376" y="1005840"/>
            <a:ext cx="10753344" cy="2227834"/>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“纳米曝气—生物膜—水生植物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”一体化生态修复集成系统是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当前城市黑臭河道治理常用的技术手段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，该系统分别从水体增氧、微生物负载增殖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解等途径对黑臭水体进行全面水质净化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，有效地消除水体黑臭，提高水体的自净能力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对河道的生物修复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。图1是该河道生态修复工程流程图，图2是该河道的模拟修复示意图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34_3#652a4aa2b?htil=1&amp;pid=7156f54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4235323"/>
            <a:ext cx="583387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4_4#652a4aa2b?htil=1&amp;pid=7156f543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22008" y="3366643"/>
            <a:ext cx="4407408"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fac24a37.fixed?pid=ac336a06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bfac24a37.fixed?pid=ac336a06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生态工程</a:t>
            </a:r>
            <a:endParaRPr lang="en-US" altLang="zh-CN" sz="4400" dirty="0"/>
          </a:p>
        </p:txBody>
      </p:sp>
      <p:pic>
        <p:nvPicPr>
          <p:cNvPr id="4" name="C_3#bfac24a37.fixed?pid=ac336a06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fac24a37.fixed?pid=ac336a06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5_1#6b012f6d7?pid=652a4aa2b&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（1）该河道因工厂和生活污水的排放导致水体中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，死亡后被微生物分解,引起水体溶解氧下降，造成鱼类等死亡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5_1#6b012f6d7?pid=652a4aa2b&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p:sp>
        <p:nvSpPr>
          <p:cNvPr id="3" name="QB_6_AN.36_1#6b012f6d7.blank?pid=652a4aa2b&amp;color=0,0,0&amp;vpa=13&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藻类（及其他浮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游生物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S.37_1#6b012f6d7?vop=1&amp;pid=652a4aa2b&amp;color=0,0,0&amp;vtp=1&amp;bbb=1"/>
          <p:cNvSpPr/>
          <p:nvPr/>
        </p:nvSpPr>
        <p:spPr>
          <a:xfrm>
            <a:off x="722376" y="2321116"/>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生活污水和工业废水都含有大量的氮、磷等元素，有利于藻类及其他浮游生物大量繁殖。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8_1#8d46d45fa?pid=652a4aa2b&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（2）纳米曝气机可产生纳米级的细小气泡，能快速增加水体溶解氧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从而提高治污效果。</a:t>
            </a:r>
            <a:endParaRPr lang="en-US" altLang="zh-CN" sz="2000" dirty="0"/>
          </a:p>
        </p:txBody>
      </p:sp>
      <p:sp>
        <p:nvSpPr>
          <p:cNvPr id="3" name="QB_6_AN.39_1#8d46d45fa.blank?pid=652a4aa2b&amp;color=0,0,0&amp;mp=1&amp;vpa=14&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需氧生物的有氧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，促进水体中的污染物降解</a:t>
            </a:r>
            <a:endParaRPr lang="en-US" altLang="zh-CN" sz="2000" dirty="0"/>
          </a:p>
        </p:txBody>
      </p:sp>
      <p:sp>
        <p:nvSpPr>
          <p:cNvPr id="4" name="QB_6_AS.40_1#8d46d45fa?vop=1&amp;pid=652a4aa2b&amp;color=0,0,0&amp;vtp=1&amp;bbb=1"/>
          <p:cNvSpPr/>
          <p:nvPr/>
        </p:nvSpPr>
        <p:spPr>
          <a:xfrm>
            <a:off x="722376" y="185794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增加水体的溶解氧,有利于需氧生物的有氧呼吸，促进河道中污染物降解，从而提高治污效果。</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3a6c42ad8?pid=652a4aa2b&amp;color=0,0,0&amp;vtp=1&amp;bt=1&amp;bbb=1&amp;hb=1"/>
          <p:cNvSpPr/>
          <p:nvPr/>
        </p:nvSpPr>
        <p:spPr>
          <a:xfrm>
            <a:off x="722376" y="1005840"/>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（3）沉水植物对于提高水体自净能力和保持水体清洁状态具有重要作用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，在选择河道沉水植物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时要综合考虑河道水体的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至少答出2点）等条件。在向河道内移栽沉水植物之前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,先引进清水的目的是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和浮床上的挺水植物相比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,沉水植物在净化水体方面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2_1#3a6c42ad8.blank?pid=652a4aa2b&amp;color=0,0,0&amp;vpa=15&amp;vtp=1&amp;bbb=1"/>
          <p:cNvSpPr/>
          <p:nvPr/>
        </p:nvSpPr>
        <p:spPr>
          <a:xfrm>
            <a:off x="3525901" y="1424940"/>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温度、透明度、污染状况</a:t>
            </a:r>
            <a:endParaRPr lang="en-US" altLang="zh-CN" sz="2000" dirty="0"/>
          </a:p>
        </p:txBody>
      </p:sp>
      <p:sp>
        <p:nvSpPr>
          <p:cNvPr id="4" name="QB_6_AN.43_1#3a6c42ad8.blank?pid=652a4aa2b&amp;color=0,0,0&amp;vpa=16&amp;vtp=1&amp;bbb=1&amp;hb=1"/>
          <p:cNvSpPr/>
          <p:nvPr/>
        </p:nvSpPr>
        <p:spPr>
          <a:xfrm>
            <a:off x="722377" y="18948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增加水体透明度，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有利于沉水植物进行光合作用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，促进生长</a:t>
            </a:r>
            <a:endParaRPr lang="en-US" altLang="zh-CN" sz="2000" dirty="0"/>
          </a:p>
        </p:txBody>
      </p:sp>
      <mc:AlternateContent xmlns:mc="http://schemas.openxmlformats.org/markup-compatibility/2006">
        <mc:Choice xmlns:a14="http://schemas.microsoft.com/office/drawing/2010/main" Requires="a14">
          <p:sp>
            <p:nvSpPr>
              <p:cNvPr id="5" name="QB_6_AN.44_1#3a6c42ad8.blank?pid=652a4aa2b&amp;color=0,0,0&amp;vpa=17&amp;vtp=1&amp;bbb=1&amp;hb=1"/>
              <p:cNvSpPr/>
              <p:nvPr/>
            </p:nvSpPr>
            <p:spPr>
              <a:xfrm>
                <a:off x="722377" y="28092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沉水植物根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、茎、叶完全浸没于水中,可以从底泥中吸收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等元素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;在水中进行光合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，增加水中溶解氧</a:t>
                </a:r>
                <a:endParaRPr lang="en-US" altLang="zh-CN" sz="2000" dirty="0"/>
              </a:p>
            </p:txBody>
          </p:sp>
        </mc:Choice>
        <mc:Fallback>
          <p:sp>
            <p:nvSpPr>
              <p:cNvPr id="5" name="QB_6_AN.44_1#3a6c42ad8.blank?pid=652a4aa2b&amp;color=0,0,0&amp;vpa=17&amp;vtp=1&amp;bbb=1&amp;hb=1"/>
              <p:cNvSpPr>
                <a:spLocks noRot="1" noChangeAspect="1" noMove="1" noResize="1" noEditPoints="1" noAdjustHandles="1" noChangeArrowheads="1" noChangeShapeType="1" noTextEdit="1"/>
              </p:cNvSpPr>
              <p:nvPr/>
            </p:nvSpPr>
            <p:spPr>
              <a:xfrm>
                <a:off x="722377" y="2809240"/>
                <a:ext cx="10749631" cy="856234"/>
              </a:xfrm>
              <a:prstGeom prst="rect">
                <a:avLst/>
              </a:prstGeom>
              <a:blipFill rotWithShape="1">
                <a:blip r:embed="rId1"/>
                <a:stretch>
                  <a:fillRect l="-4" r="1" b="-53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45_1#3a6c42ad8?vop=1&amp;pid=652a4aa2b&amp;color=0,0,0&amp;vtp=1&amp;bt=1&amp;bbb=1&amp;hb=1"/>
              <p:cNvSpPr/>
              <p:nvPr/>
            </p:nvSpPr>
            <p:spPr>
              <a:xfrm>
                <a:off x="722376" y="1005840"/>
                <a:ext cx="10753344" cy="27275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由于沉水植物是完全沉没于水中的，如果污染特别严重导致水质黑臭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，会导致水体透光性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,影响沉水植物的光合作用。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因此在选择沉水植物进行河道水体治理时需要考虑水体的透明度、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温度及污染状况等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。引进清水可增加水体透明度，有利于沉水植物的光合作用，促进生长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,浮床上的挺水植物根系未扎入底泥中，而沉水植物的根系是扎入底泥中的，因此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,沉水植物在净化水体方面的优点有沉水植物根、茎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、叶均完全浸没于水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，可以从底泥中吸收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等元素；在水中进行光合作用增加水体溶解氧含量。</a:t>
                </a:r>
                <a:endParaRPr lang="en-US" altLang="zh-CN" sz="2200" dirty="0"/>
              </a:p>
            </p:txBody>
          </p:sp>
        </mc:Choice>
        <mc:Fallback>
          <p:sp>
            <p:nvSpPr>
              <p:cNvPr id="2" name="QB_6_AS.45_1#3a6c42ad8?vop=1&amp;pid=652a4aa2b&amp;color=0,0,0&amp;vtp=1&amp;bt=1&amp;bbb=1&amp;hb=1"/>
              <p:cNvSpPr>
                <a:spLocks noRot="1" noChangeAspect="1" noMove="1" noResize="1" noEditPoints="1" noAdjustHandles="1" noChangeArrowheads="1" noChangeShapeType="1" noTextEdit="1"/>
              </p:cNvSpPr>
              <p:nvPr/>
            </p:nvSpPr>
            <p:spPr>
              <a:xfrm>
                <a:off x="722376" y="1005840"/>
                <a:ext cx="10753344" cy="2727579"/>
              </a:xfrm>
              <a:prstGeom prst="rect">
                <a:avLst/>
              </a:prstGeom>
              <a:blipFill rotWithShape="1">
                <a:blip r:embed="rId1"/>
                <a:stretch>
                  <a:fillRect l="-4" r="-3330" b="-19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a010ac546?pid=652a4aa2b&amp;color=0,0,0&amp;vtp=1&amp;bt=1&amp;bbb=1&amp;hb=1"/>
          <p:cNvSpPr/>
          <p:nvPr/>
        </p:nvSpPr>
        <p:spPr>
          <a:xfrm>
            <a:off x="722376" y="100584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（4）在水体中放养食藻虫能有效降低藻类和有机碎屑的含量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,这说明食藻虫在生态系统中的组成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，该河道水质得以恢复，水生植物层次分明，两栖类和鸟类等动物迁入增多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的演替类型是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7_1#a010ac546.blank?pid=652a4aa2b&amp;color=0,0,0&amp;vpa=18&amp;vtp=1&amp;bbb=1"/>
          <p:cNvSpPr/>
          <p:nvPr/>
        </p:nvSpPr>
        <p:spPr>
          <a:xfrm>
            <a:off x="2001901" y="142494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endParaRPr lang="en-US" altLang="zh-CN" sz="2000" dirty="0"/>
          </a:p>
        </p:txBody>
      </p:sp>
      <p:sp>
        <p:nvSpPr>
          <p:cNvPr id="4" name="QB_6_AN.48_1#a010ac546.blank?pid=652a4aa2b&amp;color=0,0,0&amp;vpa=19&amp;vtp=1&amp;bbb=1"/>
          <p:cNvSpPr/>
          <p:nvPr/>
        </p:nvSpPr>
        <p:spPr>
          <a:xfrm>
            <a:off x="2255901" y="233299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5" name="QB_6_AS.49_1#a010ac546?vop=1&amp;pid=652a4aa2b&amp;color=0,0,0&amp;vtp=1&amp;bbb=1&amp;hb=1"/>
          <p:cNvSpPr/>
          <p:nvPr/>
        </p:nvSpPr>
        <p:spPr>
          <a:xfrm>
            <a:off x="722376" y="288353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从“在水体中放养食藻虫能有效降低藻类和有机碎屑的含量”可以推测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，食藻虫能够以藻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类和有机碎屑为食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,因此食藻虫在生态系统中的组成成分可能是消费者和分解者。治理后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水质得以恢复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，水生植物层次分明，两栖类和鸟类等动物迁入增多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，由于保留了原有的土壤条件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，故该群落发生的演替是次生演替。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50_1#652a4aa2b?vop=1&amp;pid=7156f543e&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，又称人工浮岛、生物浮岛等，是一种具有净化水质、创造生物栖息空间、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改善景观、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消波护岸等综合性功能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，漂浮于水体上、生长着植物的人工设施。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1_1#6811d8f45?pid=961d3fa4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［辽宁朝阳2025高二月考］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生态工程建设对于实现美丽中国的宏伟蓝图起着重要作用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于生态工程原理的叙述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2_1#6811d8f45.bracket?pid=961d3fa4c&amp;color=0,0,0&amp;vpa=20&amp;vtp=1"/>
          <p:cNvSpPr/>
          <p:nvPr/>
        </p:nvSpPr>
        <p:spPr>
          <a:xfrm>
            <a:off x="4732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1_2#6811d8f45.choices?pid=961d3fa4c&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A.奥林匹克森林公园实现了生态、社会和经济效益的协同发展，主要遵循整体原理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.建设人工湿地时引入污染物净化能力强的外来物种，主要遵循自生原理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.我国西北矿区废弃地生态恢复工程中优先选择种植灌木和草，主要遵循协调原理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.我国古代劳动人民依靠“无废弃物农业”维持了土壤的肥力，主要遵循循环原理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3_1#6811d8f45?vop=1&amp;pid=961d3fa4c&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奥林匹克森林公园建设不仅要考虑自然生态系统的规律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，还要考虑经济和社会等系统的影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，主要遵循整体原理，A正确；建设人工湿地时引入污染物净化能力强的外来物种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成外来物种入侵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，应尽量使用本地物种，B错误；在进行生态工程建设时，生物与环境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生物的协调与平衡也是需要考虑的问题，我国西北矿区废弃地生态恢复工程中优先选择种植灌木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，主要遵循协调原理，C正确；我国古代劳动人民依靠“无废弃物农业”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维持了土壤的肥力，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实现了废物再利用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，使前一环节的废物尽可能地被后一环节利用，主要遵循循环原理，D正确。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4_1#6811d8f45?vop=1&amp;pid=961d3fa4c&amp;color=0,0,0&amp;vtp=1&amp;bt=1&amp;bbb=1"/>
              <p:cNvSpPr/>
              <p:nvPr/>
            </p:nvSpPr>
            <p:spPr>
              <a:xfrm>
                <a:off x="722376" y="969264"/>
                <a:ext cx="10753344" cy="2722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生态工程基本原理的判断方法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1）强调物质循环、废物利用、减轻环境污染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2）体现物种多，营养结构复杂；涉及生态位、种间关系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3）强调生物与环境的协调与平衡，涉及环境承载力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4）考虑自然、经济和社会三方面的效益，如林业生态工程建设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a:t>
                </a:r>
                <a:endParaRPr lang="en-US" altLang="zh-CN" sz="2000" dirty="0"/>
              </a:p>
            </p:txBody>
          </p:sp>
        </mc:Choice>
        <mc:Fallback>
          <p:sp>
            <p:nvSpPr>
              <p:cNvPr id="2" name="QC_6_EX.54_1#6811d8f45?vop=1&amp;pid=961d3fa4c&amp;color=0,0,0&amp;vtp=1&amp;bt=1&amp;bbb=1"/>
              <p:cNvSpPr>
                <a:spLocks noRot="1" noChangeAspect="1" noMove="1" noResize="1" noEditPoints="1" noAdjustHandles="1" noChangeArrowheads="1" noChangeShapeType="1" noTextEdit="1"/>
              </p:cNvSpPr>
              <p:nvPr/>
            </p:nvSpPr>
            <p:spPr>
              <a:xfrm>
                <a:off x="722376" y="969264"/>
                <a:ext cx="10753344" cy="2722753"/>
              </a:xfrm>
              <a:prstGeom prst="rect">
                <a:avLst/>
              </a:prstGeom>
              <a:blipFill rotWithShape="1">
                <a:blip r:embed="rId1"/>
                <a:stretch>
                  <a:fillRect l="-4" t="-9" b="-16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31090baab?pid=2efe66d7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生态果园是一种新型种养模式，果树下种植茶树、草菇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的多种家禽可以有效控制杂草和害虫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，粪便可作为果树的肥料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。下列有关该生态系统的叙述正确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31090baab.bracket?pid=2efe66d7f&amp;color=0,0,0&amp;vpa=1&amp;vtp=1"/>
          <p:cNvSpPr/>
          <p:nvPr/>
        </p:nvSpPr>
        <p:spPr>
          <a:xfrm>
            <a:off x="1430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31090baab.choices?pid=2efe66d7f&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A.果园中种植果树、茶树、草菇，饲养多种家禽，体现了生态工程的自生原理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.多种作物和家禽增加了收入，体现了生态工程的协调原理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.多种作物和家禽混合种养增加了物种丰富度，降低了生态系统的抵抗力稳定性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_1#31090baab?vop=1&amp;pid=2efe66d7f&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果园中种植果树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、茶树、草菇，饲养多种家禽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，遵循了自生原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废物资源化，减少污染，实现物质的多级利用，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遵循了循环原理；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在遵从自然生态系统的规律的同时兼顾了经济效益和社会效益，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，A正确，B、C错误。</a:t>
                </a:r>
                <a:endParaRPr lang="en-US" altLang="zh-CN" sz="2000" dirty="0"/>
              </a:p>
            </p:txBody>
          </p:sp>
        </mc:Choice>
        <mc:Fallback>
          <p:sp>
            <p:nvSpPr>
              <p:cNvPr id="2" name="QC_5_EX.3_1#31090baab?vop=1&amp;pid=2efe66d7f&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31090baab?vop=1&amp;pid=2efe66d7f&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多种作物和家禽混合种养增加了物种丰富度，营养结构变复杂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，提高了生态系统的抵抗力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42d30442e?pid=2efe66d7f&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近年在宋庄蓄滞洪区实施了生态修复工程，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生态效应逐渐显现，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该地区已成为北京城市副中心防洪格局的绿色安全屏障。下列对生态工程原理与对应的修复措施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的描述不合理的是(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42d30442e.bracket?pid=2efe66d7f&amp;color=0,0,0&amp;vpa=2&amp;vtp=1"/>
          <p:cNvSpPr/>
          <p:nvPr/>
        </p:nvSpPr>
        <p:spPr>
          <a:xfrm>
            <a:off x="2954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42d30442e.choices?pid=2efe66d7f&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A.循环——选择含微生物的填料置于湿地中以提高能量循环利用效率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.协调——选择耐涝的本地植物以实现生物与环境的协调与适应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.整体——选择同时具备经济和观赏价值的生物以实现生态与社会、经济结合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.自生——选择净化能力强的多种生态位有差异的植物以维持系统的自生能力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42d30442e?vop=1&amp;pid=2efe66d7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选择含微生物的填料置于湿地中以促进系统的物质迁移与转化，能量不能循环利用，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；选择耐涝的本地植物，能适应当地的环境，成活率较高，体现了协调原理，B正确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时具备经济和观赏价值的生物以实现生态与社会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、经济结合，体现了整体原理，C正确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化能力强的多种生态位有差异的植物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，有助于维持生态系统的自生能力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，使水域生态系统达到相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，体现了自生原理，D正确。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779af346a?pid=2efe66d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下列有关生态工程的说法，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779af346a.bracket?pid=2efe66d7f&amp;color=0,0,0&amp;vpa=3&amp;vtp=1"/>
          <p:cNvSpPr/>
          <p:nvPr/>
        </p:nvSpPr>
        <p:spPr>
          <a:xfrm>
            <a:off x="824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779af346a.choices?pid=2efe66d7f&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A.生态工程就是对被破坏的生态环境进行修复、重建，提高生产力或改善生态环境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.“无废弃物农业”是我国主要利用生态工程的循环原理进行农业生产的一种模式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.在应用植物修复技术治理被重金属污染的土壤时，需要选择符合要求的多种植物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生和协调原理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.在湿地生态恢复工程中，建立缓冲带主要是为了减少人类的干扰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779af346a?vop=1&amp;pid=2efe66d7f&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生态工程是指人类应用生态学和系统学等学科的基本原理和方法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，对人工生态系统进行分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、设计和调控，或对已被破坏的生态环境进行修复、重建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，从而提高生态系统的生产力或改善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，促进人类社会与自然环境和谐发展的系统工程技术或综合工艺过程，A错误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理是通过系统设计实现不断循环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，使前一环节产生的废物尽可能地被后一环节利用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“废物”的产生。“无废弃物农业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”是我国主要利用生态工程的循环原理进行农业生产的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，B正确。在应用植物修复技术治理被重金属污染的土壤时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，需要选择符合要求的多种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植物并合理布局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、生物与生物的协调与平衡也是需要考虑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，这遵循了自生和协调原理，C正确。在湿地生态恢复工程中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，建立缓冲带主要是为了减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，使湿地依靠自然演替等机制恢复其生态功能，D正确。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5960</Words>
  <Application>WPS 演示</Application>
  <PresentationFormat>宽屏</PresentationFormat>
  <Paragraphs>243</Paragraphs>
  <Slides>29</Slides>
  <Notes>29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2025-08-01T13:56:00Z</dcterms:created>
  <dcterms:modified xsi:type="dcterms:W3CDTF">2025-08-05T01:08:24Z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D4A9716FF90B45BE8B2E7811FDE3B98C_12</vt:lpwstr>
  </property>
  <property fmtid="{D5CDD505-2E9C-101B-9397-08002B2CF9AE}" pid="3" name="KSOProductBuildVer">
    <vt:lpwstr>2052-12.1.0.21915</vt:lpwstr>
  </property>
</Properties>
</file>