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5611"/>
    <p:restoredTop sz="94610"/>
  </p:normalViewPr>
  <p:slideViewPr>
    <p:cSldViewPr snapToGrid="0" snapToObjects="1">
      <p:cViewPr varScale="1">
        <p:scale>
          <a:sx n="63" d="100"/>
          <a:sy n="63" d="100"/>
        </p:scale>
        <p:origin x="592" y="48"/>
      </p:cViewPr>
      <p:guideLst/>
    </p:cSldViewPr>
  </p:slideViewPr>
  <p:notesTextViewPr>
    <p:cViewPr>
      <p:scale>
        <a:sx n="1" d="1"/>
        <a:sy n="1" d="1"/>
      </p:scale>
      <p:origin x="0" y="0"/>
    </p:cViewPr>
  </p:notesTextViewPr>
  <p:sorterViewPr>
    <p:cViewPr>
      <p:scale>
        <a:sx n="100" d="100"/>
        <a:sy n="100" d="100"/>
      </p:scale>
      <p:origin x="0" y="-12460"/>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0" Type="http://schemas.openxmlformats.org/officeDocument/2006/relationships/tableStyles" Target="tableStyles.xml"/><Relationship Id="rId3" Type="http://schemas.openxmlformats.org/officeDocument/2006/relationships/slide" Target="slides/slide1.xml"/><Relationship Id="rId29" Type="http://schemas.openxmlformats.org/officeDocument/2006/relationships/viewProps" Target="viewProps.xml"/><Relationship Id="rId28" Type="http://schemas.openxmlformats.org/officeDocument/2006/relationships/presProps" Target="presProps.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p:spPr>
        <p:txBody>
          <a:bodyPr/>
          <a:lstStyle/>
          <a:p>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专题#df=fef433cda">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专题1</a:t>
            </a:r>
            <a:endParaRPr lang="en-US" sz="5400" dirty="0"/>
          </a:p>
        </p:txBody>
      </p:sp>
      <p:sp>
        <p:nvSpPr>
          <p:cNvPr id="4" name="MasterShapeName"/>
          <p:cNvSpPr/>
          <p:nvPr/>
        </p:nvSpPr>
        <p:spPr>
          <a:xfrm>
            <a:off x="557784" y="2011680"/>
            <a:ext cx="6784848" cy="813816"/>
          </a:xfrm>
          <a:prstGeom prst="rect">
            <a:avLst/>
          </a:prstGeom>
          <a:noFill/>
        </p:spPr>
        <p:txBody>
          <a:bodyPr wrap="square" lIns="0" tIns="0" rIns="0" bIns="0" rtlCol="0" anchor="t"/>
          <a:lstStyle/>
          <a:p>
            <a:pPr algn="l">
              <a:lnSpc>
                <a:spcPct val="100000"/>
              </a:lnSpc>
            </a:pPr>
            <a:r>
              <a:rPr lang="en-US" sz="44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利用数学模型分析种群数量变化</a:t>
            </a:r>
            <a:endParaRPr lang="en-US" sz="4400" dirty="0"/>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biology#pid=6886eacbfd204eef0a31e1f4#tid=688c51e74e75f9000925e0a0#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8110728" y="4572000"/>
            <a:ext cx="3639312" cy="1124712"/>
          </a:xfrm>
          <a:prstGeom prst="rect">
            <a:avLst/>
          </a:prstGeom>
        </p:spPr>
      </p:pic>
      <p:sp>
        <p:nvSpPr>
          <p:cNvPr id="4" name="MasterShapeName"/>
          <p:cNvSpPr/>
          <p:nvPr/>
        </p:nvSpPr>
        <p:spPr>
          <a:xfrm>
            <a:off x="8101584" y="4572000"/>
            <a:ext cx="3675888" cy="1115568"/>
          </a:xfrm>
          <a:prstGeom prst="rect">
            <a:avLst/>
          </a:prstGeom>
          <a:noFill/>
        </p:spPr>
        <p:txBody>
          <a:bodyPr wrap="square" lIns="0" tIns="0" rIns="0" bIns="0" rtlCol="0" anchor="ctr"/>
          <a:lstStyle/>
          <a:p>
            <a:pPr algn="ctr">
              <a:lnSpc>
                <a:spcPct val="120000"/>
              </a:lnSpc>
            </a:pPr>
            <a:r>
              <a:rPr lang="en-US" sz="2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生物学 选择性必修2           生物与环境 RJ                    不定项选择题模式</a:t>
            </a:r>
            <a:endParaRPr lang="en-US" sz="22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高中必刷题</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高考强化</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4" Type="http://schemas.openxmlformats.org/officeDocument/2006/relationships/theme" Target="../theme/theme1.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5" Type="http://schemas.openxmlformats.org/officeDocument/2006/relationships/notesSlide" Target="../notesSlides/notesSlide10.xml"/><Relationship Id="rId4" Type="http://schemas.openxmlformats.org/officeDocument/2006/relationships/slideLayout" Target="../slideLayouts/slideLayout10.xml"/><Relationship Id="rId3" Type="http://schemas.openxmlformats.org/officeDocument/2006/relationships/image" Target="../media/image23.png"/><Relationship Id="rId2" Type="http://schemas.openxmlformats.org/officeDocument/2006/relationships/image" Target="../media/image22.jpeg"/><Relationship Id="rId1" Type="http://schemas.openxmlformats.org/officeDocument/2006/relationships/image" Target="../media/image21.pn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0.xml"/><Relationship Id="rId1" Type="http://schemas.openxmlformats.org/officeDocument/2006/relationships/image" Target="../media/image24.jpeg"/></Relationships>
</file>

<file path=ppt/slides/_rels/slide12.xml.rels><?xml version="1.0" encoding="UTF-8" standalone="yes"?>
<Relationships xmlns="http://schemas.openxmlformats.org/package/2006/relationships"><Relationship Id="rId5" Type="http://schemas.openxmlformats.org/officeDocument/2006/relationships/notesSlide" Target="../notesSlides/notesSlide12.xml"/><Relationship Id="rId4" Type="http://schemas.openxmlformats.org/officeDocument/2006/relationships/slideLayout" Target="../slideLayouts/slideLayout10.xml"/><Relationship Id="rId3" Type="http://schemas.openxmlformats.org/officeDocument/2006/relationships/image" Target="../media/image27.png"/><Relationship Id="rId2" Type="http://schemas.openxmlformats.org/officeDocument/2006/relationships/image" Target="../media/image26.jpeg"/><Relationship Id="rId1" Type="http://schemas.openxmlformats.org/officeDocument/2006/relationships/image" Target="../media/image25.pn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0.xml"/><Relationship Id="rId1" Type="http://schemas.openxmlformats.org/officeDocument/2006/relationships/image" Target="../media/image28.png"/></Relationships>
</file>

<file path=ppt/slides/_rels/slide14.xml.rels><?xml version="1.0" encoding="UTF-8" standalone="yes"?>
<Relationships xmlns="http://schemas.openxmlformats.org/package/2006/relationships"><Relationship Id="rId4" Type="http://schemas.openxmlformats.org/officeDocument/2006/relationships/notesSlide" Target="../notesSlides/notesSlide14.xml"/><Relationship Id="rId3" Type="http://schemas.openxmlformats.org/officeDocument/2006/relationships/slideLayout" Target="../slideLayouts/slideLayout10.xml"/><Relationship Id="rId2" Type="http://schemas.openxmlformats.org/officeDocument/2006/relationships/image" Target="../media/image30.png"/><Relationship Id="rId1" Type="http://schemas.openxmlformats.org/officeDocument/2006/relationships/image" Target="../media/image29.pn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10.xml"/><Relationship Id="rId1" Type="http://schemas.openxmlformats.org/officeDocument/2006/relationships/image" Target="../media/image31.png"/></Relationships>
</file>

<file path=ppt/slides/_rels/slide16.xml.rels><?xml version="1.0" encoding="UTF-8" standalone="yes"?>
<Relationships xmlns="http://schemas.openxmlformats.org/package/2006/relationships"><Relationship Id="rId4" Type="http://schemas.openxmlformats.org/officeDocument/2006/relationships/notesSlide" Target="../notesSlides/notesSlide16.xml"/><Relationship Id="rId3" Type="http://schemas.openxmlformats.org/officeDocument/2006/relationships/slideLayout" Target="../slideLayouts/slideLayout10.xml"/><Relationship Id="rId2" Type="http://schemas.openxmlformats.org/officeDocument/2006/relationships/image" Target="../media/image33.png"/><Relationship Id="rId1" Type="http://schemas.openxmlformats.org/officeDocument/2006/relationships/image" Target="../media/image32.jpe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10.xml"/><Relationship Id="rId1" Type="http://schemas.openxmlformats.org/officeDocument/2006/relationships/image" Target="../media/image34.png"/></Relationships>
</file>

<file path=ppt/slides/_rels/slide18.xml.rels><?xml version="1.0" encoding="UTF-8" standalone="yes"?>
<Relationships xmlns="http://schemas.openxmlformats.org/package/2006/relationships"><Relationship Id="rId5" Type="http://schemas.openxmlformats.org/officeDocument/2006/relationships/notesSlide" Target="../notesSlides/notesSlide18.xml"/><Relationship Id="rId4" Type="http://schemas.openxmlformats.org/officeDocument/2006/relationships/slideLayout" Target="../slideLayouts/slideLayout10.xml"/><Relationship Id="rId3" Type="http://schemas.openxmlformats.org/officeDocument/2006/relationships/image" Target="../media/image37.png"/><Relationship Id="rId2" Type="http://schemas.openxmlformats.org/officeDocument/2006/relationships/image" Target="../media/image36.jpeg"/><Relationship Id="rId1" Type="http://schemas.openxmlformats.org/officeDocument/2006/relationships/image" Target="../media/image35.png"/></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10.xml"/><Relationship Id="rId1" Type="http://schemas.openxmlformats.org/officeDocument/2006/relationships/image" Target="../media/image38.jpe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4.xml"/><Relationship Id="rId1" Type="http://schemas.openxmlformats.org/officeDocument/2006/relationships/image" Target="../media/image10.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0.xml"/></Relationships>
</file>

<file path=ppt/slides/_rels/slide21.xml.rels><?xml version="1.0" encoding="UTF-8" standalone="yes"?>
<Relationships xmlns="http://schemas.openxmlformats.org/package/2006/relationships"><Relationship Id="rId5" Type="http://schemas.openxmlformats.org/officeDocument/2006/relationships/notesSlide" Target="../notesSlides/notesSlide21.xml"/><Relationship Id="rId4" Type="http://schemas.openxmlformats.org/officeDocument/2006/relationships/slideLayout" Target="../slideLayouts/slideLayout10.xml"/><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image" Target="../media/image39.jpeg"/></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10.xml"/><Relationship Id="rId1" Type="http://schemas.openxmlformats.org/officeDocument/2006/relationships/image" Target="../media/image42.png"/></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10.xml"/><Relationship Id="rId1" Type="http://schemas.openxmlformats.org/officeDocument/2006/relationships/image" Target="../media/image43.pn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4" Type="http://schemas.openxmlformats.org/officeDocument/2006/relationships/notesSlide" Target="../notesSlides/notesSlide3.xml"/><Relationship Id="rId3" Type="http://schemas.openxmlformats.org/officeDocument/2006/relationships/slideLayout" Target="../slideLayouts/slideLayout10.xml"/><Relationship Id="rId2" Type="http://schemas.openxmlformats.org/officeDocument/2006/relationships/image" Target="../media/image12.png"/><Relationship Id="rId1" Type="http://schemas.openxmlformats.org/officeDocument/2006/relationships/image" Target="../media/image11.jpe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0.xml"/><Relationship Id="rId1" Type="http://schemas.openxmlformats.org/officeDocument/2006/relationships/image" Target="../media/image13.png"/></Relationships>
</file>

<file path=ppt/slides/_rels/slide5.xml.rels><?xml version="1.0" encoding="UTF-8" standalone="yes"?>
<Relationships xmlns="http://schemas.openxmlformats.org/package/2006/relationships"><Relationship Id="rId4" Type="http://schemas.openxmlformats.org/officeDocument/2006/relationships/notesSlide" Target="../notesSlides/notesSlide5.xml"/><Relationship Id="rId3" Type="http://schemas.openxmlformats.org/officeDocument/2006/relationships/slideLayout" Target="../slideLayouts/slideLayout10.xml"/><Relationship Id="rId2" Type="http://schemas.openxmlformats.org/officeDocument/2006/relationships/image" Target="../media/image15.jpeg"/><Relationship Id="rId1" Type="http://schemas.openxmlformats.org/officeDocument/2006/relationships/image" Target="../media/image14.pn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0.xml"/><Relationship Id="rId1" Type="http://schemas.openxmlformats.org/officeDocument/2006/relationships/image" Target="../media/image16.png"/></Relationships>
</file>

<file path=ppt/slides/_rels/slide7.xml.rels><?xml version="1.0" encoding="UTF-8" standalone="yes"?>
<Relationships xmlns="http://schemas.openxmlformats.org/package/2006/relationships"><Relationship Id="rId4" Type="http://schemas.openxmlformats.org/officeDocument/2006/relationships/notesSlide" Target="../notesSlides/notesSlide7.xml"/><Relationship Id="rId3" Type="http://schemas.openxmlformats.org/officeDocument/2006/relationships/slideLayout" Target="../slideLayouts/slideLayout10.xml"/><Relationship Id="rId2" Type="http://schemas.openxmlformats.org/officeDocument/2006/relationships/image" Target="../media/image18.png"/><Relationship Id="rId1" Type="http://schemas.openxmlformats.org/officeDocument/2006/relationships/image" Target="../media/image17.jpe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0.xml"/><Relationship Id="rId1" Type="http://schemas.openxmlformats.org/officeDocument/2006/relationships/image" Target="../media/image19.jpe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0.xml"/><Relationship Id="rId1" Type="http://schemas.openxmlformats.org/officeDocument/2006/relationships/image" Target="../media/image2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BD.11_1#b799e67ad?pid=5eac5ef03&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4.（不定项）</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［云南曲靖2025高二期末］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如图表示生物科技工作者对一个孤岛上某动物种群的</a:t>
                </a:r>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𝜆</m:t>
                    </m:r>
                  </m:oMath>
                </a14:m>
                <a:endParaRPr lang="zh-CN" altLang="en-US"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𝜆</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表示种群数量是前一年种群数量的倍数</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进行了13年的连续研究后绘制的曲线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。下列分析错误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4_BD.11_1#b799e67ad?pid=5eac5ef03&amp;color=0,0,0&amp;vtp=1&amp;bt=1&amp;bbb=1&amp;hb=1"/>
              <p:cNvSpPr>
                <a:spLocks noRot="1" noChangeAspect="1" noMove="1" noResize="1" noEditPoints="1" noAdjustHandles="1" noChangeArrowheads="1" noChangeShapeType="1" noTextEdit="1"/>
              </p:cNvSpPr>
              <p:nvPr/>
            </p:nvSpPr>
            <p:spPr>
              <a:xfrm>
                <a:off x="722376" y="972000"/>
                <a:ext cx="10753344" cy="1300353"/>
              </a:xfrm>
              <a:prstGeom prst="rect">
                <a:avLst/>
              </a:prstGeom>
              <a:blipFill rotWithShape="1">
                <a:blip r:embed="rId1"/>
                <a:stretch>
                  <a:fillRect l="-4" t="-35" r="-455" b="-3491"/>
                </a:stretch>
              </a:blipFill>
            </p:spPr>
            <p:txBody>
              <a:bodyPr/>
              <a:lstStyle/>
              <a:p>
                <a:r>
                  <a:rPr lang="zh-CN" altLang="en-US">
                    <a:noFill/>
                  </a:rPr>
                  <a:t> </a:t>
                </a:r>
              </a:p>
            </p:txBody>
          </p:sp>
        </mc:Fallback>
      </mc:AlternateContent>
      <p:sp>
        <p:nvSpPr>
          <p:cNvPr id="3" name="QC_4_AN.12_1#b799e67ad.bracket?pid=5eac5ef03&amp;color=0,0,0&amp;vpa=4&amp;vtp=1&amp;bbb=1"/>
          <p:cNvSpPr/>
          <p:nvPr/>
        </p:nvSpPr>
        <p:spPr>
          <a:xfrm>
            <a:off x="1430401" y="1867350"/>
            <a:ext cx="7493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ABD</a:t>
            </a:r>
            <a:endParaRPr lang="en-US" altLang="zh-CN" sz="2000" dirty="0"/>
          </a:p>
        </p:txBody>
      </p:sp>
      <p:pic>
        <p:nvPicPr>
          <p:cNvPr id="4" name="QC_4_BD.11_2#b799e67ad?htil=4&amp;pid=5eac5ef03&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7797246" y="2408877"/>
            <a:ext cx="3584448" cy="1700784"/>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4_BD.11_3#b799e67ad.choices?htil=4&amp;pid=5eac5ef03&amp;color=0,0,0&amp;vtp=1&amp;bbb=1&amp;hb=1"/>
              <p:cNvSpPr/>
              <p:nvPr/>
            </p:nvSpPr>
            <p:spPr>
              <a:xfrm>
                <a:off x="722376" y="2334074"/>
                <a:ext cx="7040880" cy="22532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A.从开始研究到第5年，该种群的数量先不变后下降</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.第</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9</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年该种群的增长率不变，呈“</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J</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”形增长</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.第10年的</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𝜆</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值是</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，因此第10年该种群的数量是第</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9年的一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半</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.从第11年开始该种群数量不断上升，到第13年达到</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𝐾</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值</a:t>
                </a:r>
                <a:endParaRPr lang="en-US" altLang="zh-CN" sz="2000" dirty="0"/>
              </a:p>
            </p:txBody>
          </p:sp>
        </mc:Choice>
        <mc:Fallback>
          <p:sp>
            <p:nvSpPr>
              <p:cNvPr id="5" name="QC_4_BD.11_3#b799e67ad.choices?htil=4&amp;pid=5eac5ef03&amp;color=0,0,0&amp;vtp=1&amp;bbb=1&amp;hb=1"/>
              <p:cNvSpPr>
                <a:spLocks noRot="1" noChangeAspect="1" noMove="1" noResize="1" noEditPoints="1" noAdjustHandles="1" noChangeArrowheads="1" noChangeShapeType="1" noTextEdit="1"/>
              </p:cNvSpPr>
              <p:nvPr/>
            </p:nvSpPr>
            <p:spPr>
              <a:xfrm>
                <a:off x="722376" y="2334074"/>
                <a:ext cx="7040880" cy="2253234"/>
              </a:xfrm>
              <a:prstGeom prst="rect">
                <a:avLst/>
              </a:prstGeom>
              <a:blipFill rotWithShape="1">
                <a:blip r:embed="rId3"/>
                <a:stretch>
                  <a:fillRect l="-5" t="-20" r="5" b="-1998"/>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EX.13_1#b799e67ad?vop=1&amp;pid=5eac5ef03&amp;color=0,0,0&amp;vtp=1&amp;bt=1&amp;bbb=1"/>
          <p:cNvSpPr/>
          <p:nvPr/>
        </p:nvSpPr>
        <p:spPr>
          <a:xfrm>
            <a:off x="722376" y="969264"/>
            <a:ext cx="10753344" cy="408559"/>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题图解读</a:t>
            </a:r>
            <a:endParaRPr lang="en-US" altLang="zh-CN" sz="2000" dirty="0"/>
          </a:p>
        </p:txBody>
      </p:sp>
      <p:pic>
        <p:nvPicPr>
          <p:cNvPr id="3" name="QC_4_EX.13_2#b799e67ad?vop=1&amp;pid=5eac5ef03&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182112" y="1511300"/>
            <a:ext cx="5824728" cy="3072384"/>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BD.14_1#fd61991b0?pid=5eac5ef03&amp;color=0,0,0&amp;vtp=1&amp;bt=1&amp;bbb=1&amp;hb=1"/>
              <p:cNvSpPr/>
              <p:nvPr/>
            </p:nvSpPr>
            <p:spPr>
              <a:xfrm>
                <a:off x="722376" y="972000"/>
                <a:ext cx="10753344" cy="1503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［陕西西安2025高二期末］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科学家研究某区域中田鼠的种群数量变化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，得到该种群在数年内的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5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出生率和死亡率的比值曲线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，如图所示（其中</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𝑅</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出生率</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死亡率</m:t>
                        </m:r>
                      </m:den>
                    </m:f>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W</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Y</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分别为曲线的高、低点</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不考虑迁入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、迁出的情况下，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4_BD.14_1#fd61991b0?pid=5eac5ef03&amp;color=0,0,0&amp;vtp=1&amp;bt=1&amp;bbb=1&amp;hb=1"/>
              <p:cNvSpPr>
                <a:spLocks noRot="1" noChangeAspect="1" noMove="1" noResize="1" noEditPoints="1" noAdjustHandles="1" noChangeArrowheads="1" noChangeShapeType="1" noTextEdit="1"/>
              </p:cNvSpPr>
              <p:nvPr/>
            </p:nvSpPr>
            <p:spPr>
              <a:xfrm>
                <a:off x="722376" y="972000"/>
                <a:ext cx="10753344" cy="1503553"/>
              </a:xfrm>
              <a:prstGeom prst="rect">
                <a:avLst/>
              </a:prstGeom>
              <a:blipFill rotWithShape="1">
                <a:blip r:embed="rId1"/>
                <a:stretch>
                  <a:fillRect l="-4" t="-30" b="-3019"/>
                </a:stretch>
              </a:blipFill>
            </p:spPr>
            <p:txBody>
              <a:bodyPr/>
              <a:lstStyle/>
              <a:p>
                <a:r>
                  <a:rPr lang="zh-CN" altLang="en-US">
                    <a:noFill/>
                  </a:rPr>
                  <a:t> </a:t>
                </a:r>
              </a:p>
            </p:txBody>
          </p:sp>
        </mc:Fallback>
      </mc:AlternateContent>
      <p:sp>
        <p:nvSpPr>
          <p:cNvPr id="3" name="QC_4_AN.15_1#fd61991b0.bracket?pid=5eac5ef03&amp;color=0,0,0&amp;vpa=5&amp;vtp=1"/>
          <p:cNvSpPr/>
          <p:nvPr/>
        </p:nvSpPr>
        <p:spPr>
          <a:xfrm>
            <a:off x="6256401" y="20705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pic>
        <p:nvPicPr>
          <p:cNvPr id="4" name="QC_4_BD.14_2#fd61991b0?pid=5eac5ef03&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4709160" y="2614109"/>
            <a:ext cx="2779776" cy="1700784"/>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4_BD.14_3#fd61991b0.choices?pid=5eac5ef03&amp;color=0,0,0&amp;vtp=1&amp;bbb=1"/>
              <p:cNvSpPr/>
              <p:nvPr/>
            </p:nvSpPr>
            <p:spPr>
              <a:xfrm>
                <a:off x="722376" y="4442909"/>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𝑂</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𝑡</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，该种群的增长类型为“</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J</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”形增长</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𝑂</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𝑡</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，该种群的增长类型为“</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”形增长</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𝑂</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𝑡</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，该种群的死亡率一定逐渐增加</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𝑂</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𝑡</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，该种群完成一次数量波动，且</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𝑡</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时种群数量最小</a:t>
                </a:r>
                <a:endParaRPr lang="en-US" altLang="zh-CN" sz="2000" dirty="0"/>
              </a:p>
            </p:txBody>
          </p:sp>
        </mc:Choice>
        <mc:Fallback>
          <p:sp>
            <p:nvSpPr>
              <p:cNvPr id="5" name="QC_4_BD.14_3#fd61991b0.choices?pid=5eac5ef03&amp;color=0,0,0&amp;vtp=1&amp;bbb=1"/>
              <p:cNvSpPr>
                <a:spLocks noRot="1" noChangeAspect="1" noMove="1" noResize="1" noEditPoints="1" noAdjustHandles="1" noChangeArrowheads="1" noChangeShapeType="1" noTextEdit="1"/>
              </p:cNvSpPr>
              <p:nvPr/>
            </p:nvSpPr>
            <p:spPr>
              <a:xfrm>
                <a:off x="722376" y="4442909"/>
                <a:ext cx="10753344" cy="1796034"/>
              </a:xfrm>
              <a:prstGeom prst="rect">
                <a:avLst/>
              </a:prstGeom>
              <a:blipFill rotWithShape="1">
                <a:blip r:embed="rId3"/>
                <a:stretch>
                  <a:fillRect l="-4" t="-25" b="-250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AS.16_1#fd61991b0?vop=1&amp;pid=5eac5ef03&amp;color=0,0,0&amp;vtp=1&amp;bt=1&amp;bbb=1&amp;hb=1"/>
              <p:cNvSpPr/>
              <p:nvPr/>
            </p:nvSpPr>
            <p:spPr>
              <a:xfrm>
                <a:off x="722376" y="972000"/>
                <a:ext cx="10753344" cy="31930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J</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”形增长是倍数增长，增长率保持不变</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𝑂</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𝑡</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种群增长率在改变，不符合“</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J</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形增长，</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错误；在</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𝑂</m:t>
                    </m:r>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𝑡</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，田鼠的种群出生率与死亡率比值大于1，出生率大于死亡率</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，种群数量会越来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越多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，且在</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𝑡</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时出生率等于死亡率，“</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”形增长的种群数量先增加到达</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𝐾</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值后保持相对稳定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𝑂</m:t>
                    </m:r>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𝑡</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，田鼠的种群出生率与死亡率比值大于1，说明出生率大于死亡率</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，但并不能判断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该种群的死亡率是否逐渐增加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𝑂</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𝑡</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，该种群完成一次数量波动</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𝑡</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𝑡</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，田鼠的种群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出生率与死亡率比值小于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1，即出生率小于死亡率，种群数量继续减少，因此</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𝑡</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时种群数量并不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是最小的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200" dirty="0"/>
              </a:p>
            </p:txBody>
          </p:sp>
        </mc:Choice>
        <mc:Fallback>
          <p:sp>
            <p:nvSpPr>
              <p:cNvPr id="2" name="QC_4_AS.16_1#fd61991b0?vop=1&amp;pid=5eac5ef03&amp;color=0,0,0&amp;vtp=1&amp;bt=1&amp;bbb=1&amp;hb=1"/>
              <p:cNvSpPr>
                <a:spLocks noRot="1" noChangeAspect="1" noMove="1" noResize="1" noEditPoints="1" noAdjustHandles="1" noChangeArrowheads="1" noChangeShapeType="1" noTextEdit="1"/>
              </p:cNvSpPr>
              <p:nvPr/>
            </p:nvSpPr>
            <p:spPr>
              <a:xfrm>
                <a:off x="722376" y="972000"/>
                <a:ext cx="10753344" cy="3193034"/>
              </a:xfrm>
              <a:prstGeom prst="rect">
                <a:avLst/>
              </a:prstGeom>
              <a:blipFill rotWithShape="1">
                <a:blip r:embed="rId1"/>
                <a:stretch>
                  <a:fillRect l="-4" t="-14" r="-2155" b="-1410"/>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BD.17_1#207eb9eae?pid=5eac5ef03&amp;color=0,0,0&amp;vtp=1&amp;bt=1&amp;bbb=1&amp;hb=1"/>
              <p:cNvSpPr/>
              <p:nvPr/>
            </p:nvSpPr>
            <p:spPr>
              <a:xfrm>
                <a:off x="722376" y="972000"/>
                <a:ext cx="10753344" cy="1338453"/>
              </a:xfrm>
              <a:prstGeom prst="rect">
                <a:avLst/>
              </a:prstGeom>
              <a:noFill/>
            </p:spPr>
            <p:txBody>
              <a:bodyPr wrap="none" lIns="0" tIns="0" rIns="0" bIns="0" rtlCol="0" anchor="t"/>
              <a:lstStyle/>
              <a:p>
                <a:pPr algn="l" latinLnBrk="1">
                  <a:lnSpc>
                    <a:spcPts val="3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［安徽师大附中2025高二期末］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在资源和生存空间有限的条件下，某种群的增长速率</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𝑟𝑁</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𝐾</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𝑁</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𝐾</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其中</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𝑟</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为瞬时增长率（常数）、</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𝑁</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为某时期种群的数量、</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𝐾</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为环境容纳量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。下列叙述正确的是 </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4_BD.17_1#207eb9eae?pid=5eac5ef03&amp;color=0,0,0&amp;vtp=1&amp;bt=1&amp;bbb=1&amp;hb=1"/>
              <p:cNvSpPr>
                <a:spLocks noRot="1" noChangeAspect="1" noMove="1" noResize="1" noEditPoints="1" noAdjustHandles="1" noChangeArrowheads="1" noChangeShapeType="1" noTextEdit="1"/>
              </p:cNvSpPr>
              <p:nvPr/>
            </p:nvSpPr>
            <p:spPr>
              <a:xfrm>
                <a:off x="722376" y="972000"/>
                <a:ext cx="10753344" cy="1338453"/>
              </a:xfrm>
              <a:prstGeom prst="rect">
                <a:avLst/>
              </a:prstGeom>
              <a:blipFill rotWithShape="1">
                <a:blip r:embed="rId1"/>
                <a:stretch>
                  <a:fillRect l="-4" t="-34" r="-2545" b="-3392"/>
                </a:stretch>
              </a:blipFill>
            </p:spPr>
            <p:txBody>
              <a:bodyPr/>
              <a:lstStyle/>
              <a:p>
                <a:r>
                  <a:rPr lang="zh-CN" altLang="en-US">
                    <a:noFill/>
                  </a:rPr>
                  <a:t> </a:t>
                </a:r>
              </a:p>
            </p:txBody>
          </p:sp>
        </mc:Fallback>
      </mc:AlternateContent>
      <p:sp>
        <p:nvSpPr>
          <p:cNvPr id="3" name="QC_4_AN.18_1#207eb9eae.bracket?pid=5eac5ef03&amp;color=0,0,0&amp;vpa=6&amp;vtp=1"/>
          <p:cNvSpPr/>
          <p:nvPr/>
        </p:nvSpPr>
        <p:spPr>
          <a:xfrm>
            <a:off x="922401" y="1905450"/>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mc:AlternateContent xmlns:mc="http://schemas.openxmlformats.org/markup-compatibility/2006">
        <mc:Choice xmlns:a14="http://schemas.microsoft.com/office/drawing/2010/main" Requires="a14">
          <p:sp>
            <p:nvSpPr>
              <p:cNvPr id="4" name="QC_4_BD.17_2#207eb9eae.choices?pid=5eac5ef03&amp;color=0,0,0&amp;vtp=1&amp;bbb=1"/>
              <p:cNvSpPr/>
              <p:nvPr/>
            </p:nvSpPr>
            <p:spPr>
              <a:xfrm>
                <a:off x="722376" y="2313501"/>
                <a:ext cx="10753344" cy="1231773"/>
              </a:xfrm>
              <a:prstGeom prst="rect">
                <a:avLst/>
              </a:prstGeom>
              <a:noFill/>
            </p:spPr>
            <p:txBody>
              <a:bodyPr wrap="none" lIns="0" tIns="0" rIns="0" bIns="0" rtlCol="0" anchor="t"/>
              <a:lstStyle/>
              <a:p>
                <a:pPr latinLnBrk="1">
                  <a:lnSpc>
                    <a:spcPts val="51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A.该种群的数量呈现“</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m:t>
                    </m:r>
                  </m:oMath>
                </a14:m>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”形曲线增长</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𝑁</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𝐾</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可表示种群对资源的利用量</a:t>
                </a:r>
                <a:endParaRPr lang="en-US" altLang="zh-CN" sz="2000" dirty="0"/>
              </a:p>
              <a:p>
                <a:pPr latinLnBrk="1">
                  <a:lnSpc>
                    <a:spcPts val="50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&lt;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𝑁</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&lt;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𝐾</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den>
                    </m:f>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，种群增长速率逐渐减小</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.在蝗虫增长速率为</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𝑟𝑁</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时防治效果最好</a:t>
                </a:r>
                <a:endParaRPr lang="en-US" altLang="zh-CN" sz="2000" dirty="0"/>
              </a:p>
            </p:txBody>
          </p:sp>
        </mc:Choice>
        <mc:Fallback>
          <p:sp>
            <p:nvSpPr>
              <p:cNvPr id="4" name="QC_4_BD.17_2#207eb9eae.choices?pid=5eac5ef03&amp;color=0,0,0&amp;vtp=1&amp;bbb=1"/>
              <p:cNvSpPr>
                <a:spLocks noRot="1" noChangeAspect="1" noMove="1" noResize="1" noEditPoints="1" noAdjustHandles="1" noChangeArrowheads="1" noChangeShapeType="1" noTextEdit="1"/>
              </p:cNvSpPr>
              <p:nvPr/>
            </p:nvSpPr>
            <p:spPr>
              <a:xfrm>
                <a:off x="722376" y="2313501"/>
                <a:ext cx="10753344" cy="1231773"/>
              </a:xfrm>
              <a:prstGeom prst="rect">
                <a:avLst/>
              </a:prstGeom>
              <a:blipFill rotWithShape="1">
                <a:blip r:embed="rId2"/>
                <a:stretch>
                  <a:fillRect l="-4" t="-16" b="-411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AS.19_1#207eb9eae?vop=1&amp;pid=5eac5ef03&amp;color=0,0,0&amp;vtp=1&amp;bt=1&amp;bbb=1&amp;hb=1"/>
              <p:cNvSpPr/>
              <p:nvPr/>
            </p:nvSpPr>
            <p:spPr>
              <a:xfrm>
                <a:off x="722376" y="969264"/>
                <a:ext cx="10753344" cy="3022473"/>
              </a:xfrm>
              <a:prstGeom prst="rect">
                <a:avLst/>
              </a:prstGeom>
              <a:noFill/>
            </p:spPr>
            <p:txBody>
              <a:bodyPr wrap="none" lIns="0" tIns="0" rIns="0" bIns="0" rtlCol="0" anchor="t"/>
              <a:lstStyle/>
              <a:p>
                <a:pPr algn="l" latinLnBrk="1">
                  <a:lnSpc>
                    <a:spcPts val="39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种群增长速率</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𝑟𝑁</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𝐾</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𝑁</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𝐾</m:t>
                        </m:r>
                      </m:den>
                    </m:f>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&lt;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𝑁</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&lt;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𝐾</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den>
                    </m:f>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时，种群增长速率逐渐增大，当</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𝐾</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&lt;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𝑁</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&lt;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𝐾</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51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增长速率逐渐减小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，符合“</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”形曲线增长，A正确，C错误</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𝑁</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𝐾</m:t>
                        </m:r>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，表示该时期种群数量与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51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环境容纳量相等</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𝑁</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𝐾</m:t>
                        </m:r>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&lt;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时，表示该时期种群数量小于环境容纳量</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𝑁</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𝐾</m:t>
                        </m:r>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，表示该时期种群数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51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量大于环境容纳量</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𝑁</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𝐾</m:t>
                        </m:r>
                      </m:den>
                    </m:f>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可表示种群对资源的未利用量，B错误；在蝗虫增长速率为</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𝑟𝑁</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a:t>
                </a:r>
                <a:r>
                  <a:rPr lang="en-US" altLang="zh-CN" sz="22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5000"/>
                  </a:lnSpc>
                </a:pP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𝑁</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𝐾</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，此时种群增长最快，防治蝗虫的效果不好，D错误。</a:t>
                </a:r>
                <a:endParaRPr lang="en-US" altLang="zh-CN" sz="2200" dirty="0"/>
              </a:p>
            </p:txBody>
          </p:sp>
        </mc:Choice>
        <mc:Fallback>
          <p:sp>
            <p:nvSpPr>
              <p:cNvPr id="2" name="QC_4_AS.19_1#207eb9eae?vop=1&amp;pid=5eac5ef03&amp;color=0,0,0&amp;vtp=1&amp;bt=1&amp;bbb=1&amp;hb=1"/>
              <p:cNvSpPr>
                <a:spLocks noRot="1" noChangeAspect="1" noMove="1" noResize="1" noEditPoints="1" noAdjustHandles="1" noChangeArrowheads="1" noChangeShapeType="1" noTextEdit="1"/>
              </p:cNvSpPr>
              <p:nvPr/>
            </p:nvSpPr>
            <p:spPr>
              <a:xfrm>
                <a:off x="722376" y="969264"/>
                <a:ext cx="10753344" cy="3022473"/>
              </a:xfrm>
              <a:prstGeom prst="rect">
                <a:avLst/>
              </a:prstGeom>
              <a:blipFill rotWithShape="1">
                <a:blip r:embed="rId1"/>
                <a:stretch>
                  <a:fillRect l="-4" t="-8" r="-366" b="-1677"/>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20_1#14c6f5345?pid=5eac5ef03&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［山东济南2025模拟］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瞬时增长率是指单位时间内种群净增加的个体数占原有个体数的比值；</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周限增长率是指经过单位时间后种群现有个体数与原有个体数的比值；增长速率是指单位时间内</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种群净增加的个体数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。现有某草原中某种群一段时间内的数据变化如图所示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，纵轴的含义和数据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未知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，不考虑种群内个体的迁入和迁出。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4_AN.21_1#14c6f5345.bracket?pid=5eac5ef03&amp;color=0,0,0&amp;vpa=7&amp;vtp=1"/>
          <p:cNvSpPr/>
          <p:nvPr/>
        </p:nvSpPr>
        <p:spPr>
          <a:xfrm>
            <a:off x="7526401" y="23245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pic>
        <p:nvPicPr>
          <p:cNvPr id="4" name="QC_4_BD.20_2#14c6f5345?htil=5&amp;pid=5eac5ef03&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8812705" y="2866077"/>
            <a:ext cx="2633472" cy="1609344"/>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4_BD.20_3#14c6f5345.choices?htil=5&amp;pid=5eac5ef03&amp;color=0,0,0&amp;vtp=1&amp;bbb=1&amp;hb=1"/>
              <p:cNvSpPr/>
              <p:nvPr/>
            </p:nvSpPr>
            <p:spPr>
              <a:xfrm>
                <a:off x="722376" y="2739077"/>
                <a:ext cx="7991856" cy="31803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A.若纵轴表示瞬时增长率，则</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年间该种群数量增长曲线呈“</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”形</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.若在某段时间内种群的周限增长率不变且大于1</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，该种群数量增长曲线</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J</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”形</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.若该种群为“</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”形增长且纵轴为增长速率，</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点时种群数量为</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𝐾</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种群数量达到</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𝐾</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值后保持不变</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.若该种群为“</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”形增长且纵轴为增长速率，则</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bc</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段种群瞬时增长率的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下降幅度往往大于死亡率的增加幅度</a:t>
                </a:r>
                <a:endParaRPr lang="en-US" altLang="zh-CN" sz="2000" dirty="0"/>
              </a:p>
            </p:txBody>
          </p:sp>
        </mc:Choice>
        <mc:Fallback>
          <p:sp>
            <p:nvSpPr>
              <p:cNvPr id="5" name="QC_4_BD.20_3#14c6f5345.choices?htil=5&amp;pid=5eac5ef03&amp;color=0,0,0&amp;vtp=1&amp;bbb=1&amp;hb=1"/>
              <p:cNvSpPr>
                <a:spLocks noRot="1" noChangeAspect="1" noMove="1" noResize="1" noEditPoints="1" noAdjustHandles="1" noChangeArrowheads="1" noChangeShapeType="1" noTextEdit="1"/>
              </p:cNvSpPr>
              <p:nvPr/>
            </p:nvSpPr>
            <p:spPr>
              <a:xfrm>
                <a:off x="722376" y="2739077"/>
                <a:ext cx="7991856" cy="3180334"/>
              </a:xfrm>
              <a:prstGeom prst="rect">
                <a:avLst/>
              </a:prstGeom>
              <a:blipFill rotWithShape="1">
                <a:blip r:embed="rId2"/>
                <a:stretch>
                  <a:fillRect l="-5" t="-10" r="-1675" b="-141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AS.22_1#14c6f5345?vop=1&amp;pid=5eac5ef03&amp;color=0,0,0&amp;vtp=1&amp;bt=1&amp;bbb=1&amp;hb=1"/>
              <p:cNvSpPr/>
              <p:nvPr/>
            </p:nvSpPr>
            <p:spPr>
              <a:xfrm>
                <a:off x="722376" y="972000"/>
                <a:ext cx="10753344" cy="2723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若纵轴表示瞬时增长率，则</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年间该种群瞬时增长率先增大后减小，最后接近0</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群数量增长曲线呈</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”形，A正确；若在某段时间内种群的周限增长率不变且大于1</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，即种群数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量呈指数增长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，该种群数量增长曲线为“</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J</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”形，B正确；若该种群为“</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”形增长且纵轴为增长</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速率</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点时种群数量为</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𝐾</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den>
                    </m:f>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，种群数量达到</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𝐾</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值后在</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𝐾</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值附近波动，C错误；若该种群为“</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”形增</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长且纵轴为增长速率</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bc</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段呈下降趋势，该时间段内出生率下降，死亡率升高，故</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bc</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段种群瞬时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增长率的下降幅度往往大于死亡率的增加幅度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mc:Choice>
        <mc:Fallback>
          <p:sp>
            <p:nvSpPr>
              <p:cNvPr id="2" name="QC_4_AS.22_1#14c6f5345?vop=1&amp;pid=5eac5ef03&amp;color=0,0,0&amp;vtp=1&amp;bt=1&amp;bbb=1&amp;hb=1"/>
              <p:cNvSpPr>
                <a:spLocks noRot="1" noChangeAspect="1" noMove="1" noResize="1" noEditPoints="1" noAdjustHandles="1" noChangeArrowheads="1" noChangeShapeType="1" noTextEdit="1"/>
              </p:cNvSpPr>
              <p:nvPr/>
            </p:nvSpPr>
            <p:spPr>
              <a:xfrm>
                <a:off x="722376" y="972000"/>
                <a:ext cx="10753344" cy="2723134"/>
              </a:xfrm>
              <a:prstGeom prst="rect">
                <a:avLst/>
              </a:prstGeom>
              <a:blipFill rotWithShape="1">
                <a:blip r:embed="rId1"/>
                <a:stretch>
                  <a:fillRect l="-4" t="-17" r="-579" b="-1653"/>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BD.23_1#49ad0a9f1?pid=5eac5ef03&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［辽宁重点高中2025模拟］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科学家在研究“</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”形种群增长模型的过程中不断修正</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，引入种群增</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长所必需的起始数量</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𝑀</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这一系数。如图为修正前后种群大小与种群增长率的关系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，下列说法错误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4_BD.23_1#49ad0a9f1?pid=5eac5ef03&amp;color=0,0,0&amp;vtp=1&amp;bt=1&amp;bbb=1&amp;hb=1"/>
              <p:cNvSpPr>
                <a:spLocks noRot="1" noChangeAspect="1" noMove="1" noResize="1" noEditPoints="1" noAdjustHandles="1" noChangeArrowheads="1" noChangeShapeType="1" noTextEdit="1"/>
              </p:cNvSpPr>
              <p:nvPr/>
            </p:nvSpPr>
            <p:spPr>
              <a:xfrm>
                <a:off x="722376" y="972000"/>
                <a:ext cx="10753344" cy="1300353"/>
              </a:xfrm>
              <a:prstGeom prst="rect">
                <a:avLst/>
              </a:prstGeom>
              <a:blipFill rotWithShape="1">
                <a:blip r:embed="rId1"/>
                <a:stretch>
                  <a:fillRect l="-4" t="-35" r="-1163" b="-3491"/>
                </a:stretch>
              </a:blipFill>
            </p:spPr>
            <p:txBody>
              <a:bodyPr/>
              <a:lstStyle/>
              <a:p>
                <a:r>
                  <a:rPr lang="zh-CN" altLang="en-US">
                    <a:noFill/>
                  </a:rPr>
                  <a:t> </a:t>
                </a:r>
              </a:p>
            </p:txBody>
          </p:sp>
        </mc:Fallback>
      </mc:AlternateContent>
      <p:sp>
        <p:nvSpPr>
          <p:cNvPr id="3" name="QC_4_AN.24_1#49ad0a9f1.bracket?pid=5eac5ef03&amp;color=0,0,0&amp;vpa=8&amp;vtp=1"/>
          <p:cNvSpPr/>
          <p:nvPr/>
        </p:nvSpPr>
        <p:spPr>
          <a:xfrm>
            <a:off x="1430401" y="18673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pic>
        <p:nvPicPr>
          <p:cNvPr id="4" name="QC_4_BD.23_2#49ad0a9f1?htil=6&amp;pid=5eac5ef03&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8615634" y="2408877"/>
            <a:ext cx="2816352" cy="3291840"/>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4_BD.23_3#49ad0a9f1.choices?htil=6&amp;pid=5eac5ef03&amp;color=0,0,0&amp;vtp=1&amp;bbb=1&amp;hb=1"/>
              <p:cNvSpPr/>
              <p:nvPr/>
            </p:nvSpPr>
            <p:spPr>
              <a:xfrm>
                <a:off x="722376" y="2334074"/>
                <a:ext cx="7799832" cy="36375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A.模型改进前，种群增长率在种群数量较低时较大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，且随种群数量增</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大而减小</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.模型改进后，种群保持在</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𝑁</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所对应的数量时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，有利于持续获得最大的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捕获量</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𝑀</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点时，种群增长率为0，当种群大于或小于</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𝑀</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，种群数量都会远</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离</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𝑀</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.种群增长需要一定的起始密度</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，可能与有效寻找配偶和逃避敌害有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a:t>
                </a:r>
                <a:endParaRPr lang="en-US" altLang="zh-CN" sz="2000" dirty="0"/>
              </a:p>
            </p:txBody>
          </p:sp>
        </mc:Choice>
        <mc:Fallback>
          <p:sp>
            <p:nvSpPr>
              <p:cNvPr id="5" name="QC_4_BD.23_3#49ad0a9f1.choices?htil=6&amp;pid=5eac5ef03&amp;color=0,0,0&amp;vtp=1&amp;bbb=1&amp;hb=1"/>
              <p:cNvSpPr>
                <a:spLocks noRot="1" noChangeAspect="1" noMove="1" noResize="1" noEditPoints="1" noAdjustHandles="1" noChangeArrowheads="1" noChangeShapeType="1" noTextEdit="1"/>
              </p:cNvSpPr>
              <p:nvPr/>
            </p:nvSpPr>
            <p:spPr>
              <a:xfrm>
                <a:off x="722376" y="2334074"/>
                <a:ext cx="7799832" cy="3637534"/>
              </a:xfrm>
              <a:prstGeom prst="rect">
                <a:avLst/>
              </a:prstGeom>
              <a:blipFill rotWithShape="1">
                <a:blip r:embed="rId3"/>
                <a:stretch>
                  <a:fillRect l="-5" t="-12" r="-1296" b="-1238"/>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EX.25_1#49ad0a9f1?vop=1&amp;pid=5eac5ef03&amp;color=0,0,0&amp;vtp=1&amp;bt=1&amp;bbb=1"/>
          <p:cNvSpPr/>
          <p:nvPr/>
        </p:nvSpPr>
        <p:spPr>
          <a:xfrm>
            <a:off x="722376" y="969264"/>
            <a:ext cx="10753344" cy="408559"/>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题图解读</a:t>
            </a:r>
            <a:endParaRPr lang="en-US" altLang="zh-CN" sz="2000" dirty="0"/>
          </a:p>
        </p:txBody>
      </p:sp>
      <p:pic>
        <p:nvPicPr>
          <p:cNvPr id="3" name="QC_4_EX.25_2#49ad0a9f1?vop=1&amp;pid=5eac5ef03&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739896" y="1511300"/>
            <a:ext cx="4709160" cy="4407408"/>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5eac5ef03.fixed?pid=fef433cda&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7200" dirty="0"/>
          </a:p>
        </p:txBody>
      </p:sp>
      <p:sp>
        <p:nvSpPr>
          <p:cNvPr id="3" name="C_3#5eac5ef03.fixed?pid=fef433cda&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pitchFamily="34" charset="-122"/>
                <a:ea typeface="黑体" panose="02010609060101010101" pitchFamily="34" charset="-122"/>
                <a:cs typeface="黑体" panose="02010609060101010101" pitchFamily="34" charset="-120"/>
              </a:rPr>
              <a:t>专题1</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pitchFamily="34" charset="-122"/>
                <a:ea typeface="黑体" panose="02010609060101010101" pitchFamily="34" charset="-122"/>
                <a:cs typeface="黑体" panose="02010609060101010101" pitchFamily="34" charset="-120"/>
              </a:rPr>
              <a:t>利用数学模型分析种群数量变化</a:t>
            </a:r>
            <a:endParaRPr lang="en-US" altLang="zh-CN" sz="4400" dirty="0"/>
          </a:p>
        </p:txBody>
      </p:sp>
      <p:pic>
        <p:nvPicPr>
          <p:cNvPr id="4" name="C_3#5eac5ef03.fixed?pid=fef433cda&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3_BD#5eac5ef03.fixed?pid=fef433cda&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pitchFamily="34" charset="-122"/>
                <a:ea typeface="黑体" panose="02010609060101010101" pitchFamily="34" charset="-122"/>
                <a:cs typeface="黑体" panose="02010609060101010101" pitchFamily="34" charset="-120"/>
              </a:rPr>
              <a:t>刷难关</a:t>
            </a:r>
            <a:endParaRPr lang="en-US" altLang="zh-CN" sz="28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AS.26_1#49ad0a9f1?vop=1&amp;pid=5eac5ef03&amp;color=0,0,0&amp;vtp=1&amp;bt=1&amp;bbb=1&amp;hb=1"/>
          <p:cNvSpPr/>
          <p:nvPr/>
        </p:nvSpPr>
        <p:spPr>
          <a:xfrm>
            <a:off x="722376" y="972000"/>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种群密度太小对于种群中的个体寻找配偶和逃避敌害是不利的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，种群增长需要一定的起始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密度可能与有效寻找配偶和逃避敌害有关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C_4_BD.27_1#0ce459551?htil=7&amp;pid=5eac5ef03&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9193071" y="1054295"/>
            <a:ext cx="2221992" cy="1984248"/>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3" name="QC_4_BD.27_2#0ce459551?htil=7&amp;pid=5eac5ef03&amp;color=0,0,0&amp;vtp=1&amp;bt=1&amp;bbb=1&amp;hb=1"/>
              <p:cNvSpPr/>
              <p:nvPr/>
            </p:nvSpPr>
            <p:spPr>
              <a:xfrm>
                <a:off x="722376" y="972000"/>
                <a:ext cx="8394192"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9.（不定项）如图中甲</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、乙两条曲线分别表示某湿地中两种生物当年的种群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数量</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𝑁</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𝑡</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和一年后的种群数量</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𝑁</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𝑡</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之间的关系，虚线</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𝑁</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𝑡</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𝑁</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𝑡</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列有关叙述正确的是(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3" name="QC_4_BD.27_2#0ce459551?htil=7&amp;pid=5eac5ef03&amp;color=0,0,0&amp;vtp=1&amp;bt=1&amp;bbb=1&amp;hb=1"/>
              <p:cNvSpPr>
                <a:spLocks noRot="1" noChangeAspect="1" noMove="1" noResize="1" noEditPoints="1" noAdjustHandles="1" noChangeArrowheads="1" noChangeShapeType="1" noTextEdit="1"/>
              </p:cNvSpPr>
              <p:nvPr/>
            </p:nvSpPr>
            <p:spPr>
              <a:xfrm>
                <a:off x="722376" y="972000"/>
                <a:ext cx="8394192" cy="1300353"/>
              </a:xfrm>
              <a:prstGeom prst="rect">
                <a:avLst/>
              </a:prstGeom>
              <a:blipFill rotWithShape="1">
                <a:blip r:embed="rId2"/>
                <a:stretch>
                  <a:fillRect l="-5" t="-35" r="-864" b="-3491"/>
                </a:stretch>
              </a:blipFill>
            </p:spPr>
            <p:txBody>
              <a:bodyPr/>
              <a:lstStyle/>
              <a:p>
                <a:r>
                  <a:rPr lang="zh-CN" altLang="en-US">
                    <a:noFill/>
                  </a:rPr>
                  <a:t> </a:t>
                </a:r>
              </a:p>
            </p:txBody>
          </p:sp>
        </mc:Fallback>
      </mc:AlternateContent>
      <p:sp>
        <p:nvSpPr>
          <p:cNvPr id="4" name="QC_4_AN.28_1#0ce459551.bracket?pid=5eac5ef03&amp;color=0,0,0&amp;vpa=9&amp;vtp=1&amp;bbb=1"/>
          <p:cNvSpPr/>
          <p:nvPr/>
        </p:nvSpPr>
        <p:spPr>
          <a:xfrm>
            <a:off x="3221101" y="1867350"/>
            <a:ext cx="7302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BCD</a:t>
            </a:r>
            <a:endParaRPr lang="en-US" altLang="zh-CN" sz="2000" dirty="0"/>
          </a:p>
        </p:txBody>
      </p:sp>
      <mc:AlternateContent xmlns:mc="http://schemas.openxmlformats.org/markup-compatibility/2006">
        <mc:Choice xmlns:a14="http://schemas.microsoft.com/office/drawing/2010/main" Requires="a14">
          <p:sp>
            <p:nvSpPr>
              <p:cNvPr id="5" name="QC_4_BD.27_3#0ce459551.choices?htil=7&amp;pid=5eac5ef03&amp;color=0,0,0&amp;vtp=1&amp;bbb=1"/>
              <p:cNvSpPr/>
              <p:nvPr/>
            </p:nvSpPr>
            <p:spPr>
              <a:xfrm>
                <a:off x="722376" y="2334074"/>
                <a:ext cx="8394192"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A.甲曲线上C点时，该种群年龄结构为增长型</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.乙曲线上D、</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E</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F</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三点中，表示种群数量相对稳定的点是</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F</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点</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𝑁</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𝑡</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小于</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时，甲、乙两条曲线中甲曲线所代表的生物更易消亡</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.该图直观地反映出甲、乙两种群数量的增长趋势，是一种数学模型</a:t>
                </a:r>
                <a:endParaRPr lang="en-US" altLang="zh-CN" sz="2000" dirty="0"/>
              </a:p>
            </p:txBody>
          </p:sp>
        </mc:Choice>
        <mc:Fallback>
          <p:sp>
            <p:nvSpPr>
              <p:cNvPr id="5" name="QC_4_BD.27_3#0ce459551.choices?htil=7&amp;pid=5eac5ef03&amp;color=0,0,0&amp;vtp=1&amp;bbb=1"/>
              <p:cNvSpPr>
                <a:spLocks noRot="1" noChangeAspect="1" noMove="1" noResize="1" noEditPoints="1" noAdjustHandles="1" noChangeArrowheads="1" noChangeShapeType="1" noTextEdit="1"/>
              </p:cNvSpPr>
              <p:nvPr/>
            </p:nvSpPr>
            <p:spPr>
              <a:xfrm>
                <a:off x="722376" y="2334074"/>
                <a:ext cx="8394192" cy="1796034"/>
              </a:xfrm>
              <a:prstGeom prst="rect">
                <a:avLst/>
              </a:prstGeom>
              <a:blipFill rotWithShape="1">
                <a:blip r:embed="rId3"/>
                <a:stretch>
                  <a:fillRect l="-5" t="-25" r="6" b="-250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EX.29_1#0ce459551?vop=1&amp;pid=5eac5ef03&amp;color=0,0,0&amp;vtp=1&amp;bt=1&amp;bbb=1&amp;hb=1"/>
              <p:cNvSpPr/>
              <p:nvPr/>
            </p:nvSpPr>
            <p:spPr>
              <a:xfrm>
                <a:off x="722376" y="969264"/>
                <a:ext cx="10753344" cy="17833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思路导引</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图示虚线</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𝑁</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𝑡</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𝑁</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𝑡</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，表示一年后种群数量与当年种群数量相等，曲线与虚线</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交点表示种群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增长速率为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0；虚线</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上方表示</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𝑁</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𝑡</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𝑁</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𝑡</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，即种群数量增长；虚线</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下方表示</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𝑁</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𝑡</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&lt;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𝑁</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𝑡</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，即种群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数量减少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4_EX.29_1#0ce459551?vop=1&amp;pid=5eac5ef03&amp;color=0,0,0&amp;vtp=1&amp;bt=1&amp;bbb=1&amp;hb=1"/>
              <p:cNvSpPr>
                <a:spLocks noRot="1" noChangeAspect="1" noMove="1" noResize="1" noEditPoints="1" noAdjustHandles="1" noChangeArrowheads="1" noChangeShapeType="1" noTextEdit="1"/>
              </p:cNvSpPr>
              <p:nvPr/>
            </p:nvSpPr>
            <p:spPr>
              <a:xfrm>
                <a:off x="722376" y="969264"/>
                <a:ext cx="10753344" cy="1783334"/>
              </a:xfrm>
              <a:prstGeom prst="rect">
                <a:avLst/>
              </a:prstGeom>
              <a:blipFill rotWithShape="1">
                <a:blip r:embed="rId1"/>
                <a:stretch>
                  <a:fillRect l="-4" t="-14" b="-2535"/>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AS.30_1#0ce459551?vop=1&amp;pid=5eac5ef03&amp;color=0,0,0&amp;vtp=1&amp;bt=1&amp;bbb=1&amp;hb=1"/>
              <p:cNvSpPr/>
              <p:nvPr/>
            </p:nvSpPr>
            <p:spPr>
              <a:xfrm>
                <a:off x="722376" y="972000"/>
                <a:ext cx="10753344" cy="17960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甲曲线上C点时</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𝑁</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𝑡</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&lt;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𝑁</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𝑡</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，种群数量减少，该种群年龄结构为衰退型，A错误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；乙曲线</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上</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E</m:t>
                    </m:r>
                  </m:oMath>
                </a14:m>
                <a:r>
                  <a:rPr lang="en-US" altLang="zh-CN" sz="2200" b="0"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F</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三点中，表示种群数量相对稳定的点是</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F</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点，该点</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𝑁</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𝑡</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𝑁</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𝑡</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，B正确；当</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𝑁</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𝑡</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小于</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甲曲线在虚线</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下方，表示种群数量在减少，所以甲曲线所代表的生物更易消亡，C正确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；题图</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曲线图）直观地反映出甲、乙两种群数量的增长趋势，是一种数学模型，D正确。</a:t>
                </a:r>
                <a:endParaRPr lang="en-US" altLang="zh-CN" sz="2200" dirty="0"/>
              </a:p>
            </p:txBody>
          </p:sp>
        </mc:Choice>
        <mc:Fallback>
          <p:sp>
            <p:nvSpPr>
              <p:cNvPr id="2" name="QC_4_AS.30_1#0ce459551?vop=1&amp;pid=5eac5ef03&amp;color=0,0,0&amp;vtp=1&amp;bt=1&amp;bbb=1&amp;hb=1"/>
              <p:cNvSpPr>
                <a:spLocks noRot="1" noChangeAspect="1" noMove="1" noResize="1" noEditPoints="1" noAdjustHandles="1" noChangeArrowheads="1" noChangeShapeType="1" noTextEdit="1"/>
              </p:cNvSpPr>
              <p:nvPr/>
            </p:nvSpPr>
            <p:spPr>
              <a:xfrm>
                <a:off x="722376" y="972000"/>
                <a:ext cx="10753344" cy="1796034"/>
              </a:xfrm>
              <a:prstGeom prst="rect">
                <a:avLst/>
              </a:prstGeom>
              <a:blipFill rotWithShape="1">
                <a:blip r:embed="rId1"/>
                <a:stretch>
                  <a:fillRect l="-4" t="-25" r="-1163" b="-250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1_1#b6bd2347f?pid=5eac5ef03&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［湖南百师联盟2025高二期末联考］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如图A、B表示某种群在不同条件下的两种增长曲线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4_AN.2_1#b6bd2347f.bracket?pid=5eac5ef03&amp;color=0,0,0&amp;vpa=1&amp;vtp=1"/>
          <p:cNvSpPr/>
          <p:nvPr/>
        </p:nvSpPr>
        <p:spPr>
          <a:xfrm>
            <a:off x="2446401" y="14101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pic>
        <p:nvPicPr>
          <p:cNvPr id="4" name="QC_4_BD.1_2#b6bd2347f?htil=1&amp;pid=5eac5ef03&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8408688" y="1951677"/>
            <a:ext cx="2862072" cy="2048256"/>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4_BD.1_3#b6bd2347f.choices?htil=1&amp;pid=5eac5ef03&amp;color=0,0,0&amp;vtp=1&amp;bbb=1"/>
              <p:cNvSpPr/>
              <p:nvPr/>
            </p:nvSpPr>
            <p:spPr>
              <a:xfrm>
                <a:off x="722376" y="1824677"/>
                <a:ext cx="7754112"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A.曲线B的数学模型是</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𝑁</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𝑡</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𝑁</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sub>
                    </m:sSub>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𝜆</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𝑡</m:t>
                        </m:r>
                      </m:sup>
                    </m:sSup>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，其中</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𝜆</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是一个定值</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.因环境阻力淘汰的个体增多时，曲线A代表的种群</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𝐾</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值减小</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.曲线B的种群增长率不断减小，曲线A的种群增长率先增加后减小</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.自然状态下种群数量达到</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𝐾</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值之后将保持动态平衡</a:t>
                </a:r>
                <a:endParaRPr lang="en-US" altLang="zh-CN" sz="2000" dirty="0"/>
              </a:p>
            </p:txBody>
          </p:sp>
        </mc:Choice>
        <mc:Fallback>
          <p:sp>
            <p:nvSpPr>
              <p:cNvPr id="5" name="QC_4_BD.1_3#b6bd2347f.choices?htil=1&amp;pid=5eac5ef03&amp;color=0,0,0&amp;vtp=1&amp;bbb=1"/>
              <p:cNvSpPr>
                <a:spLocks noRot="1" noChangeAspect="1" noMove="1" noResize="1" noEditPoints="1" noAdjustHandles="1" noChangeArrowheads="1" noChangeShapeType="1" noTextEdit="1"/>
              </p:cNvSpPr>
              <p:nvPr/>
            </p:nvSpPr>
            <p:spPr>
              <a:xfrm>
                <a:off x="722376" y="1824677"/>
                <a:ext cx="7754112" cy="1796034"/>
              </a:xfrm>
              <a:prstGeom prst="rect">
                <a:avLst/>
              </a:prstGeom>
              <a:blipFill rotWithShape="1">
                <a:blip r:embed="rId2"/>
                <a:stretch>
                  <a:fillRect l="-5" t="-18" r="7" b="-251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AS.3_1#b6bd2347f?vop=1&amp;pid=5eac5ef03&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曲线B代表“</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J</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”形增长，其数学模型是</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𝑁</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𝑡</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𝑁</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sub>
                    </m:sSub>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𝜆</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𝑡</m:t>
                        </m:r>
                      </m:sup>
                    </m:sSup>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，其中</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𝜆</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表示该种群数量是前一年种群数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量的倍数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J</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”形增长的种群数量每年以一定的倍数增长，故</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𝜆</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是一个定值，A正确；曲线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在食物和空间条件充裕</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、气候适宜、没有天敌和竞争物种等条件下的种群增长曲线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，图中因环境</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阻力淘汰的个体增多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，说明曲线A代表的种群的环境阻力增大，其</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𝐾</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值减小，B正确；曲线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B的种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群增长率不变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，曲线A的种群增长率随种群密度增加而不断减小，C错误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；自然状态下种群数量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达到</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𝐾</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值后将保持动态平衡，即种群数量在</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𝐾</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值上下波动，D正确。</a:t>
                </a:r>
                <a:endParaRPr lang="en-US" altLang="zh-CN" sz="2200" dirty="0"/>
              </a:p>
            </p:txBody>
          </p:sp>
        </mc:Choice>
        <mc:Fallback>
          <p:sp>
            <p:nvSpPr>
              <p:cNvPr id="2" name="QC_4_AS.3_1#b6bd2347f?vop=1&amp;pid=5eac5ef03&amp;color=0,0,0&amp;vtp=1&amp;bt=1&amp;bbb=1&amp;hb=1"/>
              <p:cNvSpPr>
                <a:spLocks noRot="1" noChangeAspect="1" noMove="1" noResize="1" noEditPoints="1" noAdjustHandles="1" noChangeArrowheads="1" noChangeShapeType="1" noTextEdit="1"/>
              </p:cNvSpPr>
              <p:nvPr/>
            </p:nvSpPr>
            <p:spPr>
              <a:xfrm>
                <a:off x="722376" y="972000"/>
                <a:ext cx="10753344" cy="2697734"/>
              </a:xfrm>
              <a:prstGeom prst="rect">
                <a:avLst/>
              </a:prstGeom>
              <a:blipFill rotWithShape="1">
                <a:blip r:embed="rId1"/>
                <a:stretch>
                  <a:fillRect l="-4" t="-17" r="-803" b="-166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BD.4_1#c5400b48c?pid=5eac5ef03&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［辽宁锦州2025高二期中］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湖泊中某种鱼的种群呈“</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”形增长时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，其种群增长速率与种群数量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的关系如图所示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下列分析正确的是(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4_BD.4_1#c5400b48c?pid=5eac5ef03&amp;color=0,0,0&amp;vtp=1&amp;bt=1&amp;bbb=1&amp;hb=1"/>
              <p:cNvSpPr>
                <a:spLocks noRot="1" noChangeAspect="1" noMove="1" noResize="1" noEditPoints="1" noAdjustHandles="1" noChangeArrowheads="1" noChangeShapeType="1" noTextEdit="1"/>
              </p:cNvSpPr>
              <p:nvPr/>
            </p:nvSpPr>
            <p:spPr>
              <a:xfrm>
                <a:off x="722376" y="972000"/>
                <a:ext cx="10753344" cy="843153"/>
              </a:xfrm>
              <a:prstGeom prst="rect">
                <a:avLst/>
              </a:prstGeom>
              <a:blipFill rotWithShape="1">
                <a:blip r:embed="rId1"/>
                <a:stretch>
                  <a:fillRect l="-4" t="-53" r="-1163" b="-5384"/>
                </a:stretch>
              </a:blipFill>
            </p:spPr>
            <p:txBody>
              <a:bodyPr/>
              <a:lstStyle/>
              <a:p>
                <a:r>
                  <a:rPr lang="zh-CN" altLang="en-US">
                    <a:noFill/>
                  </a:rPr>
                  <a:t> </a:t>
                </a:r>
              </a:p>
            </p:txBody>
          </p:sp>
        </mc:Fallback>
      </mc:AlternateContent>
      <p:sp>
        <p:nvSpPr>
          <p:cNvPr id="3" name="QC_4_AN.5_1#c5400b48c.bracket?pid=5eac5ef03&amp;color=0,0,0&amp;vpa=2&amp;vtp=1"/>
          <p:cNvSpPr/>
          <p:nvPr/>
        </p:nvSpPr>
        <p:spPr>
          <a:xfrm>
            <a:off x="4973701" y="14101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pic>
        <p:nvPicPr>
          <p:cNvPr id="4" name="QC_4_BD.4_2#c5400b48c?htil=2&amp;pid=5eac5ef03&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8453518" y="1951677"/>
            <a:ext cx="2423160" cy="160020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C_4_BD.4_3#c5400b48c.choices?htil=2&amp;pid=5eac5ef03&amp;color=0,0,0&amp;vtp=1&amp;bbb=1"/>
          <p:cNvSpPr/>
          <p:nvPr/>
        </p:nvSpPr>
        <p:spPr>
          <a:xfrm>
            <a:off x="722376" y="1876874"/>
            <a:ext cx="819302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A.种群数量达到戊点对应的数量时，种群的出生率最小</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.甲点与乙点之间的线段对应的种群数量约为环境容纳量的一半</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.该种群的年龄结构在丁点时为衰退型</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.该种群丁点时的增长率小于甲点时的增长率</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AS.6_1#c5400b48c?vop=1&amp;pid=5eac5ef03&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戊点时，种群增长速率为0，即种群的出生率</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死亡率</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，但无法确定该点对应的出生率的大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，A错误；丙点对应的种群增长速率最大，此时种群数量约为环境容纳量的一半，B错误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；丁点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时种群增长速率大于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0，即种群的出生率大于死亡率，因此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，该种群的年龄结构在丁点时为增长</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，C错误；该种群为“</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”形增长，增长率随种群数量增多而逐渐减小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，故该种群丁点时的增长</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率小于甲点时的增长率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mc:Choice>
        <mc:Fallback>
          <p:sp>
            <p:nvSpPr>
              <p:cNvPr id="2" name="QC_4_AS.6_1#c5400b48c?vop=1&amp;pid=5eac5ef03&amp;color=0,0,0&amp;vtp=1&amp;bt=1&amp;bbb=1&amp;hb=1"/>
              <p:cNvSpPr>
                <a:spLocks noRot="1" noChangeAspect="1" noMove="1" noResize="1" noEditPoints="1" noAdjustHandles="1" noChangeArrowheads="1" noChangeShapeType="1" noTextEdit="1"/>
              </p:cNvSpPr>
              <p:nvPr/>
            </p:nvSpPr>
            <p:spPr>
              <a:xfrm>
                <a:off x="722376" y="972000"/>
                <a:ext cx="10753344" cy="2240534"/>
              </a:xfrm>
              <a:prstGeom prst="rect">
                <a:avLst/>
              </a:prstGeom>
              <a:blipFill rotWithShape="1">
                <a:blip r:embed="rId1"/>
                <a:stretch>
                  <a:fillRect l="-4" t="-20" r="-1181" b="-200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7_1#950160cc9?pid=5eac5ef03&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［浙江浙南名校联盟2025高二联考</a:t>
            </a:r>
            <a:r>
              <a:rPr lang="en-US" altLang="zh-CN" sz="2000" b="0" i="0">
                <a:solidFill>
                  <a:srgbClr val="000000"/>
                </a:solidFill>
                <a:latin typeface="仿宋" panose="02010609060101010101" pitchFamily="34" charset="-122"/>
                <a:ea typeface="仿宋" panose="02010609060101010101" pitchFamily="34" charset="-122"/>
                <a:cs typeface="仿宋" panose="02010609060101010101"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某小组用一定量的培养液在适宜条件下培养酵母菌来探究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酵母菌种群数量的变化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，得出种群增长速率随时间变化的曲线，如图所示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。下列叙述错误的是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4_AN.8_1#950160cc9.bracket?pid=5eac5ef03&amp;color=0,0,0&amp;vpa=3&amp;vtp=1"/>
          <p:cNvSpPr/>
          <p:nvPr/>
        </p:nvSpPr>
        <p:spPr>
          <a:xfrm>
            <a:off x="922401" y="18673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pic>
        <p:nvPicPr>
          <p:cNvPr id="4" name="QC_4_BD.7_2#950160cc9?htil=3&amp;pid=5eac5ef03&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545722" y="2408877"/>
            <a:ext cx="3172968" cy="1463040"/>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4_BD.7_3#950160cc9.choices?htil=3&amp;pid=5eac5ef03&amp;color=0,0,0&amp;vtp=1&amp;bbb=1"/>
              <p:cNvSpPr/>
              <p:nvPr/>
            </p:nvSpPr>
            <p:spPr>
              <a:xfrm>
                <a:off x="722376" y="2281877"/>
                <a:ext cx="7443216"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𝑡</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𝑡</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酵母菌种群数量呈“</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”形增长</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.酵母菌种群数量达到最大值的时刻是</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𝑡</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.增加培养液酵母菌的初始数量，其</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𝐾</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值不变</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𝑡</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𝑡</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种群增长速率为负值，可能是资源有限导致的</a:t>
                </a:r>
                <a:endParaRPr lang="en-US" altLang="zh-CN" sz="2000" dirty="0"/>
              </a:p>
            </p:txBody>
          </p:sp>
        </mc:Choice>
        <mc:Fallback>
          <p:sp>
            <p:nvSpPr>
              <p:cNvPr id="5" name="QC_4_BD.7_3#950160cc9.choices?htil=3&amp;pid=5eac5ef03&amp;color=0,0,0&amp;vtp=1&amp;bbb=1"/>
              <p:cNvSpPr>
                <a:spLocks noRot="1" noChangeAspect="1" noMove="1" noResize="1" noEditPoints="1" noAdjustHandles="1" noChangeArrowheads="1" noChangeShapeType="1" noTextEdit="1"/>
              </p:cNvSpPr>
              <p:nvPr/>
            </p:nvSpPr>
            <p:spPr>
              <a:xfrm>
                <a:off x="722376" y="2281877"/>
                <a:ext cx="7443216" cy="1796034"/>
              </a:xfrm>
              <a:prstGeom prst="rect">
                <a:avLst/>
              </a:prstGeom>
              <a:blipFill rotWithShape="1">
                <a:blip r:embed="rId2"/>
                <a:stretch>
                  <a:fillRect l="-5" t="-18" r="2" b="-251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EX.9_1#950160cc9?vop=1&amp;pid=5eac5ef03&amp;color=0,0,0&amp;vtp=1&amp;bt=1&amp;bbb=1"/>
          <p:cNvSpPr/>
          <p:nvPr/>
        </p:nvSpPr>
        <p:spPr>
          <a:xfrm>
            <a:off x="722376" y="969264"/>
            <a:ext cx="10753344" cy="408559"/>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题图解读</a:t>
            </a:r>
            <a:endParaRPr lang="en-US" altLang="zh-CN" sz="2000" dirty="0"/>
          </a:p>
        </p:txBody>
      </p:sp>
      <p:pic>
        <p:nvPicPr>
          <p:cNvPr id="3" name="QC_4_EX.9_2#950160cc9?vop=1&amp;pid=5eac5ef03&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099816" y="1511300"/>
            <a:ext cx="5998464" cy="3931920"/>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AS.10_1#950160cc9?vop=1&amp;pid=5eac5ef03&amp;color=0,0,0&amp;vtp=1&amp;bt=1&amp;bbb=1&amp;hb=1"/>
              <p:cNvSpPr/>
              <p:nvPr/>
            </p:nvSpPr>
            <p:spPr>
              <a:xfrm>
                <a:off x="722376" y="972000"/>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酵母菌最终的种群数量受限于生存空间、培养液中的营养物质等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，增加培养液酵母菌的初</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始数量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𝐾</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值不变，C正确。</a:t>
                </a:r>
                <a:endParaRPr lang="en-US" altLang="zh-CN" sz="2200" dirty="0"/>
              </a:p>
            </p:txBody>
          </p:sp>
        </mc:Choice>
        <mc:Fallback>
          <p:sp>
            <p:nvSpPr>
              <p:cNvPr id="2" name="QC_4_AS.10_1#950160cc9?vop=1&amp;pid=5eac5ef03&amp;color=0,0,0&amp;vtp=1&amp;bt=1&amp;bbb=1&amp;hb=1"/>
              <p:cNvSpPr>
                <a:spLocks noRot="1" noChangeAspect="1" noMove="1" noResize="1" noEditPoints="1" noAdjustHandles="1" noChangeArrowheads="1" noChangeShapeType="1" noTextEdit="1"/>
              </p:cNvSpPr>
              <p:nvPr/>
            </p:nvSpPr>
            <p:spPr>
              <a:xfrm>
                <a:off x="722376" y="972000"/>
                <a:ext cx="10753344" cy="907034"/>
              </a:xfrm>
              <a:prstGeom prst="rect">
                <a:avLst/>
              </a:prstGeom>
              <a:blipFill rotWithShape="1">
                <a:blip r:embed="rId1"/>
                <a:stretch>
                  <a:fillRect l="-4" t="-50" b="-4963"/>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3855</Words>
  <Application>WPS 演示</Application>
  <PresentationFormat>宽屏</PresentationFormat>
  <Paragraphs>166</Paragraphs>
  <Slides>24</Slides>
  <Notes>24</Notes>
  <HiddenSlides>0</HiddenSlides>
  <MMClips>0</MMClips>
  <ScaleCrop>false</ScaleCrop>
  <HeadingPairs>
    <vt:vector size="6" baseType="variant">
      <vt:variant>
        <vt:lpstr>已用的字体</vt:lpstr>
      </vt:variant>
      <vt:variant>
        <vt:i4>17</vt:i4>
      </vt:variant>
      <vt:variant>
        <vt:lpstr>主题</vt:lpstr>
      </vt:variant>
      <vt:variant>
        <vt:i4>1</vt:i4>
      </vt:variant>
      <vt:variant>
        <vt:lpstr>幻灯片标题</vt:lpstr>
      </vt:variant>
      <vt:variant>
        <vt:i4>24</vt:i4>
      </vt:variant>
    </vt:vector>
  </HeadingPairs>
  <TitlesOfParts>
    <vt:vector size="42" baseType="lpstr">
      <vt:lpstr>Arial</vt:lpstr>
      <vt:lpstr>宋体</vt:lpstr>
      <vt:lpstr>Wingdings</vt:lpstr>
      <vt:lpstr>微软雅黑</vt:lpstr>
      <vt:lpstr>微软雅黑</vt:lpstr>
      <vt:lpstr>等线 (正文)</vt:lpstr>
      <vt:lpstr>等线</vt:lpstr>
      <vt:lpstr>等线 (正文)</vt:lpstr>
      <vt:lpstr>等线 (正文)</vt:lpstr>
      <vt:lpstr>黑体</vt:lpstr>
      <vt:lpstr>黑体</vt:lpstr>
      <vt:lpstr>宋体</vt:lpstr>
      <vt:lpstr>仿宋</vt:lpstr>
      <vt:lpstr>仿宋</vt:lpstr>
      <vt:lpstr>Cambria Math</vt:lpstr>
      <vt:lpstr>Calibri</vt:lpstr>
      <vt:lpstr>Arial Unicode MS</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蓝天</cp:lastModifiedBy>
  <cp:revision>4</cp:revision>
  <dcterms:created xsi:type="dcterms:W3CDTF">2025-08-01T13:30:00Z</dcterms:created>
  <dcterms:modified xsi:type="dcterms:W3CDTF">2025-08-05T01:00:27Z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D7156DD85EA74A5BA04D89A69E7DEB30_12</vt:lpwstr>
  </property>
  <property fmtid="{D5CDD505-2E9C-101B-9397-08002B2CF9AE}" pid="3" name="KSOProductBuildVer">
    <vt:lpwstr>2052-12.1.0.21915</vt:lpwstr>
  </property>
</Properties>
</file>