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100" d="100"/>
        <a:sy n="100" d="100"/>
      </p:scale>
      <p:origin x="0" y="-970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e93299c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专题3</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能量流动图解分析及相关计算</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e478eb0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能量流动图解分析</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2084344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能量传递效率计算</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28.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5.xml"/><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33.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5.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37.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5.xml"/><Relationship Id="rId2" Type="http://schemas.openxmlformats.org/officeDocument/2006/relationships/image" Target="../media/image39.jpeg"/><Relationship Id="rId1" Type="http://schemas.openxmlformats.org/officeDocument/2006/relationships/image" Target="../media/image38.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4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4.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4.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4.xml"/><Relationship Id="rId2" Type="http://schemas.openxmlformats.org/officeDocument/2006/relationships/image" Target="../media/image20.jpeg"/><Relationship Id="rId1" Type="http://schemas.openxmlformats.org/officeDocument/2006/relationships/image" Target="../media/image19.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4.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4.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931482142?pid=b4913f38f&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（3）若某草原生态系统存在如图2所示的食物网。研究C中某个种群的生态位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，则要研究的内容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至少写出2项）。</a:t>
            </a:r>
            <a:endParaRPr lang="en-US" altLang="zh-CN" sz="2000" dirty="0"/>
          </a:p>
        </p:txBody>
      </p:sp>
      <p:sp>
        <p:nvSpPr>
          <p:cNvPr id="3" name="QB_6_AN.17_1#931482142.blank?pid=b4913f38f&amp;color=0,0,0&amp;vpa=7&amp;vtp=1&amp;bbb=1"/>
          <p:cNvSpPr/>
          <p:nvPr/>
        </p:nvSpPr>
        <p:spPr>
          <a:xfrm>
            <a:off x="985901" y="1405890"/>
            <a:ext cx="551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它的栖息地、食物、天敌、与其他物种的关系等</a:t>
            </a:r>
            <a:endParaRPr lang="en-US" altLang="zh-CN" sz="2000" dirty="0"/>
          </a:p>
        </p:txBody>
      </p:sp>
      <p:pic>
        <p:nvPicPr>
          <p:cNvPr id="4" name="QB_6_BD.16_2#931482142?iti=2&amp;pid=b4913f38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330952" y="1985518"/>
            <a:ext cx="1527048" cy="1069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16_3#931482142?iti=2&amp;pid=b4913f38f&amp;color=0,0,0&amp;vtp=1&amp;bbb=1"/>
          <p:cNvSpPr/>
          <p:nvPr/>
        </p:nvSpPr>
        <p:spPr>
          <a:xfrm>
            <a:off x="5864289" y="318236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6" name="QB_6_AS.18_1#931482142?vop=1&amp;pid=b4913f38f&amp;color=0,0,0&amp;vtp=1&amp;bbb=1&amp;hb=1"/>
          <p:cNvSpPr/>
          <p:nvPr/>
        </p:nvSpPr>
        <p:spPr>
          <a:xfrm>
            <a:off x="722376" y="369277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C属于动物，研究C中某个种群的生态位，要研究的内容有它的栖息地、食物、天敌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他物种的关系等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9_1#751c48a81?pid=32084344b&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如图为公园中某一生态系统部分能量流动示意图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，数值表示能量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9_1#751c48a81?pid=32084344b&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b="-5438"/>
                </a:stretch>
              </a:blipFill>
            </p:spPr>
            <p:txBody>
              <a:bodyPr/>
              <a:lstStyle/>
              <a:p>
                <a:r>
                  <a:rPr lang="zh-CN" altLang="en-US">
                    <a:noFill/>
                  </a:rPr>
                  <a:t> </a:t>
                </a:r>
              </a:p>
            </p:txBody>
          </p:sp>
        </mc:Fallback>
      </mc:AlternateContent>
      <p:sp>
        <p:nvSpPr>
          <p:cNvPr id="3" name="QC_5_AN.20_1#751c48a81.bracket?pid=32084344b&amp;color=0,0,0&amp;vpa=8&amp;vtp=1"/>
          <p:cNvSpPr/>
          <p:nvPr/>
        </p:nvSpPr>
        <p:spPr>
          <a:xfrm>
            <a:off x="6148070"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9_2#751c48a81?htil=3&amp;pid=32084344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10360" y="1985517"/>
            <a:ext cx="4590288"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9_3#751c48a81.choices?htil=3&amp;pid=32084344b&amp;color=0,0,0&amp;vtp=1&amp;bbb=1&amp;hb=1"/>
              <p:cNvSpPr/>
              <p:nvPr/>
            </p:nvSpPr>
            <p:spPr>
              <a:xfrm>
                <a:off x="722376" y="1858517"/>
                <a:ext cx="6035040" cy="2713927"/>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A.第二营养级中未被利用的能量为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.第二营养级的同化量中用于生长、发育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.第二营养级到第三营养级的能量传递效率约为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D.该生态系统第一营养级同化的能量最少为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9_3#751c48a81.choices?htil=3&amp;pid=32084344b&amp;color=0,0,0&amp;vtp=1&amp;bbb=1&amp;hb=1"/>
              <p:cNvSpPr>
                <a:spLocks noRot="1" noChangeAspect="1" noMove="1" noResize="1" noEditPoints="1" noAdjustHandles="1" noChangeArrowheads="1" noChangeShapeType="1" noTextEdit="1"/>
              </p:cNvSpPr>
              <p:nvPr/>
            </p:nvSpPr>
            <p:spPr>
              <a:xfrm>
                <a:off x="722376" y="1858517"/>
                <a:ext cx="6035040" cy="2713927"/>
              </a:xfrm>
              <a:prstGeom prst="rect">
                <a:avLst/>
              </a:prstGeom>
              <a:blipFill rotWithShape="1">
                <a:blip r:embed="rId3"/>
                <a:stretch>
                  <a:fillRect l="-6" t="-19" r="-551" b="-19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1_1#751c48a81?vop=1&amp;pid=32084344b&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21_2#751c48a81?vop=1&amp;pid=32084344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27248" y="1511300"/>
            <a:ext cx="5934456"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751c48a81?vop=1&amp;pid=32084344b&amp;color=0,0,0&amp;vtp=1&amp;bt=1&amp;bbb=1&amp;hb=1"/>
              <p:cNvSpPr/>
              <p:nvPr/>
            </p:nvSpPr>
            <p:spPr>
              <a:xfrm>
                <a:off x="722376" y="1005840"/>
                <a:ext cx="10753344" cy="3704717"/>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第二营养级（初级消费者）的同化量为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，流入下一营养级的能量为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被分解者利用的能量为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，第三营养级的同化量为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，故第二营养级到第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三营养级的能量传递效率为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，则该生态系统第一营养级同化的能量最少为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2_1#751c48a81?vop=1&amp;pid=32084344b&amp;color=0,0,0&amp;vtp=1&amp;bt=1&amp;bbb=1&amp;hb=1"/>
              <p:cNvSpPr>
                <a:spLocks noRot="1" noChangeAspect="1" noMove="1" noResize="1" noEditPoints="1" noAdjustHandles="1" noChangeArrowheads="1" noChangeShapeType="1" noTextEdit="1"/>
              </p:cNvSpPr>
              <p:nvPr/>
            </p:nvSpPr>
            <p:spPr>
              <a:xfrm>
                <a:off x="722376" y="1005840"/>
                <a:ext cx="10753344" cy="3704717"/>
              </a:xfrm>
              <a:prstGeom prst="rect">
                <a:avLst/>
              </a:prstGeom>
              <a:blipFill rotWithShape="1">
                <a:blip r:embed="rId1"/>
                <a:stretch>
                  <a:fillRect l="-4" b="-147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3_1#b34318b91?pid=32084344b&amp;color=0,0,0&amp;vtp=1&amp;bt=1&amp;bbb=1&amp;hb=1"/>
              <p:cNvSpPr/>
              <p:nvPr/>
            </p:nvSpPr>
            <p:spPr>
              <a:xfrm>
                <a:off x="722376" y="1005840"/>
                <a:ext cx="10753344" cy="12051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生态农业园需要人工投入较多的物质和能量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某生态农业园部分营养级能量流动情况进行了定量分析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如表所示。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3_1#b34318b91?pid=32084344b&amp;color=0,0,0&amp;vtp=1&amp;bt=1&amp;bbb=1&amp;hb=1"/>
              <p:cNvSpPr>
                <a:spLocks noRot="1" noChangeAspect="1" noMove="1" noResize="1" noEditPoints="1" noAdjustHandles="1" noChangeArrowheads="1" noChangeShapeType="1" noTextEdit="1"/>
              </p:cNvSpPr>
              <p:nvPr/>
            </p:nvSpPr>
            <p:spPr>
              <a:xfrm>
                <a:off x="722376" y="1005840"/>
                <a:ext cx="10753344" cy="1205103"/>
              </a:xfrm>
              <a:prstGeom prst="rect">
                <a:avLst/>
              </a:prstGeom>
              <a:blipFill rotWithShape="1">
                <a:blip r:embed="rId1"/>
                <a:stretch>
                  <a:fillRect l="-4" r="-3496" b="-327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5" name="QC_5_BD.23_2#b34318b91?colgroup=7,6,3,6,6,6&amp;pid=32084344b&amp;color=0,0,0&amp;vtp=1&amp;bbb=1&amp;hb=1"/>
              <p:cNvGraphicFramePr>
                <a:graphicFrameLocks noGrp="1"/>
              </p:cNvGraphicFramePr>
              <p:nvPr/>
            </p:nvGraphicFramePr>
            <p:xfrm>
              <a:off x="722376" y="2342133"/>
              <a:ext cx="10680192" cy="2181733"/>
            </p:xfrm>
            <a:graphic>
              <a:graphicData uri="http://schemas.openxmlformats.org/drawingml/2006/table">
                <a:tbl>
                  <a:tblPr/>
                  <a:tblGrid>
                    <a:gridCol w="2039112"/>
                    <a:gridCol w="1920240"/>
                    <a:gridCol w="960120"/>
                    <a:gridCol w="1920240"/>
                    <a:gridCol w="1920240"/>
                    <a:gridCol w="1920240"/>
                  </a:tblGrid>
                  <a:tr h="854710">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自身呼吸消耗</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有机物输入的</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5" name="QC_5_BD.23_2#b34318b91?colgroup=7,6,3,6,6,6&amp;pid=32084344b&amp;color=0,0,0&amp;vtp=1&amp;bbb=1&amp;hb=1"/>
              <p:cNvGraphicFramePr>
                <a:graphicFrameLocks noGrp="1"/>
              </p:cNvGraphicFramePr>
              <p:nvPr/>
            </p:nvGraphicFramePr>
            <p:xfrm>
              <a:off x="722376" y="2342133"/>
              <a:ext cx="10680192" cy="2181733"/>
            </p:xfrm>
            <a:graphic>
              <a:graphicData uri="http://schemas.openxmlformats.org/drawingml/2006/table">
                <a:tbl>
                  <a:tblPr/>
                  <a:tblGrid>
                    <a:gridCol w="2039112"/>
                    <a:gridCol w="1920240"/>
                    <a:gridCol w="960120"/>
                    <a:gridCol w="1920240"/>
                    <a:gridCol w="1920240"/>
                    <a:gridCol w="1920240"/>
                  </a:tblGrid>
                  <a:tr h="854710">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自身呼吸消耗</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有机物输入的</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1960">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595">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24_1#b34318b91.bracket?pid=32084344b&amp;color=0,0,0&amp;vpa=9&amp;vtp=1&amp;bbb=1"/>
          <p:cNvSpPr/>
          <p:nvPr/>
        </p:nvSpPr>
        <p:spPr>
          <a:xfrm>
            <a:off x="2954401" y="1835658"/>
            <a:ext cx="7493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5_BD.23_3#b34318b91.choices?pid=32084344b&amp;color=0,0,0&amp;vtp=1&amp;bbb=1"/>
              <p:cNvSpPr/>
              <p:nvPr/>
            </p:nvSpPr>
            <p:spPr>
              <a:xfrm>
                <a:off x="722376" y="4653533"/>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A.由于存在有机物输入的能量，该生态系统能量金字塔为倒置的金字塔</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.表中“甲”代表流向分解者的能量，“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”的数值为44</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.第二营养级流向第三营养级的能量传递效率约为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.该生态农业园每个营养级都需要相应的有机物能量输入以保证产量</a:t>
                </a:r>
                <a:endParaRPr lang="en-US" altLang="zh-CN" sz="2000" dirty="0"/>
              </a:p>
            </p:txBody>
          </p:sp>
        </mc:Choice>
        <mc:Fallback>
          <p:sp>
            <p:nvSpPr>
              <p:cNvPr id="5" name="QC_5_BD.23_3#b34318b91.choices?pid=32084344b&amp;color=0,0,0&amp;vtp=1&amp;bbb=1"/>
              <p:cNvSpPr>
                <a:spLocks noRot="1" noChangeAspect="1" noMove="1" noResize="1" noEditPoints="1" noAdjustHandles="1" noChangeArrowheads="1" noChangeShapeType="1" noTextEdit="1"/>
              </p:cNvSpPr>
              <p:nvPr/>
            </p:nvSpPr>
            <p:spPr>
              <a:xfrm>
                <a:off x="722376" y="4653533"/>
                <a:ext cx="10753344" cy="1618234"/>
              </a:xfrm>
              <a:prstGeom prst="rect">
                <a:avLst/>
              </a:prstGeom>
              <a:blipFill rotWithShape="1">
                <a:blip r:embed="rId3"/>
                <a:stretch>
                  <a:fillRect l="-4" t="-16"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b34318b91?vop=1&amp;pid=32084344b&amp;color=0,0,0&amp;vtp=1&amp;bt=1&amp;bbb=1&amp;hb=1"/>
              <p:cNvSpPr/>
              <p:nvPr/>
            </p:nvSpPr>
            <p:spPr>
              <a:xfrm>
                <a:off x="722376" y="100584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”代表流向分解者的能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，则第三营养级的同化量为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”的数值为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，随着营养级的增加，能量逐级递减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，因此该生态系统能量金字塔为正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金字塔形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；第二营养级流向第三营养级的能量传递效率为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，C正确；由表可知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，该生态农业园中第一营养级没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有有机物能量输入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5_1#b34318b91?vop=1&amp;pid=32084344b&amp;color=0,0,0&amp;vtp=1&amp;bt=1&amp;bbb=1&amp;hb=1"/>
              <p:cNvSpPr>
                <a:spLocks noRot="1" noChangeAspect="1" noMove="1" noResize="1" noEditPoints="1" noAdjustHandles="1" noChangeArrowheads="1" noChangeShapeType="1" noTextEdit="1"/>
              </p:cNvSpPr>
              <p:nvPr/>
            </p:nvSpPr>
            <p:spPr>
              <a:xfrm>
                <a:off x="722376" y="1005840"/>
                <a:ext cx="10753344" cy="4069334"/>
              </a:xfrm>
              <a:prstGeom prst="rect">
                <a:avLst/>
              </a:prstGeom>
              <a:blipFill rotWithShape="1">
                <a:blip r:embed="rId1"/>
                <a:stretch>
                  <a:fillRect l="-4" b="-11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bb48fbc34?pid=32084344b&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图1表示太湖中部分生物之间、生物与环境之间的关系，图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研团队对太湖蓝细菌水华的发生规律进行研究得到的结果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5_BD.26_3#bb48fbc34?iti=3&amp;htil=1&amp;pid=32084344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75104" y="2387854"/>
            <a:ext cx="2871216"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6_4#bb48fbc34?iti=4&amp;htil=1&amp;pid=32084344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419088" y="1985518"/>
            <a:ext cx="4736592" cy="2295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6_5#bb48fbc34?iti=3&amp;htil=1&amp;pid=32084344b&amp;color=0,0,0&amp;vtp=1&amp;bbb=1"/>
          <p:cNvSpPr/>
          <p:nvPr/>
        </p:nvSpPr>
        <p:spPr>
          <a:xfrm>
            <a:off x="3180524" y="440766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26_6#bb48fbc34?iti=4&amp;htil=1&amp;pid=32084344b&amp;color=0,0,0&amp;vtp=1&amp;bbb=1"/>
          <p:cNvSpPr/>
          <p:nvPr/>
        </p:nvSpPr>
        <p:spPr>
          <a:xfrm>
            <a:off x="8557196" y="440766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8_1#bb48fbc34.choices?pid=32084344b&amp;color=0,0,0&amp;vtp=1&amp;bt=1&amp;bbb=1&amp;hb=1"/>
              <p:cNvSpPr/>
              <p:nvPr/>
            </p:nvSpPr>
            <p:spPr>
              <a:xfrm>
                <a:off x="722376" y="1005840"/>
                <a:ext cx="10753344" cy="2971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A.结合图2分析，可在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月清除底泥、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月在上覆水位置打捞蓝细菌，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月设置生态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浮床与蓝细菌竞争水体有机物以防治水华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.若食浮游生物鱼类的食物由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浮游藻类组成，食浮游生物鱼类能量增加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最多需要浮游藻类提供能量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.流经该生态系统的总能量为生产者固定的太阳能和碎屑中的化学能</a:t>
                </a:r>
                <a:endParaRPr lang="en-US" altLang="zh-CN" sz="2000" dirty="0"/>
              </a:p>
              <a:p>
                <a:pPr latinLnBrk="1">
                  <a:lnSpc>
                    <a:spcPts val="5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.图1中第二、三营养级之间的能量传递效率为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浮游动物同化量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食浮游生物鱼类同化量</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C_5_BD.28_1#bb48fbc34.choices?pid=32084344b&amp;color=0,0,0&amp;vtp=1&amp;bt=1&amp;bbb=1&amp;hb=1"/>
              <p:cNvSpPr>
                <a:spLocks noRot="1" noChangeAspect="1" noMove="1" noResize="1" noEditPoints="1" noAdjustHandles="1" noChangeArrowheads="1" noChangeShapeType="1" noTextEdit="1"/>
              </p:cNvSpPr>
              <p:nvPr/>
            </p:nvSpPr>
            <p:spPr>
              <a:xfrm>
                <a:off x="722376" y="1005840"/>
                <a:ext cx="10753344" cy="2971800"/>
              </a:xfrm>
              <a:prstGeom prst="rect">
                <a:avLst/>
              </a:prstGeom>
              <a:blipFill rotWithShape="1">
                <a:blip r:embed="rId1"/>
                <a:stretch>
                  <a:fillRect l="-4"/>
                </a:stretch>
              </a:blipFill>
            </p:spPr>
            <p:txBody>
              <a:bodyPr/>
              <a:lstStyle/>
              <a:p>
                <a:r>
                  <a:rPr lang="zh-CN" altLang="en-US">
                    <a:noFill/>
                  </a:rPr>
                  <a:t> </a:t>
                </a:r>
              </a:p>
            </p:txBody>
          </p:sp>
        </mc:Fallback>
      </mc:AlternateContent>
      <p:sp>
        <p:nvSpPr>
          <p:cNvPr id="3" name="QC_5_AN.27_1#bb48fbc34.bracket?pid=32084344b&amp;color=0,0,0&amp;vpa=10&amp;vtp=1&amp;answeroption=B"/>
          <p:cNvSpPr txBox="1"/>
          <p:nvPr/>
        </p:nvSpPr>
        <p:spPr>
          <a:xfrm>
            <a:off x="595376" y="199390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bb48fbc34?vop=1&amp;pid=32084344b&amp;color=0,0,0&amp;vtp=1&amp;bt=1&amp;bbb=1&amp;hb=1"/>
              <p:cNvSpPr/>
              <p:nvPr/>
            </p:nvSpPr>
            <p:spPr>
              <a:xfrm>
                <a:off x="722376" y="100584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生态浮床与蓝细菌竞争的是水体中的无机盐等营养物质，而非有机物，A错误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；若食浮游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生物鱼类的食物由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浮游藻类组成，则食浮游生物鱼类能量增加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要浮游藻类提供</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生态系统的总能量为生产者固定的太阳能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，碎屑来自该生态系统的生物，不是外界输入的，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；第二、三营养级之间的能量传递效率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图中浮游动物属于第二营养级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，第二营养级还包括食浮游生物鱼类和食鱼性鱼类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，食浮游生物鱼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类属于第二和第三营养级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9_1#bb48fbc34?vop=1&amp;pid=32084344b&amp;color=0,0,0&amp;vtp=1&amp;bt=1&amp;bbb=1&amp;hb=1"/>
              <p:cNvSpPr>
                <a:spLocks noRot="1" noChangeAspect="1" noMove="1" noResize="1" noEditPoints="1" noAdjustHandles="1" noChangeArrowheads="1" noChangeShapeType="1" noTextEdit="1"/>
              </p:cNvSpPr>
              <p:nvPr/>
            </p:nvSpPr>
            <p:spPr>
              <a:xfrm>
                <a:off x="722376" y="1005840"/>
                <a:ext cx="10753344" cy="3180334"/>
              </a:xfrm>
              <a:prstGeom prst="rect">
                <a:avLst/>
              </a:prstGeom>
              <a:blipFill rotWithShape="1">
                <a:blip r:embed="rId1"/>
                <a:stretch>
                  <a:fillRect l="-4" r="-1541" b="-14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9f2ffcb5.fixed?pid=e93299cf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79f2ffcb5.fixed?pid=e93299cf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专题3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能量流动图解分析及相关计算</a:t>
            </a:r>
            <a:endParaRPr lang="en-US" altLang="zh-CN" sz="4400" dirty="0"/>
          </a:p>
        </p:txBody>
      </p:sp>
      <p:pic>
        <p:nvPicPr>
          <p:cNvPr id="4" name="C_3#79f2ffcb5.fixed?pid=e93299cf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9f2ffcb5.fixed?pid=e93299cf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43e2eabc0?pid=8e478eb0c&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某同学绘制了如图所示的能量流动图解（其中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为生产者固定的太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43e2eabc0?pid=8e478eb0c&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r="-957" b="-5438"/>
                </a:stretch>
              </a:blipFill>
            </p:spPr>
            <p:txBody>
              <a:bodyPr/>
              <a:lstStyle/>
              <a:p>
                <a:r>
                  <a:rPr lang="zh-CN" altLang="en-US">
                    <a:noFill/>
                  </a:rPr>
                  <a:t> </a:t>
                </a:r>
              </a:p>
            </p:txBody>
          </p:sp>
        </mc:Fallback>
      </mc:AlternateContent>
      <p:sp>
        <p:nvSpPr>
          <p:cNvPr id="3" name="QC_5_AN.2_1#43e2eabc0.bracket?pid=8e478eb0c&amp;color=0,0,0&amp;vpa=1&amp;vtp=1"/>
          <p:cNvSpPr/>
          <p:nvPr/>
        </p:nvSpPr>
        <p:spPr>
          <a:xfrm>
            <a:off x="4478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_2#43e2eabc0?htil=1&amp;pid=8e478eb0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4604" y="1985517"/>
            <a:ext cx="3931920"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_3#43e2eabc0.choices?htil=1&amp;pid=8e478eb0c&amp;color=0,0,0&amp;vtp=1&amp;bbb=1&amp;hb=1"/>
              <p:cNvSpPr/>
              <p:nvPr/>
            </p:nvSpPr>
            <p:spPr>
              <a:xfrm>
                <a:off x="722376" y="1858517"/>
                <a:ext cx="6684264" cy="2316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A.生产者固定的总能量可表示为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.流入初级消费者体内的能量可表示为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.由第一营养级到第二营养级的能量传递效率为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可分别表示生产者和初级消费者呼吸作用散失的能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2000" dirty="0"/>
              </a:p>
            </p:txBody>
          </p:sp>
        </mc:Choice>
        <mc:Fallback>
          <p:sp>
            <p:nvSpPr>
              <p:cNvPr id="5" name="QC_5_BD.1_3#43e2eabc0.choices?htil=1&amp;pid=8e478eb0c&amp;color=0,0,0&amp;vtp=1&amp;bbb=1&amp;hb=1"/>
              <p:cNvSpPr>
                <a:spLocks noRot="1" noChangeAspect="1" noMove="1" noResize="1" noEditPoints="1" noAdjustHandles="1" noChangeArrowheads="1" noChangeShapeType="1" noTextEdit="1"/>
              </p:cNvSpPr>
              <p:nvPr/>
            </p:nvSpPr>
            <p:spPr>
              <a:xfrm>
                <a:off x="722376" y="1858517"/>
                <a:ext cx="6684264" cy="2316734"/>
              </a:xfrm>
              <a:prstGeom prst="rect">
                <a:avLst/>
              </a:prstGeom>
              <a:blipFill rotWithShape="1">
                <a:blip r:embed="rId3"/>
                <a:stretch>
                  <a:fillRect l="-6" t="-22" r="-1415" b="-19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43e2eabc0?vop=1&amp;pid=8e478eb0c&amp;color=0,0,0&amp;vtp=1&amp;bt=1&amp;bbb=1&amp;hb=1"/>
              <p:cNvSpPr/>
              <p:nvPr/>
            </p:nvSpPr>
            <p:spPr>
              <a:xfrm>
                <a:off x="722376" y="1005840"/>
                <a:ext cx="10753344" cy="19655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生产者固定的总能量可表示为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为呼吸作用散失的能量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被利用的能量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为流向分解者的能量，A正确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，是流入下一营养级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初级消费者）的能量，B错误；由第一营养级到第二营养级的能量传递效率为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可分别表示生产者和初级消费者呼吸作用散失的能量，D正确。</a:t>
                </a:r>
                <a:endParaRPr lang="en-US" altLang="zh-CN" sz="2200" dirty="0"/>
              </a:p>
            </p:txBody>
          </p:sp>
        </mc:Choice>
        <mc:Fallback>
          <p:sp>
            <p:nvSpPr>
              <p:cNvPr id="2" name="QC_5_AS.3_1#43e2eabc0?vop=1&amp;pid=8e478eb0c&amp;color=0,0,0&amp;vtp=1&amp;bt=1&amp;bbb=1&amp;hb=1"/>
              <p:cNvSpPr>
                <a:spLocks noRot="1" noChangeAspect="1" noMove="1" noResize="1" noEditPoints="1" noAdjustHandles="1" noChangeArrowheads="1" noChangeShapeType="1" noTextEdit="1"/>
              </p:cNvSpPr>
              <p:nvPr/>
            </p:nvSpPr>
            <p:spPr>
              <a:xfrm>
                <a:off x="722376" y="1005840"/>
                <a:ext cx="10753344" cy="1965579"/>
              </a:xfrm>
              <a:prstGeom prst="rect">
                <a:avLst/>
              </a:prstGeom>
              <a:blipFill rotWithShape="1">
                <a:blip r:embed="rId1"/>
                <a:stretch>
                  <a:fillRect l="-4" r="-650" b="-27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64a79439d?htil=2&amp;pid=8e478eb0c&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69688" y="1088135"/>
            <a:ext cx="4169664"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_2#64a79439d?htil=2&amp;pid=8e478eb0c&amp;color=0,0,0&amp;vtp=1&amp;bt=1&amp;bbb=1&amp;hb=1&amp;hs=1"/>
              <p:cNvSpPr/>
              <p:nvPr/>
            </p:nvSpPr>
            <p:spPr>
              <a:xfrm>
                <a:off x="722376" y="1005840"/>
                <a:ext cx="645566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图甲表示某季度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某生态系统的能量金字塔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为初级消费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为次级消费者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；图乙是将图甲中各营养级所含有的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能量进行分类剖析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表示上一年留下来的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（假设它不被下一营养级利用），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4_2#64a79439d?htil=2&amp;pid=8e478eb0c&amp;color=0,0,0&amp;vtp=1&amp;bt=1&amp;bbb=1&amp;hb=1&amp;hs=1"/>
              <p:cNvSpPr>
                <a:spLocks noRot="1" noChangeAspect="1" noMove="1" noResize="1" noEditPoints="1" noAdjustHandles="1" noChangeArrowheads="1" noChangeShapeType="1" noTextEdit="1"/>
              </p:cNvSpPr>
              <p:nvPr/>
            </p:nvSpPr>
            <p:spPr>
              <a:xfrm>
                <a:off x="722376" y="1005840"/>
                <a:ext cx="6455664" cy="2671953"/>
              </a:xfrm>
              <a:prstGeom prst="rect">
                <a:avLst/>
              </a:prstGeom>
              <a:blipFill rotWithShape="1">
                <a:blip r:embed="rId2"/>
                <a:stretch>
                  <a:fillRect l="-6" r="-1928" b="-1716"/>
                </a:stretch>
              </a:blipFill>
            </p:spPr>
            <p:txBody>
              <a:bodyPr/>
              <a:lstStyle/>
              <a:p>
                <a:r>
                  <a:rPr lang="zh-CN" altLang="en-US">
                    <a:noFill/>
                  </a:rPr>
                  <a:t> </a:t>
                </a:r>
              </a:p>
            </p:txBody>
          </p:sp>
        </mc:Fallback>
      </mc:AlternateContent>
      <p:sp>
        <p:nvSpPr>
          <p:cNvPr id="4" name="QC_5_AN.5_1#64a79439d.bracket?pid=8e478eb0c&amp;color=0,0,0&amp;vpa=2&amp;vtp=1&amp;bbb=1"/>
          <p:cNvSpPr/>
          <p:nvPr/>
        </p:nvSpPr>
        <p:spPr>
          <a:xfrm>
            <a:off x="3970401" y="327279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5" name="QC_5_BD.4_3#64a79439d.choices?pid=8e478eb0c&amp;color=0,0,0&amp;vtp=1&amp;bbb=1&amp;hb=1&amp;hs=1"/>
              <p:cNvSpPr/>
              <p:nvPr/>
            </p:nvSpPr>
            <p:spPr>
              <a:xfrm>
                <a:off x="722376" y="3687317"/>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A.假设种群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个体数分别为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，种群中平均每个个体所含有的能量分别为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.每年流入这个生态系统的总能量可用图乙中的字母表示为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表示的是流入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表示未被利用的能量，则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表示流入分解者的能量</a:t>
                </a:r>
                <a:endParaRPr lang="en-US" altLang="zh-CN" sz="2000" dirty="0"/>
              </a:p>
            </p:txBody>
          </p:sp>
        </mc:Choice>
        <mc:Fallback>
          <p:sp>
            <p:nvSpPr>
              <p:cNvPr id="5" name="QC_5_BD.4_3#64a79439d.choices?pid=8e478eb0c&amp;color=0,0,0&amp;vtp=1&amp;bbb=1&amp;hb=1&amp;hs=1"/>
              <p:cNvSpPr>
                <a:spLocks noRot="1" noChangeAspect="1" noMove="1" noResize="1" noEditPoints="1" noAdjustHandles="1" noChangeArrowheads="1" noChangeShapeType="1" noTextEdit="1"/>
              </p:cNvSpPr>
              <p:nvPr/>
            </p:nvSpPr>
            <p:spPr>
              <a:xfrm>
                <a:off x="722376" y="3687317"/>
                <a:ext cx="10753344" cy="2227834"/>
              </a:xfrm>
              <a:prstGeom prst="rect">
                <a:avLst/>
              </a:prstGeom>
              <a:blipFill rotWithShape="1">
                <a:blip r:embed="rId3"/>
                <a:stretch>
                  <a:fillRect l="-4" t="-23" r="-1246"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64a79439d?vop=1&amp;pid=8e478eb0c&amp;color=0,0,0&amp;vtp=1&amp;bt=1&amp;bbb=1&amp;hb=1"/>
              <p:cNvSpPr/>
              <p:nvPr/>
            </p:nvSpPr>
            <p:spPr>
              <a:xfrm>
                <a:off x="722376" y="1005840"/>
                <a:ext cx="10753344" cy="22830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为初级消费者</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为次级消费者，由于能量流动的特点是单向流动、逐级递减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级的总能量一定大于高营养级的总能量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由图乙可知</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代表的是生产者固定的太阳能，是每年流入该生态系统的总能量，B错误；图乙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表示被初级消费者同化的能量，即流入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的能量，C正确；图乙中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表示上一年留下来的能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表示呼吸消耗量,若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表示未被利用的能量，则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表示流入分解者的能量，D正确。</a:t>
                </a:r>
                <a:endParaRPr lang="en-US" altLang="zh-CN" sz="2200" dirty="0"/>
              </a:p>
            </p:txBody>
          </p:sp>
        </mc:Choice>
        <mc:Fallback>
          <p:sp>
            <p:nvSpPr>
              <p:cNvPr id="2" name="QC_5_AS.6_1#64a79439d?vop=1&amp;pid=8e478eb0c&amp;color=0,0,0&amp;vtp=1&amp;bt=1&amp;bbb=1&amp;hb=1"/>
              <p:cNvSpPr>
                <a:spLocks noRot="1" noChangeAspect="1" noMove="1" noResize="1" noEditPoints="1" noAdjustHandles="1" noChangeArrowheads="1" noChangeShapeType="1" noTextEdit="1"/>
              </p:cNvSpPr>
              <p:nvPr/>
            </p:nvSpPr>
            <p:spPr>
              <a:xfrm>
                <a:off x="722376" y="1005840"/>
                <a:ext cx="10753344" cy="2283079"/>
              </a:xfrm>
              <a:prstGeom prst="rect">
                <a:avLst/>
              </a:prstGeom>
              <a:blipFill rotWithShape="1">
                <a:blip r:embed="rId1"/>
                <a:stretch>
                  <a:fillRect l="-4" r="-579" b="-23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_1#b4913f38f?pid=8e478eb0c&amp;color=0,0,0&amp;vtp=1&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如图1表示某湿地生态系统的局部能量流动过程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，图中字母代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表相应能量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表示同化量。回答下列问题。</a:t>
                </a:r>
                <a:endParaRPr lang="en-US" altLang="zh-CN" sz="2000" dirty="0"/>
              </a:p>
            </p:txBody>
          </p:sp>
        </mc:Choice>
        <mc:Fallback>
          <p:sp>
            <p:nvSpPr>
              <p:cNvPr id="2" name="QO_5_BD.7_1#b4913f38f?pid=8e478eb0c&amp;color=0,0,0&amp;vtp=1&amp;bt=1&amp;bbb=1&amp;hb=1"/>
              <p:cNvSpPr>
                <a:spLocks noRot="1" noChangeAspect="1" noMove="1" noResize="1" noEditPoints="1" noAdjustHandles="1" noChangeArrowheads="1" noChangeShapeType="1" noTextEdit="1"/>
              </p:cNvSpPr>
              <p:nvPr/>
            </p:nvSpPr>
            <p:spPr>
              <a:xfrm>
                <a:off x="722376" y="1005840"/>
                <a:ext cx="10753344" cy="856234"/>
              </a:xfrm>
              <a:prstGeom prst="rect">
                <a:avLst/>
              </a:prstGeom>
              <a:blipFill rotWithShape="1">
                <a:blip r:embed="rId1"/>
                <a:stretch>
                  <a:fillRect l="-4" b="-5310"/>
                </a:stretch>
              </a:blipFill>
            </p:spPr>
            <p:txBody>
              <a:bodyPr/>
              <a:lstStyle/>
              <a:p>
                <a:r>
                  <a:rPr lang="zh-CN" altLang="en-US">
                    <a:noFill/>
                  </a:rPr>
                  <a:t> </a:t>
                </a:r>
              </a:p>
            </p:txBody>
          </p:sp>
        </mc:Fallback>
      </mc:AlternateContent>
      <p:pic>
        <p:nvPicPr>
          <p:cNvPr id="3" name="QO_5_BD.7_2#b4913f38f?iti=1&amp;pid=8e478eb0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40480" y="1995043"/>
            <a:ext cx="4517136"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7_3#b4913f38f?iti=1&amp;pid=8e478eb0c&amp;color=0,0,0&amp;vtp=1&amp;bbb=1"/>
          <p:cNvSpPr/>
          <p:nvPr/>
        </p:nvSpPr>
        <p:spPr>
          <a:xfrm>
            <a:off x="5868860" y="37222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_1#6011c0362?pid=b4913f38f&amp;color=0,0,0&amp;vtp=1&amp;bt=1&amp;bbb=1&amp;hb=1"/>
          <p:cNvSpPr/>
          <p:nvPr/>
        </p:nvSpPr>
        <p:spPr>
          <a:xfrm>
            <a:off x="722376" y="96926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（1）分析图1可知，第二营养级用于自身生长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），第一营养级和第二营养级之间的能量传递效率为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），生态系统能量流动的特点是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9_1#6011c0362.blank?pid=b4913f38f&amp;color=0,0,0&amp;vpa=3&amp;vtp=1&amp;bbb=1"/>
              <p:cNvSpPr/>
              <p:nvPr/>
            </p:nvSpPr>
            <p:spPr>
              <a:xfrm>
                <a:off x="8383651" y="1012952"/>
                <a:ext cx="2745359"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𝑮</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𝑫</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𝑯</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solidFill>
                    <a:srgbClr val="00B050"/>
                  </a:solidFill>
                </a:endParaRPr>
              </a:p>
            </p:txBody>
          </p:sp>
        </mc:Choice>
        <mc:Fallback>
          <p:sp>
            <p:nvSpPr>
              <p:cNvPr id="3" name="QB_6_AN.9_1#6011c0362.blank?pid=b4913f38f&amp;color=0,0,0&amp;vpa=3&amp;vtp=1&amp;bbb=1"/>
              <p:cNvSpPr>
                <a:spLocks noRot="1" noChangeAspect="1" noMove="1" noResize="1" noEditPoints="1" noAdjustHandles="1" noChangeArrowheads="1" noChangeShapeType="1" noTextEdit="1"/>
              </p:cNvSpPr>
              <p:nvPr/>
            </p:nvSpPr>
            <p:spPr>
              <a:xfrm>
                <a:off x="8383651" y="1012952"/>
                <a:ext cx="2745359" cy="303784"/>
              </a:xfrm>
              <a:prstGeom prst="rect">
                <a:avLst/>
              </a:prstGeom>
              <a:blipFill rotWithShape="1">
                <a:blip r:embed="rId1"/>
                <a:stretch>
                  <a:fillRect l="-14" t="-3804"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10_1#6011c0362.blank?pid=b4913f38f&amp;color=0,0,0&amp;vpa=4&amp;vtp=1&amp;bbb=1&amp;rh=34.55504&amp;hb=1"/>
              <p:cNvSpPr/>
              <p:nvPr/>
            </p:nvSpPr>
            <p:spPr>
              <a:xfrm>
                <a:off x="722377" y="1388365"/>
                <a:ext cx="10749631" cy="843090"/>
              </a:xfrm>
              <a:prstGeom prst="rect">
                <a:avLst/>
              </a:prstGeom>
              <a:noFill/>
            </p:spPr>
            <p:txBody>
              <a:bodyPr wrap="square" lIns="0" tIns="0" rIns="0" bIns="0" rtlCol="0" anchor="t"/>
              <a:lstStyle/>
              <a:p>
                <a:pPr latinLnBrk="1">
                  <a:lnSpc>
                    <a:spcPts val="3310"/>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𝑫</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den>
                    </m:f>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1"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1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𝑭</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𝑮</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𝑯</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den>
                    </m:f>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solidFill>
                    <a:srgbClr val="00B050"/>
                  </a:solidFill>
                </a:endParaRPr>
              </a:p>
            </p:txBody>
          </p:sp>
        </mc:Choice>
        <mc:Fallback>
          <p:sp>
            <p:nvSpPr>
              <p:cNvPr id="4" name="QB_6_AN.10_1#6011c0362.blank?pid=b4913f38f&amp;color=0,0,0&amp;vpa=4&amp;vtp=1&amp;bbb=1&amp;rh=34.55504&amp;hb=1"/>
              <p:cNvSpPr>
                <a:spLocks noRot="1" noChangeAspect="1" noMove="1" noResize="1" noEditPoints="1" noAdjustHandles="1" noChangeArrowheads="1" noChangeShapeType="1" noTextEdit="1"/>
              </p:cNvSpPr>
              <p:nvPr/>
            </p:nvSpPr>
            <p:spPr>
              <a:xfrm>
                <a:off x="722377" y="1388365"/>
                <a:ext cx="10749631" cy="843090"/>
              </a:xfrm>
              <a:prstGeom prst="rect">
                <a:avLst/>
              </a:prstGeom>
              <a:blipFill rotWithShape="1">
                <a:blip r:embed="rId2"/>
                <a:stretch>
                  <a:fillRect l="-4" t="-30" r="1" b="8"/>
                </a:stretch>
              </a:blipFill>
            </p:spPr>
            <p:txBody>
              <a:bodyPr/>
              <a:lstStyle/>
              <a:p>
                <a:r>
                  <a:rPr lang="zh-CN" altLang="en-US">
                    <a:noFill/>
                  </a:rPr>
                  <a:t> </a:t>
                </a:r>
              </a:p>
            </p:txBody>
          </p:sp>
        </mc:Fallback>
      </mc:AlternateContent>
      <p:sp>
        <p:nvSpPr>
          <p:cNvPr id="5" name="QB_6_AN.11_1#6011c0362.blank?pid=b4913f38f&amp;color=0,0,0&amp;vpa=5&amp;vtp=1&amp;bbb=1&amp;hb=1"/>
          <p:cNvSpPr/>
          <p:nvPr/>
        </p:nvSpPr>
        <p:spPr>
          <a:xfrm>
            <a:off x="722377" y="1845565"/>
            <a:ext cx="10749631" cy="8657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单向流动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，逐级递减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12_1#6011c0362?vop=1&amp;pid=b4913f38f&amp;color=0,0,0&amp;vtp=1&amp;bbb=1&amp;hb=1"/>
              <p:cNvSpPr/>
              <p:nvPr/>
            </p:nvSpPr>
            <p:spPr>
              <a:xfrm>
                <a:off x="722376" y="2834767"/>
                <a:ext cx="10753344" cy="28628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生物同化的能量一部分被用于自身生长、发育和繁殖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，另一部分通过呼吸作用以热能的形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。分析图1可知，第二营养级用于自身生长、发育和繁殖的能量是</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𝐹</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𝐺</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𝐻</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（呼吸作用散失的能量）。第一营养级的同化量为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𝐹</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𝐺</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𝐻</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，因此第一营养级和第二营养级之间的能量传递效率为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𝐹</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𝐺</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𝐻</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。生态系统能量流动的特点是单向流动、逐级递减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，即能量在食物链中只能从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低营养级流向高营养级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12_1#6011c0362?vop=1&amp;pid=b4913f38f&amp;color=0,0,0&amp;vtp=1&amp;bbb=1&amp;hb=1"/>
              <p:cNvSpPr>
                <a:spLocks noRot="1" noChangeAspect="1" noMove="1" noResize="1" noEditPoints="1" noAdjustHandles="1" noChangeArrowheads="1" noChangeShapeType="1" noTextEdit="1"/>
              </p:cNvSpPr>
              <p:nvPr/>
            </p:nvSpPr>
            <p:spPr>
              <a:xfrm>
                <a:off x="722376" y="2834767"/>
                <a:ext cx="10753344" cy="2862834"/>
              </a:xfrm>
              <a:prstGeom prst="rect">
                <a:avLst/>
              </a:prstGeom>
              <a:blipFill rotWithShape="1">
                <a:blip r:embed="rId3"/>
                <a:stretch>
                  <a:fillRect l="-4" t="-4" r="-165" b="-158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Effect transition="in" filter="fade">
                                      <p:cBhvr>
                                        <p:cTn id="5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fd2cffaf6?pid=b4913f38f&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（2）下表是初级消费者和次级消费者的部分能量值。</a:t>
            </a:r>
            <a:endParaRPr lang="en-US" altLang="zh-CN" sz="2000" dirty="0">
              <a:solidFill>
                <a:srgbClr val="000000"/>
              </a:solidFill>
            </a:endParaRPr>
          </a:p>
        </p:txBody>
      </p:sp>
      <mc:AlternateContent xmlns:mc="http://schemas.openxmlformats.org/markup-compatibility/2006" xmlns:a14="http://schemas.microsoft.com/office/drawing/2010/main">
        <mc:Choice Requires="a14">
          <p:graphicFrame>
            <p:nvGraphicFramePr>
              <p:cNvPr id="10" name="QB_6_BD.13_2#fd2cffaf6?colgroup=8,10,10,10&amp;pid=b4913f38f&amp;color=0,0,0&amp;vtp=1&amp;bbb=1"/>
              <p:cNvGraphicFramePr>
                <a:graphicFrameLocks noGrp="1"/>
              </p:cNvGraphicFramePr>
              <p:nvPr/>
            </p:nvGraphicFramePr>
            <p:xfrm>
              <a:off x="722376" y="1547368"/>
              <a:ext cx="10698480" cy="1262761"/>
            </p:xfrm>
            <a:graphic>
              <a:graphicData uri="http://schemas.openxmlformats.org/drawingml/2006/table">
                <a:tbl>
                  <a:tblPr/>
                  <a:tblGrid>
                    <a:gridCol w="2359152"/>
                    <a:gridCol w="2779776"/>
                    <a:gridCol w="2779776"/>
                    <a:gridCol w="2779776"/>
                  </a:tblGrid>
                  <a:tr h="42049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06</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0" name="QB_6_BD.13_2#fd2cffaf6?colgroup=8,10,10,10&amp;pid=b4913f38f&amp;color=0,0,0&amp;vtp=1&amp;bbb=1"/>
              <p:cNvGraphicFramePr>
                <a:graphicFrameLocks noGrp="1"/>
              </p:cNvGraphicFramePr>
              <p:nvPr/>
            </p:nvGraphicFramePr>
            <p:xfrm>
              <a:off x="722376" y="1547368"/>
              <a:ext cx="10698480" cy="1262761"/>
            </p:xfrm>
            <a:graphic>
              <a:graphicData uri="http://schemas.openxmlformats.org/drawingml/2006/table">
                <a:tbl>
                  <a:tblPr/>
                  <a:tblGrid>
                    <a:gridCol w="2359152"/>
                    <a:gridCol w="2779776"/>
                    <a:gridCol w="2779776"/>
                    <a:gridCol w="2779776"/>
                  </a:tblGrid>
                  <a:tr h="42037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16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B_6_BD.13_3#fd2cffaf6?pid=b4913f38f&amp;color=0,0,0&amp;vtp=1&amp;bbb=1&amp;hb=1"/>
              <p:cNvSpPr/>
              <p:nvPr/>
            </p:nvSpPr>
            <p:spPr>
              <a:xfrm>
                <a:off x="722376" y="2944368"/>
                <a:ext cx="10753344"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据表可知初级消费者同化的能量中不经次级消费者的任何作用而直接流向分解者的能量最多为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6_BD.13_3#fd2cffaf6?pid=b4913f38f&amp;color=0,0,0&amp;vtp=1&amp;bbb=1&amp;hb=1"/>
              <p:cNvSpPr>
                <a:spLocks noRot="1" noChangeAspect="1" noMove="1" noResize="1" noEditPoints="1" noAdjustHandles="1" noChangeArrowheads="1" noChangeShapeType="1" noTextEdit="1"/>
              </p:cNvSpPr>
              <p:nvPr/>
            </p:nvSpPr>
            <p:spPr>
              <a:xfrm>
                <a:off x="722376" y="2944368"/>
                <a:ext cx="10753344" cy="843153"/>
              </a:xfrm>
              <a:prstGeom prst="rect">
                <a:avLst/>
              </a:prstGeom>
              <a:blipFill rotWithShape="1">
                <a:blip r:embed="rId2"/>
                <a:stretch>
                  <a:fillRect l="-4" t="-60" b="-537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14_1#fd2cffaf6.blank?pid=b4913f38f&amp;color=0,0,0&amp;vpa=6&amp;vtp=1&amp;bbb=1"/>
              <p:cNvSpPr/>
              <p:nvPr/>
            </p:nvSpPr>
            <p:spPr>
              <a:xfrm>
                <a:off x="733489" y="3429889"/>
                <a:ext cx="1250061"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14_1#fd2cffaf6.blank?pid=b4913f38f&amp;color=0,0,0&amp;vpa=6&amp;vtp=1&amp;bbb=1"/>
              <p:cNvSpPr>
                <a:spLocks noRot="1" noChangeAspect="1" noMove="1" noResize="1" noEditPoints="1" noAdjustHandles="1" noChangeArrowheads="1" noChangeShapeType="1" noTextEdit="1"/>
              </p:cNvSpPr>
              <p:nvPr/>
            </p:nvSpPr>
            <p:spPr>
              <a:xfrm>
                <a:off x="733489" y="3429889"/>
                <a:ext cx="1250061" cy="304102"/>
              </a:xfrm>
              <a:prstGeom prst="rect">
                <a:avLst/>
              </a:prstGeom>
              <a:blipFill rotWithShape="1">
                <a:blip r:embed="rId3"/>
                <a:stretch>
                  <a:fillRect l="-5" t="-84" r="36" b="-849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15_1#fd2cffaf6?vop=1&amp;pid=b4913f38f&amp;color=0,0,0&amp;vtp=1&amp;bbb=1&amp;hb=1"/>
              <p:cNvSpPr/>
              <p:nvPr/>
            </p:nvSpPr>
            <p:spPr>
              <a:xfrm>
                <a:off x="722376" y="3788918"/>
                <a:ext cx="10753344" cy="1952117"/>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初级消费者用于生长发育和繁殖的能量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摄入量-粪便量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06</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，而次级消费者的摄入量为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，则该生态系统中初级消费者同化的能量中不经次级消费者而直接流向分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解者的能量最多有</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15_1#fd2cffaf6?vop=1&amp;pid=b4913f38f&amp;color=0,0,0&amp;vtp=1&amp;bbb=1&amp;hb=1"/>
              <p:cNvSpPr>
                <a:spLocks noRot="1" noChangeAspect="1" noMove="1" noResize="1" noEditPoints="1" noAdjustHandles="1" noChangeArrowheads="1" noChangeShapeType="1" noTextEdit="1"/>
              </p:cNvSpPr>
              <p:nvPr/>
            </p:nvSpPr>
            <p:spPr>
              <a:xfrm>
                <a:off x="722376" y="3788918"/>
                <a:ext cx="10753344" cy="1952117"/>
              </a:xfrm>
              <a:prstGeom prst="rect">
                <a:avLst/>
              </a:prstGeom>
              <a:blipFill rotWithShape="1">
                <a:blip r:embed="rId4"/>
                <a:stretch>
                  <a:fillRect l="-4" t="-26" r="-47" b="-27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4463</Words>
  <Application>WPS 演示</Application>
  <PresentationFormat>宽屏</PresentationFormat>
  <Paragraphs>231</Paragraphs>
  <Slides>19</Slides>
  <Notes>19</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19</vt:i4>
      </vt:variant>
    </vt:vector>
  </HeadingPairs>
  <TitlesOfParts>
    <vt:vector size="4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2025-08-01T13:39:00Z</dcterms:created>
  <dcterms:modified xsi:type="dcterms:W3CDTF">2025-08-05T01:07:04Z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AB070DCD18A1465E8C16F1821AE6BDA9_12</vt:lpwstr>
  </property>
  <property fmtid="{D5CDD505-2E9C-101B-9397-08002B2CF9AE}" pid="3" name="KSOProductBuildVer">
    <vt:lpwstr>2052-12.1.0.21915</vt:lpwstr>
  </property>
</Properties>
</file>