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7" r:id="rId32"/>
    <p:sldId id="284" r:id="rId33"/>
    <p:sldId id="285" r:id="rId34"/>
    <p:sldId id="286"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1658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9.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9.xml"/><Relationship Id="rId4" Type="http://schemas.openxmlformats.org/officeDocument/2006/relationships/image" Target="../media/image26.pn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9.xml"/><Relationship Id="rId2" Type="http://schemas.openxmlformats.org/officeDocument/2006/relationships/image" Target="../media/image29.jpe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31.jpeg"/><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9.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4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9.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9.xml"/><Relationship Id="rId2" Type="http://schemas.openxmlformats.org/officeDocument/2006/relationships/image" Target="../media/image49.jpeg"/><Relationship Id="rId1" Type="http://schemas.openxmlformats.org/officeDocument/2006/relationships/image" Target="../media/image48.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5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1_1#626f7894b.choices?pid=ff88f6d93&amp;color=0,0,0&amp;mp=1&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A.在干旱年份，棉花产量受棉盲蝽的影响较轻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.先涝后旱年份与先旱后涝年份相比，前者棉盲椿对棉花产量的影响更大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.在四种气候条件中，棉花产量受棉盲蝽的影响最大的是涝年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.气候属于影响种群的非密度制约因素，掌握气象数据有利于选择合适时间合理防治害虫</a:t>
            </a:r>
            <a:endParaRPr lang="en-US" altLang="zh-CN" sz="2000" dirty="0"/>
          </a:p>
        </p:txBody>
      </p:sp>
      <p:sp>
        <p:nvSpPr>
          <p:cNvPr id="3" name="QC_3_AN.10_1#626f7894b.bracket?pid=ff88f6d93&amp;color=0,0,0&amp;vpa=3&amp;vtp=1&amp;bbb=1&amp;answeroption=ACD"/>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4" name="QC_3_AN.10_2#626f7894b.bracket?pid=ff88f6d93&amp;color=0,0,0&amp;vpa=3&amp;vtp=1&amp;bbb=1&amp;answeroption=ACD"/>
          <p:cNvSpPr txBox="1"/>
          <p:nvPr/>
        </p:nvSpPr>
        <p:spPr>
          <a:xfrm>
            <a:off x="595376" y="19854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3_AN.10_3#626f7894b.bracket?pid=ff88f6d93&amp;color=0,0,0&amp;vpa=3&amp;vtp=1&amp;bbb=1&amp;answeroption=ACD"/>
          <p:cNvSpPr txBox="1"/>
          <p:nvPr/>
        </p:nvSpPr>
        <p:spPr>
          <a:xfrm>
            <a:off x="595376" y="239719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12_1#626f7894b?vop=1&amp;pid=ff88f6d9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12_3#626f7894b?htil=1&amp;vop=1&amp;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392" y="2681732"/>
            <a:ext cx="3163824"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3_EX.12_4#626f7894b?htil=1&amp;vop=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70248" y="2535428"/>
            <a:ext cx="3191256" cy="24597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EX.12_5#626f7894b?htil=1&amp;vop=1&amp;pid=ff88f6d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99248" y="1511300"/>
            <a:ext cx="3666744" cy="34838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3_1#626f7894b?vop=1&amp;pid=ff88f6d9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掌握气象数据有利于选择合适时间合理防治害虫，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4_1#48f01231b?pid=ff88f6d93&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图1为种群数量变化曲线。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在调查某草原中田鼠的种群数量时，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计算当年种群数量与一年前种群数量的比值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，并得到图2所示的曲线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4_1#48f01231b?pid=ff88f6d93&amp;color=0,0,0&amp;vtp=1&amp;bt=1&amp;bbb=1&amp;hb=1"/>
              <p:cNvSpPr>
                <a:spLocks noRot="1" noChangeAspect="1" noMove="1" noResize="1" noEditPoints="1" noAdjustHandles="1" noChangeArrowheads="1" noChangeShapeType="1" noTextEdit="1"/>
              </p:cNvSpPr>
              <p:nvPr/>
            </p:nvSpPr>
            <p:spPr>
              <a:xfrm>
                <a:off x="722376" y="972000"/>
                <a:ext cx="10753344" cy="1265428"/>
              </a:xfrm>
              <a:prstGeom prst="rect">
                <a:avLst/>
              </a:prstGeom>
              <a:blipFill rotWithShape="1">
                <a:blip r:embed="rId1"/>
                <a:stretch>
                  <a:fillRect l="-4" t="-36" r="-1382" b="-3337"/>
                </a:stretch>
              </a:blipFill>
            </p:spPr>
            <p:txBody>
              <a:bodyPr/>
              <a:lstStyle/>
              <a:p>
                <a:r>
                  <a:rPr lang="zh-CN" altLang="en-US">
                    <a:noFill/>
                  </a:rPr>
                  <a:t> </a:t>
                </a:r>
              </a:p>
            </p:txBody>
          </p:sp>
        </mc:Fallback>
      </mc:AlternateContent>
      <p:sp>
        <p:nvSpPr>
          <p:cNvPr id="3" name="QC_3_AN.15_1#48f01231b.bracket?pid=ff88f6d93&amp;color=0,0,0&amp;vpa=4&amp;vtp=1"/>
          <p:cNvSpPr/>
          <p:nvPr/>
        </p:nvSpPr>
        <p:spPr>
          <a:xfrm>
            <a:off x="922401" y="184385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4_3#48f01231b?iti=5&amp;htil=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67712" y="2502222"/>
            <a:ext cx="228600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14_4#48f01231b?iti=6&amp;htil=1&amp;pid=ff88f6d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26680" y="2365062"/>
            <a:ext cx="21214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4_5#48f01231b?iti=5&amp;htil=1&amp;pid=ff88f6d93&amp;color=0,0,0&amp;vtp=1&amp;bbb=1"/>
          <p:cNvSpPr/>
          <p:nvPr/>
        </p:nvSpPr>
        <p:spPr>
          <a:xfrm>
            <a:off x="3180524"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3_BD.14_6#48f01231b?iti=6&amp;htil=1&amp;pid=ff88f6d93&amp;color=0,0,0&amp;vtp=1&amp;bbb=1"/>
          <p:cNvSpPr/>
          <p:nvPr/>
        </p:nvSpPr>
        <p:spPr>
          <a:xfrm>
            <a:off x="8557197"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3_BD.14_7#48f01231b.choices?pid=ff88f6d93&amp;color=0,0,0&amp;vtp=1&amp;bbb=1"/>
              <p:cNvSpPr/>
              <p:nvPr/>
            </p:nvSpPr>
            <p:spPr>
              <a:xfrm>
                <a:off x="722376" y="4358962"/>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A.图2中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年表明田鼠种群相对稳定，数量无明显变化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.图1投放田鼠的天敌——蛇，曲线Ⅱ中可表明蛇发挥明显生态效应的是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.图1中曲线Ⅱ与曲线Ⅰ的差异仅由天敌、食物等种群外部生物因素导致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，此时田鼠种群的增长率达到最大</a:t>
                </a:r>
                <a:endParaRPr lang="en-US" altLang="zh-CN" sz="2000" dirty="0"/>
              </a:p>
            </p:txBody>
          </p:sp>
        </mc:Choice>
        <mc:Fallback>
          <p:sp>
            <p:nvSpPr>
              <p:cNvPr id="8" name="QC_3_BD.14_7#48f01231b.choices?pid=ff88f6d93&amp;color=0,0,0&amp;vtp=1&amp;bbb=1"/>
              <p:cNvSpPr>
                <a:spLocks noRot="1" noChangeAspect="1" noMove="1" noResize="1" noEditPoints="1" noAdjustHandles="1" noChangeArrowheads="1" noChangeShapeType="1" noTextEdit="1"/>
              </p:cNvSpPr>
              <p:nvPr/>
            </p:nvSpPr>
            <p:spPr>
              <a:xfrm>
                <a:off x="722376" y="4358962"/>
                <a:ext cx="10753344" cy="1778000"/>
              </a:xfrm>
              <a:prstGeom prst="rect">
                <a:avLst/>
              </a:prstGeom>
              <a:blipFill rotWithShape="1">
                <a:blip r:embed="rId4"/>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6_1#48f01231b?vop=1&amp;pid=ff88f6d93&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在图2中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，田鼠种群数量无明显变化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且恒定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，A错误；图1中投放田鼠的天敌——蛇后，在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段田鼠种群数量快速下降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段发挥了明显的生态效应，B正确；图1中曲线Ⅱ与曲线Ⅰ的差异不仅由天敌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、食物等种群外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部生物因素导致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，还可能与种内竞争等种群内部因素以及非生物因素（如气候等）有关，C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”形增长曲线中，种群增长速率在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时达到最大，图1中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率达到最大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，但其增长率不是最大，D错误。</a:t>
                </a:r>
                <a:endParaRPr lang="en-US" altLang="zh-CN" sz="2200" dirty="0"/>
              </a:p>
            </p:txBody>
          </p:sp>
        </mc:Choice>
        <mc:Fallback>
          <p:sp>
            <p:nvSpPr>
              <p:cNvPr id="2" name="QC_3_AS.16_1#48f01231b?vop=1&amp;pid=ff88f6d93&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98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7_1#8c1065639?pid=ff88f6d93&amp;color=0,0,0&amp;vtp=1&amp;bt=1&amp;bbb=1&amp;hb=1"/>
              <p:cNvSpPr/>
              <p:nvPr/>
            </p:nvSpPr>
            <p:spPr>
              <a:xfrm>
                <a:off x="722376" y="972000"/>
                <a:ext cx="10753344" cy="16623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化感作用指植物分泌某些化学物质对其他植物的生长产生的抑制或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。制备入侵植物薇甘菊及本地物种葛藤和鸡矢藤的叶片水提液（供体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），分别处理三种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（受体），然后计算化感作用效应指数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7_1#8c1065639?pid=ff88f6d93&amp;color=0,0,0&amp;vtp=1&amp;bt=1&amp;bbb=1&amp;hb=1"/>
              <p:cNvSpPr>
                <a:spLocks noRot="1" noChangeAspect="1" noMove="1" noResize="1" noEditPoints="1" noAdjustHandles="1" noChangeArrowheads="1" noChangeShapeType="1" noTextEdit="1"/>
              </p:cNvSpPr>
              <p:nvPr/>
            </p:nvSpPr>
            <p:spPr>
              <a:xfrm>
                <a:off x="722376" y="972000"/>
                <a:ext cx="10753344" cy="1662303"/>
              </a:xfrm>
              <a:prstGeom prst="rect">
                <a:avLst/>
              </a:prstGeom>
              <a:blipFill rotWithShape="1">
                <a:blip r:embed="rId1"/>
                <a:stretch>
                  <a:fillRect l="-4" t="-27" r="-402" b="-2349"/>
                </a:stretch>
              </a:blipFill>
            </p:spPr>
            <p:txBody>
              <a:bodyPr/>
              <a:lstStyle/>
              <a:p>
                <a:r>
                  <a:rPr lang="zh-CN" altLang="en-US">
                    <a:noFill/>
                  </a:rPr>
                  <a:t> </a:t>
                </a:r>
              </a:p>
            </p:txBody>
          </p:sp>
        </mc:Fallback>
      </mc:AlternateContent>
      <p:sp>
        <p:nvSpPr>
          <p:cNvPr id="3" name="QC_3_AN.18_1#8c1065639.bracket?pid=ff88f6d93&amp;color=0,0,0&amp;vpa=5&amp;vtp=1"/>
          <p:cNvSpPr/>
          <p:nvPr/>
        </p:nvSpPr>
        <p:spPr>
          <a:xfrm>
            <a:off x="3970401" y="225444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7_2#8c1065639?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758127"/>
            <a:ext cx="52852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7_3#8c1065639.choices?pid=ff88f6d93&amp;color=0,0,0&amp;vtp=1&amp;bbb=1"/>
          <p:cNvSpPr/>
          <p:nvPr/>
        </p:nvSpPr>
        <p:spPr>
          <a:xfrm>
            <a:off x="722376" y="46123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A.植物产生赤霉素促进植株增高不属于化感作用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.葛藤对其他物种生长均表现为促进</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.入侵植物薇甘菊易形成集群分布</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.化感作用存在于植物种间和种内，是引起群落演替的因素之一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19_1#8c1065639?vop=1&amp;pid=ff88f6d9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mc:AlternateContent xmlns:mc="http://schemas.openxmlformats.org/markup-compatibility/2006">
        <mc:Choice xmlns:a14="http://schemas.microsoft.com/office/drawing/2010/main" Requires="a14">
          <p:sp>
            <p:nvSpPr>
              <p:cNvPr id="3" name="QC_3_EX.19_2#8c1065639?vop=1&amp;pid=ff88f6d93&amp;color=0,0,0&amp;vtp=1&amp;bbb=1&amp;hb=1"/>
              <p:cNvSpPr/>
              <p:nvPr/>
            </p:nvSpPr>
            <p:spPr>
              <a:xfrm>
                <a:off x="722376" y="1384300"/>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时，起促进作用；当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，起抑制作用。</a:t>
                </a:r>
                <a:endParaRPr lang="en-US" altLang="zh-CN" sz="2000" dirty="0"/>
              </a:p>
            </p:txBody>
          </p:sp>
        </mc:Choice>
        <mc:Fallback>
          <p:sp>
            <p:nvSpPr>
              <p:cNvPr id="3" name="QC_3_EX.19_2#8c1065639?vop=1&amp;pid=ff88f6d93&amp;color=0,0,0&amp;vtp=1&amp;bbb=1&amp;hb=1"/>
              <p:cNvSpPr>
                <a:spLocks noRot="1" noChangeAspect="1" noMove="1" noResize="1" noEditPoints="1" noAdjustHandles="1" noChangeArrowheads="1" noChangeShapeType="1" noTextEdit="1"/>
              </p:cNvSpPr>
              <p:nvPr/>
            </p:nvSpPr>
            <p:spPr>
              <a:xfrm>
                <a:off x="722376" y="1384300"/>
                <a:ext cx="10753344" cy="856234"/>
              </a:xfrm>
              <a:prstGeom prst="rect">
                <a:avLst/>
              </a:prstGeom>
              <a:blipFill rotWithShape="1">
                <a:blip r:embed="rId1"/>
                <a:stretch>
                  <a:fillRect l="-4" b="-5310"/>
                </a:stretch>
              </a:blipFill>
            </p:spPr>
            <p:txBody>
              <a:bodyPr/>
              <a:lstStyle/>
              <a:p>
                <a:r>
                  <a:rPr lang="zh-CN" altLang="en-US">
                    <a:noFill/>
                  </a:rPr>
                  <a:t> </a:t>
                </a:r>
              </a:p>
            </p:txBody>
          </p:sp>
        </mc:Fallback>
      </mc:AlternateContent>
      <p:pic>
        <p:nvPicPr>
          <p:cNvPr id="4" name="QC_3_EX.19_3#8c1065639?vop=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83864" y="2378075"/>
            <a:ext cx="523036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20_1#8c1065639?vop=1&amp;pid=ff88f6d9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植物产生赤霉素促进植株增高是作用于自身，不是作用于其他植物，不属于化感作用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。由题意及图示可知，葛藤（供体）对鸡矢藤（受体）的生长表现为抑制作用，B错误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，薇甘菊对薇甘菊的化感作用效应指数最大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，说明薇甘菊分泌的某些化学物质能促进其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他薇甘菊的生长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，因此薇甘菊易形成集群分布，C正确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。化感作用是植物通过分泌某些化学物质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对其他植物的生长产生影响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，说明化感作用存在于植物种间和种内，从题中实验可知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对不同生物的影响不同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，因此化感作用可以影响群落的演替，D正确。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1_1#51d2e3986?pid=ff88f6d93&amp;color=0,0,0&amp;vtp=1&amp;bt=1&amp;bbb=1&amp;hb=1"/>
              <p:cNvSpPr/>
              <p:nvPr/>
            </p:nvSpPr>
            <p:spPr>
              <a:xfrm>
                <a:off x="722376" y="972000"/>
                <a:ext cx="10753344" cy="1671828"/>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图1为某生态系统的物质循环示意图，其中甲、乙、丙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，A、B、C、D是丙中关系密切的四种生物。图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2为某生态系统的能量金字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塔简图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，其中①②③④分别代表不同的营养级。图3为能量流经图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2所示生态系统第二营养级的示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21_1#51d2e3986?pid=ff88f6d93&amp;color=0,0,0&amp;vtp=1&amp;bt=1&amp;bbb=1&amp;hb=1"/>
              <p:cNvSpPr>
                <a:spLocks noRot="1" noChangeAspect="1" noMove="1" noResize="1" noEditPoints="1" noAdjustHandles="1" noChangeArrowheads="1" noChangeShapeType="1" noTextEdit="1"/>
              </p:cNvSpPr>
              <p:nvPr/>
            </p:nvSpPr>
            <p:spPr>
              <a:xfrm>
                <a:off x="722376" y="972000"/>
                <a:ext cx="10753344" cy="1671828"/>
              </a:xfrm>
              <a:prstGeom prst="rect">
                <a:avLst/>
              </a:prstGeom>
              <a:blipFill rotWithShape="1">
                <a:blip r:embed="rId1"/>
                <a:stretch>
                  <a:fillRect l="-4" t="-27" r="-815" b="-2525"/>
                </a:stretch>
              </a:blipFill>
            </p:spPr>
            <p:txBody>
              <a:bodyPr/>
              <a:lstStyle/>
              <a:p>
                <a:r>
                  <a:rPr lang="zh-CN" altLang="en-US">
                    <a:noFill/>
                  </a:rPr>
                  <a:t> </a:t>
                </a:r>
              </a:p>
            </p:txBody>
          </p:sp>
        </mc:Fallback>
      </mc:AlternateContent>
      <p:sp>
        <p:nvSpPr>
          <p:cNvPr id="3" name="QC_3_AN.22_1#51d2e3986.bracket?pid=ff88f6d93&amp;color=0,0,0&amp;vpa=6&amp;vtp=1"/>
          <p:cNvSpPr/>
          <p:nvPr/>
        </p:nvSpPr>
        <p:spPr>
          <a:xfrm>
            <a:off x="5959539" y="226168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21_3#51d2e3986?htil=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07592" y="2770827"/>
            <a:ext cx="1883664"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21_4#51d2e3986?htil=1&amp;pid=ff88f6d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36008" y="2798259"/>
            <a:ext cx="1362456"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21_5#51d2e3986?htil=1&amp;pid=ff88f6d9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58584" y="2816547"/>
            <a:ext cx="439826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3_BD.21_6#51d2e3986.choices?pid=ff88f6d93&amp;color=0,0,0&amp;vtp=1&amp;bbb=1"/>
              <p:cNvSpPr/>
              <p:nvPr/>
            </p:nvSpPr>
            <p:spPr>
              <a:xfrm>
                <a:off x="722376" y="45996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A.若图1表示碳循环，图中一共有3条食物链</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.若图2中营养级①所固定的太阳能总量为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.分析图3中能量关系可知，代表第二营养级用于生长、发育和繁殖的能量的是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.第二营养级流入分解者的能量包括第二营养级的遗体残骸和第三营养级粪便中的能量</a:t>
                </a:r>
                <a:endParaRPr lang="en-US" altLang="zh-CN" sz="2000" dirty="0"/>
              </a:p>
            </p:txBody>
          </p:sp>
        </mc:Choice>
        <mc:Fallback>
          <p:sp>
            <p:nvSpPr>
              <p:cNvPr id="7" name="QC_3_BD.21_6#51d2e3986.choices?pid=ff88f6d93&amp;color=0,0,0&amp;vtp=1&amp;bbb=1"/>
              <p:cNvSpPr>
                <a:spLocks noRot="1" noChangeAspect="1" noMove="1" noResize="1" noEditPoints="1" noAdjustHandles="1" noChangeArrowheads="1" noChangeShapeType="1" noTextEdit="1"/>
              </p:cNvSpPr>
              <p:nvPr/>
            </p:nvSpPr>
            <p:spPr>
              <a:xfrm>
                <a:off x="722376" y="4599627"/>
                <a:ext cx="10753344" cy="1675384"/>
              </a:xfrm>
              <a:prstGeom prst="rect">
                <a:avLst/>
              </a:prstGeom>
              <a:blipFill rotWithShape="1">
                <a:blip r:embed="rId5"/>
                <a:stretch>
                  <a:fillRect l="-4" t="-19" b="-23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23_1#51d2e3986?vop=1&amp;pid=ff88f6d93&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1可知，甲代表非生物的物质和能量，乙代表生产者，丙代表各级消费者，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丁代表分解者；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2表示某生态系统的能量金字塔简图，①表示生产者，为第一营养级，②③④表示消费者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，③为第三营养级，④为第四营养级；分析图3可知，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表示在细胞呼吸中以热能形式散失的能量。</a:t>
                </a:r>
                <a:endParaRPr lang="en-US" altLang="zh-CN" sz="2000" dirty="0"/>
              </a:p>
            </p:txBody>
          </p:sp>
        </mc:Choice>
        <mc:Fallback>
          <p:sp>
            <p:nvSpPr>
              <p:cNvPr id="2" name="QC_3_EX.23_1#51d2e3986?vop=1&amp;pid=ff88f6d93&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1789"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ff88f6d93.fixed?pid=9e8c090e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ff88f6d93.fixed?pid=9e8c090e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素养提升集训1——图示图表类</a:t>
            </a:r>
            <a:endParaRPr lang="en-US" altLang="zh-CN" sz="4400" dirty="0"/>
          </a:p>
        </p:txBody>
      </p:sp>
      <p:pic>
        <p:nvPicPr>
          <p:cNvPr id="4" name="C_2#ff88f6d93.fixed?pid=9e8c090e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ff88f6d93.fixed?pid=9e8c090e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4_1#51d2e3986?vop=1&amp;pid=ff88f6d93&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若题图1为某生态系统的碳循环示意图，则甲是大气中的二氧化碳库，乙是生产者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表各级消费者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，丁是分解者，高中学习的食物链是捕食食物链，只包含生产者和消费者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3条食物链，分别是乙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，A正确；若图2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中营养级①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，由图3可知，第二营养级的同化量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错误；分析图3中能量关系可知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；第三营养级粪便中的能量属于第二营养级的同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所以第二营养级流入分解者的能量包括第二营养级的遗体残骸和第三营养级粪便中的能量，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3_AS.24_1#51d2e3986?vop=1&amp;pid=ff88f6d93&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2764"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25_1#8e84c0672?htil=7&amp;pid=ff88f6d93&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10808" y="1054294"/>
            <a:ext cx="1289731" cy="495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25_2#8e84c0672?htil=7&amp;pid=ff88f6d93&amp;color=0,0,0&amp;vtp=1&amp;bt=1&amp;bbb=1&amp;hb=1&amp;hs=1"/>
          <p:cNvSpPr/>
          <p:nvPr/>
        </p:nvSpPr>
        <p:spPr>
          <a:xfrm>
            <a:off x="722376" y="972000"/>
            <a:ext cx="8805672" cy="665671"/>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19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［河北邯郸2024高二期末</a:t>
            </a:r>
            <a:r>
              <a:rPr lang="en-US" altLang="zh-CN" sz="19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研究人员对某草地的食物关系和能量流动</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进行了调查</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。如图为该草地的部分食物关系。由于受到温度的影响</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a:t>
            </a:r>
            <a:endParaRPr lang="en-US" altLang="zh-CN" sz="1900" dirty="0"/>
          </a:p>
        </p:txBody>
      </p:sp>
      <p:sp>
        <p:nvSpPr>
          <p:cNvPr id="4" name="QC_3_AN.26_1#8e84c0672.bracket?pid=ff88f6d93&amp;color=0,0,0&amp;vpa=7&amp;vtp=1&amp;bbb=1"/>
          <p:cNvSpPr/>
          <p:nvPr/>
        </p:nvSpPr>
        <p:spPr>
          <a:xfrm>
            <a:off x="9613295" y="2031940"/>
            <a:ext cx="527050" cy="310071"/>
          </a:xfrm>
          <a:prstGeom prst="rect">
            <a:avLst/>
          </a:prstGeom>
          <a:noFill/>
        </p:spPr>
        <p:txBody>
          <a:bodyPr wrap="none" lIns="0" tIns="0" rIns="0" bIns="0" rtlCol="0" anchor="t"/>
          <a:lstStyle/>
          <a:p>
            <a:pPr algn="ctr" latinLnBrk="1">
              <a:lnSpc>
                <a:spcPts val="2600"/>
              </a:lnSpc>
            </a:pPr>
            <a:r>
              <a:rPr lang="en-US" altLang="zh-CN" sz="19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1900" dirty="0"/>
          </a:p>
        </p:txBody>
      </p:sp>
      <p:graphicFrame>
        <p:nvGraphicFramePr>
          <p:cNvPr id="22" name="QC_3_BD.25_3#8e84c0672?colgroup=14,10,6,6&amp;pid=ff88f6d93&amp;color=0,0,0&amp;vtp=1&amp;bbb=1"/>
          <p:cNvGraphicFramePr>
            <a:graphicFrameLocks noGrp="1"/>
          </p:cNvGraphicFramePr>
          <p:nvPr/>
        </p:nvGraphicFramePr>
        <p:xfrm>
          <a:off x="722376" y="2478726"/>
          <a:ext cx="10698480" cy="1921830"/>
        </p:xfrm>
        <a:graphic>
          <a:graphicData uri="http://schemas.openxmlformats.org/drawingml/2006/table">
            <a:tbl>
              <a:tblPr/>
              <a:tblGrid>
                <a:gridCol w="3959352"/>
                <a:gridCol w="2898648"/>
                <a:gridCol w="1920240"/>
                <a:gridCol w="1920240"/>
              </a:tblGrid>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6" name="QC_3_BD.25_4#8e84c0672.choices?pid=ff88f6d93&amp;color=0,0,0&amp;vtp=1&amp;bbb=1"/>
              <p:cNvSpPr/>
              <p:nvPr/>
            </p:nvSpPr>
            <p:spPr>
              <a:xfrm>
                <a:off x="722376" y="4536126"/>
                <a:ext cx="10753344" cy="1386396"/>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A.鹰与蛇的种间关系是捕食和种间竞争，鹰处于该食物网的第三、四营养级</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.鹰的食物比例改变后，其增加相同能量所消耗植物的能量是原来的</a:t>
                </a:r>
                <a14:m>
                  <m:oMath xmlns:m="http://schemas.openxmlformats.org/officeDocument/2006/math">
                    <m:f>
                      <m:fPr>
                        <m:ctrlPr>
                          <a:rPr lang="en-US" altLang="zh-CN" sz="19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.表中①的数值是59，②的数值是21，第二、三营养级间的能量传递效率是</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900" dirty="0"/>
              </a:p>
              <a:p>
                <a:pPr latinLnBrk="1">
                  <a:lnSpc>
                    <a:spcPts val="27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.表中第三营养级产生的粪便中的能量属于其流向分解者的能量中的一部分</a:t>
                </a:r>
                <a:endParaRPr lang="en-US" altLang="zh-CN" sz="1900" dirty="0"/>
              </a:p>
            </p:txBody>
          </p:sp>
        </mc:Choice>
        <mc:Fallback>
          <p:sp>
            <p:nvSpPr>
              <p:cNvPr id="6" name="QC_3_BD.25_4#8e84c0672.choices?pid=ff88f6d93&amp;color=0,0,0&amp;vtp=1&amp;bbb=1"/>
              <p:cNvSpPr>
                <a:spLocks noRot="1" noChangeAspect="1" noMove="1" noResize="1" noEditPoints="1" noAdjustHandles="1" noChangeArrowheads="1" noChangeShapeType="1" noTextEdit="1"/>
              </p:cNvSpPr>
              <p:nvPr/>
            </p:nvSpPr>
            <p:spPr>
              <a:xfrm>
                <a:off x="722376" y="4536126"/>
                <a:ext cx="10753344" cy="1386396"/>
              </a:xfrm>
              <a:prstGeom prst="rect">
                <a:avLst/>
              </a:prstGeom>
              <a:blipFill rotWithShape="1">
                <a:blip r:embed="rId2"/>
                <a:stretch>
                  <a:fillRect l="-4" t="-23" b="-165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3_BD.25_2#8e84c0672?htil=7&amp;pid=ff88f6d93&amp;color=0,0,0&amp;vtp=1&amp;bt=1&amp;bbb=1&amp;hb=1&amp;hs=1"/>
              <p:cNvSpPr/>
              <p:nvPr/>
            </p:nvSpPr>
            <p:spPr>
              <a:xfrm>
                <a:off x="719993" y="1687135"/>
                <a:ext cx="10752014" cy="662305"/>
              </a:xfrm>
              <a:prstGeom prst="rect">
                <a:avLst/>
              </a:prstGeom>
              <a:noFill/>
            </p:spPr>
            <p:txBody>
              <a:bodyPr wrap="none" lIns="0" tIns="0" rIns="0" bIns="0" rtlCol="0" anchor="t"/>
              <a:lstStyle/>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食物比例由兔</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∶鼠∶蛇</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（能量传递效率按</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）。该草地某食物链（</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3个营养</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级）在夏季时能量流动的相关数据如表所示</a:t>
                </a:r>
                <a:r>
                  <a:rPr lang="zh-CN" altLang="en-US" sz="1900" b="0" i="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a:t> </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19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 (</a:t>
                </a:r>
                <a:r>
                  <a:rPr lang="en-US" altLang="zh-CN" sz="19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00" dirty="0"/>
              </a:p>
            </p:txBody>
          </p:sp>
        </mc:Choice>
        <mc:Fallback>
          <p:sp>
            <p:nvSpPr>
              <p:cNvPr id="5" name="QC_3_BD.25_2#8e84c0672?htil=7&amp;pid=ff88f6d93&amp;color=0,0,0&amp;vtp=1&amp;bt=1&amp;bbb=1&amp;hb=1&amp;hs=1"/>
              <p:cNvSpPr>
                <a:spLocks noRot="1" noChangeAspect="1" noMove="1" noResize="1" noEditPoints="1" noAdjustHandles="1" noChangeArrowheads="1" noChangeShapeType="1" noTextEdit="1"/>
              </p:cNvSpPr>
              <p:nvPr/>
            </p:nvSpPr>
            <p:spPr>
              <a:xfrm>
                <a:off x="719993" y="1687135"/>
                <a:ext cx="10752014" cy="662305"/>
              </a:xfrm>
              <a:prstGeom prst="rect">
                <a:avLst/>
              </a:prstGeom>
              <a:blipFill rotWithShape="1">
                <a:blip r:embed="rId3"/>
                <a:stretch>
                  <a:fillRect l="-5" t="-87" r="-749" b="-34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7_1#8e84c0672?vop=1&amp;pid=ff88f6d93&amp;color=0,0,0&amp;vtp=1&amp;bt=1&amp;bbb=1&amp;hb=1"/>
              <p:cNvSpPr/>
              <p:nvPr/>
            </p:nvSpPr>
            <p:spPr>
              <a:xfrm>
                <a:off x="722376" y="972000"/>
                <a:ext cx="10753344" cy="4767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由图可知，鹰与蛇的种间关系是捕食和种间竞争，鹰在食物链“植物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鹰”中均属于第三营养级，在食物链“植物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鹰”中属于第四营养级，A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食物比例改变后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，因此鹰增加相同能量所消耗植物的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能量是原来的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，第二营养级呼吸散失的能量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，故①的数值是59，②的数值是21，第二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产生的粪便中的能量属于上一营养级流向分解者的能量中的一部分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27_1#8e84c0672?vop=1&amp;pid=ff88f6d93&amp;color=0,0,0&amp;vtp=1&amp;bt=1&amp;bbb=1&amp;hb=1"/>
              <p:cNvSpPr>
                <a:spLocks noRot="1" noChangeAspect="1" noMove="1" noResize="1" noEditPoints="1" noAdjustHandles="1" noChangeArrowheads="1" noChangeShapeType="1" noTextEdit="1"/>
              </p:cNvSpPr>
              <p:nvPr/>
            </p:nvSpPr>
            <p:spPr>
              <a:xfrm>
                <a:off x="722376" y="972000"/>
                <a:ext cx="10753344" cy="4767834"/>
              </a:xfrm>
              <a:prstGeom prst="rect">
                <a:avLst/>
              </a:prstGeom>
              <a:blipFill rotWithShape="1">
                <a:blip r:embed="rId1"/>
                <a:stretch>
                  <a:fillRect l="-4" t="-9" r="-3519" b="-9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28_1#3cb2c895e?pid=ff88f6d93&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呼伦贝尔市积极构建多处自然保护区、国家级湿地公园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，对被过度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、过度放牧等人为干扰严重的草地进行保护和恢复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。科研人员对保护区内不同功能区的植物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丰富度进行了调查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，结果如图1所示。请回答下列问题：</a:t>
            </a:r>
            <a:endParaRPr lang="en-US" altLang="zh-CN" sz="2000" dirty="0"/>
          </a:p>
        </p:txBody>
      </p:sp>
      <p:pic>
        <p:nvPicPr>
          <p:cNvPr id="3" name="QO_3_BD.28_2#3cb2c895e?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98264" y="2418403"/>
            <a:ext cx="3392424" cy="3118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9_1#edb7ee88c?pid=3cb2c895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（1）该自然保护区中禾本科、豆科、菊科等植物星罗棋布，五颜六色的野花点缀在草原上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佛一块色彩斑斓的大地毯，这体现了群落的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结构；研究人员在用样方法调查该保护区某植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物的种群密度时，取样时要做到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0_1#edb7ee88c.blank?pid=3cb2c895e&amp;color=0,0,0&amp;vpa=8&amp;vtp=1&amp;bbb=1"/>
          <p:cNvSpPr/>
          <p:nvPr/>
        </p:nvSpPr>
        <p:spPr>
          <a:xfrm>
            <a:off x="555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p:sp>
        <p:nvSpPr>
          <p:cNvPr id="4" name="QB_4_AN.31_1#edb7ee88c.blank?pid=3cb2c895e&amp;color=0,0,0&amp;vpa=9&amp;vtp=1&amp;bbb=1"/>
          <p:cNvSpPr/>
          <p:nvPr/>
        </p:nvSpPr>
        <p:spPr>
          <a:xfrm>
            <a:off x="4287901" y="18292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5" name="QB_4_AS.32_1#edb7ee88c?vop=1&amp;pid=3cb2c895e&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该自然保护区中禾本科、豆科、菊科等植物星罗棋布，五颜六色的野花点缀其中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落的水平结构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。研究人员在用样方法调查该保护区某植物的种群密度时，取样时要做到随机取样。</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48887a074?pid=3cb2c895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（2）恢复重建区建立后，严禁人类在其中活动，发现物种丰富度在不断变化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落演替属于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4_1#48887a074.blank?pid=3cb2c895e&amp;color=0,0,0&amp;vpa=10&amp;vtp=1&amp;bbb=1"/>
          <p:cNvSpPr/>
          <p:nvPr/>
        </p:nvSpPr>
        <p:spPr>
          <a:xfrm>
            <a:off x="2001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4_AS.35_1#48887a074?vop=1&amp;pid=3cb2c895e&amp;color=0,0,0&amp;vtp=1&amp;bbb=1"/>
          <p:cNvSpPr/>
          <p:nvPr/>
        </p:nvSpPr>
        <p:spPr>
          <a:xfrm>
            <a:off x="722376" y="186017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恢复重建区建立后，该区域保留了原有的土壤条件等，故发生的群落演替属于次生演替。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6_1#e33984eb1?pid=3cb2c895e&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（3）据图1分析，整个保护区中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，抵抗力稳定性最差的功能区是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7_1#e33984eb1.blank?pid=3cb2c895e&amp;color=0,0,0&amp;mp=1&amp;vpa=11&amp;vtp=1&amp;bbb=1"/>
          <p:cNvSpPr/>
          <p:nvPr/>
        </p:nvSpPr>
        <p:spPr>
          <a:xfrm>
            <a:off x="7888351"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管理服务区</a:t>
            </a:r>
            <a:endParaRPr lang="en-US" altLang="zh-CN" sz="2000" dirty="0"/>
          </a:p>
        </p:txBody>
      </p:sp>
      <p:sp>
        <p:nvSpPr>
          <p:cNvPr id="4" name="QB_4_AS.38_1#e33984eb1?vop=1&amp;pid=3cb2c895e&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据图1分析，整个保护区中，管理服务区的植物丰富度最低，因此其抵抗力稳定性最差。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9_1#b0ac14ca9?pid=3cb2c895e&amp;color=0,0,0&amp;vtp=1&amp;bt=1&amp;bb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（4）草原上某蝗虫种群摄入的能量流动情况如表1所示[单位：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某蝗虫种群摄入的能量流动情况</a:t>
                </a:r>
                <a:endParaRPr lang="en-US" altLang="zh-CN" sz="2000" dirty="0"/>
              </a:p>
            </p:txBody>
          </p:sp>
        </mc:Choice>
        <mc:Fallback>
          <p:sp>
            <p:nvSpPr>
              <p:cNvPr id="2" name="QB_4_BD.39_1#b0ac14ca9?pid=3cb2c895e&amp;color=0,0,0&amp;vtp=1&amp;bt=1&amp;bb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8" name="QB_4_BD.39_2#b0ac14ca9?colgroup=13,13,13&amp;pid=3cb2c895e&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306">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B_4_BD.39_2#b0ac14ca9?colgroup=13,13,13&amp;pid=3cb2c895e&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5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4_BD.39_3#b0ac14ca9?pid=3cb2c895e&amp;color=0,0,0&amp;vtp=1&amp;bbb=1&amp;hb=1"/>
              <p:cNvSpPr/>
              <p:nvPr/>
            </p:nvSpPr>
            <p:spPr>
              <a:xfrm>
                <a:off x="722376" y="291687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该种群同化的能量中只有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。研究发现群聚激素能使蝗虫由散居型转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变成群居型，这体现了生态系统的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4_BD.39_3#b0ac14ca9?pid=3cb2c895e&amp;color=0,0,0&amp;vtp=1&amp;bbb=1&amp;hb=1"/>
              <p:cNvSpPr>
                <a:spLocks noRot="1" noChangeAspect="1" noMove="1" noResize="1" noEditPoints="1" noAdjustHandles="1" noChangeArrowheads="1" noChangeShapeType="1" noTextEdit="1"/>
              </p:cNvSpPr>
              <p:nvPr/>
            </p:nvSpPr>
            <p:spPr>
              <a:xfrm>
                <a:off x="722376" y="2916878"/>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
        <p:nvSpPr>
          <p:cNvPr id="5" name="QB_4_AN.40_1#b0ac14ca9.blank?pid=3cb2c895e&amp;color=0,0,0&amp;vpa=12&amp;vtp=1"/>
          <p:cNvSpPr/>
          <p:nvPr/>
        </p:nvSpPr>
        <p:spPr>
          <a:xfrm>
            <a:off x="3513201" y="2878778"/>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6" name="QB_4_AN.41_1#b0ac14ca9.blank?pid=3cb2c895e&amp;color=0,0,0&amp;vpa=13&amp;vtp=1&amp;bbb=1"/>
          <p:cNvSpPr/>
          <p:nvPr/>
        </p:nvSpPr>
        <p:spPr>
          <a:xfrm>
            <a:off x="4541901" y="3316928"/>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信息传递</a:t>
            </a:r>
            <a:endParaRPr lang="en-US" altLang="zh-CN" sz="2000" dirty="0"/>
          </a:p>
        </p:txBody>
      </p:sp>
      <mc:AlternateContent xmlns:mc="http://schemas.openxmlformats.org/markup-compatibility/2006">
        <mc:Choice xmlns:a14="http://schemas.microsoft.com/office/drawing/2010/main" Requires="a14">
          <p:sp>
            <p:nvSpPr>
              <p:cNvPr id="7" name="QB_4_AS.42_1#b0ac14ca9?vop=1&amp;pid=3cb2c895e&amp;color=0,0,0&amp;vtp=1&amp;bbb=1&amp;hb=1"/>
              <p:cNvSpPr/>
              <p:nvPr/>
            </p:nvSpPr>
            <p:spPr>
              <a:xfrm>
                <a:off x="722376" y="3761428"/>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用于生长、发育和繁殖的能量。表1中用于生长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，故该种群同化的能量中用于生长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和繁殖的能量占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。生态系统的功能有物质循环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和信息传递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，由题意“群聚激素能使蝗虫由散居型转变成群居型”可知，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群聚激素属于化学信息，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因此这体现了生态系统的信息传递功能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4_AS.42_1#b0ac14ca9?vop=1&amp;pid=3cb2c895e&amp;color=0,0,0&amp;vtp=1&amp;bbb=1&amp;hb=1"/>
              <p:cNvSpPr>
                <a:spLocks noRot="1" noChangeAspect="1" noMove="1" noResize="1" noEditPoints="1" noAdjustHandles="1" noChangeArrowheads="1" noChangeShapeType="1" noTextEdit="1"/>
              </p:cNvSpPr>
              <p:nvPr/>
            </p:nvSpPr>
            <p:spPr>
              <a:xfrm>
                <a:off x="722376" y="3761428"/>
                <a:ext cx="10753344" cy="2253234"/>
              </a:xfrm>
              <a:prstGeom prst="rect">
                <a:avLst/>
              </a:prstGeom>
              <a:blipFill rotWithShape="1">
                <a:blip r:embed="rId4"/>
                <a:stretch>
                  <a:fillRect l="-4" t="-14" r="-2764"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3_1#00db0df13?pid=3cb2c895e&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（5）放牧食草动物会影响草地蝗虫的物种数。研究人员开展不同放牧模式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（放牧区域牛羊数量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达到中等放牧强度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）对某草地蝗虫及生物多样性影响的研究，部分结果如图2、图3和表2所示。</a:t>
            </a:r>
            <a:endParaRPr lang="en-US" altLang="zh-CN" sz="2000" dirty="0"/>
          </a:p>
        </p:txBody>
      </p:sp>
      <p:pic>
        <p:nvPicPr>
          <p:cNvPr id="3" name="QO_4_BD.43_3#00db0df13?htil=1&amp;pid=3cb2c895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47672" y="1961203"/>
            <a:ext cx="2926080"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3_4#00db0df13?htil=1&amp;pid=3cb2c895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72400" y="2043499"/>
            <a:ext cx="2029968"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3_5#00db0df13?pid=3cb2c895e&amp;color=0,0,0&amp;vtp=1&amp;bbb=1"/>
          <p:cNvSpPr/>
          <p:nvPr/>
        </p:nvSpPr>
        <p:spPr>
          <a:xfrm>
            <a:off x="722376" y="4044003"/>
            <a:ext cx="10753344" cy="40500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不同放牧模式下蝗虫物种数和总密度</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 name="QO_4_BD.43_6#00db0df13?colgroup=11,14,14&amp;pid=3cb2c895e&amp;color=0,0,0&amp;vtp=1&amp;bbb=1"/>
              <p:cNvGraphicFramePr>
                <a:graphicFrameLocks noGrp="1"/>
              </p:cNvGraphicFramePr>
              <p:nvPr/>
            </p:nvGraphicFramePr>
            <p:xfrm>
              <a:off x="722376" y="972000"/>
              <a:ext cx="10716768" cy="2130997"/>
            </p:xfrm>
            <a:graphic>
              <a:graphicData uri="http://schemas.openxmlformats.org/drawingml/2006/table">
                <a:tbl>
                  <a:tblPr/>
                  <a:tblGrid>
                    <a:gridCol w="2999232"/>
                    <a:gridCol w="3858768"/>
                    <a:gridCol w="3858768"/>
                  </a:tblGrid>
                  <a:tr h="425641">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蝗虫总密度（只/</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 name="QO_4_BD.43_6#00db0df13?colgroup=11,14,14&amp;pid=3cb2c895e&amp;color=0,0,0&amp;vtp=1&amp;bbb=1"/>
              <p:cNvGraphicFramePr>
                <a:graphicFrameLocks noGrp="1"/>
              </p:cNvGraphicFramePr>
              <p:nvPr/>
            </p:nvGraphicFramePr>
            <p:xfrm>
              <a:off x="722376" y="972000"/>
              <a:ext cx="10716768" cy="2130997"/>
            </p:xfrm>
            <a:graphic>
              <a:graphicData uri="http://schemas.openxmlformats.org/drawingml/2006/table">
                <a:tbl>
                  <a:tblPr/>
                  <a:tblGrid>
                    <a:gridCol w="2999232"/>
                    <a:gridCol w="3858768"/>
                    <a:gridCol w="3858768"/>
                  </a:tblGrid>
                  <a:tr h="42545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4d3bb293a?pid=ff88f6d9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［河南许平汝名校2025模拟］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农田中，某种害虫的种群数量较高，在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时间喷洒杀虫剂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了较好的防治效果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时间后害虫数量出现反弹，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时间开始放养青蛙来代替杀虫剂，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虫种群数量得到控制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。如图表示整个防治时期内害虫各龄期种群数量变化与防治效果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_1#4d3bb293a?pid=ff88f6d93&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3_AN.2_1#4d3bb293a.bracket?pid=ff88f6d93&amp;color=0,0,0&amp;vpa=1&amp;vtp=1"/>
          <p:cNvSpPr/>
          <p:nvPr/>
        </p:nvSpPr>
        <p:spPr>
          <a:xfrm>
            <a:off x="193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_2#4d3bb293a?htil=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63501" y="2866077"/>
            <a:ext cx="316382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_3#4d3bb293a.choices?htil=1&amp;pid=ff88f6d93&amp;color=0,0,0&amp;vtp=1&amp;bbb=1"/>
              <p:cNvSpPr/>
              <p:nvPr/>
            </p:nvSpPr>
            <p:spPr>
              <a:xfrm>
                <a:off x="722376" y="2791274"/>
                <a:ext cx="74523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A.由图示可知，杀虫剂对幼年期害虫的杀伤作用最强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时间害虫种群数量达到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值，此时出生率等于死亡率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时间种群数量虽较少，但年龄结构仍属于增长型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.与喷洒杀虫剂相比，用青蛙防治害虫的显著优点是不污染环境</a:t>
                </a:r>
                <a:endParaRPr lang="en-US" altLang="zh-CN" sz="2000" dirty="0"/>
              </a:p>
            </p:txBody>
          </p:sp>
        </mc:Choice>
        <mc:Fallback>
          <p:sp>
            <p:nvSpPr>
              <p:cNvPr id="5" name="QC_3_BD.1_3#4d3bb293a.choices?htil=1&amp;pid=ff88f6d93&amp;color=0,0,0&amp;vtp=1&amp;bbb=1"/>
              <p:cNvSpPr>
                <a:spLocks noRot="1" noChangeAspect="1" noMove="1" noResize="1" noEditPoints="1" noAdjustHandles="1" noChangeArrowheads="1" noChangeShapeType="1" noTextEdit="1"/>
              </p:cNvSpPr>
              <p:nvPr/>
            </p:nvSpPr>
            <p:spPr>
              <a:xfrm>
                <a:off x="722376" y="2791274"/>
                <a:ext cx="7452360" cy="1796034"/>
              </a:xfrm>
              <a:prstGeom prst="rect">
                <a:avLst/>
              </a:prstGeom>
              <a:blipFill rotWithShape="1">
                <a:blip r:embed="rId3"/>
                <a:stretch>
                  <a:fillRect l="-5" t="-25" r="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38fc2a469?pid=00db0df13&amp;color=0,0,0&amp;mp=1&amp;vtp=1&amp;bt=1&amp;bbb=1"/>
          <p:cNvSpPr/>
          <p:nvPr/>
        </p:nvSpPr>
        <p:spPr>
          <a:xfrm>
            <a:off x="722376" y="969264"/>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①放牧区域投放的牛羊数量为中等放牧强度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，此数量是依据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defTabSz="914400" rtl="0" eaLnBrk="1" fontAlgn="auto" latinLnBrk="1" hangingPunct="1">
              <a:lnSpc>
                <a:spcPts val="36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②不同放牧模式下，</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a:t>
            </a: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（填“植物群落覆盖度”或“植物群落生物多样性”）</a:t>
            </a:r>
            <a:endPar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defTabSz="914400" rtl="0" eaLnBrk="1" fontAlgn="auto" latinLnBrk="1" hangingPunct="1">
              <a:lnSpc>
                <a:spcPts val="35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与草地蝗虫的物种数和总密度之间的正相关性较密切。</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45_1#38fc2a469.blank?pid=00db0df13&amp;color=0,0,0&amp;mp=1&amp;vpa=14&amp;vtp=1&amp;bbb=1"/>
              <p:cNvSpPr/>
              <p:nvPr/>
            </p:nvSpPr>
            <p:spPr>
              <a:xfrm>
                <a:off x="7375588" y="1012952"/>
                <a:ext cx="2058988"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45_1#38fc2a469.blank?pid=00db0df13&amp;color=0,0,0&amp;mp=1&amp;vpa=14&amp;vtp=1&amp;bbb=1"/>
              <p:cNvSpPr>
                <a:spLocks noRot="1" noChangeAspect="1" noMove="1" noResize="1" noEditPoints="1" noAdjustHandles="1" noChangeArrowheads="1" noChangeShapeType="1" noTextEdit="1"/>
              </p:cNvSpPr>
              <p:nvPr/>
            </p:nvSpPr>
            <p:spPr>
              <a:xfrm>
                <a:off x="7375588" y="1012952"/>
                <a:ext cx="2058988" cy="298577"/>
              </a:xfrm>
              <a:prstGeom prst="rect">
                <a:avLst/>
              </a:prstGeom>
              <a:blipFill rotWithShape="1">
                <a:blip r:embed="rId1"/>
                <a:stretch>
                  <a:fillRect l="-3" t="-3871" r="19" b="-6295"/>
                </a:stretch>
              </a:blipFill>
            </p:spPr>
            <p:txBody>
              <a:bodyPr/>
              <a:lstStyle/>
              <a:p>
                <a:r>
                  <a:rPr lang="zh-CN" altLang="en-US">
                    <a:noFill/>
                  </a:rPr>
                  <a:t> </a:t>
                </a:r>
              </a:p>
            </p:txBody>
          </p:sp>
        </mc:Fallback>
      </mc:AlternateContent>
      <p:sp>
        <p:nvSpPr>
          <p:cNvPr id="5" name="QB_5_AN.47_1#38fc2a469.blank?pid=00db0df13&amp;color=0,0,0&amp;vpa=15&amp;vtp=1&amp;bbb=1"/>
          <p:cNvSpPr/>
          <p:nvPr/>
        </p:nvSpPr>
        <p:spPr>
          <a:xfrm>
            <a:off x="3017901" y="138836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a:t>
            </a:r>
            <a:endParaRPr lang="en-US" altLang="zh-CN" sz="2000" dirty="0">
              <a:solidFill>
                <a:srgbClr val="00B050"/>
              </a:solidFill>
            </a:endParaRPr>
          </a:p>
        </p:txBody>
      </p:sp>
      <p:sp>
        <p:nvSpPr>
          <p:cNvPr id="6" name="QB_5_BD.48_1#4b55848bc?pid=00db0df13&amp;color=0,0,0&amp;vtp=1&amp;bbb=1&amp;hb=1"/>
          <p:cNvSpPr/>
          <p:nvPr/>
        </p:nvSpPr>
        <p:spPr>
          <a:xfrm>
            <a:off x="722376" y="233781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③蝗虫微孢子虫是蝗虫等昆虫的专性寄生生物。与使用化学农药防治蝗虫相比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，使用蝗虫微孢子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虫防治的优点是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5_AN.49_1#4b55848bc.blank?pid=00db0df13&amp;color=0,0,0&amp;vpa=16&amp;vtp=1&amp;bbb=1&amp;hb=1"/>
          <p:cNvSpPr/>
          <p:nvPr/>
        </p:nvSpPr>
        <p:spPr>
          <a:xfrm>
            <a:off x="722377" y="275691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能减轻因过多使用化学农药而引发的环境污染，以及避免害虫产生耐药性等问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AS.50_1#00db0df13?vop=1&amp;pid=3cb2c895e&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是指一定的环境条件所能维持的种群最大数量。放牧强度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，即放牧的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，应该依据环境容纳量而定。②表2中信息显示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，蝗虫的物种数和总密度由大到小的放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牧模式为羊放牧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休牧；图2显示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，不同放牧模式下植物群落覆盖度没有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，且均小于休牧；图3显示，植物群落生物多样性由大到小的放牧模式为羊放牧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休牧。综上分析，不同放牧模式下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，植物群落生物多样性与蝗虫物种数和总密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度之间的正相关性较密切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。③利用蝗虫微孢子虫防治蝗虫属于生物防治。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与化学农药防治相比，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生物防治的优点是既能有效控制虫害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，又能减轻因过多使用化学农药而引发的环境污染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免害虫产生耐药性等问题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O_4_AS.50_1#00db0df13?vop=1&amp;pid=3cb2c895e&amp;color=0,0,0&amp;vtp=1&amp;bt=1&amp;bbb=1&amp;hb=1"/>
              <p:cNvSpPr>
                <a:spLocks noRot="1" noChangeAspect="1" noMove="1" noResize="1" noEditPoints="1" noAdjustHandles="1" noChangeArrowheads="1" noChangeShapeType="1" noTextEdit="1"/>
              </p:cNvSpPr>
              <p:nvPr/>
            </p:nvSpPr>
            <p:spPr>
              <a:xfrm>
                <a:off x="722376" y="972000"/>
                <a:ext cx="10753344" cy="3612134"/>
              </a:xfrm>
              <a:prstGeom prst="rect">
                <a:avLst/>
              </a:prstGeom>
              <a:blipFill rotWithShape="1">
                <a:blip r:embed="rId1"/>
                <a:stretch>
                  <a:fillRect l="-4" t="-12" r="-402" b="-12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3_1#4d3bb293a?vop=1&amp;pid=ff88f6d9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3_2#4d3bb293a?vop=1&amp;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1300"/>
            <a:ext cx="5724144"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4_1#4d3bb293a?vop=1&amp;pid=ff88f6d9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用杀虫剂防治害虫属于化学防治，用青蛙防治害虫属于生物防治，与化学防治相比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防治对环境无污染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6e2c1e45f?pid=ff88f6d9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［湖南益阳2025高二期末］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在加拿大班夫国家公园，美洲狮、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灰熊和狼是马鹿的主要捕食者，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研究者仔细分析了最近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20年内401只马鹿个体的监测记录，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图柱顶端的整数为捕食致死的个体数，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6e2c1e45f.bracket?pid=ff88f6d93&amp;color=0,0,0&amp;vpa=2&amp;vtp=1"/>
          <p:cNvSpPr/>
          <p:nvPr/>
        </p:nvSpPr>
        <p:spPr>
          <a:xfrm>
            <a:off x="295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3_BD.5_2#6e2c1e45f?htil=2&amp;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90292" y="2408877"/>
            <a:ext cx="3621024"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6e2c1e45f.choices?htil=2&amp;pid=ff88f6d93&amp;color=0,0,0&amp;vtp=1&amp;bbb=1"/>
          <p:cNvSpPr/>
          <p:nvPr/>
        </p:nvSpPr>
        <p:spPr>
          <a:xfrm>
            <a:off x="722376" y="2334074"/>
            <a:ext cx="69951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A.从图中数据推测，迁徙的一种可能原因是规避被捕食的风险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.图示这几种生物间存在的种间关系有捕食和种间竞争</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.由图中数据可知，该马鹿种群的能量在向东迁徙时只流向美洲狮</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.美洲狮的集中分布区域可能在马鹿分布区域以东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7_1#6e2c1e45f?vop=1&amp;pid=ff88f6d9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7_2#6e2c1e45f?vop=1&amp;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87952" y="1511300"/>
            <a:ext cx="3813048" cy="4279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8_1#6e2c1e45f?vop=1&amp;pid=ff88f6d93&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依题意可知，美洲狮、灰熊和狼是马鹿的主要捕食者，可推断美洲狮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、灰熊和狼存在种间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；美洲狮、灰熊和狼都会捕食马鹿，它们与马鹿是捕食关系，B正确。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9_1#626f7894b?pid=ff88f6d9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［辽宁部分学校2024高二月考联考］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棉花在蕾期（一般是6月中旬至7月上旬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（8月中下旬）不受害虫影响是棉花高产的保证。影响棉花产量的主要害虫是棉盲蝽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棉盲蝽在不同气候条件下的数量变化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，进行了相关研究，实验结果如图a~d所示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3_BD.9_3#626f7894b?iti=1&amp;htil=1&amp;pid=ff88f6d9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48" y="2866077"/>
            <a:ext cx="243230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9_4#626f7894b?iti=2&amp;htil=1&amp;pid=ff88f6d9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47872"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9_5#626f7894b?iti=3&amp;htil=1&amp;pid=ff88f6d9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8776" y="2875221"/>
            <a:ext cx="246888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9_6#626f7894b?iti=4&amp;htil=1&amp;pid=ff88f6d9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24544"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3_BD.9_7#626f7894b?iti=1&amp;htil=1&amp;pid=ff88f6d93&amp;color=0,0,0&amp;vtp=1&amp;bbb=1"/>
          <p:cNvSpPr/>
          <p:nvPr/>
        </p:nvSpPr>
        <p:spPr>
          <a:xfrm>
            <a:off x="809244" y="4611565"/>
            <a:ext cx="2496312" cy="12700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中峰型（干旱年）</a:t>
            </a:r>
            <a:endParaRPr lang="en-US" altLang="zh-CN" sz="2000" dirty="0"/>
          </a:p>
        </p:txBody>
      </p:sp>
      <p:sp>
        <p:nvSpPr>
          <p:cNvPr id="9" name="QC_3_BD.9_8#626f7894b?iti=2&amp;htil=1&amp;pid=ff88f6d93&amp;color=0,0,0&amp;vtp=1&amp;bbb=1"/>
          <p:cNvSpPr/>
          <p:nvPr/>
        </p:nvSpPr>
        <p:spPr>
          <a:xfrm>
            <a:off x="3561270" y="4611565"/>
            <a:ext cx="2378075"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双峰型（涝年）</a:t>
            </a:r>
            <a:endParaRPr lang="en-US" altLang="zh-CN" sz="2000" dirty="0"/>
          </a:p>
        </p:txBody>
      </p:sp>
      <p:sp>
        <p:nvSpPr>
          <p:cNvPr id="10" name="QC_3_BD.9_9#626f7894b?iti=3&amp;htil=1&amp;pid=ff88f6d93&amp;color=0,0,0&amp;vtp=1&amp;bbb=1&amp;hb=1"/>
          <p:cNvSpPr/>
          <p:nvPr/>
        </p:nvSpPr>
        <p:spPr>
          <a:xfrm>
            <a:off x="6190488" y="4611565"/>
            <a:ext cx="2505456" cy="12700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前峰型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先涝后旱年）</a:t>
            </a:r>
            <a:endParaRPr lang="en-US" altLang="zh-CN" sz="2000" dirty="0"/>
          </a:p>
        </p:txBody>
      </p:sp>
      <p:sp>
        <p:nvSpPr>
          <p:cNvPr id="11" name="QC_3_BD.9_10#626f7894b?iti=4&amp;htil=1&amp;pid=ff88f6d93&amp;color=0,0,0&amp;vtp=1&amp;bbb=1&amp;hb=1"/>
          <p:cNvSpPr/>
          <p:nvPr/>
        </p:nvSpPr>
        <p:spPr>
          <a:xfrm>
            <a:off x="8878824" y="4611565"/>
            <a:ext cx="2496312" cy="12700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后峰型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先旱后涝年）</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5489</Words>
  <Application>WPS 演示</Application>
  <PresentationFormat>宽屏</PresentationFormat>
  <Paragraphs>323</Paragraphs>
  <Slides>32</Slides>
  <Notes>31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32</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Cambria Math</vt:lpstr>
      <vt:lpstr>宋体</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2025-08-01T13:58:00Z</dcterms:created>
  <dcterms:modified xsi:type="dcterms:W3CDTF">2025-08-05T01:09:49Z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7D01A0BF0D40413686AE89BD5B3C9D20_12</vt:lpwstr>
  </property>
  <property fmtid="{D5CDD505-2E9C-101B-9397-08002B2CF9AE}" pid="3" name="KSOProductBuildVer">
    <vt:lpwstr>2052-12.1.0.21915</vt:lpwstr>
  </property>
</Properties>
</file>