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356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1" Type="http://schemas.openxmlformats.org/officeDocument/2006/relationships/tableStyles" Target="tableStyles.xml"/><Relationship Id="rId50" Type="http://schemas.openxmlformats.org/officeDocument/2006/relationships/viewProps" Target="viewProps.xml"/><Relationship Id="rId5" Type="http://schemas.openxmlformats.org/officeDocument/2006/relationships/slide" Target="slides/slide2.xml"/><Relationship Id="rId49" Type="http://schemas.openxmlformats.org/officeDocument/2006/relationships/presProps" Target="presProps.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094772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生态系统的组成成分</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6846102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食物链和食物网的构建和分析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23.png"/><Relationship Id="rId1"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24.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image" Target="../media/image2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6" Type="http://schemas.openxmlformats.org/officeDocument/2006/relationships/notesSlide" Target="../notesSlides/notesSlide30.xml"/><Relationship Id="rId5" Type="http://schemas.openxmlformats.org/officeDocument/2006/relationships/slideLayout" Target="../slideLayouts/slideLayout10.xml"/><Relationship Id="rId4" Type="http://schemas.openxmlformats.org/officeDocument/2006/relationships/image" Target="../media/image29.jpe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7" Type="http://schemas.openxmlformats.org/officeDocument/2006/relationships/notesSlide" Target="../notesSlides/notesSlide32.xml"/><Relationship Id="rId6" Type="http://schemas.openxmlformats.org/officeDocument/2006/relationships/slideLayout" Target="../slideLayouts/slideLayout10.xml"/><Relationship Id="rId5" Type="http://schemas.openxmlformats.org/officeDocument/2006/relationships/image" Target="../media/image34.png"/><Relationship Id="rId4" Type="http://schemas.openxmlformats.org/officeDocument/2006/relationships/image" Target="../media/image33.png"/><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0.xml"/><Relationship Id="rId2" Type="http://schemas.openxmlformats.org/officeDocument/2006/relationships/image" Target="../media/image36.png"/><Relationship Id="rId1" Type="http://schemas.openxmlformats.org/officeDocument/2006/relationships/image" Target="../media/image3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4" Type="http://schemas.openxmlformats.org/officeDocument/2006/relationships/notesSlide" Target="../notesSlides/notesSlide36.xml"/><Relationship Id="rId3" Type="http://schemas.openxmlformats.org/officeDocument/2006/relationships/slideLayout" Target="../slideLayouts/slideLayout10.xml"/><Relationship Id="rId2" Type="http://schemas.openxmlformats.org/officeDocument/2006/relationships/image" Target="../media/image38.jpeg"/><Relationship Id="rId1" Type="http://schemas.openxmlformats.org/officeDocument/2006/relationships/image" Target="../media/image37.jpe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0.xml"/><Relationship Id="rId2" Type="http://schemas.openxmlformats.org/officeDocument/2006/relationships/image" Target="../media/image40.png"/><Relationship Id="rId1" Type="http://schemas.openxmlformats.org/officeDocument/2006/relationships/image" Target="../media/image3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5" Type="http://schemas.openxmlformats.org/officeDocument/2006/relationships/notesSlide" Target="../notesSlides/notesSlide40.xml"/><Relationship Id="rId4" Type="http://schemas.openxmlformats.org/officeDocument/2006/relationships/slideLayout" Target="../slideLayouts/slideLayout10.xml"/><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10.xml"/><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image" Target="../media/image44.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image" Target="../media/image47.jpe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0.xml"/><Relationship Id="rId2" Type="http://schemas.openxmlformats.org/officeDocument/2006/relationships/image" Target="../media/image49.png"/><Relationship Id="rId1" Type="http://schemas.openxmlformats.org/officeDocument/2006/relationships/image" Target="../media/image48.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image" Target="../media/image50.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8_1#2af7f63cb?htil=1&amp;pid=16846102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81999" y="1088135"/>
            <a:ext cx="3374136"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8_2#2af7f63cb?htil=1&amp;pid=168461024&amp;color=0,0,0&amp;vtp=1&amp;bt=1&amp;bbb=1&amp;hb=1"/>
          <p:cNvSpPr/>
          <p:nvPr/>
        </p:nvSpPr>
        <p:spPr>
          <a:xfrm>
            <a:off x="722376" y="1005840"/>
            <a:ext cx="7242048"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［湖北部分高中2025高二期中联考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系统中的部分食物网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9_1#2af7f63cb.bracket?pid=168461024&amp;color=0,0,0&amp;vpa=3&amp;vtp=1&amp;bbb=1"/>
          <p:cNvSpPr/>
          <p:nvPr/>
        </p:nvSpPr>
        <p:spPr>
          <a:xfrm>
            <a:off x="5519801" y="144399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5" name="QC_5_BD.8_3#2af7f63cb.choices?htil=1&amp;pid=168461024&amp;color=0,0,0&amp;vtp=1&amp;bbb=1"/>
          <p:cNvSpPr/>
          <p:nvPr/>
        </p:nvSpPr>
        <p:spPr>
          <a:xfrm>
            <a:off x="722376" y="1910714"/>
            <a:ext cx="724204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A.图中含有4条食物链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.昆虫与杂食鸟的关系是种间竞争与捕食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.猫头鹰在该生态系统中属于第三、第四、第五营养级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.图中还缺少的生态系统组成成分是分解者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0_1#2af7f63cb?vop=1&amp;pid=168461024&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图示为某生态系统中的部分食物网示意图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，图中植物是生产者，其余生物均为消费者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中共有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3条食物链，即植物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a:t>
                </a:r>
                <a:endParaRPr lang="en-US" altLang="zh-CN" sz="2000" dirty="0"/>
              </a:p>
            </p:txBody>
          </p:sp>
        </mc:Choice>
        <mc:Fallback>
          <p:sp>
            <p:nvSpPr>
              <p:cNvPr id="2" name="QC_5_EX.10_1#2af7f63cb?vop=1&amp;pid=168461024&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rotWithShape="1">
                <a:blip r:embed="rId1"/>
                <a:stretch>
                  <a:fillRect l="-4" t="-14" r="-402" b="-25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2af7f63cb?vop=1&amp;pid=168461024&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由思路导引可知，图中共含有3条食物链，A错误。昆虫与杂食鸟都取食植物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，同时杂食鸟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还捕食昆虫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，所以二者的关系是种间竞争与捕食，B正确。在“植物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，猫头鹰属于第三营养级；在“植物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猫头鹰”食物链中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，猫头鹰属于第四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猫头鹰”食物链中，猫头鹰属于第五营养级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，所以猫头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鹰在该生态系统中属于第三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、第四、第五营养级，C正确。生态系统的组成成分包括生产者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、分解者和非生物的物质和能量，食物网只包含生产者和消费者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，故图中还缺少的生态系统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组成成分是分解者和非生物的物质和能量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1_1#2af7f63cb?vop=1&amp;pid=168461024&amp;color=0,0,0&amp;vtp=1&amp;bt=1&amp;bbb=1&amp;hb=1"/>
              <p:cNvSpPr>
                <a:spLocks noRot="1" noChangeAspect="1" noMove="1" noResize="1" noEditPoints="1" noAdjustHandles="1" noChangeArrowheads="1" noChangeShapeType="1" noTextEdit="1"/>
              </p:cNvSpPr>
              <p:nvPr/>
            </p:nvSpPr>
            <p:spPr>
              <a:xfrm>
                <a:off x="722376" y="1005840"/>
                <a:ext cx="10753344" cy="3154934"/>
              </a:xfrm>
              <a:prstGeom prst="rect">
                <a:avLst/>
              </a:prstGeom>
              <a:blipFill rotWithShape="1">
                <a:blip r:embed="rId1"/>
                <a:stretch>
                  <a:fillRect l="-4" r="-1116" b="-14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df8e5e2c4?pid=168461024&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“螳螂捕蝉，黄雀在后”不仅仅是一句谚语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，也体现了自然界捕食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者和被捕食者的关系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。若鹰迁入了蝉、螳螂和黄雀所在的树林中，会捕食黄雀并栖息于林中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df8e5e2c4.bracket?pid=168461024&amp;color=0,0,0&amp;vpa=4&amp;vtp=1"/>
          <p:cNvSpPr/>
          <p:nvPr/>
        </p:nvSpPr>
        <p:spPr>
          <a:xfrm>
            <a:off x="3208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2_2#df8e5e2c4.choices?pid=168461024&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A.“螳螂捕蝉，黄雀在后”中的生物能构成完整的食物链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.鹰的迁入增加了相关食物链的长度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.鹰的迁入可能会使螳螂数量增加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.鹰与黄雀之间存在捕食关系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4_1#df8e5e2c4?vop=1&amp;pid=168461024&amp;color=0,0,0&amp;vtp=1&amp;bt=1&amp;bbb=1&amp;hb=1"/>
              <p:cNvSpPr/>
              <p:nvPr/>
            </p:nvSpPr>
            <p:spPr>
              <a:xfrm>
                <a:off x="722376" y="969264"/>
                <a:ext cx="10753344" cy="13130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黄雀；若鹰迁入了蝉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螂和黄雀所在的树林中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endParaRPr lang="en-US" altLang="zh-CN" sz="2000" dirty="0"/>
              </a:p>
            </p:txBody>
          </p:sp>
        </mc:Choice>
        <mc:Fallback>
          <p:sp>
            <p:nvSpPr>
              <p:cNvPr id="2" name="QC_5_EX.14_1#df8e5e2c4?vop=1&amp;pid=168461024&amp;color=0,0,0&amp;vtp=1&amp;bt=1&amp;bbb=1&amp;hb=1"/>
              <p:cNvSpPr>
                <a:spLocks noRot="1" noChangeAspect="1" noMove="1" noResize="1" noEditPoints="1" noAdjustHandles="1" noChangeArrowheads="1" noChangeShapeType="1" noTextEdit="1"/>
              </p:cNvSpPr>
              <p:nvPr/>
            </p:nvSpPr>
            <p:spPr>
              <a:xfrm>
                <a:off x="722376" y="969264"/>
                <a:ext cx="10753344" cy="1313053"/>
              </a:xfrm>
              <a:prstGeom prst="rect">
                <a:avLst/>
              </a:prstGeom>
              <a:blipFill rotWithShape="1">
                <a:blip r:embed="rId1"/>
                <a:stretch>
                  <a:fillRect l="-4" t="-19" r="-431" b="-347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df8e5e2c4?vop=1&amp;pid=168461024&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“螳螂捕蝉，黄雀在后”中的生物缺乏生产者，不能构成完整的食物链，A错误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，黄雀在后”中隐藏的食物链为绿色植物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黄雀，若鹰迁入了蝉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、螳螂和黄雀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所在的树林中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，故鹰的迁入增加了相关食物链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的长度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，B正确；鹰与黄雀之间存在捕食关系，鹰的迁入使黄雀数量减少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，可能会使螳螂数量增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，C、D正确。</a:t>
                </a:r>
                <a:endParaRPr lang="en-US" altLang="zh-CN" sz="2200" dirty="0"/>
              </a:p>
            </p:txBody>
          </p:sp>
        </mc:Choice>
        <mc:Fallback>
          <p:sp>
            <p:nvSpPr>
              <p:cNvPr id="2" name="QC_5_AS.15_1#df8e5e2c4?vop=1&amp;pid=168461024&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43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6_1#df8e5e2c4?vop=1&amp;pid=168461024&amp;color=0,0,0&amp;vtp=1&amp;bt=1&amp;bbb=1&amp;hb=1"/>
              <p:cNvSpPr/>
              <p:nvPr/>
            </p:nvSpPr>
            <p:spPr>
              <a:xfrm>
                <a:off x="722376" y="969264"/>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食物网中生物数量变化的分析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在一条食物链或简单的食物网中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为例，若A减少，短时间内B、C均随之减少；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，短时间内A增加,C减少。在复杂食物网中，某一生物种群数量发生变化时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，其他生物的数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量可能基本不变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，也可能改变。</a:t>
                </a:r>
                <a:endParaRPr lang="en-US" altLang="zh-CN" sz="2000" dirty="0"/>
              </a:p>
            </p:txBody>
          </p:sp>
        </mc:Choice>
        <mc:Fallback>
          <p:sp>
            <p:nvSpPr>
              <p:cNvPr id="2" name="QC_5_EX.16_1#df8e5e2c4?vop=1&amp;pid=168461024&amp;color=0,0,0&amp;vtp=1&amp;bt=1&amp;bbb=1&amp;hb=1"/>
              <p:cNvSpPr>
                <a:spLocks noRot="1" noChangeAspect="1" noMove="1" noResize="1" noEditPoints="1" noAdjustHandles="1" noChangeArrowheads="1" noChangeShapeType="1" noTextEdit="1"/>
              </p:cNvSpPr>
              <p:nvPr/>
            </p:nvSpPr>
            <p:spPr>
              <a:xfrm>
                <a:off x="722376" y="969264"/>
                <a:ext cx="10753344" cy="2253234"/>
              </a:xfrm>
              <a:prstGeom prst="rect">
                <a:avLst/>
              </a:prstGeom>
              <a:blipFill rotWithShape="1">
                <a:blip r:embed="rId1"/>
                <a:stretch>
                  <a:fillRect l="-4" t="-11" r="-921" b="-20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8d990bbbc?pid=168461024&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［山东菏泽2025高二期末改编］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某研究小组从某湖泊中选取了四种不同的生物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，并对其消化道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内食物组成进行了分析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8" name="QC_5_BD.17_2#8d990bbbc?colgroup=8,8,8,8,6&amp;pid=168461024&amp;color=0,0,0&amp;vtp=1&amp;bbb=1"/>
          <p:cNvGraphicFramePr>
            <a:graphicFrameLocks noGrp="1"/>
          </p:cNvGraphicFramePr>
          <p:nvPr/>
        </p:nvGraphicFramePr>
        <p:xfrm>
          <a:off x="722376" y="1985517"/>
          <a:ext cx="10698480" cy="852678"/>
        </p:xfrm>
        <a:graphic>
          <a:graphicData uri="http://schemas.openxmlformats.org/drawingml/2006/table">
            <a:tbl>
              <a:tblPr/>
              <a:tblGrid>
                <a:gridCol w="2249424"/>
                <a:gridCol w="2249424"/>
                <a:gridCol w="2249424"/>
                <a:gridCol w="2249424"/>
                <a:gridCol w="170078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18_1#8d990bbbc.bracket?pid=168461024&amp;color=0,0,0&amp;vpa=5&amp;vtp=1"/>
          <p:cNvSpPr/>
          <p:nvPr/>
        </p:nvSpPr>
        <p:spPr>
          <a:xfrm>
            <a:off x="7513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7_3#8d990bbbc.choices?pid=168461024&amp;color=0,0,0&amp;vtp=1&amp;bbb=1"/>
          <p:cNvSpPr/>
          <p:nvPr/>
        </p:nvSpPr>
        <p:spPr>
          <a:xfrm>
            <a:off x="722376" y="297611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A.小球藻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、水蚤在生态系统中属于生产者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.表中生物形成的食物网中共有4条食物链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C.鱼乙在四种生物中的营养级最高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.河虾与水蚤的种间关系是捕食和种间竞争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8d990bbbc?vop=1&amp;pid=168461024&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P49思考·讨论“分析生态系统的结构”的变式题，本题以某湖泊生态系统为情境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查学生对生态系统各种生物构建食物链的能力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、对食物链中营养级的认识和种间关系的辨析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查更加综合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8d990bbbc?vop=1&amp;pid=168461024&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从表中各种生物消化道中的食物组成来看，河虾捕食水蚤、小球藻，水蚤捕食小球藻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乙捕食水蚤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、河虾，鱼甲捕食鱼乙、河虾，故形成的食物链有小球藻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鱼甲，共有5条食物链。小球藻在生态系统中属于生产者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，水蚤属于初级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，A、B错误。鱼甲捕食鱼乙，鱼乙在该湖泊生态系统中处于第三、四2个营养级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于第三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、四、五3个营养级，因此处于最高营养级的生物是鱼甲，C错误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。河虾与水蚤二者的种间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关系是捕食和种间竞争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0_1#8d990bbbc?vop=1&amp;pid=168461024&amp;color=0,0,0&amp;vtp=1&amp;bt=1&amp;bbb=1&amp;hb=1"/>
              <p:cNvSpPr>
                <a:spLocks noRot="1" noChangeAspect="1" noMove="1" noResize="1" noEditPoints="1" noAdjustHandles="1" noChangeArrowheads="1" noChangeShapeType="1" noTextEdit="1"/>
              </p:cNvSpPr>
              <p:nvPr/>
            </p:nvSpPr>
            <p:spPr>
              <a:xfrm>
                <a:off x="722376" y="1005840"/>
                <a:ext cx="10753344" cy="3154934"/>
              </a:xfrm>
              <a:prstGeom prst="rect">
                <a:avLst/>
              </a:prstGeom>
              <a:blipFill rotWithShape="1">
                <a:blip r:embed="rId1"/>
                <a:stretch>
                  <a:fillRect l="-4" r="-1022" b="-14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346df565.fixed?pid=5f3d5984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8346df565.fixed?pid=5f3d5984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生态系统的结构</a:t>
            </a:r>
            <a:endParaRPr lang="en-US" altLang="zh-CN" sz="4400" dirty="0"/>
          </a:p>
        </p:txBody>
      </p:sp>
      <p:pic>
        <p:nvPicPr>
          <p:cNvPr id="4" name="C_3#8346df565.fixed?pid=5f3d5984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346df565.fixed?pid=5f3d5984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975825e4.fixed?pid=5f3d5984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f975825e4.fixed?pid=5f3d5984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生态系统的结构</a:t>
            </a:r>
            <a:endParaRPr lang="en-US" altLang="zh-CN" sz="4400" dirty="0"/>
          </a:p>
        </p:txBody>
      </p:sp>
      <p:pic>
        <p:nvPicPr>
          <p:cNvPr id="4" name="C_3#f975825e4.fixed?pid=5f3d5984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975825e4.fixed?pid=5f3d5984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1_1#87245513b?pid=f975825e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1.对某农田生态系统的主要组成成分进行调查，发现该农田中的植物主要有小麦、大豆、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动物有蚯蚓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、甲壳虫、田鼠等；主要的微生物有细菌、酵母菌和霉菌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2_1#87245513b.bracket?pid=f975825e4&amp;color=0,0,0&amp;vpa=6&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21_2#87245513b.choices?pid=f975825e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A.该农田的全部杂草属于一个种群，与小麦同为生产者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.农田中的蚯蚓、甲壳虫和田鼠属于生态系统的消费者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.农田中的田鼠以小麦为食，属于初级消费者，位于第一营养级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.霉菌属于真核生物，细菌可能属于生产者、消费者或分解者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3_1#87245513b?vop=1&amp;pid=f975825e4&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生产者为自养生物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，能够将无机物合成储存能量的有机物；消费者和分解者均为异养生物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解者营腐生生活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，以动植物遗体残骸等为食；消费者通常靠捕食、寄生等方式生活。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87245513b?vop=1&amp;pid=f975825e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杂草中可能含有多个物种，不属于一个种群，A错误；蚯蚓营腐生生活，属于分解者，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；田鼠以小麦为食，属于初级消费者，位于第二营养级，C错误；霉菌为真菌，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属于真核生物，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细菌中的硝化细菌属于生产者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，大多数细菌营腐生生活，属于分解者，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与豆科植物共生的固氮菌，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利用植物中的有机营养生存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，属于消费者，D正确。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e47e46343?pid=f975825e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如图表示某生态系统的食物网。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6_1#e47e46343.bracket?pid=f975825e4&amp;color=0,0,0&amp;vpa=7&amp;vtp=1"/>
          <p:cNvSpPr/>
          <p:nvPr/>
        </p:nvSpPr>
        <p:spPr>
          <a:xfrm>
            <a:off x="1027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25_2#e47e46343?htil=2&amp;pid=f975825e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30536" y="1511300"/>
            <a:ext cx="265176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25_3#e47e46343.choices?htil=2&amp;pid=f975825e4&amp;color=0,0,0&amp;vtp=1&amp;bbb=1"/>
          <p:cNvSpPr/>
          <p:nvPr/>
        </p:nvSpPr>
        <p:spPr>
          <a:xfrm>
            <a:off x="722376" y="1436497"/>
            <a:ext cx="796442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A.生产者只能是绿色植物，蓝细菌、硫细菌等原核生物不能充当生产者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.若食虫鸟被人类大量捕杀，短期内植物虫害可能严重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.维持一个生态系统存在的不可缺少的成分只有生产者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.该食物网由6条食物链组成，鹰为最高营养级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7_1#e47e46343?vop=1&amp;pid=f975825e4&amp;color=0,0,0&amp;vtp=1&amp;bt=1&amp;bbb=1&amp;hb=1"/>
              <p:cNvSpPr/>
              <p:nvPr/>
            </p:nvSpPr>
            <p:spPr>
              <a:xfrm>
                <a:off x="722376" y="972000"/>
                <a:ext cx="10753344" cy="31418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蓝细菌、硫细菌等原核生物能利用光能或化学能将无机物转变为有机物，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能充当生产者，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错误；若食虫鸟被人类大量捕杀，短期内食草昆虫可能因天敌减少而数量增多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，导致植物虫害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，B正确；生产者、消费者和分解者均是维持一个生态系统存在的不可缺少的成分，C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，该食物网共由7条食物链组成，分别是植物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鹰，鹰为最高营养级，D错误。</a:t>
                </a:r>
                <a:endParaRPr lang="en-US" altLang="zh-CN" sz="2200" dirty="0"/>
              </a:p>
            </p:txBody>
          </p:sp>
        </mc:Choice>
        <mc:Fallback>
          <p:sp>
            <p:nvSpPr>
              <p:cNvPr id="2" name="QC_4_AS.27_1#e47e46343?vop=1&amp;pid=f975825e4&amp;color=0,0,0&amp;vtp=1&amp;bt=1&amp;bbb=1&amp;hb=1"/>
              <p:cNvSpPr>
                <a:spLocks noRot="1" noChangeAspect="1" noMove="1" noResize="1" noEditPoints="1" noAdjustHandles="1" noChangeArrowheads="1" noChangeShapeType="1" noTextEdit="1"/>
              </p:cNvSpPr>
              <p:nvPr/>
            </p:nvSpPr>
            <p:spPr>
              <a:xfrm>
                <a:off x="722376" y="972000"/>
                <a:ext cx="10753344" cy="3141853"/>
              </a:xfrm>
              <a:prstGeom prst="rect">
                <a:avLst/>
              </a:prstGeom>
              <a:blipFill rotWithShape="1">
                <a:blip r:embed="rId1"/>
                <a:stretch>
                  <a:fillRect l="-4" t="-14" r="-1104" b="-14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28_1#e47e46343?vop=1&amp;pid=f975825e4&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捕食食物链的起点是生产者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，终点是最高营养级的消费者。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9_1#cdd97e686?htil=3&amp;pid=f975825e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898082" y="1054295"/>
            <a:ext cx="2478024"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29_2#cdd97e686?htil=3&amp;pid=f975825e4&amp;color=0,0,0&amp;vtp=1&amp;bt=1&amp;bbb=1&amp;hb=1"/>
              <p:cNvSpPr/>
              <p:nvPr/>
            </p:nvSpPr>
            <p:spPr>
              <a:xfrm>
                <a:off x="722376" y="972000"/>
                <a:ext cx="8138160"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3.（不定项）如图为某生态系统中三种类型生物的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的变化曲线图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29_2#cdd97e686?htil=3&amp;pid=f975825e4&amp;color=0,0,0&amp;vtp=1&amp;bt=1&amp;bbb=1&amp;hb=1"/>
              <p:cNvSpPr>
                <a:spLocks noRot="1" noChangeAspect="1" noMove="1" noResize="1" noEditPoints="1" noAdjustHandles="1" noChangeArrowheads="1" noChangeShapeType="1" noTextEdit="1"/>
              </p:cNvSpPr>
              <p:nvPr/>
            </p:nvSpPr>
            <p:spPr>
              <a:xfrm>
                <a:off x="722376" y="972000"/>
                <a:ext cx="8138160" cy="843153"/>
              </a:xfrm>
              <a:prstGeom prst="rect">
                <a:avLst/>
              </a:prstGeom>
              <a:blipFill rotWithShape="1">
                <a:blip r:embed="rId2"/>
                <a:stretch>
                  <a:fillRect l="-5" t="-53" r="5" b="-5384"/>
                </a:stretch>
              </a:blipFill>
            </p:spPr>
            <p:txBody>
              <a:bodyPr/>
              <a:lstStyle/>
              <a:p>
                <a:r>
                  <a:rPr lang="zh-CN" altLang="en-US">
                    <a:noFill/>
                  </a:rPr>
                  <a:t> </a:t>
                </a:r>
              </a:p>
            </p:txBody>
          </p:sp>
        </mc:Fallback>
      </mc:AlternateContent>
      <p:sp>
        <p:nvSpPr>
          <p:cNvPr id="4" name="QC_4_AN.30_1#cdd97e686.bracket?pid=f975825e4&amp;color=0,0,0&amp;vpa=8&amp;vtp=1&amp;bbb=1"/>
          <p:cNvSpPr/>
          <p:nvPr/>
        </p:nvSpPr>
        <p:spPr>
          <a:xfrm>
            <a:off x="4732401" y="14101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sp>
        <p:nvSpPr>
          <p:cNvPr id="5" name="QC_4_BD.29_3#cdd97e686.choices?htil=3&amp;pid=f975825e4&amp;color=0,0,0&amp;vtp=1&amp;bbb=1"/>
          <p:cNvSpPr/>
          <p:nvPr/>
        </p:nvSpPr>
        <p:spPr>
          <a:xfrm>
            <a:off x="722376" y="1876874"/>
            <a:ext cx="81381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A.乙代表的生物可能是任何一种生产者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.甲、乙、丙都有可能是细菌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.甲代表的生物一定是消费者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.甲、乙、丙三种生物可组成一个生态系统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31_1#cdd97e686?vop=1&amp;pid=f975825e4&amp;color=0,0,0&amp;vtp=1&amp;bt=1&amp;bbb=1&amp;hb=1"/>
              <p:cNvSpPr/>
              <p:nvPr/>
            </p:nvSpPr>
            <p:spPr>
              <a:xfrm>
                <a:off x="722376" y="969264"/>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对于坐标图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，最关键的是弄清楚横、纵坐标的含义。曲线甲表示该生物的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释放量为正值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不随一天当中光照强度和温度的变化而变化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，可能属于异养恒温动物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，也可能是处于恒温环境中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的其他生物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，如寄生细菌；曲线乙表示该生物的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释放量随光照强度的变化而变化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，该生物属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于光能自养生物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释放量为负值，说明该生物能利用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合成有机物，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且不受光照的影响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，说明该生物是能进行化能合成作用的生物。</a:t>
                </a:r>
                <a:endParaRPr lang="en-US" altLang="zh-CN" sz="2000" dirty="0"/>
              </a:p>
            </p:txBody>
          </p:sp>
        </mc:Choice>
        <mc:Fallback>
          <p:sp>
            <p:nvSpPr>
              <p:cNvPr id="2" name="QC_4_EX.31_1#cdd97e686?vop=1&amp;pid=f975825e4&amp;color=0,0,0&amp;vtp=1&amp;bt=1&amp;bbb=1&amp;hb=1"/>
              <p:cNvSpPr>
                <a:spLocks noRot="1" noChangeAspect="1" noMove="1" noResize="1" noEditPoints="1" noAdjustHandles="1" noChangeArrowheads="1" noChangeShapeType="1" noTextEdit="1"/>
              </p:cNvSpPr>
              <p:nvPr/>
            </p:nvSpPr>
            <p:spPr>
              <a:xfrm>
                <a:off x="722376" y="969264"/>
                <a:ext cx="10753344" cy="2697734"/>
              </a:xfrm>
              <a:prstGeom prst="rect">
                <a:avLst/>
              </a:prstGeom>
              <a:blipFill rotWithShape="1">
                <a:blip r:embed="rId1"/>
                <a:stretch>
                  <a:fillRect l="-4" t="-9" r="-402" b="-16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2_1#cdd97e686?vop=1&amp;pid=f975825e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乙代表的生物</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释放量随光照强度的变化而变化，可以代表进行光合作用的生产者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不能代表进行化能合成作用的生产者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，如硝化细菌，A错误；甲可能是寄生细菌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（寄生于恒温动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，温度相对恒定、呼吸稳定），乙可能是光能自养细菌，丙可能是化能自养细菌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，B正确；甲代表的生物可能是消费者或分解者，C错误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；生态系统的组成成分包括生物成分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，甲、乙、丙均代表生物，不能组成一个生态系统，D错误。</a:t>
                </a:r>
                <a:endParaRPr lang="en-US" altLang="zh-CN" sz="2200" dirty="0"/>
              </a:p>
            </p:txBody>
          </p:sp>
        </mc:Choice>
        <mc:Fallback>
          <p:sp>
            <p:nvSpPr>
              <p:cNvPr id="2" name="QC_4_AS.32_1#cdd97e686?vop=1&amp;pid=f975825e4&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04"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0597c22f?pid=6094772e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［黑龙江牡丹江一中2024高二期中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生态系统是由群落及其生存的非生物环境相互作用构成的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统一整体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。下列关于生态系统组成成分的叙述，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90597c22f.bracket?pid=6094772eb&amp;color=0,0,0&amp;vpa=1&amp;vtp=1"/>
          <p:cNvSpPr/>
          <p:nvPr/>
        </p:nvSpPr>
        <p:spPr>
          <a:xfrm>
            <a:off x="7272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90597c22f.choices?pid=6094772eb&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A.生产者大多能进行光合作用，是自养型生物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.分解者不一定是微生物，微生物也不都是分解者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.一种生物只能占据生态系统中的某一特定营养级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.消费者和分解者都是异养生物，但获取营养的方式不同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3_1#f8b977282?pid=f975825e4&amp;color=0,0,0&amp;vtp=1&amp;bt=1&amp;bbb=1&amp;hb=1"/>
              <p:cNvSpPr/>
              <p:nvPr/>
            </p:nvSpPr>
            <p:spPr>
              <a:xfrm>
                <a:off x="722376" y="972000"/>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［福建泉州四校2025高二联考］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科研人员为研究某近海食物网的季节性变化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，采用测量生物不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同组织中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的含量，按公式计算获得了部分生物的平均营养级，结果如图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3_1#f8b977282?pid=f975825e4&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rotWithShape="1">
                <a:blip r:embed="rId1"/>
                <a:stretch>
                  <a:fillRect l="-4" t="-34" r="-396" b="-3457"/>
                </a:stretch>
              </a:blipFill>
            </p:spPr>
            <p:txBody>
              <a:bodyPr/>
              <a:lstStyle/>
              <a:p>
                <a:r>
                  <a:rPr lang="zh-CN" altLang="en-US">
                    <a:noFill/>
                  </a:rPr>
                  <a:t> </a:t>
                </a:r>
              </a:p>
            </p:txBody>
          </p:sp>
        </mc:Fallback>
      </mc:AlternateContent>
      <p:sp>
        <p:nvSpPr>
          <p:cNvPr id="3" name="QC_4_AN.34_1#f8b977282.bracket?pid=f975825e4&amp;color=0,0,0&amp;vpa=9&amp;vtp=1"/>
          <p:cNvSpPr/>
          <p:nvPr/>
        </p:nvSpPr>
        <p:spPr>
          <a:xfrm>
            <a:off x="1417701" y="18800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33_3#f8b977282?htil=1&amp;pid=f975825e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234440"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33_4#f8b977282?htil=1&amp;pid=f975825e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18888"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33_5#f8b977282?htil=1&amp;pid=f975825e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403336"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BD.33_6#f8b977282.choices?pid=f975825e4&amp;color=0,0,0&amp;vtp=1&amp;bbb=1"/>
          <p:cNvSpPr/>
          <p:nvPr/>
        </p:nvSpPr>
        <p:spPr>
          <a:xfrm>
            <a:off x="722376" y="437210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A.在春季银鲳占据的营养级为第三营养级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.用图中所有生物可组成多条食物链，并形成复杂食物网</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.春季三疣梭子蟹的营养级高于夏季，说明其拥有的能量比夏季少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.不同季节小黄鱼的营养级差异较大，可能与环境温度等非生物因素有关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5_1#f8b977282?vop=1&amp;pid=f975825e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由图可知，在春季银鲳占据的平均营养级接近第三营养级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，但实际上银鲳可能不止占据第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，A错误；图中生物缺乏生产者，因此不能构成食物网，B错误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；春季三疣梭子蟹的平均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营养级高于夏季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，因其食物来源有差异，其拥有的能量不一定比夏季少，C错误；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因季节不同，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、光照等发生变化，生态系统中生物的种类和数量会改变，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从而使小黄鱼食物来源发生改变，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故不同季节小黄鱼的营养级差异较大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，可能与环境温度等非生物因素有关，D正确。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6_1#616b3a2c4?pid=f975825e4&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某生态系统主要物种之间的食物关系如图甲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，图乙表示该生态系统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1、2、3的环境容纳量和某时刻种群的实际大小。请据图回答下列问题：</a:t>
            </a:r>
            <a:endParaRPr lang="en-US" altLang="zh-CN" sz="2000" dirty="0">
              <a:solidFill>
                <a:srgbClr val="000000"/>
              </a:solidFill>
            </a:endParaRPr>
          </a:p>
        </p:txBody>
      </p:sp>
      <p:pic>
        <p:nvPicPr>
          <p:cNvPr id="3" name="QO_4_BD.36_3#616b3a2c4?htil=1&amp;pid=f975825e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42616" y="2692723"/>
            <a:ext cx="1536192"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6_4#616b3a2c4?htil=1&amp;pid=f975825e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69480" y="1961203"/>
            <a:ext cx="3017520"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37_1#fd73654e1?pid=616b3a2c4&amp;color=0,0,0&amp;vtp=1&amp;bbb=1"/>
          <p:cNvSpPr/>
          <p:nvPr/>
        </p:nvSpPr>
        <p:spPr>
          <a:xfrm>
            <a:off x="722376" y="40948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属于生产者，</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属于次级消费者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38_1#fd73654e1.blank?pid=616b3a2c4&amp;color=0,0,0&amp;vpa=10&amp;vtp=1&amp;bbb=1"/>
              <p:cNvSpPr/>
              <p:nvPr/>
            </p:nvSpPr>
            <p:spPr>
              <a:xfrm>
                <a:off x="2432114" y="4144841"/>
                <a:ext cx="701675"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𝐅</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B_5_AN.38_1#fd73654e1.blank?pid=616b3a2c4&amp;color=0,0,0&amp;vpa=10&amp;vtp=1&amp;bbb=1"/>
              <p:cNvSpPr>
                <a:spLocks noRot="1" noChangeAspect="1" noMove="1" noResize="1" noEditPoints="1" noAdjustHandles="1" noChangeArrowheads="1" noChangeShapeType="1" noTextEdit="1"/>
              </p:cNvSpPr>
              <p:nvPr/>
            </p:nvSpPr>
            <p:spPr>
              <a:xfrm>
                <a:off x="2432114" y="4144841"/>
                <a:ext cx="701675" cy="298577"/>
              </a:xfrm>
              <a:prstGeom prst="rect">
                <a:avLst/>
              </a:prstGeom>
              <a:blipFill rotWithShape="1">
                <a:blip r:embed="rId3"/>
                <a:stretch>
                  <a:fillRect l="-9" t="-3894" r="9" b="-62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5_AN.39_1#fd73654e1.blank?pid=616b3a2c4&amp;color=0,0,0&amp;vpa=11&amp;vtp=1&amp;bbb=1"/>
              <p:cNvSpPr/>
              <p:nvPr/>
            </p:nvSpPr>
            <p:spPr>
              <a:xfrm>
                <a:off x="4743514" y="4144841"/>
                <a:ext cx="2044700"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𝐄</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𝐆</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𝐇</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7" name="QB_5_AN.39_1#fd73654e1.blank?pid=616b3a2c4&amp;color=0,0,0&amp;vpa=11&amp;vtp=1&amp;bbb=1"/>
              <p:cNvSpPr>
                <a:spLocks noRot="1" noChangeAspect="1" noMove="1" noResize="1" noEditPoints="1" noAdjustHandles="1" noChangeArrowheads="1" noChangeShapeType="1" noTextEdit="1"/>
              </p:cNvSpPr>
              <p:nvPr/>
            </p:nvSpPr>
            <p:spPr>
              <a:xfrm>
                <a:off x="4743514" y="4144841"/>
                <a:ext cx="2044700" cy="298577"/>
              </a:xfrm>
              <a:prstGeom prst="rect">
                <a:avLst/>
              </a:prstGeom>
              <a:blipFill rotWithShape="1">
                <a:blip r:embed="rId4"/>
                <a:stretch>
                  <a:fillRect l="-3" t="-3894" r="3" b="-627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B_5_AS.40_1#fd73654e1?vop=1&amp;pid=616b3a2c4&amp;color=0,0,0&amp;vtp=1&amp;bbb=1&amp;hb=1"/>
              <p:cNvSpPr/>
              <p:nvPr/>
            </p:nvSpPr>
            <p:spPr>
              <a:xfrm>
                <a:off x="722376" y="4501203"/>
                <a:ext cx="10753344" cy="9368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由图甲分析可知，B</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只有指出的箭头，属于生产者；A、C、D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有由生产者指入的箭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，属于初级消费者；A、D</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有由初级消费者指入的箭头，属于次级消费者。</a:t>
                </a:r>
                <a:endParaRPr lang="en-US" altLang="zh-CN" sz="2200" dirty="0">
                  <a:solidFill>
                    <a:srgbClr val="000000"/>
                  </a:solidFill>
                </a:endParaRPr>
              </a:p>
            </p:txBody>
          </p:sp>
        </mc:Choice>
        <mc:Fallback>
          <p:sp>
            <p:nvSpPr>
              <p:cNvPr id="8" name="QB_5_AS.40_1#fd73654e1?vop=1&amp;pid=616b3a2c4&amp;color=0,0,0&amp;vtp=1&amp;bbb=1&amp;hb=1"/>
              <p:cNvSpPr>
                <a:spLocks noRot="1" noChangeAspect="1" noMove="1" noResize="1" noEditPoints="1" noAdjustHandles="1" noChangeArrowheads="1" noChangeShapeType="1" noTextEdit="1"/>
              </p:cNvSpPr>
              <p:nvPr/>
            </p:nvSpPr>
            <p:spPr>
              <a:xfrm>
                <a:off x="722376" y="4501203"/>
                <a:ext cx="10753344" cy="936879"/>
              </a:xfrm>
              <a:prstGeom prst="rect">
                <a:avLst/>
              </a:prstGeom>
              <a:blipFill rotWithShape="1">
                <a:blip r:embed="rId5"/>
                <a:stretch>
                  <a:fillRect l="-4" t="-34" r="-83" b="-570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1_1#969deb0fe?pid=616b3a2c4&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（2）图甲的食物网中A和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除图甲中所示以外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组成成分还应该有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2_1#969deb0fe.blank?pid=616b3a2c4&amp;color=0,0,0&amp;vpa=12&amp;vtp=1&amp;bbb=1"/>
          <p:cNvSpPr/>
          <p:nvPr/>
        </p:nvSpPr>
        <p:spPr>
          <a:xfrm>
            <a:off x="5294376" y="931165"/>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种间竞争和捕食</a:t>
            </a:r>
            <a:endParaRPr lang="en-US" altLang="zh-CN" sz="2000" dirty="0"/>
          </a:p>
        </p:txBody>
      </p:sp>
      <p:sp>
        <p:nvSpPr>
          <p:cNvPr id="4" name="QB_5_AN.43_1#969deb0fe.blank?pid=616b3a2c4&amp;color=0,0,0&amp;vpa=13&amp;vtp=1&amp;bbb=1"/>
          <p:cNvSpPr/>
          <p:nvPr/>
        </p:nvSpPr>
        <p:spPr>
          <a:xfrm>
            <a:off x="2763901" y="1369315"/>
            <a:ext cx="348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分解者、非生物的物质和能量</a:t>
            </a:r>
            <a:endParaRPr lang="en-US" altLang="zh-CN" sz="2000" dirty="0"/>
          </a:p>
        </p:txBody>
      </p:sp>
      <p:sp>
        <p:nvSpPr>
          <p:cNvPr id="5" name="QB_5_AS.44_1#969deb0fe?vop=1&amp;pid=616b3a2c4&amp;color=0,0,0&amp;vtp=1&amp;bbb=1&amp;hb=1"/>
          <p:cNvSpPr/>
          <p:nvPr/>
        </p:nvSpPr>
        <p:spPr>
          <a:xfrm>
            <a:off x="722376" y="19203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图甲的食物网中，A和C有共同的食物B，且A还以C为食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，因此二者的种间关系是种间竞争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。图甲表示生态系统中的食物网，由生产者和消费者构成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，因此其中没有包含的生态系统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的组成成分有非生物的物质和能量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5_1#08b934bf5?pid=616b3a2c4&amp;color=0,0,0&amp;mp=1&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的数量因某种原因明显减少，则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D的数量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最后趋于稳定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。图中捕食关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系的形成是长期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45_1#08b934bf5?pid=616b3a2c4&amp;color=0,0,0&amp;mp=1&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r="-224" b="-5407"/>
                </a:stretch>
              </a:blipFill>
            </p:spPr>
            <p:txBody>
              <a:bodyPr/>
              <a:lstStyle/>
              <a:p>
                <a:r>
                  <a:rPr lang="zh-CN" altLang="en-US">
                    <a:noFill/>
                  </a:rPr>
                  <a:t> </a:t>
                </a:r>
              </a:p>
            </p:txBody>
          </p:sp>
        </mc:Fallback>
      </mc:AlternateContent>
      <p:sp>
        <p:nvSpPr>
          <p:cNvPr id="3" name="QB_5_AN.46_1#08b934bf5.blank?pid=616b3a2c4&amp;color=0,0,0&amp;mp=1&amp;vpa=14&amp;vtp=1&amp;bbb=1"/>
          <p:cNvSpPr/>
          <p:nvPr/>
        </p:nvSpPr>
        <p:spPr>
          <a:xfrm>
            <a:off x="6300851" y="931165"/>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先增多后减少</a:t>
            </a:r>
            <a:endParaRPr lang="en-US" altLang="zh-CN" sz="2000" dirty="0"/>
          </a:p>
        </p:txBody>
      </p:sp>
      <p:sp>
        <p:nvSpPr>
          <p:cNvPr id="4" name="QB_5_AN.47_1#08b934bf5.blank?pid=616b3a2c4&amp;color=0,0,0&amp;mp=1&amp;vpa=15&amp;vtp=1&amp;bbb=1"/>
          <p:cNvSpPr/>
          <p:nvPr/>
        </p:nvSpPr>
        <p:spPr>
          <a:xfrm>
            <a:off x="2509901" y="1369315"/>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自然选择（或协同进化）</a:t>
            </a:r>
            <a:endParaRPr lang="en-US" altLang="zh-CN" sz="2000" dirty="0"/>
          </a:p>
        </p:txBody>
      </p:sp>
      <mc:AlternateContent xmlns:mc="http://schemas.openxmlformats.org/markup-compatibility/2006">
        <mc:Choice xmlns:a14="http://schemas.microsoft.com/office/drawing/2010/main" Requires="a14">
          <p:sp>
            <p:nvSpPr>
              <p:cNvPr id="5" name="QB_5_AS.48_1#08b934bf5?vop=1&amp;pid=616b3a2c4&amp;color=0,0,0&amp;vtp=1&amp;bbb=1&amp;hb=1"/>
              <p:cNvSpPr/>
              <p:nvPr/>
            </p:nvSpPr>
            <p:spPr>
              <a:xfrm>
                <a:off x="722376" y="18224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的数量因某种原因明显减少，则D的天敌减少，D的数量先增多后减少，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最后趋于稳定。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图中捕食关系的形成是长期自然选择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（或协同进化）的结果。</a:t>
                </a:r>
                <a:endParaRPr lang="en-US" altLang="zh-CN" sz="2200" dirty="0"/>
              </a:p>
            </p:txBody>
          </p:sp>
        </mc:Choice>
        <mc:Fallback>
          <p:sp>
            <p:nvSpPr>
              <p:cNvPr id="5" name="QB_5_AS.48_1#08b934bf5?vop=1&amp;pid=616b3a2c4&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rotWithShape="1">
                <a:blip r:embed="rId2"/>
                <a:stretch>
                  <a:fillRect l="-4" r="-2421"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a7979c11a?pid=616b3a2c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（4）通过图乙可知，此时三个物种中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的种内竞争最激烈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0_1#a7979c11a.blank?pid=616b3a2c4&amp;color=0,0,0&amp;vpa=16&amp;vtp=1"/>
          <p:cNvSpPr/>
          <p:nvPr/>
        </p:nvSpPr>
        <p:spPr>
          <a:xfrm>
            <a:off x="5694426"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2000" dirty="0"/>
          </a:p>
        </p:txBody>
      </p:sp>
      <p:sp>
        <p:nvSpPr>
          <p:cNvPr id="4" name="QB_5_AS.51_1#a7979c11a?vop=1&amp;pid=616b3a2c4&amp;color=0,0,0&amp;vtp=1&amp;bbb=1"/>
          <p:cNvSpPr/>
          <p:nvPr/>
        </p:nvSpPr>
        <p:spPr>
          <a:xfrm>
            <a:off x="722376" y="1419797"/>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图乙中物种2的种群数量高于环境容纳量，因而物种2的种内竞争最激烈。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2_1#084acdbc7?pid=f975825e4&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［河南商丘百师联盟2025高二联考］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1表示某河流生态系统的食物网及该生态系统的营养级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（甲、乙、丙为3种鱼，均可被丁捕食，丁为1种肉食性水鸟，甲、丙不摄食藻类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，箭头指示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）。图2为小型景观鱼池生态循环净化系统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，生态净化系统内引入芦苇等多种水生植物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以及螺蛳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、草鱼、鳙鱼等物种，以达到对污水的协同净化效果。回答下列问题：</a:t>
            </a:r>
            <a:endParaRPr lang="en-US" altLang="zh-CN" sz="2000" dirty="0"/>
          </a:p>
        </p:txBody>
      </p:sp>
      <p:pic>
        <p:nvPicPr>
          <p:cNvPr id="3" name="QO_4_BD.52_3#084acdbc7?iti=1&amp;htil=1&amp;pid=f975825e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99032" y="2875603"/>
            <a:ext cx="4014216" cy="23591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2_4#084acdbc7?iti=2&amp;htil=1&amp;pid=f975825e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38544" y="3744283"/>
            <a:ext cx="4297680"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2_5#084acdbc7?iti=1&amp;htil=1&amp;pid=f975825e4&amp;color=0,0,0&amp;vtp=1&amp;bbb=1"/>
          <p:cNvSpPr/>
          <p:nvPr/>
        </p:nvSpPr>
        <p:spPr>
          <a:xfrm>
            <a:off x="3175952" y="536175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52_6#084acdbc7?iti=2&amp;htil=1&amp;pid=f975825e4&amp;color=0,0,0&amp;vtp=1&amp;bbb=1"/>
          <p:cNvSpPr/>
          <p:nvPr/>
        </p:nvSpPr>
        <p:spPr>
          <a:xfrm>
            <a:off x="8557196" y="535261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3_1#fe4204690?pid=084acdbc7&amp;color=0,0,0&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（1）图1所示食物网中，遗漏了一条食物链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，该食物链是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用文字和箭头表示），补充后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，该食物网中共有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条食物链，其中丙和丁的种间关系是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54_1#fe4204690.blank?pid=084acdbc7&amp;color=0,0,0&amp;vpa=17&amp;vtp=1&amp;bbb=1"/>
              <p:cNvSpPr/>
              <p:nvPr/>
            </p:nvSpPr>
            <p:spPr>
              <a:xfrm>
                <a:off x="7100951" y="1012952"/>
                <a:ext cx="1882775" cy="300228"/>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水草</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solidFill>
                    <a:srgbClr val="00B050"/>
                  </a:solidFill>
                </a:endParaRPr>
              </a:p>
            </p:txBody>
          </p:sp>
        </mc:Choice>
        <mc:Fallback>
          <p:sp>
            <p:nvSpPr>
              <p:cNvPr id="3" name="QB_5_AN.54_1#fe4204690.blank?pid=084acdbc7&amp;color=0,0,0&amp;vpa=17&amp;vtp=1&amp;bbb=1"/>
              <p:cNvSpPr>
                <a:spLocks noRot="1" noChangeAspect="1" noMove="1" noResize="1" noEditPoints="1" noAdjustHandles="1" noChangeArrowheads="1" noChangeShapeType="1" noTextEdit="1"/>
              </p:cNvSpPr>
              <p:nvPr/>
            </p:nvSpPr>
            <p:spPr>
              <a:xfrm>
                <a:off x="7100951" y="1012952"/>
                <a:ext cx="1882775" cy="300228"/>
              </a:xfrm>
              <a:prstGeom prst="rect">
                <a:avLst/>
              </a:prstGeom>
              <a:blipFill rotWithShape="1">
                <a:blip r:embed="rId1"/>
                <a:stretch>
                  <a:fillRect l="-20" t="-3849" r="20" b="-5711"/>
                </a:stretch>
              </a:blipFill>
            </p:spPr>
            <p:txBody>
              <a:bodyPr/>
              <a:lstStyle/>
              <a:p>
                <a:r>
                  <a:rPr lang="zh-CN" altLang="en-US">
                    <a:noFill/>
                  </a:rPr>
                  <a:t> </a:t>
                </a:r>
              </a:p>
            </p:txBody>
          </p:sp>
        </mc:Fallback>
      </mc:AlternateContent>
      <p:sp>
        <p:nvSpPr>
          <p:cNvPr id="4" name="QB_5_AN.55_1#fe4204690.blank?pid=084acdbc7&amp;color=0,0,0&amp;vpa=18&amp;vtp=1"/>
          <p:cNvSpPr/>
          <p:nvPr/>
        </p:nvSpPr>
        <p:spPr>
          <a:xfrm>
            <a:off x="6307201" y="1401065"/>
            <a:ext cx="341313"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2000" dirty="0">
              <a:solidFill>
                <a:srgbClr val="00B050"/>
              </a:solidFill>
            </a:endParaRPr>
          </a:p>
        </p:txBody>
      </p:sp>
      <p:sp>
        <p:nvSpPr>
          <p:cNvPr id="5" name="QB_5_AN.56_1#fe4204690.blank?pid=084acdbc7&amp;color=0,0,0&amp;vpa=19&amp;vtp=1&amp;bbb=1&amp;hb=1"/>
          <p:cNvSpPr/>
          <p:nvPr/>
        </p:nvSpPr>
        <p:spPr>
          <a:xfrm>
            <a:off x="722377" y="14010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和种间竞争</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5_AS.57_1#fe4204690?vop=1&amp;pid=084acdbc7&amp;color=0,0,0&amp;vtp=1&amp;bbb=1&amp;hb=1"/>
              <p:cNvSpPr/>
              <p:nvPr/>
            </p:nvSpPr>
            <p:spPr>
              <a:xfrm>
                <a:off x="722376" y="229235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由于甲、乙、丙为3种鱼，均可被丁捕食，图1所示遗漏的一条食物链为水草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另外还有水草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丁，总共6条食物链。丁能捕食丙，丁和丙都能捕食甲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，因此丙和丁是捕食和种间竞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57_1#fe4204690?vop=1&amp;pid=084acdbc7&amp;color=0,0,0&amp;vtp=1&amp;bbb=1&amp;hb=1"/>
              <p:cNvSpPr>
                <a:spLocks noRot="1" noChangeAspect="1" noMove="1" noResize="1" noEditPoints="1" noAdjustHandles="1" noChangeArrowheads="1" noChangeShapeType="1" noTextEdit="1"/>
              </p:cNvSpPr>
              <p:nvPr/>
            </p:nvSpPr>
            <p:spPr>
              <a:xfrm>
                <a:off x="722376" y="2292350"/>
                <a:ext cx="10753344" cy="1783334"/>
              </a:xfrm>
              <a:prstGeom prst="rect">
                <a:avLst/>
              </a:prstGeom>
              <a:blipFill rotWithShape="1">
                <a:blip r:embed="rId2"/>
                <a:stretch>
                  <a:fillRect l="-4" r="-1022"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8_1#130311ad0?pid=084acdbc7&amp;color=0,0,0&amp;mp=1&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（2）图2生态净化系统中有芦苇和菖蒲等挺水植物、浮萍等浮水植物，水面下还有沉水植物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9_1#130311ad0.blank?pid=084acdbc7&amp;color=0,0,0&amp;mp=1&amp;vpa=20&amp;vtp=1&amp;bbb=1"/>
          <p:cNvSpPr/>
          <p:nvPr/>
        </p:nvSpPr>
        <p:spPr>
          <a:xfrm>
            <a:off x="2255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4" name="QB_5_AS.60_1#130311ad0?vop=1&amp;pid=084acdbc7&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群落的垂直结构指群落在垂直方向的分层现象，图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2生态净化系统中有芦苇和菖蒲等挺水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、浮萍等浮水植物、水面下还有沉水植物，这体现了群落的垂直结构。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1_1#cfc426f83?pid=084acdbc7&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（3）与该生态系统相比，冻原生态系统土壤中的有机物可能更多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2_1#cfc426f83.blank?pid=084acdbc7&amp;color=0,0,0&amp;vpa=21&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冻原生态系统温度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，分解者的分解作用弱</a:t>
            </a:r>
            <a:endParaRPr lang="en-US" altLang="zh-CN" sz="2000" dirty="0"/>
          </a:p>
        </p:txBody>
      </p:sp>
      <p:sp>
        <p:nvSpPr>
          <p:cNvPr id="4" name="QB_5_AS.63_1#cfc426f83?vop=1&amp;pid=084acdbc7&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与该生态系统相比，冻原生态系统土壤中有机物可能更多，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原因是冻原生态系统温度低，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分解者的分解效率低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90597c22f?vop=1&amp;pid=6094772eb&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生产者大多能进行光合作用（如绿色植物、蓝细菌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），有的能进行化能合成作用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如硝化细菌），是自养型生物，A正确；分解者不一定是微生物，营腐生生活的动物（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如蚯蚓）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，微生物也不都是分解者，如蓝细菌是生产者，B正确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；一种生物在不同的食物链中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可以占据不同的营养级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，C错误；消费者和分解者都是异养生物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，消费者从活的生物体中获取营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，分解者从动植物遗体残骸等中获取营养物质，可见它们获取营养的方式不同，D正确。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4_1#0327b46e0?pid=084acdbc7&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（4）科研人员利用上述生态净化系统进行了以下两组实验，实验期间鱼池每天投饵三次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测定该生态净化系统的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含量，结果如图3所示。</a:t>
                </a:r>
                <a:endParaRPr lang="en-US" altLang="zh-CN" sz="2000" dirty="0"/>
              </a:p>
            </p:txBody>
          </p:sp>
        </mc:Choice>
        <mc:Fallback>
          <p:sp>
            <p:nvSpPr>
              <p:cNvPr id="2" name="QO_5_BD.64_1#0327b46e0?pid=084acdbc7&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BD.65_1#5137aa82b?pid=0327b46e0&amp;color=0,0,0&amp;vtp=1&amp;bbb=1&amp;hb=1"/>
              <p:cNvSpPr/>
              <p:nvPr/>
            </p:nvSpPr>
            <p:spPr>
              <a:xfrm>
                <a:off x="722376" y="18342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①上述实验结果说明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，该生态净化系统对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去除效果较好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值的变化是由于该系统成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能把流入水中的有机物分解为无机物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B_6_BD.65_1#5137aa82b?pid=0327b46e0&amp;color=0,0,0&amp;vtp=1&amp;bbb=1&amp;hb=1"/>
              <p:cNvSpPr>
                <a:spLocks noRot="1" noChangeAspect="1" noMove="1" noResize="1" noEditPoints="1" noAdjustHandles="1" noChangeArrowheads="1" noChangeShapeType="1" noTextEdit="1"/>
              </p:cNvSpPr>
              <p:nvPr/>
            </p:nvSpPr>
            <p:spPr>
              <a:xfrm>
                <a:off x="722376" y="1834203"/>
                <a:ext cx="10753344" cy="843153"/>
              </a:xfrm>
              <a:prstGeom prst="rect">
                <a:avLst/>
              </a:prstGeom>
              <a:blipFill rotWithShape="1">
                <a:blip r:embed="rId2"/>
                <a:stretch>
                  <a:fillRect l="-4" t="-38" r="-94" b="-5399"/>
                </a:stretch>
              </a:blipFill>
            </p:spPr>
            <p:txBody>
              <a:bodyPr/>
              <a:lstStyle/>
              <a:p>
                <a:r>
                  <a:rPr lang="zh-CN" altLang="en-US">
                    <a:noFill/>
                  </a:rPr>
                  <a:t> </a:t>
                </a:r>
              </a:p>
            </p:txBody>
          </p:sp>
        </mc:Fallback>
      </mc:AlternateContent>
      <p:sp>
        <p:nvSpPr>
          <p:cNvPr id="4" name="QB_6_AN.66_1#5137aa82b.blank?pid=0327b46e0&amp;color=0,0,0&amp;vpa=22&amp;vtp=1&amp;bbb=1"/>
          <p:cNvSpPr/>
          <p:nvPr/>
        </p:nvSpPr>
        <p:spPr>
          <a:xfrm>
            <a:off x="5303901" y="1796103"/>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有机物</a:t>
            </a:r>
            <a:endParaRPr lang="en-US" altLang="zh-CN" sz="2000" dirty="0"/>
          </a:p>
        </p:txBody>
      </p:sp>
      <p:sp>
        <p:nvSpPr>
          <p:cNvPr id="5" name="QB_6_AN.67_1#5137aa82b.blank?pid=0327b46e0&amp;color=0,0,0&amp;vpa=23&amp;vtp=1&amp;bbb=1"/>
          <p:cNvSpPr/>
          <p:nvPr/>
        </p:nvSpPr>
        <p:spPr>
          <a:xfrm>
            <a:off x="1493901" y="2234253"/>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分解者</a:t>
            </a:r>
            <a:endParaRPr lang="en-US" altLang="zh-CN" sz="2000" dirty="0"/>
          </a:p>
        </p:txBody>
      </p:sp>
      <mc:AlternateContent xmlns:mc="http://schemas.openxmlformats.org/markup-compatibility/2006">
        <mc:Choice xmlns:a14="http://schemas.microsoft.com/office/drawing/2010/main" Requires="a14">
          <p:sp>
            <p:nvSpPr>
              <p:cNvPr id="6" name="QB_6_AS.68_1#5137aa82b?vop=1&amp;pid=0327b46e0&amp;color=0,0,0&amp;vtp=1&amp;bbb=1&amp;hb=1"/>
              <p:cNvSpPr/>
              <p:nvPr/>
            </p:nvSpPr>
            <p:spPr>
              <a:xfrm>
                <a:off x="722376" y="267875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由题图解读可知，该生态净化系统对有机物去除效果较好</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值的变化是由于该系统成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分中的分解者能把流入水中的有机物分解为无机物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6" name="QB_6_AS.68_1#5137aa82b?vop=1&amp;pid=0327b46e0&amp;color=0,0,0&amp;vtp=1&amp;bbb=1&amp;hb=1"/>
              <p:cNvSpPr>
                <a:spLocks noRot="1" noChangeAspect="1" noMove="1" noResize="1" noEditPoints="1" noAdjustHandles="1" noChangeArrowheads="1" noChangeShapeType="1" noTextEdit="1"/>
              </p:cNvSpPr>
              <p:nvPr/>
            </p:nvSpPr>
            <p:spPr>
              <a:xfrm>
                <a:off x="722376" y="2678753"/>
                <a:ext cx="10753344" cy="907034"/>
              </a:xfrm>
              <a:prstGeom prst="rect">
                <a:avLst/>
              </a:prstGeom>
              <a:blipFill rotWithShape="1">
                <a:blip r:embed="rId3"/>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1d4d3d864?pid=0327b46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②实验后期的鱼池中出现藻类水华现象，流经生态净化系统后，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流出的水样中藻类数量大大减少。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从生态学角度分析，藻类数量减少的原因可能有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3" name="QB_6_AN.70_1#1d4d3d864.blank?pid=0327b46e0&amp;color=0,0,0&amp;vpa=24&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被消费者捕食；在与其他植物竞争光照和营养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等时处于劣势地位</a:t>
            </a:r>
            <a:endParaRPr lang="en-US" altLang="zh-CN" sz="2000" dirty="0"/>
          </a:p>
        </p:txBody>
      </p:sp>
      <p:pic>
        <p:nvPicPr>
          <p:cNvPr id="4" name="QB_6_BD.69_3#1d4d3d864?htil=1&amp;pid=0327b46e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27048" y="2408877"/>
            <a:ext cx="3758184"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B_6_BD.69_4#1d4d3d864?htil=1&amp;pid=0327b46e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59752" y="2408877"/>
            <a:ext cx="3255264"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6_BD.69_5#1d4d3d864?htil=1&amp;pid=0327b46e0&amp;color=0,0,0&amp;vtp=1&amp;bbb=1"/>
          <p:cNvSpPr/>
          <p:nvPr/>
        </p:nvSpPr>
        <p:spPr>
          <a:xfrm>
            <a:off x="722376" y="4390077"/>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mc:AlternateContent xmlns:mc="http://schemas.openxmlformats.org/markup-compatibility/2006">
        <mc:Choice xmlns:a14="http://schemas.microsoft.com/office/drawing/2010/main" Requires="a14">
          <p:sp>
            <p:nvSpPr>
              <p:cNvPr id="7" name="QB_6_BD.69_6#1d4d3d864?pid=0327b46e0&amp;color=0,0,0&amp;vtp=1&amp;bbb=1"/>
              <p:cNvSpPr/>
              <p:nvPr/>
            </p:nvSpPr>
            <p:spPr>
              <a:xfrm>
                <a:off x="722376" y="4855786"/>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即化学需氧量，值越高说明有机物含量越高</a:t>
                </a:r>
                <a:endParaRPr lang="en-US" altLang="zh-CN" sz="2000" dirty="0"/>
              </a:p>
            </p:txBody>
          </p:sp>
        </mc:Choice>
        <mc:Fallback>
          <p:sp>
            <p:nvSpPr>
              <p:cNvPr id="7" name="QB_6_BD.69_6#1d4d3d864?pid=0327b46e0&amp;color=0,0,0&amp;vtp=1&amp;bbb=1"/>
              <p:cNvSpPr>
                <a:spLocks noRot="1" noChangeAspect="1" noMove="1" noResize="1" noEditPoints="1" noAdjustHandles="1" noChangeArrowheads="1" noChangeShapeType="1" noTextEdit="1"/>
              </p:cNvSpPr>
              <p:nvPr/>
            </p:nvSpPr>
            <p:spPr>
              <a:xfrm>
                <a:off x="722376" y="4855786"/>
                <a:ext cx="10753344" cy="408559"/>
              </a:xfrm>
              <a:prstGeom prst="rect">
                <a:avLst/>
              </a:prstGeom>
              <a:blipFill rotWithShape="1">
                <a:blip r:embed="rId3"/>
                <a:stretch>
                  <a:fillRect l="-4" t="-141" b="-11765"/>
                </a:stretch>
              </a:blipFill>
            </p:spPr>
            <p:txBody>
              <a:bodyPr/>
              <a:lstStyle/>
              <a:p>
                <a:r>
                  <a:rPr lang="zh-CN" altLang="en-US">
                    <a:noFill/>
                  </a:rPr>
                  <a:t> </a:t>
                </a:r>
              </a:p>
            </p:txBody>
          </p:sp>
        </mc:Fallback>
      </mc:AlternateContent>
      <p:sp>
        <p:nvSpPr>
          <p:cNvPr id="8" name="QB_6_AS.71_1#1d4d3d864?vop=1&amp;pid=0327b46e0&amp;color=0,0,0&amp;vtp=1&amp;bbb=1&amp;hb=1"/>
          <p:cNvSpPr/>
          <p:nvPr/>
        </p:nvSpPr>
        <p:spPr>
          <a:xfrm>
            <a:off x="722376" y="526637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该生态净化系统中有生产者和消费者，鱼池中的藻类流经生态净化系统后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，可能由于与其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他植物竞争光照和营养等时处于劣势地位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，也可能被消费者捕食，故流出水样中藻类数量减少。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bg/>
                                          </p:spTgt>
                                        </p:tgtEl>
                                        <p:attrNameLst>
                                          <p:attrName>style.visibility</p:attrName>
                                        </p:attrNameLst>
                                      </p:cBhvr>
                                      <p:to>
                                        <p:strVal val="visible"/>
                                      </p:to>
                                    </p:set>
                                    <p:animEffect transition="in" filter="fade">
                                      <p:cBhvr>
                                        <p:cTn id="18" dur="500"/>
                                        <p:tgtEl>
                                          <p:spTgt spid="8">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Effect transition="in" filter="fade">
                                      <p:cBhvr>
                                        <p:cTn id="24"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8"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EX.72_1#084acdbc7?vop=1&amp;pid=f975825e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4_EX.72_2#084acdbc7?vop=1&amp;pid=f975825e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53128" y="1511300"/>
            <a:ext cx="3282696" cy="4279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3_1#812d6cfbc?pid=932b985c0&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［湖南长沙师大附中2025模拟］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研究表明，入侵植物通过如图3种途径影响食物网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：一是入侵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植物能够直接被土著草食者取食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，进入土著食物网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；二是入侵植物所固定的能量通过引入新的消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费者形成新的食物网结构；三是入侵植物通过非营养作用造成食物网中各级消费者的种群密度和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行为活动等发生变化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，进而影响土著生物群落和食物网结构。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74_1#812d6cfbc.bracket?pid=932b985c0&amp;color=0,0,0&amp;vpa=25&amp;vtp=1"/>
          <p:cNvSpPr/>
          <p:nvPr/>
        </p:nvSpPr>
        <p:spPr>
          <a:xfrm>
            <a:off x="9799701" y="2227776"/>
            <a:ext cx="385763"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3_2#812d6cfbc?htil=8&amp;pid=932b985c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64778" y="2694627"/>
            <a:ext cx="4311539" cy="27614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3_3#812d6cfbc.choices?htil=8&amp;pid=932b985c0&amp;color=0,0,0&amp;vtp=1&amp;bbb=1&amp;hb=1"/>
              <p:cNvSpPr/>
              <p:nvPr/>
            </p:nvSpPr>
            <p:spPr>
              <a:xfrm>
                <a:off x="722376" y="2607632"/>
                <a:ext cx="5376672" cy="37137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A.途径Ⅰ中，入侵植物不会引起土著消费者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生态位发生变化</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.若食性广的消费者较多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，入侵植物更容易通过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Ⅱ影响食物网</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.途径Ⅲ中，消费者C和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的种间关系为捕食和种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间竞争</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D.葱芥能够通过根系向土壤中分泌植物毒素抑制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丛枝菌根真菌的生长，从而影响土著植物的生长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，这属于通过途径Ⅲ影响食物网</a:t>
                </a:r>
                <a:endParaRPr lang="en-US" altLang="zh-CN" sz="2000" dirty="0"/>
              </a:p>
            </p:txBody>
          </p:sp>
        </mc:Choice>
        <mc:Fallback>
          <p:sp>
            <p:nvSpPr>
              <p:cNvPr id="5" name="QC_5_BD.73_3#812d6cfbc.choices?htil=8&amp;pid=932b985c0&amp;color=0,0,0&amp;vtp=1&amp;bbb=1&amp;hb=1"/>
              <p:cNvSpPr>
                <a:spLocks noRot="1" noChangeAspect="1" noMove="1" noResize="1" noEditPoints="1" noAdjustHandles="1" noChangeArrowheads="1" noChangeShapeType="1" noTextEdit="1"/>
              </p:cNvSpPr>
              <p:nvPr/>
            </p:nvSpPr>
            <p:spPr>
              <a:xfrm>
                <a:off x="722376" y="2607632"/>
                <a:ext cx="5376672" cy="3713734"/>
              </a:xfrm>
              <a:prstGeom prst="rect">
                <a:avLst/>
              </a:prstGeom>
              <a:blipFill rotWithShape="1">
                <a:blip r:embed="rId2"/>
                <a:stretch>
                  <a:fillRect l="-7" t="-9" r="-2294" b="-87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5_1#812d6cfbc?vop=1&amp;pid=932b985c0&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中，入侵植物和土著植物均被土著草食者取食，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改变了土著消费者的食物来源，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进而影响其生态位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，A错误。食物网中广食性消费者较多时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，入侵植物能被土著草食者取食的可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能性更大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，此时入侵植物主要通过途径</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影响食物网，B错误。“非营养作用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”是指入侵植物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不通过直接的营养关系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（如被取食或提供能量），而是通过其他方式，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间接影响食物网中的生物。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Ⅲ中入侵植物通过非营养作用,影响土著生物群落和食物网结构</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没有取食入侵植物，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的种间关系为捕食，没有种间竞争关系，C错误，D正确。</a:t>
                </a:r>
                <a:endParaRPr lang="en-US" altLang="zh-CN" sz="2200" dirty="0"/>
              </a:p>
            </p:txBody>
          </p:sp>
        </mc:Choice>
        <mc:Fallback>
          <p:sp>
            <p:nvSpPr>
              <p:cNvPr id="2" name="QC_5_AS.75_1#812d6cfbc?vop=1&amp;pid=932b985c0&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276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90597c22f?vop=1&amp;pid=6094772eb&amp;color=0,0,0&amp;vtp=1&amp;bt=1&amp;bb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1）生产者、消费者、分解者的“一定”和“不一定”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生产者一定是自养生物，自养生物一定是生产者。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消费者、分解者一定是异养生物。</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营腐生生活的生物一定是分解者。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2#90597c22f?vop=1&amp;pid=6094772eb&amp;color=0,0,0&amp;mp=1&amp;vtp=1&amp;bt=1&amp;bbb=1&amp;hb=1"/>
          <p:cNvSpPr/>
          <p:nvPr/>
        </p:nvSpPr>
        <p:spPr>
          <a:xfrm>
            <a:off x="722376" y="969264"/>
            <a:ext cx="10753344" cy="3624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④生产者不一定都是植物，还有能进行化能合成作用的细菌（如硝化细菌、铁细菌、硫细菌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及能进行光合作用的原核生物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（如蓝细菌）。植物也不都是生产者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，如营寄生生活的植物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菟丝子）是消费者。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消费者不一定是动物，还有营寄生生活的植物（如菟丝子）和微生物（如破伤风杆菌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也不一定是消费者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,如营腐生生活的动物（蚯蚓、蜣螂）是分解者。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分解者不一定是微生物,还有营腐生生活的动物（如蚯蚓、蜣螂）；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微生物也不一定是分解者，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如能进行化能合成作用的细菌以及能进行光合作用的原核生物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,营寄生生活的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（破伤风杆菌）是消费者。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3#90597c22f?vop=1&amp;pid=6094772eb&amp;color=0,0,0&amp;mp=1&amp;vtp=1&amp;bt=1&amp;bbb=1&amp;h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（2）动植物和细菌所属的生态系统组成成分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：生产者（大多数植物）、消费者（菟丝子）。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：消费者（大多数动物）、分解者（蚯蚓、蜣螂）。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：生产者（光合细菌、硝化细菌）、消费者（营寄生生活的细菌）、分解者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（营腐生生活的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细菌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a0d17424e?pid=6094772eb&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［山西大同多校2025高二期末联考］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某湿地公园湖水水体出现水华的初期，管理人员利用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葫芦</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鲢鱼”模式进行了治理。水葫芦大量吸收水体中的矿质元素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，草鱼以水葫芦为食抑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制其繁殖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，鲢鱼以浮游植物、浮游动物和腐烂物为食，可解决草鱼粪便造成的二次污染问题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a0d17424e?pid=6094772eb&amp;color=0,0,0&amp;vtp=1&amp;bt=1&amp;bbb=1&amp;hb=1"/>
              <p:cNvSpPr>
                <a:spLocks noRot="1" noChangeAspect="1" noMove="1" noResize="1" noEditPoints="1" noAdjustHandles="1" noChangeArrowheads="1" noChangeShapeType="1" noTextEdit="1"/>
              </p:cNvSpPr>
              <p:nvPr/>
            </p:nvSpPr>
            <p:spPr>
              <a:xfrm>
                <a:off x="722376" y="1005840"/>
                <a:ext cx="10753344" cy="1757553"/>
              </a:xfrm>
              <a:prstGeom prst="rect">
                <a:avLst/>
              </a:prstGeom>
              <a:blipFill rotWithShape="1">
                <a:blip r:embed="rId1"/>
                <a:stretch>
                  <a:fillRect l="-4" r="-402" b="-2609"/>
                </a:stretch>
              </a:blipFill>
            </p:spPr>
            <p:txBody>
              <a:bodyPr/>
              <a:lstStyle/>
              <a:p>
                <a:r>
                  <a:rPr lang="zh-CN" altLang="en-US">
                    <a:noFill/>
                  </a:rPr>
                  <a:t> </a:t>
                </a:r>
              </a:p>
            </p:txBody>
          </p:sp>
        </mc:Fallback>
      </mc:AlternateContent>
      <p:sp>
        <p:nvSpPr>
          <p:cNvPr id="3" name="QC_5_AN.6_1#a0d17424e.bracket?pid=6094772eb&amp;color=0,0,0&amp;vpa=2&amp;vtp=1"/>
          <p:cNvSpPr/>
          <p:nvPr/>
        </p:nvSpPr>
        <p:spPr>
          <a:xfrm>
            <a:off x="2687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4" name="QC_5_BD.5_2#a0d17424e.choices?pid=6094772eb&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A.鲢鱼在该生态系统中的成分为消费者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.水体中的矿质元素不属于该生态系统的组成成分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鲢鱼构成一条食物链，鲢鱼是三级消费者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.蓝细菌和绿藻以及引入的水葫芦、草鱼、鲢鱼不能共同组成湿地生态系统</a:t>
                </a:r>
                <a:endParaRPr lang="en-US" altLang="zh-CN" sz="2000" dirty="0"/>
              </a:p>
            </p:txBody>
          </p:sp>
        </mc:Choice>
        <mc:Fallback>
          <p:sp>
            <p:nvSpPr>
              <p:cNvPr id="4" name="QC_5_BD.5_2#a0d17424e.choices?pid=6094772eb&amp;color=0,0,0&amp;vtp=1&amp;bbb=1"/>
              <p:cNvSpPr>
                <a:spLocks noRot="1" noChangeAspect="1" noMove="1" noResize="1" noEditPoints="1" noAdjustHandles="1" noChangeArrowheads="1" noChangeShapeType="1" noTextEdit="1"/>
              </p:cNvSpPr>
              <p:nvPr/>
            </p:nvSpPr>
            <p:spPr>
              <a:xfrm>
                <a:off x="722376" y="2825114"/>
                <a:ext cx="10753344" cy="1796034"/>
              </a:xfrm>
              <a:prstGeom prst="rect">
                <a:avLst/>
              </a:prstGeom>
              <a:blipFill rotWithShape="1">
                <a:blip r:embed="rId2"/>
                <a:stretch>
                  <a:fillRect l="-4" t="-35"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a0d17424e?vop=1&amp;pid=6094772eb&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分析题意可知，鲢鱼以浮游植物、浮游动物和腐烂物为食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，故鲢鱼在该生态系统中的成分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，A错误；非生物的物质和能量属于生态系统的组成成分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，故水体中的矿质元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素属于该生态系统的组成成分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，B错误；在此食物链中，鲢鱼处于第三营养级，是次级消费者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；导致水华产生的蓝细菌和绿藻以及引入的水葫芦、草鱼、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鲢鱼不能共同组成湿地生态系统，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7505</Words>
  <Application>WPS 演示</Application>
  <PresentationFormat>宽屏</PresentationFormat>
  <Paragraphs>372</Paragraphs>
  <Slides>45</Slides>
  <Notes>45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45</vt:i4>
      </vt:variant>
    </vt:vector>
  </HeadingPairs>
  <TitlesOfParts>
    <vt:vector size="6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2025-08-01T13:38:00Z</dcterms:created>
  <dcterms:modified xsi:type="dcterms:W3CDTF">2025-08-05T01:04:08Z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F1EF9472621E4A1BA15ACA1DBCE34B5E_12</vt:lpwstr>
  </property>
  <property fmtid="{D5CDD505-2E9C-101B-9397-08002B2CF9AE}" pid="3" name="KSOProductBuildVer">
    <vt:lpwstr>2052-12.1.0.21915</vt:lpwstr>
  </property>
</Properties>
</file>