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63" d="100"/>
          <a:sy n="63" d="100"/>
        </p:scale>
        <p:origin x="708" y="48"/>
      </p:cViewPr>
      <p:guideLst/>
    </p:cSldViewPr>
  </p:slideViewPr>
  <p:notesTextViewPr>
    <p:cViewPr>
      <p:scale>
        <a:sx n="1" d="1"/>
        <a:sy n="1" d="1"/>
      </p:scale>
      <p:origin x="0" y="0"/>
    </p:cViewPr>
  </p:notesTextViewPr>
  <p:sorterViewPr>
    <p:cViewPr>
      <p:scale>
        <a:sx n="100" d="100"/>
        <a:sy n="100" d="100"/>
      </p:scale>
      <p:origin x="0" y="-2217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bc7500f8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非生物因素对种群数量变化的影响</a:t>
            </a:r>
            <a:endParaRPr lang="en-US" sz="28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13eb4145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生物因素对种群数量变化的影响</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aaa4dc52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种群研究的应用</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86eacbfd204eef0a31e1f4#tid=688c51e74e75f9000925e0a1#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10728" y="4572000"/>
            <a:ext cx="3639312" cy="1124712"/>
          </a:xfrm>
          <a:prstGeom prst="rect">
            <a:avLst/>
          </a:prstGeom>
        </p:spPr>
      </p:pic>
      <p:sp>
        <p:nvSpPr>
          <p:cNvPr id="4" name="MasterShapeName"/>
          <p:cNvSpPr/>
          <p:nvPr/>
        </p:nvSpPr>
        <p:spPr>
          <a:xfrm>
            <a:off x="8101584" y="4572000"/>
            <a:ext cx="3675888" cy="1115568"/>
          </a:xfrm>
          <a:prstGeom prst="rect">
            <a:avLst/>
          </a:prstGeom>
          <a:noFill/>
        </p:spPr>
        <p:txBody>
          <a:bodyPr wrap="square" lIns="0" tIns="0" rIns="0" bIns="0" rtlCol="0" anchor="ctr"/>
          <a:lstStyle/>
          <a:p>
            <a:pPr algn="ctr">
              <a:lnSpc>
                <a:spcPct val="120000"/>
              </a:lnSpc>
            </a:pPr>
            <a:r>
              <a:rPr lang="en-US" sz="2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 选择性必修2           生物与环境 RJ                    不定项选择题模式</a:t>
            </a:r>
            <a:endParaRPr lang="en-US" sz="22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4.xml"/><Relationship Id="rId4" Type="http://schemas.openxmlformats.org/officeDocument/2006/relationships/image" Target="../media/image16.pn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5.xml"/><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0.xml"/><Relationship Id="rId2" Type="http://schemas.openxmlformats.org/officeDocument/2006/relationships/image" Target="../media/image28.png"/><Relationship Id="rId1"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0.xml"/><Relationship Id="rId2" Type="http://schemas.openxmlformats.org/officeDocument/2006/relationships/image" Target="../media/image31.png"/><Relationship Id="rId1"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image" Target="../media/image32.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0.xml"/><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image" Target="../media/image3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image" Target="../media/image36.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image" Target="../media/image37.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0.xml"/><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image" Target="../media/image41.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0.xml"/><Relationship Id="rId2" Type="http://schemas.openxmlformats.org/officeDocument/2006/relationships/image" Target="../media/image43.jpeg"/><Relationship Id="rId1" Type="http://schemas.openxmlformats.org/officeDocument/2006/relationships/image" Target="../media/image42.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10.xml"/><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44.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0.xml"/><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image" Target="../media/image50.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0.xml"/><Relationship Id="rId2" Type="http://schemas.openxmlformats.org/officeDocument/2006/relationships/image" Target="../media/image52.png"/><Relationship Id="rId1" Type="http://schemas.openxmlformats.org/officeDocument/2006/relationships/image" Target="../media/image51.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xml"/><Relationship Id="rId1" Type="http://schemas.openxmlformats.org/officeDocument/2006/relationships/image" Target="../media/image5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1_1#92a509a45?pid=13eb4145c&amp;color=0,0,0&amp;vtp=1&amp;bt=1&amp;bbb=1&amp;hb=1"/>
          <p:cNvSpPr/>
          <p:nvPr/>
        </p:nvSpPr>
        <p:spPr>
          <a:xfrm>
            <a:off x="722376" y="100584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［河南濮阳2025高二期中］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詹曾—康奈尔假说认为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，某些植物母株周围会积累对自身有害的病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、昆虫等，从而抑制母株附近自身种子的萌发和幼苗的生长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。下列现象中不能用该假说合理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解释的是(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2_1#92a509a45.bracket?pid=13eb4145c&amp;color=0,0,0&amp;vpa=4&amp;vtp=1"/>
          <p:cNvSpPr/>
          <p:nvPr/>
        </p:nvSpPr>
        <p:spPr>
          <a:xfrm>
            <a:off x="1938401" y="190119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11_2#92a509a45.choices?pid=13eb4145c&amp;color=0,0,0&amp;vtp=1&amp;bbb=1"/>
          <p:cNvSpPr/>
          <p:nvPr/>
        </p:nvSpPr>
        <p:spPr>
          <a:xfrm>
            <a:off x="722376" y="236791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A.亚热带常绿阔叶林中楠木幼苗距离母株越远，其密度越大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.中药材三七连续原地栽种，会暴发病虫害导致产量降低</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.鸟巢兰种子远离母株萌发时，缺少土壤共生菌，幼苗死亡</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.我国农业实践中采用的水旱轮作，可减少农药的使用量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3_1#92a509a45?vop=1&amp;pid=13eb4145c&amp;color=0,0,0&amp;vtp=1&amp;bt=1&amp;bbb=1&amp;hb=1"/>
          <p:cNvSpPr/>
          <p:nvPr/>
        </p:nvSpPr>
        <p:spPr>
          <a:xfrm>
            <a:off x="722376" y="100584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亚热带常绿阔叶林中楠木幼苗距离母株越远，其密度越大，说明幼苗距离母株越远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株的抑制作用越弱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，A不符合题意；中药材三七连续原地栽种，会暴发病虫害导致产量降低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明三七母株周围会积累对自身有害的病原菌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、昆虫等，B不符合题意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；鸟巢兰种子远离母株萌发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，缺少土壤共生菌，幼苗死亡，说明距离母株越远，越不利于幼苗生存，C符合题意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业实践中采用的水旱轮作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，可减少农药的使用量，说明水旱轮作可以抑制病虫害，符合假说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不符合题意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4_1#348c8edf6?pid=13eb4145c&amp;color=0,0,0&amp;vtp=1&amp;bt=1&amp;bbb=1&amp;hb=1"/>
          <p:cNvSpPr/>
          <p:nvPr/>
        </p:nvSpPr>
        <p:spPr>
          <a:xfrm>
            <a:off x="722376" y="1005840"/>
            <a:ext cx="10753344" cy="1160653"/>
          </a:xfrm>
          <a:prstGeom prst="rect">
            <a:avLst/>
          </a:prstGeom>
          <a:noFill/>
        </p:spPr>
        <p:txBody>
          <a:bodyPr wrap="none" lIns="0" tIns="0" rIns="0" bIns="0" rtlCol="0" anchor="t"/>
          <a:lstStyle/>
          <a:p>
            <a:pPr algn="l" latinLnBrk="1">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［安徽合肥一中2025高二期末］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分别单独培养双小核草履虫和大草履虫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，两种群的数量变化如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1和图2；取相等数目的双小核草履虫和大草履虫，以一种杆菌为饲料，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放在容器中混合培养，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实验结果如图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5_1#348c8edf6.bracket?pid=13eb4145c&amp;color=0,0,0&amp;vpa=5&amp;vtp=1"/>
          <p:cNvSpPr/>
          <p:nvPr/>
        </p:nvSpPr>
        <p:spPr>
          <a:xfrm>
            <a:off x="5897626" y="1802638"/>
            <a:ext cx="357188" cy="351409"/>
          </a:xfrm>
          <a:prstGeom prst="rect">
            <a:avLst/>
          </a:prstGeom>
          <a:noFill/>
        </p:spPr>
        <p:txBody>
          <a:bodyPr wrap="none" lIns="0" tIns="0" rIns="0" bIns="0" rtlCol="0" anchor="t"/>
          <a:lstStyle/>
          <a:p>
            <a:pPr algn="ctr" latinLnBrk="1">
              <a:lnSpc>
                <a:spcPts val="30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14_3#348c8edf6?iti=1&amp;htil=1&amp;pid=13eb4145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280160" y="2475229"/>
            <a:ext cx="2459736"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BD.14_4#348c8edf6?iti=2&amp;htil=1&amp;pid=13eb4145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873752" y="2493517"/>
            <a:ext cx="2450592" cy="170078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5_BD.14_5#348c8edf6?iti=3&amp;htil=1&amp;pid=13eb4145c&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83880" y="2301493"/>
            <a:ext cx="2990088" cy="18928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C_5_BD.14_6#348c8edf6?iti=1&amp;htil=1&amp;pid=13eb4145c&amp;color=0,0,0&amp;vtp=1&amp;bbb=1"/>
          <p:cNvSpPr/>
          <p:nvPr/>
        </p:nvSpPr>
        <p:spPr>
          <a:xfrm>
            <a:off x="2279840" y="4312157"/>
            <a:ext cx="460375" cy="367411"/>
          </a:xfrm>
          <a:prstGeom prst="rect">
            <a:avLst/>
          </a:prstGeom>
          <a:noFill/>
        </p:spPr>
        <p:txBody>
          <a:bodyPr wrap="none" lIns="0" tIns="0" rIns="0" bIns="0" rtlCol="0" anchor="t"/>
          <a:lstStyle/>
          <a:p>
            <a:pPr algn="ctr" latinLnBrk="1">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8" name="QC_5_BD.14_7#348c8edf6?iti=2&amp;htil=1&amp;pid=13eb4145c&amp;color=0,0,0&amp;vtp=1&amp;bbb=1"/>
          <p:cNvSpPr/>
          <p:nvPr/>
        </p:nvSpPr>
        <p:spPr>
          <a:xfrm>
            <a:off x="5868861" y="4321301"/>
            <a:ext cx="460375" cy="367411"/>
          </a:xfrm>
          <a:prstGeom prst="rect">
            <a:avLst/>
          </a:prstGeom>
          <a:noFill/>
        </p:spPr>
        <p:txBody>
          <a:bodyPr wrap="none" lIns="0" tIns="0" rIns="0" bIns="0" rtlCol="0" anchor="t"/>
          <a:lstStyle/>
          <a:p>
            <a:pPr algn="ctr" latinLnBrk="1">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
        <p:nvSpPr>
          <p:cNvPr id="9" name="QC_5_BD.14_8#348c8edf6?iti=3&amp;htil=1&amp;pid=13eb4145c&amp;color=0,0,0&amp;vtp=1&amp;bbb=1"/>
          <p:cNvSpPr/>
          <p:nvPr/>
        </p:nvSpPr>
        <p:spPr>
          <a:xfrm>
            <a:off x="9448736" y="4321301"/>
            <a:ext cx="460375" cy="367411"/>
          </a:xfrm>
          <a:prstGeom prst="rect">
            <a:avLst/>
          </a:prstGeom>
          <a:noFill/>
        </p:spPr>
        <p:txBody>
          <a:bodyPr wrap="none" lIns="0" tIns="0" rIns="0" bIns="0" rtlCol="0" anchor="t"/>
          <a:lstStyle/>
          <a:p>
            <a:pPr algn="ctr" latinLnBrk="1">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图3</a:t>
            </a:r>
            <a:endParaRPr lang="en-US" altLang="zh-CN" sz="2000" dirty="0"/>
          </a:p>
        </p:txBody>
      </p:sp>
      <mc:AlternateContent xmlns:mc="http://schemas.openxmlformats.org/markup-compatibility/2006">
        <mc:Choice xmlns:a14="http://schemas.microsoft.com/office/drawing/2010/main" Requires="a14">
          <p:sp>
            <p:nvSpPr>
              <p:cNvPr id="10" name="QC_5_BD.14_9#348c8edf6.choices?pid=13eb4145c&amp;color=0,0,0&amp;vtp=1&amp;bbb=1"/>
              <p:cNvSpPr/>
              <p:nvPr/>
            </p:nvSpPr>
            <p:spPr>
              <a:xfrm>
                <a:off x="722376" y="4724018"/>
                <a:ext cx="10753344" cy="1570609"/>
              </a:xfrm>
              <a:prstGeom prst="rect">
                <a:avLst/>
              </a:prstGeom>
              <a:noFill/>
            </p:spPr>
            <p:txBody>
              <a:bodyPr wrap="none" lIns="0" tIns="0" rIns="0" bIns="0" rtlCol="0" anchor="t"/>
              <a:lstStyle/>
              <a:p>
                <a:pPr algn="l" latinLnBrk="1">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A.双小核草履虫单独培养的第12天，其种群数量最多、种群增长速率最大</a:t>
                </a:r>
                <a:endParaRPr lang="en-US" altLang="zh-CN" sz="2000" dirty="0"/>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.若继续混合培养，则双小核草履虫数量会因食物减少、废物积累等原因而下降</a:t>
                </a:r>
                <a:endParaRPr lang="en-US" altLang="zh-CN" sz="2000" dirty="0"/>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.根据图1和图2的实验结果可推测，不同种群在相同环境下的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值都相同</a:t>
                </a:r>
                <a:endParaRPr lang="en-US" altLang="zh-CN" sz="2000" dirty="0"/>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.双小核草履虫的分泌物抑制大草履虫生长，使其在种间竞争中处于劣势</a:t>
                </a:r>
                <a:endParaRPr lang="en-US" altLang="zh-CN" sz="2000" dirty="0"/>
              </a:p>
            </p:txBody>
          </p:sp>
        </mc:Choice>
        <mc:Fallback>
          <p:sp>
            <p:nvSpPr>
              <p:cNvPr id="10" name="QC_5_BD.14_9#348c8edf6.choices?pid=13eb4145c&amp;color=0,0,0&amp;vtp=1&amp;bbb=1"/>
              <p:cNvSpPr>
                <a:spLocks noRot="1" noChangeAspect="1" noMove="1" noResize="1" noEditPoints="1" noAdjustHandles="1" noChangeArrowheads="1" noChangeShapeType="1" noTextEdit="1"/>
              </p:cNvSpPr>
              <p:nvPr/>
            </p:nvSpPr>
            <p:spPr>
              <a:xfrm>
                <a:off x="722376" y="4724018"/>
                <a:ext cx="10753344" cy="1570609"/>
              </a:xfrm>
              <a:prstGeom prst="rect">
                <a:avLst/>
              </a:prstGeom>
              <a:blipFill rotWithShape="1">
                <a:blip r:embed="rId4"/>
                <a:stretch>
                  <a:fillRect l="-4" t="-16" b="-186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6_1#348c8edf6?vop=1&amp;pid=13eb4145c&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双小核草履虫单独培养时，第12天左右种群数量最多，但此时种群增长速率接近0，A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由于食物减少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、废物积累等原因，若继续混合培养，双小核草履虫数量将下降，B正确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；每种生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物的生活习性有一定差异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，不同种群在相同环境下的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值不一定相同，C错误；图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3结果说明双小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核草履虫与大草履虫之间存在种间竞争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，且大草履虫在种间竞争中处于劣势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，但不能说明双小核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草履虫的分泌物抑制大草履虫生长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16_1#348c8edf6?vop=1&amp;pid=13eb4145c&amp;color=0,0,0&amp;vtp=1&amp;bt=1&amp;bbb=1&amp;hb=1"/>
              <p:cNvSpPr>
                <a:spLocks noRot="1" noChangeAspect="1" noMove="1" noResize="1" noEditPoints="1" noAdjustHandles="1" noChangeArrowheads="1" noChangeShapeType="1" noTextEdit="1"/>
              </p:cNvSpPr>
              <p:nvPr/>
            </p:nvSpPr>
            <p:spPr>
              <a:xfrm>
                <a:off x="722376" y="1005840"/>
                <a:ext cx="10753344" cy="2240534"/>
              </a:xfrm>
              <a:prstGeom prst="rect">
                <a:avLst/>
              </a:prstGeom>
              <a:blipFill rotWithShape="1">
                <a:blip r:embed="rId1"/>
                <a:stretch>
                  <a:fillRect l="-4" r="-3283" b="-20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7_1#316a80b26?htil=4&amp;pid=13eb4145c&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19548" y="1088135"/>
            <a:ext cx="4535424" cy="21579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7_2#316a80b26?htil=4&amp;pid=13eb4145c&amp;color=0,0,0&amp;vtp=1&amp;bt=1&amp;bbb=1&amp;hb=1&amp;hs=1"/>
          <p:cNvSpPr/>
          <p:nvPr/>
        </p:nvSpPr>
        <p:spPr>
          <a:xfrm>
            <a:off x="722376" y="1005840"/>
            <a:ext cx="6080760" cy="22278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［吉林长春东北师大附中2025</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高二期末］</a:t>
            </a:r>
            <a:endPar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芨芨草是大型丛生植物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，茎叶坚硬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。伯劳鸟是小型捕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食性鸟类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，经常停留在芨芨草上捕食布氏田鼠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。芨芨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草旁常见鼠洞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，茎叶有被鼠咬断现象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。为探究捕食风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险对不同密度布氏田鼠的影响，科研人员在某草地设</a:t>
            </a:r>
            <a:endParaRPr lang="en-US" altLang="zh-CN" sz="2000" dirty="0"/>
          </a:p>
        </p:txBody>
      </p:sp>
      <p:sp>
        <p:nvSpPr>
          <p:cNvPr id="4" name="QC_5_AN.18_1#316a80b26.bracket?pid=13eb4145c&amp;color=0,0,0&amp;vpa=6&amp;vtp=1&amp;bbb=1"/>
          <p:cNvSpPr/>
          <p:nvPr/>
        </p:nvSpPr>
        <p:spPr>
          <a:xfrm>
            <a:off x="7282718" y="3366642"/>
            <a:ext cx="7302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BCD</a:t>
            </a:r>
            <a:endParaRPr lang="en-US" altLang="zh-CN" sz="2000" dirty="0"/>
          </a:p>
        </p:txBody>
      </p:sp>
      <p:sp>
        <p:nvSpPr>
          <p:cNvPr id="5" name="QC_5_BD.17_3#316a80b26.choices?pid=13eb4145c&amp;color=0,0,0&amp;vtp=1&amp;bbb=1"/>
          <p:cNvSpPr/>
          <p:nvPr/>
        </p:nvSpPr>
        <p:spPr>
          <a:xfrm>
            <a:off x="722376" y="3825239"/>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A.调查芨芨草及布氏田鼠的种群密度都不适合用逐个计数法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.该实验的自变量是布氏田鼠的密度，因变量是种群密度增长率</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.低密度布氏田鼠在有捕食风险时的出生率小于死亡率</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.与高密度相比，低密度可有效降低捕食风险对增长率的抑制作用</a:t>
            </a:r>
            <a:endParaRPr lang="en-US" altLang="zh-CN" sz="2000" dirty="0"/>
          </a:p>
        </p:txBody>
      </p:sp>
      <p:sp>
        <p:nvSpPr>
          <p:cNvPr id="6" name="QC_5_BD.17_2#316a80b26?htil=4&amp;pid=13eb4145c&amp;color=0,0,0&amp;vtp=1&amp;bt=1&amp;bbb=1&amp;hb=1&amp;hs=1"/>
          <p:cNvSpPr/>
          <p:nvPr/>
        </p:nvSpPr>
        <p:spPr>
          <a:xfrm>
            <a:off x="719993" y="3366642"/>
            <a:ext cx="10752014" cy="40500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置围栏进行实验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19_1#316a80b26?vop=1&amp;pid=13eb4145c&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19_2#316a80b26?vop=1&amp;pid=13eb4145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47715" y="1511300"/>
            <a:ext cx="5102666" cy="47432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0_1#316a80b26?vop=1&amp;pid=13eb4145c&amp;color=0,0,0&amp;vtp=1&amp;bt=1&amp;bbb=1"/>
          <p:cNvSpPr/>
          <p:nvPr/>
        </p:nvSpPr>
        <p:spPr>
          <a:xfrm>
            <a:off x="722376" y="1005840"/>
            <a:ext cx="10912475"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芨芨草和布氏田鼠在该区域中数量均较多，不适合用逐个计数法调查其种群密度，A正确。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1_1#91f384a7a?pid=aaa4dc529&amp;color=0,0,0&amp;vtp=1&amp;bt=1&amp;bbb=1&amp;hb=1"/>
          <p:cNvSpPr/>
          <p:nvPr/>
        </p:nvSpPr>
        <p:spPr>
          <a:xfrm>
            <a:off x="722376" y="100584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［河南洛阳2025高二期末］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大黄鱼是我国重要的海洋经济鱼类。近年来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，我国在近海采取渔业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政策保护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，规定大黄鱼准许捕捞的尺寸，禁止使用小网目的渔网捕捞，落实夏季休渔政策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2_1#91f384a7a.bracket?pid=aaa4dc529&amp;color=0,0,0&amp;vpa=7&amp;vtp=1"/>
          <p:cNvSpPr/>
          <p:nvPr/>
        </p:nvSpPr>
        <p:spPr>
          <a:xfrm>
            <a:off x="2954401" y="190119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21_2#91f384a7a.choices?pid=aaa4dc529&amp;color=0,0,0&amp;vtp=1&amp;bbb=1"/>
          <p:cNvSpPr/>
          <p:nvPr/>
        </p:nvSpPr>
        <p:spPr>
          <a:xfrm>
            <a:off x="722376" y="236791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A.对大黄鱼进行中等强度的捕捞有利于持续获得较大的捕捞量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.控制渔网的网目是为了保证捕捞后种群的年龄结构为增长型</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.大黄鱼种群数量越大，其种内竞争越激烈，种群增长速率越小</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.“休渔”举措将有利于提高大黄鱼种群的出生率使其种群数量得到恢复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3_1#91f384a7a?vop=1&amp;pid=aaa4dc529&amp;color=0,0,0&amp;vtp=1&amp;bt=1&amp;bbb=1&amp;hb=1"/>
              <p:cNvSpPr/>
              <p:nvPr/>
            </p:nvSpPr>
            <p:spPr>
              <a:xfrm>
                <a:off x="722376" y="978408"/>
                <a:ext cx="10753344" cy="3256534"/>
              </a:xfrm>
              <a:prstGeom prst="rect">
                <a:avLst/>
              </a:prstGeom>
              <a:noFill/>
            </p:spPr>
            <p:txBody>
              <a:bodyPr wrap="none" lIns="0" tIns="0" rIns="0" bIns="0" rtlCol="0" anchor="t"/>
              <a:lstStyle/>
              <a:p>
                <a:pPr algn="l" latinLnBrk="1">
                  <a:lnSpc>
                    <a:spcPts val="51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中等强度的捕捞（捕捞后使鱼的种群数量在</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左右），有利于持续获得较大的鱼产量，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；控制渔网网目的意义在于使幼年鱼类能够保留，保证鱼种群的年龄结构为增长型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5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群的恢复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，B正确；种群数量与种群增长速率的关系并非绝对负相关：在种群数量为</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5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群数量增大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，增长速率会上升，超过</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后，种内竞争加剧，增长速率才会减小，C错误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；休渔期就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是规定一段时间内禁止在规定海域进行渔业捕捞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，“休渔”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举措将有利于提高鱼种群的出生率，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从而使鱼类种群数量得到恢复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23_1#91f384a7a?vop=1&amp;pid=aaa4dc529&amp;color=0,0,0&amp;vtp=1&amp;bt=1&amp;bbb=1&amp;hb=1"/>
              <p:cNvSpPr>
                <a:spLocks noRot="1" noChangeAspect="1" noMove="1" noResize="1" noEditPoints="1" noAdjustHandles="1" noChangeArrowheads="1" noChangeShapeType="1" noTextEdit="1"/>
              </p:cNvSpPr>
              <p:nvPr/>
            </p:nvSpPr>
            <p:spPr>
              <a:xfrm>
                <a:off x="722376" y="978408"/>
                <a:ext cx="10753344" cy="3256534"/>
              </a:xfrm>
              <a:prstGeom prst="rect">
                <a:avLst/>
              </a:prstGeom>
              <a:blipFill rotWithShape="1">
                <a:blip r:embed="rId1"/>
                <a:stretch>
                  <a:fillRect l="-4" t="-16" r="-815" b="-138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4_1#19b2aef4f?pid=aaa4dc529&amp;color=0,0,0&amp;vtp=1&amp;bt=1&amp;bbb=1&amp;hb=1"/>
              <p:cNvSpPr/>
              <p:nvPr/>
            </p:nvSpPr>
            <p:spPr>
              <a:xfrm>
                <a:off x="722376" y="1005840"/>
                <a:ext cx="10753344" cy="2671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［辽宁沈阳五校2025高二期末］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在捕捞业中，为获得最大持续产量</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𝑀𝑆𝑌</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一般有两种方式：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配额限制和努力限制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。配额限制是控制在一定时期内收获对象个体的数量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，允许收获者在每一季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节或每年收获一定数量的猎物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；努力限制是当捕猎对象的种群数量减少时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，必须增加收获努力才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能获得同样收获量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。如图表示不同努力水平对种群的影响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，其中实线表示某种被捕捞生物的净补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（出生数超出死亡数的部分）随种群密度的变化，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虚线表示四种不同努力水平下的收获量。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24_1#19b2aef4f?pid=aaa4dc529&amp;color=0,0,0&amp;vtp=1&amp;bt=1&amp;bbb=1&amp;hb=1"/>
              <p:cNvSpPr>
                <a:spLocks noRot="1" noChangeAspect="1" noMove="1" noResize="1" noEditPoints="1" noAdjustHandles="1" noChangeArrowheads="1" noChangeShapeType="1" noTextEdit="1"/>
              </p:cNvSpPr>
              <p:nvPr/>
            </p:nvSpPr>
            <p:spPr>
              <a:xfrm>
                <a:off x="722376" y="1005840"/>
                <a:ext cx="10753344" cy="2671953"/>
              </a:xfrm>
              <a:prstGeom prst="rect">
                <a:avLst/>
              </a:prstGeom>
              <a:blipFill rotWithShape="1">
                <a:blip r:embed="rId1"/>
                <a:stretch>
                  <a:fillRect l="-4" r="-402" b="-1716"/>
                </a:stretch>
              </a:blipFill>
            </p:spPr>
            <p:txBody>
              <a:bodyPr/>
              <a:lstStyle/>
              <a:p>
                <a:r>
                  <a:rPr lang="zh-CN" altLang="en-US">
                    <a:noFill/>
                  </a:rPr>
                  <a:t> </a:t>
                </a:r>
              </a:p>
            </p:txBody>
          </p:sp>
        </mc:Fallback>
      </mc:AlternateContent>
      <p:sp>
        <p:nvSpPr>
          <p:cNvPr id="3" name="QC_5_AN.25_1#19b2aef4f.bracket?pid=aaa4dc529&amp;color=0,0,0&amp;vpa=8&amp;vtp=1"/>
          <p:cNvSpPr/>
          <p:nvPr/>
        </p:nvSpPr>
        <p:spPr>
          <a:xfrm>
            <a:off x="2954401" y="327279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24_2#19b2aef4f?htil=5&amp;pid=aaa4dc52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848139" y="3814317"/>
            <a:ext cx="2532888" cy="209397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24_3#19b2aef4f.choices?htil=5&amp;pid=aaa4dc529&amp;color=0,0,0&amp;vtp=1&amp;bbb=1&amp;hb=1"/>
              <p:cNvSpPr/>
              <p:nvPr/>
            </p:nvSpPr>
            <p:spPr>
              <a:xfrm>
                <a:off x="722376" y="3687317"/>
                <a:ext cx="8083296"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A.若种群密度低于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，收获继续保持在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𝑀𝑆𝑌</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努力水平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，不会导致种群灭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绝</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.图中可以表示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𝑀𝑆𝑌</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的点是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.若收获持续保持低努力水平，种群数量将上升至</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.若没有捕捞，种群达到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后，种群数量可能围绕</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上下波动</a:t>
                </a:r>
                <a:endParaRPr lang="en-US" altLang="zh-CN" sz="2000" dirty="0"/>
              </a:p>
            </p:txBody>
          </p:sp>
        </mc:Choice>
        <mc:Fallback>
          <p:sp>
            <p:nvSpPr>
              <p:cNvPr id="5" name="QC_5_BD.24_3#19b2aef4f.choices?htil=5&amp;pid=aaa4dc529&amp;color=0,0,0&amp;vtp=1&amp;bbb=1&amp;hb=1"/>
              <p:cNvSpPr>
                <a:spLocks noRot="1" noChangeAspect="1" noMove="1" noResize="1" noEditPoints="1" noAdjustHandles="1" noChangeArrowheads="1" noChangeShapeType="1" noTextEdit="1"/>
              </p:cNvSpPr>
              <p:nvPr/>
            </p:nvSpPr>
            <p:spPr>
              <a:xfrm>
                <a:off x="722376" y="3687317"/>
                <a:ext cx="8083296" cy="2253234"/>
              </a:xfrm>
              <a:prstGeom prst="rect">
                <a:avLst/>
              </a:prstGeom>
              <a:blipFill rotWithShape="1">
                <a:blip r:embed="rId3"/>
                <a:stretch>
                  <a:fillRect l="-5" t="-23" r="-171" b="-199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853099a7e.fixed?pid=00ee989c9&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3#853099a7e.fixed?pid=00ee989c9&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第3节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影响种群数量变化的因素</a:t>
            </a:r>
            <a:endParaRPr lang="en-US" altLang="zh-CN" sz="4400" dirty="0"/>
          </a:p>
        </p:txBody>
      </p:sp>
      <p:pic>
        <p:nvPicPr>
          <p:cNvPr id="4" name="C_3#853099a7e.fixed?pid=00ee989c9&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853099a7e.fixed?pid=00ee989c9&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26_1#19b2aef4f?vop=1&amp;pid=aaa4dc529&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26_2#19b2aef4f?vop=1&amp;pid=aaa4dc52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687806" y="1511300"/>
            <a:ext cx="4813340" cy="47432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7_1#19b2aef4f?vop=1&amp;pid=aaa4dc529&amp;color=0,0,0&amp;vtp=1&amp;bt=1&amp;bbb=1&amp;hb=1"/>
              <p:cNvSpPr/>
              <p:nvPr/>
            </p:nvSpPr>
            <p:spPr>
              <a:xfrm>
                <a:off x="722376" y="1005840"/>
                <a:ext cx="10753344" cy="434785"/>
              </a:xfrm>
              <a:prstGeom prst="rect">
                <a:avLst/>
              </a:prstGeom>
              <a:noFill/>
            </p:spPr>
            <p:txBody>
              <a:bodyPr wrap="none" lIns="0" tIns="0" rIns="0" bIns="0" rtlCol="0" anchor="t"/>
              <a:lstStyle/>
              <a:p>
                <a:pPr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对应环境容纳量，若没有捕捞，种群达到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值后，种群数量可能围绕</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值上下波动，D正确。</a:t>
                </a:r>
                <a:endParaRPr lang="en-US" altLang="zh-CN" sz="2200" dirty="0"/>
              </a:p>
            </p:txBody>
          </p:sp>
        </mc:Choice>
        <mc:Fallback>
          <p:sp>
            <p:nvSpPr>
              <p:cNvPr id="2" name="QC_5_AS.27_1#19b2aef4f?vop=1&amp;pid=aaa4dc529&amp;color=0,0,0&amp;vtp=1&amp;bt=1&amp;bbb=1&amp;hb=1"/>
              <p:cNvSpPr>
                <a:spLocks noRot="1" noChangeAspect="1" noMove="1" noResize="1" noEditPoints="1" noAdjustHandles="1" noChangeArrowheads="1" noChangeShapeType="1" noTextEdit="1"/>
              </p:cNvSpPr>
              <p:nvPr/>
            </p:nvSpPr>
            <p:spPr>
              <a:xfrm>
                <a:off x="722376" y="1005840"/>
                <a:ext cx="10753344" cy="434785"/>
              </a:xfrm>
              <a:prstGeom prst="rect">
                <a:avLst/>
              </a:prstGeom>
              <a:blipFill rotWithShape="1">
                <a:blip r:embed="rId1"/>
                <a:stretch>
                  <a:fillRect l="-4" r="-3685" b="-139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8eb77384b.fixed?pid=00ee989c9&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3#8eb77384b.fixed?pid=00ee989c9&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第3节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影响种群数量变化的因素</a:t>
            </a:r>
            <a:endParaRPr lang="en-US" altLang="zh-CN" sz="4400" dirty="0"/>
          </a:p>
        </p:txBody>
      </p:sp>
      <p:pic>
        <p:nvPicPr>
          <p:cNvPr id="4" name="C_3#8eb77384b.fixed?pid=00ee989c9&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8eb77384b.fixed?pid=00ee989c9&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28_1#6b674677b?htil=6&amp;pid=8eb77384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223646" y="1054295"/>
            <a:ext cx="2203704" cy="16824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BD.28_2#6b674677b?htil=6&amp;pid=8eb77384b&amp;color=0,0,0&amp;vtp=1&amp;bt=1&amp;bbb=1&amp;hb=1"/>
          <p:cNvSpPr/>
          <p:nvPr/>
        </p:nvSpPr>
        <p:spPr>
          <a:xfrm>
            <a:off x="722376" y="972000"/>
            <a:ext cx="8412480"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［福建泉州2025高二月考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黔灵山猕猴种群数量变化会受密度制约因素和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非密度制约因素的影响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。如图所示为甲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、乙两种因素对猕猴种群死亡率的影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4_AN.29_1#6b674677b.bracket?pid=8eb77384b&amp;color=0,0,0&amp;vpa=9&amp;vtp=1"/>
          <p:cNvSpPr/>
          <p:nvPr/>
        </p:nvSpPr>
        <p:spPr>
          <a:xfrm>
            <a:off x="3449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5" name="QC_4_BD.28_3#6b674677b.choices?htil=6&amp;pid=8eb77384b&amp;color=0,0,0&amp;vtp=1&amp;bbb=1"/>
          <p:cNvSpPr/>
          <p:nvPr/>
        </p:nvSpPr>
        <p:spPr>
          <a:xfrm>
            <a:off x="722376" y="2334074"/>
            <a:ext cx="8412480"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A.甲因素可能是流行性传染病</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.乙因素属于非密度制约因素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.随种群密度增大，甲因素对种群的制约作用增强</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.乙因素可直接通过反馈调节机制来调节种群数量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AS.30_1#6b674677b?vop=1&amp;pid=8eb77384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流行性传染病的传播和影响与种群密度密切相关，种群密度越大，传染病越容易传播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致死亡率升高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，分析题图可知，甲因素可能是流行性传染病，A正确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；乙因素对种群死亡率的影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响不随种群密度的变化而变化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，符合非密度制约因素的特点，B正确；从题图中可知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密度增大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，甲因素导致的死亡率升高，即甲因素对种群的制约作用增强，C正确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；乙因素属于非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密度制约因素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，反馈调节机制一般与密度制约因素对种群数量的调节有关，D错误。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1_1#8e3859fed?pid=8eb77384b&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［山东菏泽2024高二期末］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夜光藻是我国引发赤潮的主要藻类之一，它不进行光合作用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以盐藻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（一种绿藻）为食，在光照适宜且密封条件下，共同培养夜光藻和盐藻一段时间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记录两者的密度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，得到如图结果。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4_AN.32_1#8e3859fed.bracket?pid=8eb77384b&amp;color=0,0,0&amp;vpa=10&amp;vtp=1"/>
          <p:cNvSpPr/>
          <p:nvPr/>
        </p:nvSpPr>
        <p:spPr>
          <a:xfrm>
            <a:off x="6764401" y="18673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4_BD.31_2#8e3859fed?htil=7&amp;pid=8eb77384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854396" y="2408877"/>
            <a:ext cx="3502152" cy="220370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4_BD.31_3#8e3859fed.choices?htil=7&amp;pid=8eb77384b&amp;color=0,0,0&amp;vtp=1&amp;bbb=1&amp;hb=1"/>
              <p:cNvSpPr/>
              <p:nvPr/>
            </p:nvSpPr>
            <p:spPr>
              <a:xfrm>
                <a:off x="722376" y="2281877"/>
                <a:ext cx="7123176"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A.在培养</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，盐藻密度迅速下降的主要原因是种内竞争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.水体富营养化后，夜光藻容易暴发式增长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.夜光藻是影响盐藻种群数量变化的密度制约因素</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.从图中可以看出夜光藻的食物来源不止一种</a:t>
                </a:r>
                <a:endParaRPr lang="en-US" altLang="zh-CN" sz="2000" dirty="0"/>
              </a:p>
            </p:txBody>
          </p:sp>
        </mc:Choice>
        <mc:Fallback>
          <p:sp>
            <p:nvSpPr>
              <p:cNvPr id="5" name="QC_4_BD.31_3#8e3859fed.choices?htil=7&amp;pid=8eb77384b&amp;color=0,0,0&amp;vtp=1&amp;bbb=1&amp;hb=1"/>
              <p:cNvSpPr>
                <a:spLocks noRot="1" noChangeAspect="1" noMove="1" noResize="1" noEditPoints="1" noAdjustHandles="1" noChangeArrowheads="1" noChangeShapeType="1" noTextEdit="1"/>
              </p:cNvSpPr>
              <p:nvPr/>
            </p:nvSpPr>
            <p:spPr>
              <a:xfrm>
                <a:off x="722376" y="2281877"/>
                <a:ext cx="7123176" cy="2253234"/>
              </a:xfrm>
              <a:prstGeom prst="rect">
                <a:avLst/>
              </a:prstGeom>
              <a:blipFill rotWithShape="1">
                <a:blip r:embed="rId2"/>
                <a:stretch>
                  <a:fillRect l="-5" t="-14" r="2" b="-200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33_1#8e3859fed?vop=1&amp;pid=8eb77384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由题意可知，夜光藻不进行光合作用，主要以盐藻为食，因此在培养</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，盐藻密度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迅速下降的主要原因是夜光藻的大量捕食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，A错误；水体富营养化后，有利于藻类生长繁殖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光藻食物增多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，容易暴发式增长，B正确；夜光藻主要以盐藻为食，属于盐藻的“天敌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光藻是影响盐藻种群数量变化的密度制约因素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，C正确；由图可知，盐藻数量快速减少并降至0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夜光藻种群数量仍可维持在一定水平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，故推测夜光藻的食物来源不止一种，D正确。</a:t>
                </a:r>
                <a:endParaRPr lang="en-US" altLang="zh-CN" sz="2200" dirty="0"/>
              </a:p>
            </p:txBody>
          </p:sp>
        </mc:Choice>
        <mc:Fallback>
          <p:sp>
            <p:nvSpPr>
              <p:cNvPr id="2" name="QC_4_AS.33_1#8e3859fed?vop=1&amp;pid=8eb77384b&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3372"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4_1#1d53dd287?pid=8eb77384b&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东北三省四市2025联考］鼠疫杆菌可引起鼠疫流行，导致鼠种群数量下降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。如图为某地区冬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春降水量对鼠疫血清阳性率的影响效应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营养级联假说指出冬春降水量增多提高了植被生产力，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使啮齿动物数量增多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，进而促进鼠疫流行。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4_AN.35_1#1d53dd287.bracket?pid=8eb77384b&amp;color=0,0,0&amp;vpa=11&amp;vtp=1"/>
          <p:cNvSpPr/>
          <p:nvPr/>
        </p:nvSpPr>
        <p:spPr>
          <a:xfrm>
            <a:off x="7780401"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4_BD.34_2#1d53dd287?pid=8eb77384b&amp;color=0,0,0&amp;vtp=1&amp;bbb=1"/>
          <p:cNvSpPr/>
          <p:nvPr/>
        </p:nvSpPr>
        <p:spPr>
          <a:xfrm>
            <a:off x="722376" y="2285433"/>
            <a:ext cx="10753344" cy="408559"/>
          </a:xfrm>
          <a:prstGeom prst="rect">
            <a:avLst/>
          </a:prstGeom>
          <a:noFill/>
        </p:spPr>
        <p:txBody>
          <a:bodyPr wrap="none" lIns="0" tIns="0" rIns="0" bIns="0" rtlCol="0" anchor="t"/>
          <a:lstStyle/>
          <a:p>
            <a:pPr algn="l" latinLnBrk="1">
              <a:lnSpc>
                <a:spcPts val="3600"/>
              </a:lnSpc>
            </a:pPr>
            <a:r>
              <a:rPr lang="en-US" altLang="zh-CN" sz="2000" b="1"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鼠疫血清阳性率可间接反映鼠疫感染情况；对数风险比大于0代表血清阳性率升高，反之则降低</a:t>
            </a:r>
            <a:endParaRPr lang="en-US" altLang="zh-CN" sz="2000" spc="-100" dirty="0"/>
          </a:p>
        </p:txBody>
      </p:sp>
      <p:pic>
        <p:nvPicPr>
          <p:cNvPr id="5" name="QC_4_BD.34_3#1d53dd287?htil=8&amp;pid=8eb77384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727363" y="2827977"/>
            <a:ext cx="3648456" cy="208483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6" name="QC_4_BD.34_4#1d53dd287.choices?htil=8&amp;pid=8eb77384b&amp;color=0,0,0&amp;vtp=1&amp;bbb=1&amp;hb=1"/>
              <p:cNvSpPr/>
              <p:nvPr/>
            </p:nvSpPr>
            <p:spPr>
              <a:xfrm>
                <a:off x="722376" y="2749618"/>
                <a:ext cx="6967728"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A.鼠疫杆菌、降水量均是影响鼠种群数量的密度制约因素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.冬春降水量</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时，鼠种群数量保持不变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.冬春降水量在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区间可能促进了植被生产力的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.冬春降水量</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时，降水量会抑制鼠疫流行的发生</a:t>
                </a:r>
                <a:endParaRPr lang="en-US" altLang="zh-CN" sz="2000" dirty="0"/>
              </a:p>
            </p:txBody>
          </p:sp>
        </mc:Choice>
        <mc:Fallback>
          <p:sp>
            <p:nvSpPr>
              <p:cNvPr id="6" name="QC_4_BD.34_4#1d53dd287.choices?htil=8&amp;pid=8eb77384b&amp;color=0,0,0&amp;vtp=1&amp;bbb=1&amp;hb=1"/>
              <p:cNvSpPr>
                <a:spLocks noRot="1" noChangeAspect="1" noMove="1" noResize="1" noEditPoints="1" noAdjustHandles="1" noChangeArrowheads="1" noChangeShapeType="1" noTextEdit="1"/>
              </p:cNvSpPr>
              <p:nvPr/>
            </p:nvSpPr>
            <p:spPr>
              <a:xfrm>
                <a:off x="722376" y="2749618"/>
                <a:ext cx="6967728" cy="2253234"/>
              </a:xfrm>
              <a:prstGeom prst="rect">
                <a:avLst/>
              </a:prstGeom>
              <a:blipFill rotWithShape="1">
                <a:blip r:embed="rId2"/>
                <a:stretch>
                  <a:fillRect l="-5" t="-3" r="4" b="-20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36_1#1d53dd287?vop=1&amp;pid=8eb77384b&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鼠疫杆菌是影响鼠种群数量的密度制约因素，而降水量是环境因素，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属于非密度制约因素，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错误；冬春降水量</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时，对数风险比处于波动状态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，因此鼠种群数量可能会随着降水量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的变化而变化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，B错误；根据营养级联假说，冬春降水量在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区间可能会提高植被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，从而增加啮齿动物数量，促进鼠疫流行，进而导致对数风险比增加，C正确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，降水量</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时，对数风险比仍存在大于0的情况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，此时降水量不会抑制鼠疫流行的发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4_AS.36_1#1d53dd287?vop=1&amp;pid=8eb77384b&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2185"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7_1#09094fe8e?pid=8eb77384b&amp;color=0,0,0&amp;vtp=1&amp;bt=1&amp;bbb=1&amp;hb=1"/>
          <p:cNvSpPr/>
          <p:nvPr/>
        </p:nvSpPr>
        <p:spPr>
          <a:xfrm>
            <a:off x="722376" y="972000"/>
            <a:ext cx="10753344" cy="2094103"/>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［江苏泰州中学2025高二期中］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唐鱼是华南地区的小型濒危杂食性鱼类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，入侵物种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食蚊鱼会捕食唐鱼。研究人员调查比较了在不同生境中唐鱼种群的体长在食蚊鱼入侵取样点与无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入侵取样点间的差异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。图中矩形代表体长集中分布区域，其内黑色横线表示平均值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，垂直线段表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示数值的变动范围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，上下两端分别表示最大值和最小值；体长与鱼龄相关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。下列推测正确的是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4_AN.38_1#09094fe8e.bracket?pid=8eb77384b&amp;color=0,0,0&amp;vpa=12&amp;vtp=1&amp;bbb=1"/>
          <p:cNvSpPr/>
          <p:nvPr/>
        </p:nvSpPr>
        <p:spPr>
          <a:xfrm>
            <a:off x="935101" y="2688532"/>
            <a:ext cx="730250" cy="370459"/>
          </a:xfrm>
          <a:prstGeom prst="rect">
            <a:avLst/>
          </a:prstGeom>
          <a:noFill/>
        </p:spPr>
        <p:txBody>
          <a:bodyPr wrap="none" lIns="0" tIns="0" rIns="0" bIns="0" rtlCol="0" anchor="t"/>
          <a:lstStyle/>
          <a:p>
            <a:pPr algn="ctr" latinLnBrk="1">
              <a:lnSpc>
                <a:spcPts val="32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BCD</a:t>
            </a:r>
            <a:endParaRPr lang="en-US" altLang="zh-CN" sz="2000" dirty="0"/>
          </a:p>
        </p:txBody>
      </p:sp>
      <p:pic>
        <p:nvPicPr>
          <p:cNvPr id="4" name="QC_4_BD.37_3#09094fe8e?htil=1&amp;pid=8eb77384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624328" y="3164527"/>
            <a:ext cx="1572768" cy="134416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4_BD.37_4#09094fe8e?htil=1&amp;pid=8eb77384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028432" y="3219391"/>
            <a:ext cx="1508760" cy="128930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6" name="QC_4_BD.37_5#09094fe8e.choices?pid=8eb77384b&amp;color=0,0,0&amp;vtp=1&amp;bbb=1"/>
              <p:cNvSpPr/>
              <p:nvPr/>
            </p:nvSpPr>
            <p:spPr>
              <a:xfrm>
                <a:off x="722376" y="4637727"/>
                <a:ext cx="10753344" cy="1675384"/>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A.食蚊鱼入侵使唐鱼种群的平均体长上升，有利于唐鱼种群的数量增长</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.入侵初期，与溪流生境相比，农田生境中食蚊鱼更容易捕食到唐鱼幼体</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.无论在农田还是溪流生境，食蚊鱼入侵都可能降低了唐鱼的种内斗争</a:t>
                </a:r>
                <a:endParaRPr lang="en-US" altLang="zh-CN" sz="2000" dirty="0"/>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.相同生境里，食蚊鱼入侵取样点中唐鱼种群的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值比无入侵取样点的低</a:t>
                </a:r>
                <a:endParaRPr lang="en-US" altLang="zh-CN" sz="2000" dirty="0"/>
              </a:p>
            </p:txBody>
          </p:sp>
        </mc:Choice>
        <mc:Fallback>
          <p:sp>
            <p:nvSpPr>
              <p:cNvPr id="6" name="QC_4_BD.37_5#09094fe8e.choices?pid=8eb77384b&amp;color=0,0,0&amp;vtp=1&amp;bbb=1"/>
              <p:cNvSpPr>
                <a:spLocks noRot="1" noChangeAspect="1" noMove="1" noResize="1" noEditPoints="1" noAdjustHandles="1" noChangeArrowheads="1" noChangeShapeType="1" noTextEdit="1"/>
              </p:cNvSpPr>
              <p:nvPr/>
            </p:nvSpPr>
            <p:spPr>
              <a:xfrm>
                <a:off x="722376" y="4637727"/>
                <a:ext cx="10753344" cy="1675384"/>
              </a:xfrm>
              <a:prstGeom prst="rect">
                <a:avLst/>
              </a:prstGeom>
              <a:blipFill rotWithShape="1">
                <a:blip r:embed="rId3"/>
                <a:stretch>
                  <a:fillRect l="-4" t="-19" b="-23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_1#ce5dd2edf?pid=bc7500f86&amp;color=0,0,0&amp;vtp=1&amp;bt=1&amp;bbb=1&amp;hb=1"/>
          <p:cNvSpPr/>
          <p:nvPr/>
        </p:nvSpPr>
        <p:spPr>
          <a:xfrm>
            <a:off x="722376" y="100584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［湖南多校2025高二期末］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凡是影响种群重要特征的因素都会影响种群数量的变化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影响种群数量变化因素的叙述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_1#ce5dd2edf.bracket?pid=bc7500f86&amp;color=0,0,0&amp;vpa=1&amp;vtp=1"/>
          <p:cNvSpPr/>
          <p:nvPr/>
        </p:nvSpPr>
        <p:spPr>
          <a:xfrm>
            <a:off x="5494401" y="144399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1_2#ce5dd2edf.choices?pid=bc7500f86&amp;color=0,0,0&amp;vtp=1&amp;bbb=1"/>
          <p:cNvSpPr/>
          <p:nvPr/>
        </p:nvSpPr>
        <p:spPr>
          <a:xfrm>
            <a:off x="722376" y="191071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A.“离离原上草，一岁一枯荣”，说的只是温度对种群的影响</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.冬季红嘴鸥飞回滇池说明温度能通过影响种群的迁入率来改变种群密度</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.气温和干旱对种群的作用强度与该种群的密度有关，属于密度制约因素</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.非生物因素对种群数量变化的影响是独立的、互不影响的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39_1#09094fe8e?vop=1&amp;pid=8eb77384b&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4_EX.39_2#09094fe8e?vop=1&amp;pid=8eb77384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888456" y="1511300"/>
            <a:ext cx="4421185" cy="47432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40_1#09094fe8e?vop=1&amp;pid=8eb77384b&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无论在农田还是溪流生境，食蚊鱼入侵都可能使得唐鱼种群数量减少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，从而降低了唐鱼的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种内斗争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，C正确；相同生境里，食蚊鱼入侵取样点中唐鱼的捕食者增加，唐鱼种群的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值比无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入侵取样点的低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4_AS.40_1#09094fe8e?vop=1&amp;pid=8eb77384b&amp;color=0,0,0&amp;vtp=1&amp;bt=1&amp;bbb=1&amp;hb=1"/>
              <p:cNvSpPr>
                <a:spLocks noRot="1" noChangeAspect="1" noMove="1" noResize="1" noEditPoints="1" noAdjustHandles="1" noChangeArrowheads="1" noChangeShapeType="1" noTextEdit="1"/>
              </p:cNvSpPr>
              <p:nvPr/>
            </p:nvSpPr>
            <p:spPr>
              <a:xfrm>
                <a:off x="722376" y="972000"/>
                <a:ext cx="10753344" cy="1326134"/>
              </a:xfrm>
              <a:prstGeom prst="rect">
                <a:avLst/>
              </a:prstGeom>
              <a:blipFill rotWithShape="1">
                <a:blip r:embed="rId1"/>
                <a:stretch>
                  <a:fillRect l="-4" t="-34" b="-339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41_1#b0c8d0e34?pid=8eb77384b&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［湖北武汉2024高二期中］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种群存活力分析是一种了解种群灭绝机制的方法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，该方法通常以种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群在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200年内的灭绝概率小于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作为种群可以维持存活的标准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。某小组用这种方法对某地大熊猫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的种群存活力进行了分析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BD.41_1#b0c8d0e34?pid=8eb77384b&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886" b="-3491"/>
                </a:stretch>
              </a:blipFill>
            </p:spPr>
            <p:txBody>
              <a:bodyPr/>
              <a:lstStyle/>
              <a:p>
                <a:r>
                  <a:rPr lang="zh-CN" altLang="en-US">
                    <a:noFill/>
                  </a:rPr>
                  <a:t> </a:t>
                </a:r>
              </a:p>
            </p:txBody>
          </p:sp>
        </mc:Fallback>
      </mc:AlternateContent>
      <p:sp>
        <p:nvSpPr>
          <p:cNvPr id="3" name="QC_4_AN.42_1#b0c8d0e34.bracket?pid=8eb77384b&amp;color=0,0,0&amp;vpa=13&amp;vtp=1"/>
          <p:cNvSpPr/>
          <p:nvPr/>
        </p:nvSpPr>
        <p:spPr>
          <a:xfrm>
            <a:off x="8288401" y="18673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4_BD.41_2#b0c8d0e34?pid=8eb77384b&amp;color=0,0,0&amp;vtp=1&amp;bbb=1"/>
          <p:cNvSpPr/>
          <p:nvPr/>
        </p:nvSpPr>
        <p:spPr>
          <a:xfrm>
            <a:off x="722376" y="2285433"/>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环境阻力是指生存空间和食物的限制、天敌的捕食等限制种群数量增长的因素</a:t>
            </a:r>
            <a:endParaRPr lang="en-US" altLang="zh-CN" sz="2000" dirty="0"/>
          </a:p>
        </p:txBody>
      </p:sp>
      <p:pic>
        <p:nvPicPr>
          <p:cNvPr id="5" name="QC_4_BD.41_3#b0c8d0e34?htil=10&amp;pid=8eb77384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741460" y="2827977"/>
            <a:ext cx="3639312" cy="266090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6" name="QC_4_BD.41_4#b0c8d0e34.choices?htil=10&amp;pid=8eb77384b&amp;color=0,0,0&amp;vtp=1&amp;bbb=1&amp;hb=1"/>
              <p:cNvSpPr/>
              <p:nvPr/>
            </p:nvSpPr>
            <p:spPr>
              <a:xfrm>
                <a:off x="722376" y="2749618"/>
                <a:ext cx="6986016" cy="2710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.环境阻力中包含影响大熊猫种群数量变化的生物因素和非生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物因素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.环境阻力为0.02、初始种群规模为160只时，该种群会灭绝</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.环境阻力为0、初始种群规模为80只时，种群可能呈“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增长</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.环境阻力越大、大熊猫初始种群规模越小，灭绝的概率越高</a:t>
                </a:r>
                <a:endParaRPr lang="en-US" altLang="zh-CN" sz="2000" dirty="0"/>
              </a:p>
            </p:txBody>
          </p:sp>
        </mc:Choice>
        <mc:Fallback>
          <p:sp>
            <p:nvSpPr>
              <p:cNvPr id="6" name="QC_4_BD.41_4#b0c8d0e34.choices?htil=10&amp;pid=8eb77384b&amp;color=0,0,0&amp;vtp=1&amp;bbb=1&amp;hb=1"/>
              <p:cNvSpPr>
                <a:spLocks noRot="1" noChangeAspect="1" noMove="1" noResize="1" noEditPoints="1" noAdjustHandles="1" noChangeArrowheads="1" noChangeShapeType="1" noTextEdit="1"/>
              </p:cNvSpPr>
              <p:nvPr/>
            </p:nvSpPr>
            <p:spPr>
              <a:xfrm>
                <a:off x="722376" y="2749618"/>
                <a:ext cx="6986016" cy="2710434"/>
              </a:xfrm>
              <a:prstGeom prst="rect">
                <a:avLst/>
              </a:prstGeom>
              <a:blipFill rotWithShape="1">
                <a:blip r:embed="rId3"/>
                <a:stretch>
                  <a:fillRect l="-5" t="-3" r="2" b="-167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43_1#b0c8d0e34?vop=1&amp;pid=8eb77384b&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由题图“环境阻力是指生存空间和食物的限制、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天敌的捕食等限制种群数量增长的因素” </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，环境阻力中包含影响大熊猫种群数量变化的生物因素和非生物因素，A正确；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由题图可知，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0.02、初始种群规模为160只时，该种群灭绝概率小于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，该种群不会灭绝，B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，环境阻力为0时，维持种群存活的最小初始种群规模略小于40只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，故初始种群规模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80只时，种群可持续存活，又因为环境阻力为0，故种群可能呈“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，环境阻力越大、大熊猫初始种群规模越小，灭绝的概率越高，D正确。</a:t>
                </a:r>
                <a:endParaRPr lang="en-US" altLang="zh-CN" sz="2200" dirty="0"/>
              </a:p>
            </p:txBody>
          </p:sp>
        </mc:Choice>
        <mc:Fallback>
          <p:sp>
            <p:nvSpPr>
              <p:cNvPr id="2" name="QC_4_AS.43_1#b0c8d0e34?vop=1&amp;pid=8eb77384b&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2374"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44_1#c8c5fc9ea?pid=8eb77384b&amp;color=0,0,0&amp;vtp=1&amp;bt=1&amp;bbb=1&amp;hb=1"/>
              <p:cNvSpPr/>
              <p:nvPr/>
            </p:nvSpPr>
            <p:spPr>
              <a:xfrm>
                <a:off x="722376" y="972000"/>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［黑龙江哈尔滨师大附中2025高二月考］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某研究团队探究了</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三种温度下，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四尾栅藻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（甲）和铜绿微囊藻（乙）在单独培养和混合培养时种群密度变化，结果如图所示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析并回答相关问题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O_4_BD.44_1#c8c5fc9ea?pid=8eb77384b&amp;color=0,0,0&amp;vtp=1&amp;bt=1&amp;bbb=1&amp;hb=1"/>
              <p:cNvSpPr>
                <a:spLocks noRot="1" noChangeAspect="1" noMove="1" noResize="1" noEditPoints="1" noAdjustHandles="1" noChangeArrowheads="1" noChangeShapeType="1" noTextEdit="1"/>
              </p:cNvSpPr>
              <p:nvPr/>
            </p:nvSpPr>
            <p:spPr>
              <a:xfrm>
                <a:off x="722376" y="972000"/>
                <a:ext cx="10753344" cy="1313434"/>
              </a:xfrm>
              <a:prstGeom prst="rect">
                <a:avLst/>
              </a:prstGeom>
              <a:blipFill rotWithShape="1">
                <a:blip r:embed="rId1"/>
                <a:stretch>
                  <a:fillRect l="-4" t="-34" r="-402" b="-3427"/>
                </a:stretch>
              </a:blipFill>
            </p:spPr>
            <p:txBody>
              <a:bodyPr/>
              <a:lstStyle/>
              <a:p>
                <a:r>
                  <a:rPr lang="zh-CN" altLang="en-US">
                    <a:noFill/>
                  </a:rPr>
                  <a:t> </a:t>
                </a:r>
              </a:p>
            </p:txBody>
          </p:sp>
        </mc:Fallback>
      </mc:AlternateContent>
      <p:pic>
        <p:nvPicPr>
          <p:cNvPr id="3" name="QO_4_BD.44_2#c8c5fc9ea?pid=8eb77384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456432" y="2418403"/>
            <a:ext cx="5285232" cy="33192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45_1#5ff96127b?pid=c8c5fc9ea&amp;color=0,0,0&amp;vtp=1&amp;bt=1&amp;bbb=1&amp;hb=1"/>
              <p:cNvSpPr/>
              <p:nvPr/>
            </p:nvSpPr>
            <p:spPr>
              <a:xfrm>
                <a:off x="722376" y="969264"/>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（1）实验室培养条件下铜绿微囊藻均以单细胞形式出现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法调查铜绿微囊藻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细胞的数目。实验室培养条件下决定铜绿微囊藻种群密度大小的种群数量特征是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实验中发现，培养液的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会随着藻细胞密度的增加而升高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，原因可能是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答出1点即可）。</a:t>
                </a:r>
                <a:endParaRPr lang="en-US" altLang="zh-CN" sz="2000" dirty="0"/>
              </a:p>
            </p:txBody>
          </p:sp>
        </mc:Choice>
        <mc:Fallback>
          <p:sp>
            <p:nvSpPr>
              <p:cNvPr id="2" name="QB_5_BD.45_1#5ff96127b?pid=c8c5fc9ea&amp;color=0,0,0&amp;vtp=1&amp;bt=1&amp;bbb=1&amp;hb=1"/>
              <p:cNvSpPr>
                <a:spLocks noRot="1" noChangeAspect="1" noMove="1" noResize="1" noEditPoints="1" noAdjustHandles="1" noChangeArrowheads="1" noChangeShapeType="1" noTextEdit="1"/>
              </p:cNvSpPr>
              <p:nvPr/>
            </p:nvSpPr>
            <p:spPr>
              <a:xfrm>
                <a:off x="722376" y="969264"/>
                <a:ext cx="10753344" cy="1757553"/>
              </a:xfrm>
              <a:prstGeom prst="rect">
                <a:avLst/>
              </a:prstGeom>
              <a:blipFill rotWithShape="1">
                <a:blip r:embed="rId1"/>
                <a:stretch>
                  <a:fillRect l="-4" t="-14" r="-957" b="-2594"/>
                </a:stretch>
              </a:blipFill>
            </p:spPr>
            <p:txBody>
              <a:bodyPr/>
              <a:lstStyle/>
              <a:p>
                <a:r>
                  <a:rPr lang="zh-CN" altLang="en-US">
                    <a:noFill/>
                  </a:rPr>
                  <a:t> </a:t>
                </a:r>
              </a:p>
            </p:txBody>
          </p:sp>
        </mc:Fallback>
      </mc:AlternateContent>
      <p:sp>
        <p:nvSpPr>
          <p:cNvPr id="3" name="QB_5_AN.46_1#5ff96127b.blank?pid=c8c5fc9ea&amp;color=0,0,0&amp;vpa=14&amp;vtp=1&amp;bbb=1"/>
          <p:cNvSpPr/>
          <p:nvPr/>
        </p:nvSpPr>
        <p:spPr>
          <a:xfrm>
            <a:off x="7993126" y="931164"/>
            <a:ext cx="1200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抽样检测</a:t>
            </a:r>
            <a:endParaRPr lang="en-US" altLang="zh-CN" sz="2000" dirty="0"/>
          </a:p>
        </p:txBody>
      </p:sp>
      <p:sp>
        <p:nvSpPr>
          <p:cNvPr id="4" name="QB_5_AN.47_1#5ff96127b.blank?pid=c8c5fc9ea&amp;color=0,0,0&amp;vpa=15&amp;vtp=1&amp;bbb=1&amp;hb=1"/>
          <p:cNvSpPr/>
          <p:nvPr/>
        </p:nvSpPr>
        <p:spPr>
          <a:xfrm>
            <a:off x="722377" y="1388364"/>
            <a:ext cx="10749631" cy="865759"/>
          </a:xfrm>
          <a:prstGeom prst="rect">
            <a:avLst/>
          </a:prstGeom>
          <a:noFill/>
        </p:spPr>
        <p:txBody>
          <a:bodyPr wrap="square" lIns="0" tIns="0" rIns="0" bIns="0" rtlCol="0" anchor="t"/>
          <a:lstStyle/>
          <a:p>
            <a:pPr latinLnBrk="1">
              <a:lnSpc>
                <a:spcPct val="1500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出生率</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、死亡率</a:t>
            </a:r>
            <a:endParaRPr lang="en-US" altLang="zh-CN" sz="2000" dirty="0"/>
          </a:p>
        </p:txBody>
      </p:sp>
      <mc:AlternateContent xmlns:mc="http://schemas.openxmlformats.org/markup-compatibility/2006">
        <mc:Choice xmlns:a14="http://schemas.microsoft.com/office/drawing/2010/main" Requires="a14">
          <p:sp>
            <p:nvSpPr>
              <p:cNvPr id="5" name="QB_5_AN.48_1#5ff96127b.blank?pid=c8c5fc9ea&amp;color=0,0,0&amp;vpa=16&amp;vtp=1&amp;bbb=1&amp;hb=1"/>
              <p:cNvSpPr/>
              <p:nvPr/>
            </p:nvSpPr>
            <p:spPr>
              <a:xfrm>
                <a:off x="722377" y="1845564"/>
                <a:ext cx="10749631" cy="865759"/>
              </a:xfrm>
              <a:prstGeom prst="rect">
                <a:avLst/>
              </a:prstGeom>
              <a:noFill/>
            </p:spPr>
            <p:txBody>
              <a:bodyPr wrap="square" lIns="0" tIns="0" rIns="0" bIns="0" rtlCol="0" anchor="t"/>
              <a:lstStyle/>
              <a:p>
                <a:pPr latinLnBrk="1">
                  <a:lnSpc>
                    <a:spcPts val="3565"/>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藻细胞密度增加，</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光合作用强度增大</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，吸收培养液中的</a:t>
                </a:r>
                <a14:m>
                  <m:oMath xmlns:m="http://schemas.openxmlformats.org/officeDocument/2006/math">
                    <m:sSub>
                      <m:sSubPr>
                        <m:ctrlPr>
                          <a:rPr lang="en-US" altLang="zh-CN" sz="2000" b="1" i="1"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𝐂𝐎</m:t>
                        </m:r>
                      </m:e>
                      <m:sub>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𝟐</m:t>
                        </m:r>
                      </m:sub>
                    </m:sSub>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增多，从而导致培养液的</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𝐩𝐇</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升高</a:t>
                </a:r>
                <a:endParaRPr lang="en-US" altLang="zh-CN" sz="2000" dirty="0"/>
              </a:p>
            </p:txBody>
          </p:sp>
        </mc:Choice>
        <mc:Fallback>
          <p:sp>
            <p:nvSpPr>
              <p:cNvPr id="5" name="QB_5_AN.48_1#5ff96127b.blank?pid=c8c5fc9ea&amp;color=0,0,0&amp;vpa=16&amp;vtp=1&amp;bbb=1&amp;hb=1"/>
              <p:cNvSpPr>
                <a:spLocks noRot="1" noChangeAspect="1" noMove="1" noResize="1" noEditPoints="1" noAdjustHandles="1" noChangeArrowheads="1" noChangeShapeType="1" noTextEdit="1"/>
              </p:cNvSpPr>
              <p:nvPr/>
            </p:nvSpPr>
            <p:spPr>
              <a:xfrm>
                <a:off x="722377" y="1845564"/>
                <a:ext cx="10749631" cy="865759"/>
              </a:xfrm>
              <a:prstGeom prst="rect">
                <a:avLst/>
              </a:prstGeom>
              <a:blipFill rotWithShape="1">
                <a:blip r:embed="rId2"/>
                <a:stretch>
                  <a:fillRect l="-15" t="-29" r="-29" b="-45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S.49_1#5ff96127b?vop=1&amp;pid=c8c5fc9ea&amp;color=0,0,0&amp;vtp=1&amp;bbb=1&amp;hb=1"/>
              <p:cNvSpPr/>
              <p:nvPr/>
            </p:nvSpPr>
            <p:spPr>
              <a:xfrm>
                <a:off x="722376" y="2834767"/>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调查单细胞的微小生物种群数量，可用抽样检测法。种群密度取决于出生率和死亡率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入率和迁出率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，实验条件下藻类无迁入、迁出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，故实验室培养条件下决定铜绿微囊藻种群密度大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小的种群数量特征是出生率和死亡率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。由于藻类能进行光合作用，因此藻细胞密度增加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用强度增大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，吸收培养液中的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增多，导致培养液的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升高。</a:t>
                </a:r>
                <a:endParaRPr lang="en-US" altLang="zh-CN" sz="2200" dirty="0"/>
              </a:p>
            </p:txBody>
          </p:sp>
        </mc:Choice>
        <mc:Fallback>
          <p:sp>
            <p:nvSpPr>
              <p:cNvPr id="6" name="QB_5_AS.49_1#5ff96127b?vop=1&amp;pid=c8c5fc9ea&amp;color=0,0,0&amp;vtp=1&amp;bbb=1&amp;hb=1"/>
              <p:cNvSpPr>
                <a:spLocks noRot="1" noChangeAspect="1" noMove="1" noResize="1" noEditPoints="1" noAdjustHandles="1" noChangeArrowheads="1" noChangeShapeType="1" noTextEdit="1"/>
              </p:cNvSpPr>
              <p:nvPr/>
            </p:nvSpPr>
            <p:spPr>
              <a:xfrm>
                <a:off x="722376" y="2834767"/>
                <a:ext cx="10753344" cy="1783334"/>
              </a:xfrm>
              <a:prstGeom prst="rect">
                <a:avLst/>
              </a:prstGeom>
              <a:blipFill rotWithShape="1">
                <a:blip r:embed="rId3"/>
                <a:stretch>
                  <a:fillRect l="-4" t="-7" r="-402" b="-254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bg/>
                                          </p:spTgt>
                                        </p:tgtEl>
                                        <p:attrNameLst>
                                          <p:attrName>style.visibility</p:attrName>
                                        </p:attrNameLst>
                                      </p:cBhvr>
                                      <p:to>
                                        <p:strVal val="visible"/>
                                      </p:to>
                                    </p:set>
                                    <p:animEffect transition="in" filter="fade">
                                      <p:cBhvr>
                                        <p:cTn id="34" dur="500"/>
                                        <p:tgtEl>
                                          <p:spTgt spid="6">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fade">
                                      <p:cBhvr>
                                        <p:cTn id="40" dur="500"/>
                                        <p:tgtEl>
                                          <p:spTgt spid="6">
                                            <p:txEl>
                                              <p:pRg st="1" end="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fade">
                                      <p:cBhvr>
                                        <p:cTn id="43" dur="500"/>
                                        <p:tgtEl>
                                          <p:spTgt spid="6">
                                            <p:txEl>
                                              <p:pRg st="2" end="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50_1#a192c09f9?pid=c8c5fc9ea&amp;color=0,0,0&amp;vtp=1&amp;bt=1&amp;bbb=1&amp;hb=1"/>
              <p:cNvSpPr/>
              <p:nvPr/>
            </p:nvSpPr>
            <p:spPr>
              <a:xfrm>
                <a:off x="722376" y="969265"/>
                <a:ext cx="10753344" cy="22274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（2）单独培养时，3种温度条件下两种藻类的种群密度均在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时最大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时，与单独培养相比，混合培养时两种藻类的种群密度都下降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，最可能的原因是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由上述实验结果可以看出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，影响水体中铜绿微囊藻种群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数量的非生物因素主要为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5_BD.50_1#a192c09f9?pid=c8c5fc9ea&amp;color=0,0,0&amp;vtp=1&amp;bt=1&amp;bbb=1&amp;hb=1"/>
              <p:cNvSpPr>
                <a:spLocks noRot="1" noChangeAspect="1" noMove="1" noResize="1" noEditPoints="1" noAdjustHandles="1" noChangeArrowheads="1" noChangeShapeType="1" noTextEdit="1"/>
              </p:cNvSpPr>
              <p:nvPr/>
            </p:nvSpPr>
            <p:spPr>
              <a:xfrm>
                <a:off x="722376" y="969265"/>
                <a:ext cx="10753344" cy="2227453"/>
              </a:xfrm>
              <a:prstGeom prst="rect">
                <a:avLst/>
              </a:prstGeom>
              <a:blipFill rotWithShape="1">
                <a:blip r:embed="rId1"/>
                <a:stretch>
                  <a:fillRect l="-4" t="-11" r="-927" b="-204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51_1#a192c09f9.blank?pid=c8c5fc9ea&amp;color=0,0,0&amp;vpa=17&amp;vtp=1&amp;bbb=1&amp;hb=1"/>
              <p:cNvSpPr/>
              <p:nvPr/>
            </p:nvSpPr>
            <p:spPr>
              <a:xfrm>
                <a:off x="722377" y="931165"/>
                <a:ext cx="10749631" cy="856234"/>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两种藻类的最适</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生长温度均在</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𝟐𝟔</m:t>
                    </m:r>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左右</a:t>
                </a:r>
                <a:endParaRPr lang="en-US" altLang="zh-CN" sz="2000" dirty="0"/>
              </a:p>
            </p:txBody>
          </p:sp>
        </mc:Choice>
        <mc:Fallback>
          <p:sp>
            <p:nvSpPr>
              <p:cNvPr id="3" name="QB_5_AN.51_1#a192c09f9.blank?pid=c8c5fc9ea&amp;color=0,0,0&amp;vpa=17&amp;vtp=1&amp;bbb=1&amp;hb=1"/>
              <p:cNvSpPr>
                <a:spLocks noRot="1" noChangeAspect="1" noMove="1" noResize="1" noEditPoints="1" noAdjustHandles="1" noChangeArrowheads="1" noChangeShapeType="1" noTextEdit="1"/>
              </p:cNvSpPr>
              <p:nvPr/>
            </p:nvSpPr>
            <p:spPr>
              <a:xfrm>
                <a:off x="722377" y="931165"/>
                <a:ext cx="10749631" cy="856234"/>
              </a:xfrm>
              <a:prstGeom prst="rect">
                <a:avLst/>
              </a:prstGeom>
              <a:blipFill rotWithShape="1">
                <a:blip r:embed="rId2"/>
                <a:stretch>
                  <a:fillRect l="-4" t="-30" r="1" b="-5280"/>
                </a:stretch>
              </a:blipFill>
            </p:spPr>
            <p:txBody>
              <a:bodyPr/>
              <a:lstStyle/>
              <a:p>
                <a:r>
                  <a:rPr lang="zh-CN" altLang="en-US">
                    <a:noFill/>
                  </a:rPr>
                  <a:t> </a:t>
                </a:r>
              </a:p>
            </p:txBody>
          </p:sp>
        </mc:Fallback>
      </mc:AlternateContent>
      <p:sp>
        <p:nvSpPr>
          <p:cNvPr id="4" name="QB_5_AN.52_1#a192c09f9.blank?pid=c8c5fc9ea&amp;color=0,0,0&amp;vpa=18&amp;vtp=1&amp;bbb=1&amp;hb=1"/>
          <p:cNvSpPr/>
          <p:nvPr/>
        </p:nvSpPr>
        <p:spPr>
          <a:xfrm>
            <a:off x="722377" y="1858265"/>
            <a:ext cx="10749631" cy="856234"/>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空间、资</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源有限</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，两种藻类之间存在种间竞争</a:t>
            </a:r>
            <a:endParaRPr lang="en-US" altLang="zh-CN" sz="2000" dirty="0"/>
          </a:p>
        </p:txBody>
      </p:sp>
      <p:sp>
        <p:nvSpPr>
          <p:cNvPr id="5" name="QB_5_AN.53_1#a192c09f9.blank?pid=c8c5fc9ea&amp;color=0,0,0&amp;vpa=19&amp;vtp=1&amp;bbb=1"/>
          <p:cNvSpPr/>
          <p:nvPr/>
        </p:nvSpPr>
        <p:spPr>
          <a:xfrm>
            <a:off x="3525901" y="2753615"/>
            <a:ext cx="692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温度</a:t>
            </a:r>
            <a:endParaRPr lang="en-US" altLang="zh-CN" sz="2000" dirty="0"/>
          </a:p>
        </p:txBody>
      </p:sp>
      <mc:AlternateContent xmlns:mc="http://schemas.openxmlformats.org/markup-compatibility/2006">
        <mc:Choice xmlns:a14="http://schemas.microsoft.com/office/drawing/2010/main" Requires="a14">
          <p:sp>
            <p:nvSpPr>
              <p:cNvPr id="6" name="QB_5_AS.54_1#a192c09f9?vop=1&amp;pid=c8c5fc9ea&amp;color=0,0,0&amp;vtp=1&amp;bbb=1&amp;hb=1"/>
              <p:cNvSpPr/>
              <p:nvPr/>
            </p:nvSpPr>
            <p:spPr>
              <a:xfrm>
                <a:off x="722376" y="320675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由题图可知，单独培养实验中三种温度条件下两种藻类的种群密度均在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时最大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两种藻类的最适生长温度都在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左右。与单独培养相比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，混合培养时两种藻类的种群密度都下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，最可能原因是空间、资源有限，混合培养时，两种藻类之间存在种间竞争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，导致种群密度下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。影响种群数量变化的因素可分为非生物因素和生物因素，非生物因素有阳光、温度等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验中影响水体中铜绿微囊藻种群数量的非生物因素主要是温度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6" name="QB_5_AS.54_1#a192c09f9?vop=1&amp;pid=c8c5fc9ea&amp;color=0,0,0&amp;vtp=1&amp;bbb=1&amp;hb=1"/>
              <p:cNvSpPr>
                <a:spLocks noRot="1" noChangeAspect="1" noMove="1" noResize="1" noEditPoints="1" noAdjustHandles="1" noChangeArrowheads="1" noChangeShapeType="1" noTextEdit="1"/>
              </p:cNvSpPr>
              <p:nvPr/>
            </p:nvSpPr>
            <p:spPr>
              <a:xfrm>
                <a:off x="722376" y="3206750"/>
                <a:ext cx="10753344" cy="2240534"/>
              </a:xfrm>
              <a:prstGeom prst="rect">
                <a:avLst/>
              </a:prstGeom>
              <a:blipFill rotWithShape="1">
                <a:blip r:embed="rId3"/>
                <a:stretch>
                  <a:fillRect l="-4" r="-945" b="-20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bg/>
                                          </p:spTgt>
                                        </p:tgtEl>
                                        <p:attrNameLst>
                                          <p:attrName>style.visibility</p:attrName>
                                        </p:attrNameLst>
                                      </p:cBhvr>
                                      <p:to>
                                        <p:strVal val="visible"/>
                                      </p:to>
                                    </p:set>
                                    <p:animEffect transition="in" filter="fade">
                                      <p:cBhvr>
                                        <p:cTn id="29" dur="500"/>
                                        <p:tgtEl>
                                          <p:spTgt spid="5">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fade">
                                      <p:cBhvr>
                                        <p:cTn id="32" dur="500"/>
                                        <p:tgtEl>
                                          <p:spTgt spid="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bg/>
                                          </p:spTgt>
                                        </p:tgtEl>
                                        <p:attrNameLst>
                                          <p:attrName>style.visibility</p:attrName>
                                        </p:attrNameLst>
                                      </p:cBhvr>
                                      <p:to>
                                        <p:strVal val="visible"/>
                                      </p:to>
                                    </p:set>
                                    <p:animEffect transition="in" filter="fade">
                                      <p:cBhvr>
                                        <p:cTn id="37" dur="500"/>
                                        <p:tgtEl>
                                          <p:spTgt spid="6">
                                            <p:bg/>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0" end="0"/>
                                            </p:txEl>
                                          </p:spTgt>
                                        </p:tgtEl>
                                        <p:attrNameLst>
                                          <p:attrName>style.visibility</p:attrName>
                                        </p:attrNameLst>
                                      </p:cBhvr>
                                      <p:to>
                                        <p:strVal val="visible"/>
                                      </p:to>
                                    </p:set>
                                    <p:animEffect transition="in" filter="fade">
                                      <p:cBhvr>
                                        <p:cTn id="40" dur="500"/>
                                        <p:tgtEl>
                                          <p:spTgt spid="6">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animEffect transition="in" filter="fade">
                                      <p:cBhvr>
                                        <p:cTn id="43" dur="500"/>
                                        <p:tgtEl>
                                          <p:spTgt spid="6">
                                            <p:txEl>
                                              <p:pRg st="1" end="1"/>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2" end="2"/>
                                            </p:txEl>
                                          </p:spTgt>
                                        </p:tgtEl>
                                        <p:attrNameLst>
                                          <p:attrName>style.visibility</p:attrName>
                                        </p:attrNameLst>
                                      </p:cBhvr>
                                      <p:to>
                                        <p:strVal val="visible"/>
                                      </p:to>
                                    </p:set>
                                    <p:animEffect transition="in" filter="fade">
                                      <p:cBhvr>
                                        <p:cTn id="46" dur="500"/>
                                        <p:tgtEl>
                                          <p:spTgt spid="6">
                                            <p:txEl>
                                              <p:pRg st="2" end="2"/>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
                                            <p:txEl>
                                              <p:pRg st="3" end="3"/>
                                            </p:txEl>
                                          </p:spTgt>
                                        </p:tgtEl>
                                        <p:attrNameLst>
                                          <p:attrName>style.visibility</p:attrName>
                                        </p:attrNameLst>
                                      </p:cBhvr>
                                      <p:to>
                                        <p:strVal val="visible"/>
                                      </p:to>
                                    </p:set>
                                    <p:animEffect transition="in" filter="fade">
                                      <p:cBhvr>
                                        <p:cTn id="49" dur="500"/>
                                        <p:tgtEl>
                                          <p:spTgt spid="6">
                                            <p:txEl>
                                              <p:pRg st="3" end="3"/>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
                                            <p:txEl>
                                              <p:pRg st="4" end="4"/>
                                            </p:txEl>
                                          </p:spTgt>
                                        </p:tgtEl>
                                        <p:attrNameLst>
                                          <p:attrName>style.visibility</p:attrName>
                                        </p:attrNameLst>
                                      </p:cBhvr>
                                      <p:to>
                                        <p:strVal val="visible"/>
                                      </p:to>
                                    </p:set>
                                    <p:animEffect transition="in" filter="fade">
                                      <p:cBhvr>
                                        <p:cTn id="5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55_1#7cdef1325?pid=c8c5fc9ea&amp;color=0,0,0&amp;vtp=1&amp;bt=1&amp;bbb=1&amp;hb=1"/>
              <p:cNvSpPr/>
              <p:nvPr/>
            </p:nvSpPr>
            <p:spPr>
              <a:xfrm>
                <a:off x="722376" y="972000"/>
                <a:ext cx="10753344" cy="3142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（3）为进一步探究</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条件下混合培养时两种藻生长出现差异的原因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，研究人员利用培养过一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种藻的过滤液去培养另一种藻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，其他培养条件相同且适宜，分析混合培养引起甲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、乙种群数量变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化的原因。若实验结果出现</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，则说明混合培养时乙代谢产生的物质明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显抑制甲的生长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，导致甲的种群数量下降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；若实验结果出现</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则说明乙的种群数量下降与甲代谢产生的物质无关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5_BD.55_1#7cdef1325?pid=c8c5fc9ea&amp;color=0,0,0&amp;vtp=1&amp;bt=1&amp;bbb=1&amp;hb=1"/>
              <p:cNvSpPr>
                <a:spLocks noRot="1" noChangeAspect="1" noMove="1" noResize="1" noEditPoints="1" noAdjustHandles="1" noChangeArrowheads="1" noChangeShapeType="1" noTextEdit="1"/>
              </p:cNvSpPr>
              <p:nvPr/>
            </p:nvSpPr>
            <p:spPr>
              <a:xfrm>
                <a:off x="722376" y="972000"/>
                <a:ext cx="10753344" cy="3142234"/>
              </a:xfrm>
              <a:prstGeom prst="rect">
                <a:avLst/>
              </a:prstGeom>
              <a:blipFill rotWithShape="1">
                <a:blip r:embed="rId1"/>
                <a:stretch>
                  <a:fillRect l="-4" t="-14" r="-402" b="-1433"/>
                </a:stretch>
              </a:blipFill>
            </p:spPr>
            <p:txBody>
              <a:bodyPr/>
              <a:lstStyle/>
              <a:p>
                <a:r>
                  <a:rPr lang="zh-CN" altLang="en-US">
                    <a:noFill/>
                  </a:rPr>
                  <a:t> </a:t>
                </a:r>
              </a:p>
            </p:txBody>
          </p:sp>
        </mc:Fallback>
      </mc:AlternateContent>
      <p:sp>
        <p:nvSpPr>
          <p:cNvPr id="3" name="QB_5_AN.56_1#7cdef1325.blank?pid=c8c5fc9ea&amp;color=0,0,0&amp;vpa=20&amp;vtp=1&amp;bbb=1&amp;hb=1"/>
          <p:cNvSpPr/>
          <p:nvPr/>
        </p:nvSpPr>
        <p:spPr>
          <a:xfrm>
            <a:off x="722377" y="1848300"/>
            <a:ext cx="10749631" cy="856234"/>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加了乙藻过滤液的甲种群数量远远低于同等条件下不加乙藻过滤液</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的甲种群数量</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（或甲在乙的过滤液中生长受到抑制）</a:t>
            </a:r>
            <a:endParaRPr lang="en-US" altLang="zh-CN" sz="2000" dirty="0"/>
          </a:p>
        </p:txBody>
      </p:sp>
      <p:sp>
        <p:nvSpPr>
          <p:cNvPr id="4" name="QB_5_AN.57_1#7cdef1325.blank?pid=c8c5fc9ea&amp;color=0,0,0&amp;vpa=21&amp;vtp=1&amp;bbb=1&amp;hb=1"/>
          <p:cNvSpPr/>
          <p:nvPr/>
        </p:nvSpPr>
        <p:spPr>
          <a:xfrm>
            <a:off x="722377" y="2762700"/>
            <a:ext cx="10749631" cy="856234"/>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加了甲藻过滤液的乙种群数量与同</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等条件下不加甲藻过滤液的乙种群数量差距不大</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（或乙在甲的过滤液中生长不受影响）</a:t>
            </a:r>
            <a:endParaRPr lang="en-US" altLang="zh-CN" sz="2000" dirty="0"/>
          </a:p>
        </p:txBody>
      </p:sp>
      <p:sp>
        <p:nvSpPr>
          <p:cNvPr id="5" name="QB_5_AS.58_1#7cdef1325?vop=1&amp;pid=c8c5fc9ea&amp;color=0,0,0&amp;vtp=1&amp;bbb=1&amp;hb=1"/>
          <p:cNvSpPr/>
          <p:nvPr/>
        </p:nvSpPr>
        <p:spPr>
          <a:xfrm>
            <a:off x="722376" y="4214564"/>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利用培养过一种藻的过滤液去培养另一种藻，其他培养条件相同且适宜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。如果甲藻在乙藻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的过滤液中生长受到抑制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，说明乙藻代谢产生的物质对甲藻有抑制作用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；如果乙藻在甲藻的过滤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液中生长不受影响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，说明乙藻的种群数量下降与甲藻代谢产生的物质无关。</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bg/>
                                          </p:spTgt>
                                        </p:tgtEl>
                                        <p:attrNameLst>
                                          <p:attrName>style.visibility</p:attrName>
                                        </p:attrNameLst>
                                      </p:cBhvr>
                                      <p:to>
                                        <p:strVal val="visible"/>
                                      </p:to>
                                    </p:set>
                                    <p:animEffect transition="in" filter="fade">
                                      <p:cBhvr>
                                        <p:cTn id="29" dur="500"/>
                                        <p:tgtEl>
                                          <p:spTgt spid="5">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fade">
                                      <p:cBhvr>
                                        <p:cTn id="32" dur="500"/>
                                        <p:tgtEl>
                                          <p:spTgt spid="5">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animEffect transition="in" filter="fade">
                                      <p:cBhvr>
                                        <p:cTn id="35" dur="500"/>
                                        <p:tgtEl>
                                          <p:spTgt spid="5">
                                            <p:txEl>
                                              <p:pRg st="1" end="1"/>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
                                            <p:txEl>
                                              <p:pRg st="2" end="2"/>
                                            </p:txEl>
                                          </p:spTgt>
                                        </p:tgtEl>
                                        <p:attrNameLst>
                                          <p:attrName>style.visibility</p:attrName>
                                        </p:attrNameLst>
                                      </p:cBhvr>
                                      <p:to>
                                        <p:strVal val="visible"/>
                                      </p:to>
                                    </p:set>
                                    <p:animEffect transition="in" filter="fade">
                                      <p:cBhvr>
                                        <p:cTn id="38"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9_1#13b2a3b4a?pid=973f83588&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［浙江绍兴2025高二期末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研究人员发现冬季马鹿在避风场所采食的百分比与风力的关系如图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60_1#13b2a3b4a.bracket?pid=973f83588&amp;color=0,0,0&amp;vpa=22&amp;vtp=1"/>
          <p:cNvSpPr/>
          <p:nvPr/>
        </p:nvSpPr>
        <p:spPr>
          <a:xfrm>
            <a:off x="3716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59_2#13b2a3b4a?htil=11&amp;pid=973f8358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231208" y="1951677"/>
            <a:ext cx="5175504" cy="351129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59_3#13b2a3b4a.choices?htil=11&amp;pid=973f83588&amp;color=0,0,0&amp;vtp=1&amp;bbb=1&amp;hb=1"/>
              <p:cNvSpPr/>
              <p:nvPr/>
            </p:nvSpPr>
            <p:spPr>
              <a:xfrm>
                <a:off x="722376" y="1824677"/>
                <a:ext cx="5449824" cy="36375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级风时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，雌雄马鹿在避风场所采食比例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均较低</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.随着风力的增加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，雌雄马鹿在避风场所的采食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比例逐渐增加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.风力由</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级增加到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级时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，雌马鹿在避风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场所采食增加幅度更大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.马鹿通过选择采食地降低风对自身的影响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性对采食地的选择受风影响程度大于雌性</a:t>
                </a:r>
                <a:endParaRPr lang="en-US" altLang="zh-CN" sz="2000" dirty="0"/>
              </a:p>
            </p:txBody>
          </p:sp>
        </mc:Choice>
        <mc:Fallback>
          <p:sp>
            <p:nvSpPr>
              <p:cNvPr id="5" name="QC_5_BD.59_3#13b2a3b4a.choices?htil=11&amp;pid=973f83588&amp;color=0,0,0&amp;vtp=1&amp;bbb=1&amp;hb=1"/>
              <p:cNvSpPr>
                <a:spLocks noRot="1" noChangeAspect="1" noMove="1" noResize="1" noEditPoints="1" noAdjustHandles="1" noChangeArrowheads="1" noChangeShapeType="1" noTextEdit="1"/>
              </p:cNvSpPr>
              <p:nvPr/>
            </p:nvSpPr>
            <p:spPr>
              <a:xfrm>
                <a:off x="722376" y="1824677"/>
                <a:ext cx="5449824" cy="3637534"/>
              </a:xfrm>
              <a:prstGeom prst="rect">
                <a:avLst/>
              </a:prstGeom>
              <a:blipFill rotWithShape="1">
                <a:blip r:embed="rId2"/>
                <a:stretch>
                  <a:fillRect l="-7" t="-9" r="-792" b="-12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61_1#13b2a3b4a?vop=1&amp;pid=973f83588&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61_2#13b2a3b4a?vop=1&amp;pid=973f8358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105656" y="1511300"/>
            <a:ext cx="3968496" cy="425196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_1#ce5dd2edf?vop=1&amp;pid=bc7500f86&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非生物因素对种群数量变化的影响是综合的、相互影响的，“离离原上草，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一岁一枯荣”，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是阳光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、温度、水等因素对种群的综合影响，并不只是温度的影响，A、D错误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；冬季红嘴鸥飞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回滇池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，这体现了温度对红嘴鸥种群迁移的影响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，红嘴鸥的迁入会使滇池地区红嘴鸥种群的个体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，所以温度能通过影响种群的迁入率来改变种群密度，B正确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；气温和干旱等非生物因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素对种群的作用强度与该种群的密度一般无关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，属于非密度制约因素，C错误。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_1#5d4de975e?pid=bc7500f86&amp;color=0,0,0&amp;vtp=1&amp;bt=1&amp;bbb=1&amp;hb=1"/>
          <p:cNvSpPr/>
          <p:nvPr/>
        </p:nvSpPr>
        <p:spPr>
          <a:xfrm>
            <a:off x="722376" y="100584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［黑龙江龙东十校2025高二联考］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为了科学地预防“蝗灾”，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研究者对某地区气温、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降水量变化与东亚飞蝗种群数量变化的关系进行了研究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_1#5d4de975e.bracket?pid=bc7500f86&amp;color=0,0,0&amp;vpa=2&amp;vtp=1&amp;bbb=1"/>
          <p:cNvSpPr/>
          <p:nvPr/>
        </p:nvSpPr>
        <p:spPr>
          <a:xfrm>
            <a:off x="960501" y="1901190"/>
            <a:ext cx="5476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a:t>
            </a:r>
            <a:endParaRPr lang="en-US" altLang="zh-CN" sz="2000" dirty="0"/>
          </a:p>
        </p:txBody>
      </p:sp>
      <p:pic>
        <p:nvPicPr>
          <p:cNvPr id="4" name="QC_5_BD.4_2#5d4de975e?htil=1&amp;pid=bc7500f8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992763" y="2442717"/>
            <a:ext cx="3090672" cy="16093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4_3#5d4de975e.choices?htil=1&amp;pid=bc7500f86&amp;color=0,0,0&amp;vtp=1&amp;bbb=1"/>
          <p:cNvSpPr/>
          <p:nvPr/>
        </p:nvSpPr>
        <p:spPr>
          <a:xfrm>
            <a:off x="722376" y="2367914"/>
            <a:ext cx="7525512"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A.气温和降水量是影响东亚飞蝗种群数量的密度制约因素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.由图可知东亚飞蝗种群数量的变化与气温和降水量呈正相关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.在东亚飞蝗繁殖期疏松土壤，可降低其出生率</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.可以通过降低气温、增加降水量预防蝗灾</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6_1#5d4de975e?vop=1&amp;pid=bc7500f86&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气温和降水量对东亚飞蝗的作用强度与该种群的密度无关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，是影响种群数量的非密度制约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，A错误；由图可知东亚飞蝗种群数量的变化与降水量大致呈负相关，B错误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；东亚飞蝗喜欢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在坚实的土地中产卵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，故在繁殖期疏松土壤可降低其出生率，抑制其种群数量增长，C正确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中信息表明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，气温与东亚飞蝗的数量变化趋势一致，但降水量高的时间段蝗虫数量降低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防蝗灾的措施可以是降低气温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、增加降水量，D正确。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7_1#c831d04d6?htil=2&amp;pid=bc7500f8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370064" y="1088135"/>
            <a:ext cx="4087368" cy="24780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7_2#c831d04d6?htil=2&amp;pid=bc7500f86&amp;color=0,0,0&amp;vtp=1&amp;bt=1&amp;bbb=1&amp;hb=1"/>
          <p:cNvSpPr/>
          <p:nvPr/>
        </p:nvSpPr>
        <p:spPr>
          <a:xfrm>
            <a:off x="722376" y="1005840"/>
            <a:ext cx="6537960"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［河北邢台2025高二月考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林木郁闭度反映了林木冠层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对地面遮蔽的程度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，没有林木时为0，完全遮蔽地面时为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如图是某地人工柳林中几种草本植物的种群密度随林木郁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闭度的变化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8_1#c831d04d6.bracket?pid=bc7500f86&amp;color=0,0,0&amp;vpa=3&amp;vtp=1"/>
          <p:cNvSpPr/>
          <p:nvPr/>
        </p:nvSpPr>
        <p:spPr>
          <a:xfrm>
            <a:off x="4465701" y="235839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5" name="QC_5_BD.7_3#c831d04d6.choices?htil=2&amp;pid=bc7500f86&amp;color=0,0,0&amp;vtp=1&amp;bbb=1&amp;hb=1"/>
          <p:cNvSpPr/>
          <p:nvPr/>
        </p:nvSpPr>
        <p:spPr>
          <a:xfrm>
            <a:off x="722376" y="2825114"/>
            <a:ext cx="6537960" cy="22659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A.调查植物种群密度时，减小误差的关键是做到随机取样</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.影响该地草本植物种群密度的主要因素是光照强度</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.刺儿菜与加拿大一枝黄花生长的适宜光照强度不同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.柳树的种植密度增大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，林下草本植物的种群密度都会随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之变小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9_1#c831d04d6?vop=1&amp;pid=bc7500f86&amp;color=0,0,0&amp;vtp=1&amp;bt=1&amp;bbb=1&amp;hb=1"/>
          <p:cNvSpPr/>
          <p:nvPr/>
        </p:nvSpPr>
        <p:spPr>
          <a:xfrm>
            <a:off x="722376" y="969264"/>
            <a:ext cx="10753344" cy="17833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P13思考·讨论“非生物因素对种群数量变化的影响”的变式题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，教材中用表格形式展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示了不同郁闭度下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3种植物的种群密度，而本题将表格数据变成曲线图，使变化更直观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，便于理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解非生物因素对生物种群的影响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0_1#c831d04d6?vop=1&amp;pid=bc7500f86&amp;color=0,0,0&amp;vtp=1&amp;bt=1&amp;bbb=1&amp;hb=1"/>
          <p:cNvSpPr/>
          <p:nvPr/>
        </p:nvSpPr>
        <p:spPr>
          <a:xfrm>
            <a:off x="722376" y="100584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调查植物种群密度通常用样方法，减小误差的关键是做到随机取样，A正确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；林木郁闭度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反映了林木冠层对地面遮蔽的程度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，因此影响该地草本植物种群密度的主要因素是光照强度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；由图可知，加拿大一枝黄花在郁闭度为0时种群密度最大，而刺儿菜在郁闭度为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0.4时种群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密度最大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，说明刺儿菜与加拿大一枝黄花生长的适宜光照强度不同，C正确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；柳树的种植密度越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，林木郁闭度越大，随林木郁闭度增大，一年蓬、加拿大一枝黄花的种群密度随之变小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儿菜的种群密度先增大后减小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7855</Words>
  <Application>WPS 演示</Application>
  <PresentationFormat>宽屏</PresentationFormat>
  <Paragraphs>339</Paragraphs>
  <Slides>40</Slides>
  <Notes>40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40</vt:i4>
      </vt:variant>
    </vt:vector>
  </HeadingPairs>
  <TitlesOfParts>
    <vt:vector size="61"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黑体</vt:lpstr>
      <vt:lpstr>宋体</vt:lpstr>
      <vt:lpstr>仿宋</vt:lpstr>
      <vt:lpstr>仿宋</vt:lpstr>
      <vt:lpstr>Calibri</vt:lpstr>
      <vt:lpstr>Arial Unicode MS</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蓝天</cp:lastModifiedBy>
  <cp:revision>4</cp:revision>
  <dcterms:created xsi:type="dcterms:W3CDTF">2025-08-01T13:31:00Z</dcterms:created>
  <dcterms:modified xsi:type="dcterms:W3CDTF">2025-08-05T01:00:08Z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04374BF2DBD34CD8A3E96A0ACBEFA95C_12</vt:lpwstr>
  </property>
  <property fmtid="{D5CDD505-2E9C-101B-9397-08002B2CF9AE}" pid="3" name="KSOProductBuildVer">
    <vt:lpwstr>2052-12.1.0.21915</vt:lpwstr>
  </property>
</Properties>
</file>