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801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0" Type="http://schemas.openxmlformats.org/officeDocument/2006/relationships/tableStyles" Target="tableStyles.xml"/><Relationship Id="rId4" Type="http://schemas.openxmlformats.org/officeDocument/2006/relationships/notesMaster" Target="notesMasters/notesMaster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d1de864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一、选择题（本题共6小题，每小题只有一个选项符合题目要求）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dcf66c4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二、选择题（本题共3小题，每小题有一个或多个选项符合题目要求）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369648a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0.xml"/><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0.xml"/><Relationship Id="rId2" Type="http://schemas.openxmlformats.org/officeDocument/2006/relationships/image" Target="../media/image23.png"/><Relationship Id="rId1" Type="http://schemas.openxmlformats.org/officeDocument/2006/relationships/image" Target="../media/image22.jpe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0.xml"/><Relationship Id="rId2" Type="http://schemas.openxmlformats.org/officeDocument/2006/relationships/image" Target="../media/image25.png"/><Relationship Id="rId1"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0.xml"/><Relationship Id="rId2" Type="http://schemas.openxmlformats.org/officeDocument/2006/relationships/image" Target="../media/image28.jpeg"/><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10.xml"/><Relationship Id="rId4" Type="http://schemas.openxmlformats.org/officeDocument/2006/relationships/image" Target="../media/image33.png"/><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0.xml"/><Relationship Id="rId2" Type="http://schemas.openxmlformats.org/officeDocument/2006/relationships/image" Target="../media/image36.png"/><Relationship Id="rId1"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37.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10.xml"/><Relationship Id="rId2" Type="http://schemas.openxmlformats.org/officeDocument/2006/relationships/image" Target="../media/image39.png"/><Relationship Id="rId1" Type="http://schemas.openxmlformats.org/officeDocument/2006/relationships/image" Target="../media/image38.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0.xml"/><Relationship Id="rId2" Type="http://schemas.openxmlformats.org/officeDocument/2006/relationships/image" Target="../media/image41.png"/><Relationship Id="rId1" Type="http://schemas.openxmlformats.org/officeDocument/2006/relationships/image" Target="../media/image40.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0.xml"/><Relationship Id="rId2" Type="http://schemas.openxmlformats.org/officeDocument/2006/relationships/image" Target="../media/image43.png"/><Relationship Id="rId1" Type="http://schemas.openxmlformats.org/officeDocument/2006/relationships/image" Target="../media/image4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0.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47.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0.xml"/><Relationship Id="rId2" Type="http://schemas.openxmlformats.org/officeDocument/2006/relationships/image" Target="../media/image15.png"/><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2_1#e73567c7f?vop=1&amp;pid=7d1de8648&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P80复习与提高“非选择题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”的变式题。教材中以非选择题形式进行考查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通过选择题形式进行考查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,注重学生利用所学知识并结合题图信息进行分析判断的能力。</a:t>
                </a:r>
                <a:endParaRPr lang="en-US" altLang="zh-CN" sz="2000" dirty="0"/>
              </a:p>
            </p:txBody>
          </p:sp>
        </mc:Choice>
        <mc:Fallback>
          <p:sp>
            <p:nvSpPr>
              <p:cNvPr id="2" name="QC_5_EX.12_1#e73567c7f?vop=1&amp;pid=7d1de8648&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242"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e73567c7f?vop=1&amp;pid=7d1de8648&amp;color=0,0,0&amp;vtp=1&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由题意可知，该图表示某河流生态系统受到生活污水（含大量有机物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）轻度污染后的净化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，体现了生态系统具有一定的自我调节能力，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说明该河流生态系统具有抵抗力稳定性，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；流入该河流中的细菌等分解者的能量来自动植物的遗体残骸中的化学能和污水有机物中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，B错误；藻类进行光合作用可释放氧气，需氧细菌分解有机物时消耗大量氧气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中曲线可知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段溶解氧大量减少的主要原因是藻类数量的减少和需氧细菌的大量繁殖，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段含碳有机物在减少，说明有机物被大量分解，产生</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等无机盐离子，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使藻类大量繁殖，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13_1#e73567c7f?vop=1&amp;pid=7d1de8648&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r="-3254"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b82cedbcf?pid=7d1de864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［湖南示范高中2025高二联考］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图1是一个草原生态系统的物质循环示意图，其中甲、乙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为生态系统中的三种组成成分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代表4种动物种群。图2是该生态系统中某两个营养级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间的能量流动示意图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表示能量值。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b82cedbcf?pid=7d1de864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pic>
        <p:nvPicPr>
          <p:cNvPr id="4" name="QC_5_BD.14_3#b82cedbcf?iti=1&amp;htil=1&amp;pid=7d1de864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130552" y="2408877"/>
            <a:ext cx="2560320" cy="23774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4_4#b82cedbcf?iti=2&amp;htil=1&amp;pid=7d1de864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19288" y="3222693"/>
            <a:ext cx="1527048"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4_5#b82cedbcf?iti=1&amp;htil=1&amp;pid=7d1de8648&amp;color=0,0,0&amp;vtp=1&amp;bbb=1"/>
          <p:cNvSpPr/>
          <p:nvPr/>
        </p:nvSpPr>
        <p:spPr>
          <a:xfrm>
            <a:off x="3180524" y="491331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14_6#b82cedbcf?iti=2&amp;htil=1&amp;pid=7d1de8648&amp;color=0,0,0&amp;vtp=1&amp;bbb=1"/>
          <p:cNvSpPr/>
          <p:nvPr/>
        </p:nvSpPr>
        <p:spPr>
          <a:xfrm>
            <a:off x="8552624" y="491331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6_1#b82cedbcf.choices?pid=7d1de8648&amp;color=0,0,0&amp;vtp=1&amp;bt=1&amp;bbb=1"/>
              <p:cNvSpPr/>
              <p:nvPr/>
            </p:nvSpPr>
            <p:spPr>
              <a:xfrm>
                <a:off x="722376" y="972000"/>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A.图1生物构成的能量金字塔中，甲处于最底层，丙处于最高层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.图1中碳元素在甲、乙、丙之间以含碳有机物的形式进行流动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的粪便中的能量并不包含在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中，而是属于上一营养级的同化量</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.若图2的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对应图1的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之间的能量传递效率可能为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C_5_BD.16_1#b82cedbcf.choices?pid=7d1de8648&amp;color=0,0,0&amp;vtp=1&amp;bt=1&amp;bbb=1"/>
              <p:cNvSpPr>
                <a:spLocks noRot="1" noChangeAspect="1" noMove="1" noResize="1" noEditPoints="1" noAdjustHandles="1" noChangeArrowheads="1" noChangeShapeType="1" noTextEdit="1"/>
              </p:cNvSpPr>
              <p:nvPr/>
            </p:nvSpPr>
            <p:spPr>
              <a:xfrm>
                <a:off x="722376" y="972000"/>
                <a:ext cx="10753344" cy="1781302"/>
              </a:xfrm>
              <a:prstGeom prst="rect">
                <a:avLst/>
              </a:prstGeom>
              <a:blipFill rotWithShape="1">
                <a:blip r:embed="rId1"/>
                <a:stretch>
                  <a:fillRect l="-4" t="-25" b="-2641"/>
                </a:stretch>
              </a:blipFill>
            </p:spPr>
            <p:txBody>
              <a:bodyPr/>
              <a:lstStyle/>
              <a:p>
                <a:r>
                  <a:rPr lang="zh-CN" altLang="en-US">
                    <a:noFill/>
                  </a:rPr>
                  <a:t> </a:t>
                </a:r>
              </a:p>
            </p:txBody>
          </p:sp>
        </mc:Fallback>
      </mc:AlternateContent>
      <p:sp>
        <p:nvSpPr>
          <p:cNvPr id="3" name="QC_5_AN.15_1#b82cedbcf.bracket?pid=7d1de8648&amp;color=0,0,0&amp;vpa=5&amp;vtp=1&amp;answeroption=A"/>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EX.17_1#b82cedbcf?htil=2&amp;vop=1&amp;pid=7d1de864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52714" y="1115568"/>
            <a:ext cx="4062793" cy="46573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EX.17_2#b82cedbcf?htil=2&amp;vop=1&amp;pid=7d1de8648&amp;color=0,0,0&amp;vtp=1&amp;bt=1&amp;bbb=1"/>
          <p:cNvSpPr/>
          <p:nvPr/>
        </p:nvSpPr>
        <p:spPr>
          <a:xfrm>
            <a:off x="722376" y="969264"/>
            <a:ext cx="6492240" cy="399034"/>
          </a:xfrm>
          <a:prstGeom prst="rect">
            <a:avLst/>
          </a:prstGeom>
          <a:noFill/>
        </p:spPr>
        <p:txBody>
          <a:bodyPr wrap="none" lIns="0" tIns="0" rIns="0" bIns="0" rtlCol="0" anchor="t"/>
          <a:lstStyle/>
          <a:p>
            <a:pPr algn="l" latinLnBrk="1">
              <a:lnSpc>
                <a:spcPts val="35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mc:AlternateContent xmlns:mc="http://schemas.openxmlformats.org/markup-compatibility/2006">
        <mc:Choice xmlns:a14="http://schemas.microsoft.com/office/drawing/2010/main" Requires="a14">
          <p:sp>
            <p:nvSpPr>
              <p:cNvPr id="4" name="QC_5_EX.17_3#b82cedbcf?htil=2&amp;vop=1&amp;pid=7d1de8648&amp;color=0,0,0&amp;vtp=1&amp;bbb=1&amp;hb=1"/>
              <p:cNvSpPr/>
              <p:nvPr/>
            </p:nvSpPr>
            <p:spPr>
              <a:xfrm>
                <a:off x="722376" y="1415288"/>
                <a:ext cx="6492240" cy="496150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判断生态系统的成分和联系</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1）碳循环：根据箭头判断生态系统成分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，大气中二氧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化碳库和生产者是双箭头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、分解者均指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向大气中二氧化碳库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，生产者、消费者均指向分解者。</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2）能量流动：根据同化量数值判断捕食关系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流动具有单向流动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、逐级递减的特点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，且相邻两个营养级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间的能量传递效率一般在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。同化量高的处于低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，同化量低的处于高营养级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，同化量相当的可能处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于同一营养级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3）生物富集：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根据生物富集具有沿食物链积累的特点，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富集量高的处于高营养级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，富集量低的处于低营养级。</a:t>
                </a:r>
                <a:endParaRPr lang="en-US" altLang="zh-CN" sz="2000" dirty="0"/>
              </a:p>
            </p:txBody>
          </p:sp>
        </mc:Choice>
        <mc:Fallback>
          <p:sp>
            <p:nvSpPr>
              <p:cNvPr id="4" name="QC_5_EX.17_3#b82cedbcf?htil=2&amp;vop=1&amp;pid=7d1de8648&amp;color=0,0,0&amp;vtp=1&amp;bbb=1&amp;hb=1"/>
              <p:cNvSpPr>
                <a:spLocks noRot="1" noChangeAspect="1" noMove="1" noResize="1" noEditPoints="1" noAdjustHandles="1" noChangeArrowheads="1" noChangeShapeType="1" noTextEdit="1"/>
              </p:cNvSpPr>
              <p:nvPr/>
            </p:nvSpPr>
            <p:spPr>
              <a:xfrm>
                <a:off x="722376" y="1415288"/>
                <a:ext cx="6492240" cy="4961509"/>
              </a:xfrm>
              <a:prstGeom prst="rect">
                <a:avLst/>
              </a:prstGeom>
              <a:blipFill rotWithShape="1">
                <a:blip r:embed="rId2"/>
                <a:stretch>
                  <a:fillRect l="-6" t="-10" r="-2087" b="-8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5" end="5"/>
                                            </p:txEl>
                                          </p:spTgt>
                                        </p:tgtEl>
                                        <p:attrNameLst>
                                          <p:attrName>style.visibility</p:attrName>
                                        </p:attrNameLst>
                                      </p:cBhvr>
                                      <p:to>
                                        <p:strVal val="visible"/>
                                      </p:to>
                                    </p:set>
                                    <p:animEffect transition="in" filter="fade">
                                      <p:cBhvr>
                                        <p:cTn id="34" dur="500"/>
                                        <p:tgtEl>
                                          <p:spTgt spid="4">
                                            <p:txEl>
                                              <p:pRg st="5" end="5"/>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
                                            <p:txEl>
                                              <p:pRg st="7" end="7"/>
                                            </p:txEl>
                                          </p:spTgt>
                                        </p:tgtEl>
                                        <p:attrNameLst>
                                          <p:attrName>style.visibility</p:attrName>
                                        </p:attrNameLst>
                                      </p:cBhvr>
                                      <p:to>
                                        <p:strVal val="visible"/>
                                      </p:to>
                                    </p:set>
                                    <p:animEffect transition="in" filter="fade">
                                      <p:cBhvr>
                                        <p:cTn id="40" dur="500"/>
                                        <p:tgtEl>
                                          <p:spTgt spid="4">
                                            <p:txEl>
                                              <p:pRg st="7" end="7"/>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animEffect transition="in" filter="fade">
                                      <p:cBhvr>
                                        <p:cTn id="43" dur="500"/>
                                        <p:tgtEl>
                                          <p:spTgt spid="4">
                                            <p:txEl>
                                              <p:pRg st="8" end="8"/>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
                                            <p:txEl>
                                              <p:pRg st="9" end="9"/>
                                            </p:txEl>
                                          </p:spTgt>
                                        </p:tgtEl>
                                        <p:attrNameLst>
                                          <p:attrName>style.visibility</p:attrName>
                                        </p:attrNameLst>
                                      </p:cBhvr>
                                      <p:to>
                                        <p:strVal val="visible"/>
                                      </p:to>
                                    </p:set>
                                    <p:animEffect transition="in" filter="fade">
                                      <p:cBhvr>
                                        <p:cTn id="46" dur="500"/>
                                        <p:tgtEl>
                                          <p:spTgt spid="4">
                                            <p:txEl>
                                              <p:pRg st="9" end="9"/>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
                                            <p:txEl>
                                              <p:pRg st="10" end="10"/>
                                            </p:txEl>
                                          </p:spTgt>
                                        </p:tgtEl>
                                        <p:attrNameLst>
                                          <p:attrName>style.visibility</p:attrName>
                                        </p:attrNameLst>
                                      </p:cBhvr>
                                      <p:to>
                                        <p:strVal val="visible"/>
                                      </p:to>
                                    </p:set>
                                    <p:animEffect transition="in" filter="fade">
                                      <p:cBhvr>
                                        <p:cTn id="49" dur="5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8_1#144981d87?pid=7d1de864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某研究小组开展了对塞罕坝某湖泊污染问题的研究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，他们首先选取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了该湖泊中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5种不同的生物A、B、C、D、</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，并分析了它们消化道内的食物组成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，然后又请当地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湖泊研究所的专家对这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5种生物体内2种污染物的含量进行了测定（如表所示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）。下列相关分析正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8_1#144981d87?pid=7d1de8648&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815" b="-25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6" name="QC_5_BD.18_2#144981d87?colgroup=12,9,18&amp;pid=7d1de8648&amp;color=0,0,0&amp;vtp=1&amp;bbb=1"/>
              <p:cNvGraphicFramePr>
                <a:graphicFrameLocks noGrp="1"/>
              </p:cNvGraphicFramePr>
              <p:nvPr/>
            </p:nvGraphicFramePr>
            <p:xfrm>
              <a:off x="722376" y="2866077"/>
              <a:ext cx="10735056" cy="2973959"/>
            </p:xfrm>
            <a:graphic>
              <a:graphicData uri="http://schemas.openxmlformats.org/drawingml/2006/table">
                <a:tbl>
                  <a:tblPr/>
                  <a:tblGrid>
                    <a:gridCol w="859536"/>
                    <a:gridCol w="2468880"/>
                    <a:gridCol w="2468880"/>
                    <a:gridCol w="2468880"/>
                    <a:gridCol w="2468880"/>
                  </a:tblGrid>
                  <a:tr h="421132">
                    <a:tc rowSpan="2"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千克重污染物含量/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1132">
                    <a:tc vMerge="1" gridSpan="2">
                      <a:tcPr/>
                    </a:tc>
                    <a:tc vMerge="1" h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某种杀虫剂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6" name="QC_5_BD.18_2#144981d87?colgroup=12,9,18&amp;pid=7d1de8648&amp;color=0,0,0&amp;vtp=1&amp;bbb=1"/>
              <p:cNvGraphicFramePr>
                <a:graphicFrameLocks noGrp="1"/>
              </p:cNvGraphicFramePr>
              <p:nvPr/>
            </p:nvGraphicFramePr>
            <p:xfrm>
              <a:off x="722376" y="2866077"/>
              <a:ext cx="10735056" cy="2973959"/>
            </p:xfrm>
            <a:graphic>
              <a:graphicData uri="http://schemas.openxmlformats.org/drawingml/2006/table">
                <a:tbl>
                  <a:tblPr/>
                  <a:tblGrid>
                    <a:gridCol w="859536"/>
                    <a:gridCol w="2468880"/>
                    <a:gridCol w="2468880"/>
                    <a:gridCol w="2468880"/>
                    <a:gridCol w="2468880"/>
                  </a:tblGrid>
                  <a:tr h="421005">
                    <a:tc rowSpan="2"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hMerge="1">
                      <a:tcPr/>
                    </a:tc>
                  </a:tr>
                  <a:tr h="421132">
                    <a:tc vMerge="1" gridSpan="2">
                      <a:tcPr/>
                    </a:tc>
                    <a:tc vMerge="1" h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某种杀虫剂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144981d87.choices?pid=7d1de8648&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A.据表推测，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和B之间是捕食关系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的杀虫剂含量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的范围是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.该地区可种植能大量吸收汞的植物，无需定期收割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.可选择热带雨林中繁殖能力强的植物混合种植在塞罕坝以提高生态系统的稳定性</a:t>
                </a:r>
                <a:endParaRPr lang="en-US" altLang="zh-CN" sz="2000" dirty="0"/>
              </a:p>
            </p:txBody>
          </p:sp>
        </mc:Choice>
        <mc:Fallback>
          <p:sp>
            <p:nvSpPr>
              <p:cNvPr id="2" name="QC_5_BD.20_1#144981d87.choices?pid=7d1de8648&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5_AN.19_1#144981d87.bracket?pid=7d1de8648&amp;color=0,0,0&amp;vpa=6&amp;vtp=1&amp;answeroption=B"/>
          <p:cNvSpPr txBox="1"/>
          <p:nvPr/>
        </p:nvSpPr>
        <p:spPr>
          <a:xfrm>
            <a:off x="595376" y="15028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1_1#144981d87?vop=1&amp;pid=7d1de8648&amp;color=0,0,0&amp;vtp=1&amp;bt=1&amp;bbb=1&amp;hb=1"/>
              <p:cNvSpPr/>
              <p:nvPr/>
            </p:nvSpPr>
            <p:spPr>
              <a:xfrm>
                <a:off x="722377" y="972000"/>
                <a:ext cx="10749631" cy="3904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据表中的统计结果可知，小球藻是生产者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；再根据其他生物消化道中的食物组成判断消费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，小球藻被水蚤和河蚌所捕食，而水蚤又是鱼（乙）和河蚌的食物，鱼（乙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）又被鱼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甲）所捕食，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由此可确定食物网：</a:t>
                </a:r>
                <a:r>
                  <a:rPr lang="en-US" altLang="zh-CN" sz="32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其中河蚌</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和水蚤</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的种间关系是捕食和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被D捕食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以C为食，因此推测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的杀虫剂含量在C、D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的杀虫剂含量之间，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的范围是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，B正确。汞是重金属，在生物体内很难被排出，通过食物链富集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能大量吸收汞的植物定期收割并进行无害化处理主要是为了防止植物死亡腐烂后，通过微生物分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，汞再度回到水体，造成二次污染，C错误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。应注意选择多种当地生长较旺盛的物种混合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，避免因引入的外地物种不适应当地环境而导致失败，也可防止外来物种入侵，D错误。</a:t>
                </a:r>
                <a:endParaRPr lang="en-US" altLang="zh-CN" sz="2200" dirty="0"/>
              </a:p>
            </p:txBody>
          </p:sp>
        </mc:Choice>
        <mc:Fallback>
          <p:sp>
            <p:nvSpPr>
              <p:cNvPr id="2" name="QC_5_AS.21_1#144981d87?vop=1&amp;pid=7d1de8648&amp;color=0,0,0&amp;vtp=1&amp;bt=1&amp;bbb=1&amp;hb=1"/>
              <p:cNvSpPr>
                <a:spLocks noRot="1" noChangeAspect="1" noMove="1" noResize="1" noEditPoints="1" noAdjustHandles="1" noChangeArrowheads="1" noChangeShapeType="1" noTextEdit="1"/>
              </p:cNvSpPr>
              <p:nvPr/>
            </p:nvSpPr>
            <p:spPr>
              <a:xfrm>
                <a:off x="722377" y="972000"/>
                <a:ext cx="10749631" cy="3904234"/>
              </a:xfrm>
              <a:prstGeom prst="rect">
                <a:avLst/>
              </a:prstGeom>
              <a:blipFill rotWithShape="1">
                <a:blip r:embed="rId1"/>
                <a:stretch>
                  <a:fillRect l="-4" t="-12" r="-1600" b="-1153"/>
                </a:stretch>
              </a:blipFill>
            </p:spPr>
            <p:txBody>
              <a:bodyPr/>
              <a:lstStyle/>
              <a:p>
                <a:r>
                  <a:rPr lang="zh-CN" altLang="en-US">
                    <a:noFill/>
                  </a:rPr>
                  <a:t> </a:t>
                </a:r>
              </a:p>
            </p:txBody>
          </p:sp>
        </mc:Fallback>
      </mc:AlternateContent>
      <p:pic>
        <p:nvPicPr>
          <p:cNvPr id="3" name="QC_5_AS.21_1#144981d87?vop=1&amp;pid=7d1de8648&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86409" y="1932120"/>
            <a:ext cx="1371600" cy="731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4b641eee6?pid=dcf66c43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［黑龙江省实验中学2024高二期末］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某人工鱼塘（静水）放养的都是鲢鱼苗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，每天投放适量的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有机饲料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，并且水质等其他条件均适合鲢鱼的生长。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下列相关描述正确的是(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4b641eee6.bracket?pid=dcf66c43d&amp;color=0,0,0&amp;vpa=7&amp;vtp=1"/>
          <p:cNvSpPr/>
          <p:nvPr/>
        </p:nvSpPr>
        <p:spPr>
          <a:xfrm>
            <a:off x="930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2_2#4b641eee6.choices?pid=dcf66c43d&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A.该鱼塘内所有鲢鱼和其他植物共同构成生物群落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.捕捞鲢鱼时需要获得的信息之一是种群密度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.流经该鱼塘的总能量是鱼塘内生产者固定的太阳能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.与传统鱼塘相比，桑基鱼塘可显著提高能量传递效率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4_1#4b641eee6?vop=1&amp;pid=dcf66c43d&amp;color=0,0,0&amp;vtp=1&amp;bt=1&amp;bbb=1&amp;hb=1"/>
              <p:cNvSpPr/>
              <p:nvPr/>
            </p:nvSpPr>
            <p:spPr>
              <a:xfrm>
                <a:off x="722376" y="972000"/>
                <a:ext cx="10753344" cy="31168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生物群落是指在相同时间聚集在一定地域中各种生物种群的集合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，该鱼塘内所有鲢鱼和其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他植物不能构成生物群落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，A错误；为了持续获得较大捕捞量，捕捞鲢鱼需在种群数量大于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，且捕捞后种群数量在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附近，因此种群密度（用于估算种群数量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）是捕捞鲢鱼时需要获得的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，B正确；人工鱼塘每天人为投放有机饲料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，故流经该鱼塘的总能量是鱼塘内生产者固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定的太阳能和饲料中有机物所含的能量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，C错误；与传统鱼塘相比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，桑基鱼塘可显著提高能量利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，但不能提高能量的传递效率，D错误。</a:t>
                </a:r>
                <a:endParaRPr lang="en-US" altLang="zh-CN" sz="2200" dirty="0"/>
              </a:p>
            </p:txBody>
          </p:sp>
        </mc:Choice>
        <mc:Fallback>
          <p:sp>
            <p:nvSpPr>
              <p:cNvPr id="2" name="QC_5_AS.24_1#4b641eee6?vop=1&amp;pid=dcf66c43d&amp;color=0,0,0&amp;vtp=1&amp;bt=1&amp;bbb=1&amp;hb=1"/>
              <p:cNvSpPr>
                <a:spLocks noRot="1" noChangeAspect="1" noMove="1" noResize="1" noEditPoints="1" noAdjustHandles="1" noChangeArrowheads="1" noChangeShapeType="1" noTextEdit="1"/>
              </p:cNvSpPr>
              <p:nvPr/>
            </p:nvSpPr>
            <p:spPr>
              <a:xfrm>
                <a:off x="722376" y="972000"/>
                <a:ext cx="10753344" cy="3116834"/>
              </a:xfrm>
              <a:prstGeom prst="rect">
                <a:avLst/>
              </a:prstGeom>
              <a:blipFill rotWithShape="1">
                <a:blip r:embed="rId1"/>
                <a:stretch>
                  <a:fillRect l="-4" t="-14" r="-892" b="-14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8bd60d96.fixed?pid=154a8052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48bd60d96.fixed?pid=154a8052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第3章素养检测</a:t>
            </a:r>
            <a:endParaRPr lang="en-US" altLang="zh-CN" sz="4400" dirty="0"/>
          </a:p>
        </p:txBody>
      </p:sp>
      <p:pic>
        <p:nvPicPr>
          <p:cNvPr id="4" name="C_3#48bd60d96.fixed?pid=154a8052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8bd60d96.fixed?pid=154a8052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5_1#3b58ec242?pid=dcf66c43d&amp;color=0,0,0&amp;vtp=1&amp;bt=1&amp;bbb=1&amp;hb=1"/>
              <p:cNvSpPr/>
              <p:nvPr/>
            </p:nvSpPr>
            <p:spPr>
              <a:xfrm>
                <a:off x="722376" y="972000"/>
                <a:ext cx="10753344" cy="16623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某农场中甲、乙、丙三种生物（不都是消费者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）归属于三个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，三者的数量变化曲线如图1所示；该农场中的能量流动简图如图2所示，其中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、第三营养级从上一营养级同化的能量，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为摄入的饲料中的能量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5_1#3b58ec242?pid=dcf66c43d&amp;color=0,0,0&amp;vtp=1&amp;bt=1&amp;bbb=1&amp;hb=1"/>
              <p:cNvSpPr>
                <a:spLocks noRot="1" noChangeAspect="1" noMove="1" noResize="1" noEditPoints="1" noAdjustHandles="1" noChangeArrowheads="1" noChangeShapeType="1" noTextEdit="1"/>
              </p:cNvSpPr>
              <p:nvPr/>
            </p:nvSpPr>
            <p:spPr>
              <a:xfrm>
                <a:off x="722376" y="972000"/>
                <a:ext cx="10753344" cy="1662303"/>
              </a:xfrm>
              <a:prstGeom prst="rect">
                <a:avLst/>
              </a:prstGeom>
              <a:blipFill rotWithShape="1">
                <a:blip r:embed="rId1"/>
                <a:stretch>
                  <a:fillRect l="-4" t="-27" r="-844" b="-2349"/>
                </a:stretch>
              </a:blipFill>
            </p:spPr>
            <p:txBody>
              <a:bodyPr/>
              <a:lstStyle/>
              <a:p>
                <a:r>
                  <a:rPr lang="zh-CN" altLang="en-US">
                    <a:noFill/>
                  </a:rPr>
                  <a:t> </a:t>
                </a:r>
              </a:p>
            </p:txBody>
          </p:sp>
        </mc:Fallback>
      </mc:AlternateContent>
      <p:sp>
        <p:nvSpPr>
          <p:cNvPr id="3" name="QC_5_AN.26_1#3b58ec242.bracket?pid=dcf66c43d&amp;color=0,0,0&amp;vpa=8&amp;vtp=1&amp;bbb=1"/>
          <p:cNvSpPr/>
          <p:nvPr/>
        </p:nvSpPr>
        <p:spPr>
          <a:xfrm>
            <a:off x="1684401" y="2256732"/>
            <a:ext cx="7493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5_BD.25_3#3b58ec242?htil=1&amp;pid=dcf66c43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386584" y="2946595"/>
            <a:ext cx="2039112"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5_4#3b58ec242?htil=1&amp;pid=dcf66c43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48272" y="2745427"/>
            <a:ext cx="4069080" cy="17465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25_5#3b58ec242.choices?pid=dcf66c43d&amp;color=0,0,0&amp;vtp=1&amp;bbb=1"/>
              <p:cNvSpPr/>
              <p:nvPr/>
            </p:nvSpPr>
            <p:spPr>
              <a:xfrm>
                <a:off x="722376" y="4625027"/>
                <a:ext cx="10753344" cy="1660652"/>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A.甲、乙、丙构成了农场的营养结构，碳循环沿着甲、乙、丙进行</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.图1中丙、乙分别属于第二、第三营养级，且乙和丙的种间关系为捕食</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.图2中第二、第三营养级粪便中的能量分别属于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.该农场中第一和第二营养级之间的能量传递效率为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5_BD.25_5#3b58ec242.choices?pid=dcf66c43d&amp;color=0,0,0&amp;vtp=1&amp;bbb=1"/>
              <p:cNvSpPr>
                <a:spLocks noRot="1" noChangeAspect="1" noMove="1" noResize="1" noEditPoints="1" noAdjustHandles="1" noChangeArrowheads="1" noChangeShapeType="1" noTextEdit="1"/>
              </p:cNvSpPr>
              <p:nvPr/>
            </p:nvSpPr>
            <p:spPr>
              <a:xfrm>
                <a:off x="722376" y="4625027"/>
                <a:ext cx="10753344" cy="1660652"/>
              </a:xfrm>
              <a:prstGeom prst="rect">
                <a:avLst/>
              </a:prstGeom>
              <a:blipFill rotWithShape="1">
                <a:blip r:embed="rId4"/>
                <a:stretch>
                  <a:fillRect l="-4" t="-19" b="-24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3b58ec242?vop=1&amp;pid=dcf66c43d&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据图可知，甲为生产者，乙、丙为消费者，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而碳循环发生于非生物环境和生物群落之间，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碳元素主要以有机物的形式沿食物链和食物网进行传递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。曲线中先升先降者为被捕食者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，食物链为甲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丙，乙属于第二营养级，丙属于第三营养级，A、B错误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生物粪便中的能量是没有被自身同化的能量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属于上一营养级同化的能量中流向分解者的一部分，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为摄入的饲料中的能量，因此图2中第二营养级粪便中的能量属于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三营养级粪便中的能量属于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。第一和第二营养级之间的能量传递效率为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7_1#3b58ec242?vop=1&amp;pid=dcf66c43d&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2764"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90fe333c7?pid=dcf66c43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9.如图表示某生态系统有关功能的示意图。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90fe333c7.bracket?pid=dcf66c43d&amp;color=0,0,0&amp;vpa=9&amp;vtp=1&amp;bbb=1"/>
          <p:cNvSpPr/>
          <p:nvPr/>
        </p:nvSpPr>
        <p:spPr>
          <a:xfrm>
            <a:off x="7775639" y="969265"/>
            <a:ext cx="542036"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28_2#90fe333c7?htil=4&amp;pid=dcf66c4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27118" y="1511300"/>
            <a:ext cx="4407408"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8_3#90fe333c7.choices?htil=4&amp;pid=dcf66c43d&amp;color=0,0,0&amp;vtp=1&amp;bbb=1&amp;hb=1"/>
              <p:cNvSpPr/>
              <p:nvPr/>
            </p:nvSpPr>
            <p:spPr>
              <a:xfrm>
                <a:off x="722376" y="1384300"/>
                <a:ext cx="6208776" cy="3167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总量可能大于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过程提供的有机物中的碳将全部转变为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.当该生态系统处于相对稳定状态时，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过程的能量值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过程能量值的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.图中箭头也可以表示该生态系统的信息传递方向</a:t>
                </a:r>
                <a:endParaRPr lang="en-US" altLang="zh-CN" sz="2000" dirty="0"/>
              </a:p>
            </p:txBody>
          </p:sp>
        </mc:Choice>
        <mc:Fallback>
          <p:sp>
            <p:nvSpPr>
              <p:cNvPr id="5" name="QC_5_BD.28_3#90fe333c7.choices?htil=4&amp;pid=dcf66c43d&amp;color=0,0,0&amp;vtp=1&amp;bbb=1&amp;hb=1"/>
              <p:cNvSpPr>
                <a:spLocks noRot="1" noChangeAspect="1" noMove="1" noResize="1" noEditPoints="1" noAdjustHandles="1" noChangeArrowheads="1" noChangeShapeType="1" noTextEdit="1"/>
              </p:cNvSpPr>
              <p:nvPr/>
            </p:nvSpPr>
            <p:spPr>
              <a:xfrm>
                <a:off x="722376" y="1384300"/>
                <a:ext cx="6208776" cy="3167634"/>
              </a:xfrm>
              <a:prstGeom prst="rect">
                <a:avLst/>
              </a:prstGeom>
              <a:blipFill rotWithShape="1">
                <a:blip r:embed="rId2"/>
                <a:stretch>
                  <a:fillRect l="-6" r="-1113" b="-14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90fe333c7?vop=1&amp;pid=dcf66c43d&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在群落演替到顶极群落之前</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过程释放的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过程提供的有机物中的碳将部分转变为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，部分被分解者吸收用于自身生长、发育和繁殖，B错误；在食物链中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量传递效率一般为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，故生态系统处于相对稳定状态时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（次级消费者的同化作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）的能量值约为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过程（生产者的同化作用）能量值的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；生态系统的信息传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递往往是双向的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，而图中的箭头是单向的，D错误。</a:t>
                </a:r>
                <a:endParaRPr lang="en-US" altLang="zh-CN" sz="2200" dirty="0"/>
              </a:p>
            </p:txBody>
          </p:sp>
        </mc:Choice>
        <mc:Fallback>
          <p:sp>
            <p:nvSpPr>
              <p:cNvPr id="2" name="QC_5_AS.30_1#90fe333c7?vop=1&amp;pid=dcf66c43d&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685"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1_1#f85c1324e?pid=e369648a6&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10.崂山湾位于山东省青岛市，是多种渔业生物的分布区。研究人员连续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3年对崂山湾人工鱼礁区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的生物资源和环境进行调查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，发现其能量流动数据在3年中相对稳定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，据此构建了该生态系统的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（如图），为渔业管理提供了参考数据。</a:t>
            </a:r>
            <a:endParaRPr lang="en-US" altLang="zh-CN" sz="2000" dirty="0"/>
          </a:p>
        </p:txBody>
      </p:sp>
      <p:pic>
        <p:nvPicPr>
          <p:cNvPr id="3" name="QO_5_BD.31_2#f85c1324e?pid=e369648a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5032" y="2418403"/>
            <a:ext cx="4828032"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31_3#f85c1324e?pid=e369648a6&amp;color=0,0,0&amp;vtp=1&amp;bbb=1"/>
              <p:cNvSpPr/>
              <p:nvPr/>
            </p:nvSpPr>
            <p:spPr>
              <a:xfrm>
                <a:off x="722376" y="4183703"/>
                <a:ext cx="10753344" cy="407861"/>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；有机碎屑能量根据水体中溶解有机物和颗粒有机物的量进行估算</a:t>
                </a:r>
                <a:endParaRPr lang="en-US" altLang="zh-CN" sz="2000" dirty="0"/>
              </a:p>
            </p:txBody>
          </p:sp>
        </mc:Choice>
        <mc:Fallback>
          <p:sp>
            <p:nvSpPr>
              <p:cNvPr id="4" name="QO_5_BD.31_3#f85c1324e?pid=e369648a6&amp;color=0,0,0&amp;vtp=1&amp;bbb=1"/>
              <p:cNvSpPr>
                <a:spLocks noRot="1" noChangeAspect="1" noMove="1" noResize="1" noEditPoints="1" noAdjustHandles="1" noChangeArrowheads="1" noChangeShapeType="1" noTextEdit="1"/>
              </p:cNvSpPr>
              <p:nvPr/>
            </p:nvSpPr>
            <p:spPr>
              <a:xfrm>
                <a:off x="722376" y="4183703"/>
                <a:ext cx="10753344" cy="407861"/>
              </a:xfrm>
              <a:prstGeom prst="rect">
                <a:avLst/>
              </a:prstGeom>
              <a:blipFill rotWithShape="1">
                <a:blip r:embed="rId2"/>
                <a:stretch>
                  <a:fillRect l="-4" t="-79" b="-12018"/>
                </a:stretch>
              </a:blipFill>
            </p:spPr>
            <p:txBody>
              <a:bodyPr/>
              <a:lstStyle/>
              <a:p>
                <a:r>
                  <a:rPr lang="zh-CN" altLang="en-US">
                    <a:noFill/>
                  </a:rPr>
                  <a:t> </a:t>
                </a:r>
              </a:p>
            </p:txBody>
          </p:sp>
        </mc:Fallback>
      </mc:AlternateContent>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9294e2d41?pid=f85c1324e&amp;color=0,0,0&amp;mp=1&amp;vtp=1&amp;bt=1&amp;bb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以及非生物的物质和能量组成，能量流动沿着</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3_1#9294e2d41.blank?pid=f85c1324e&amp;color=0,0,0&amp;mp=1&amp;vpa=10&amp;vtp=1&amp;bbb=1"/>
          <p:cNvSpPr/>
          <p:nvPr/>
        </p:nvSpPr>
        <p:spPr>
          <a:xfrm>
            <a:off x="2913126" y="931165"/>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生产者、消费者和分解者</a:t>
            </a:r>
            <a:endParaRPr lang="en-US" altLang="zh-CN" sz="2000" dirty="0"/>
          </a:p>
        </p:txBody>
      </p:sp>
      <p:sp>
        <p:nvSpPr>
          <p:cNvPr id="4" name="QB_6_AN.34_1#9294e2d41.blank?pid=f85c1324e&amp;color=0,0,0&amp;mp=1&amp;vpa=11&amp;vtp=1&amp;bbb=1"/>
          <p:cNvSpPr/>
          <p:nvPr/>
        </p:nvSpPr>
        <p:spPr>
          <a:xfrm>
            <a:off x="5811901" y="1369315"/>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食物链和食物网</a:t>
            </a:r>
            <a:endParaRPr lang="en-US" altLang="zh-CN" sz="2000" dirty="0"/>
          </a:p>
        </p:txBody>
      </p:sp>
      <p:sp>
        <p:nvSpPr>
          <p:cNvPr id="5" name="QB_6_AS.35_1#9294e2d41?vop=1&amp;pid=f85c1324e&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在一定空间内，由生物群落与它的非生物环境相互作用而形成的统一整体，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叫作生态系统。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生态系统由生产者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、消费者和分解者以及非生物的物质和能量组成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；能量流动的渠道是食物链和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eb16e7d4b?pid=f85c1324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（2）该生态系统中营养级Ⅲ、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Ⅳ之间能量传递效率约为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7_1#eb16e7d4b.blank?pid=f85c1324e&amp;color=0,0,0&amp;vpa=12&amp;vtp=1&amp;bbb=1"/>
              <p:cNvSpPr/>
              <p:nvPr/>
            </p:nvSpPr>
            <p:spPr>
              <a:xfrm>
                <a:off x="7029514" y="1020000"/>
                <a:ext cx="907542"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37_1#eb16e7d4b.blank?pid=f85c1324e&amp;color=0,0,0&amp;vpa=12&amp;vtp=1&amp;bbb=1"/>
              <p:cNvSpPr>
                <a:spLocks noRot="1" noChangeAspect="1" noMove="1" noResize="1" noEditPoints="1" noAdjustHandles="1" noChangeArrowheads="1" noChangeShapeType="1" noTextEdit="1"/>
              </p:cNvSpPr>
              <p:nvPr/>
            </p:nvSpPr>
            <p:spPr>
              <a:xfrm>
                <a:off x="7029514" y="1020000"/>
                <a:ext cx="907542" cy="294577"/>
              </a:xfrm>
              <a:prstGeom prst="rect">
                <a:avLst/>
              </a:prstGeom>
              <a:blipFill rotWithShape="1">
                <a:blip r:embed="rId1"/>
                <a:stretch>
                  <a:fillRect l="-7" t="-64" r="21"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38_1#eb16e7d4b?vop=1&amp;pid=f85c1324e&amp;color=0,0,0&amp;vtp=1&amp;bbb=1&amp;hb=1"/>
              <p:cNvSpPr/>
              <p:nvPr/>
            </p:nvSpPr>
            <p:spPr>
              <a:xfrm>
                <a:off x="722376" y="1384300"/>
                <a:ext cx="10753344" cy="1516634"/>
              </a:xfrm>
              <a:prstGeom prst="rect">
                <a:avLst/>
              </a:prstGeom>
              <a:noFill/>
            </p:spPr>
            <p:txBody>
              <a:bodyPr wrap="none" lIns="0" tIns="0" rIns="0" bIns="0" rtlCol="0" anchor="t"/>
              <a:lstStyle/>
              <a:p>
                <a:pPr algn="l" latinLnBrk="1">
                  <a:lnSpc>
                    <a:spcPts val="5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能量传递效率可通过</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第</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个营养级的同化量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第</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个营养级的同化量</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计算，该生态系统中营养级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Ⅲ的同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，营养级Ⅳ的同化量为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Ⅳ之间的能量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传递效率为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38_1#eb16e7d4b?vop=1&amp;pid=f85c1324e&amp;color=0,0,0&amp;vtp=1&amp;bbb=1&amp;hb=1"/>
              <p:cNvSpPr>
                <a:spLocks noRot="1" noChangeAspect="1" noMove="1" noResize="1" noEditPoints="1" noAdjustHandles="1" noChangeArrowheads="1" noChangeShapeType="1" noTextEdit="1"/>
              </p:cNvSpPr>
              <p:nvPr/>
            </p:nvSpPr>
            <p:spPr>
              <a:xfrm>
                <a:off x="722376" y="1384300"/>
                <a:ext cx="10753344" cy="1516634"/>
              </a:xfrm>
              <a:prstGeom prst="rect">
                <a:avLst/>
              </a:prstGeom>
              <a:blipFill rotWithShape="1">
                <a:blip r:embed="rId2"/>
                <a:stretch>
                  <a:fillRect l="-4" b="-2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9_1#83a57551a?pid=f85c1324e&amp;color=0,0,0&amp;mp=1&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（3）分析图中数据可知，对营养级Ⅱ的捕捞量不宜再增加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40_1#83a57551a.blank?pid=f85c1324e&amp;color=0,0,0&amp;mp=1&amp;vpa=13&amp;vtp=1&amp;bbb=1&amp;hb=1"/>
              <p:cNvSpPr/>
              <p:nvPr/>
            </p:nvSpPr>
            <p:spPr>
              <a:xfrm>
                <a:off x="722377" y="931164"/>
                <a:ext cx="10749631" cy="1217359"/>
              </a:xfrm>
              <a:prstGeom prst="rect">
                <a:avLst/>
              </a:prstGeom>
              <a:noFill/>
            </p:spPr>
            <p:txBody>
              <a:bodyPr wrap="square" lIns="0" tIns="0" rIns="0" bIns="0" rtlCol="0" anchor="t"/>
              <a:lstStyle/>
              <a:p>
                <a:pPr latinLnBrk="1">
                  <a:lnSpc>
                    <a:spcPts val="32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营养级Ⅱ输入总能量为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𝟑𝟐𝟐</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𝐤𝐦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，呼吸消耗、传递给下一营养级和进入有机碎屑的总能量为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𝟐𝟑𝟓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𝐤𝐦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，其差值为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𝟖𝟕</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𝐤𝐦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，与捕捞量大致相当</a:t>
                </a:r>
                <a:endParaRPr lang="en-US" altLang="zh-CN" sz="2000" dirty="0">
                  <a:solidFill>
                    <a:srgbClr val="00B050"/>
                  </a:solidFill>
                </a:endParaRPr>
              </a:p>
            </p:txBody>
          </p:sp>
        </mc:Choice>
        <mc:Fallback>
          <p:sp>
            <p:nvSpPr>
              <p:cNvPr id="3" name="QB_6_AN.40_1#83a57551a.blank?pid=f85c1324e&amp;color=0,0,0&amp;mp=1&amp;vpa=13&amp;vtp=1&amp;bbb=1&amp;hb=1"/>
              <p:cNvSpPr>
                <a:spLocks noRot="1" noChangeAspect="1" noMove="1" noResize="1" noEditPoints="1" noAdjustHandles="1" noChangeArrowheads="1" noChangeShapeType="1" noTextEdit="1"/>
              </p:cNvSpPr>
              <p:nvPr/>
            </p:nvSpPr>
            <p:spPr>
              <a:xfrm>
                <a:off x="722377" y="931164"/>
                <a:ext cx="10749631" cy="1217359"/>
              </a:xfrm>
              <a:prstGeom prst="rect">
                <a:avLst/>
              </a:prstGeom>
              <a:blipFill rotWithShape="1">
                <a:blip r:embed="rId1"/>
                <a:stretch>
                  <a:fillRect l="-4" t="-21" r="1" b="-21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41_1#83a57551a?vop=1&amp;pid=f85c1324e&amp;color=0,0,0&amp;vtp=1&amp;bbb=1&amp;hb=1"/>
              <p:cNvSpPr/>
              <p:nvPr/>
            </p:nvSpPr>
            <p:spPr>
              <a:xfrm>
                <a:off x="722376" y="2377567"/>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据图中数据分析可知，营养级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同化总能量为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449</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、传递给下一营养级和进入有机碎屑的总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能量为</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937</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427</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，其差值为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捞量大致相当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。如果增加捕捞量会导致营养级Ⅱ生物量减少,破坏生态平衡，故对营养级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Ⅱ的捕捞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量不宜再增加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41_1#83a57551a?vop=1&amp;pid=f85c1324e&amp;color=0,0,0&amp;vtp=1&amp;bbb=1&amp;hb=1"/>
              <p:cNvSpPr>
                <a:spLocks noRot="1" noChangeAspect="1" noMove="1" noResize="1" noEditPoints="1" noAdjustHandles="1" noChangeArrowheads="1" noChangeShapeType="1" noTextEdit="1"/>
              </p:cNvSpPr>
              <p:nvPr/>
            </p:nvSpPr>
            <p:spPr>
              <a:xfrm>
                <a:off x="722376" y="2377567"/>
                <a:ext cx="10753344" cy="2265934"/>
              </a:xfrm>
              <a:prstGeom prst="rect">
                <a:avLst/>
              </a:prstGeom>
              <a:blipFill rotWithShape="1">
                <a:blip r:embed="rId2"/>
                <a:stretch>
                  <a:fillRect l="-4" t="-6" r="-968" b="-200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_1#1df48af0e?pid=f85c1324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（4）该生态系统中有机碎屑的能量可输入营养级Ⅱ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，据此能否认为该生态系统中能量可循环利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3_1#1df48af0e.blank?pid=f85c1324e&amp;color=0,0,0&amp;vpa=14&amp;vtp=1&amp;bbb=1"/>
          <p:cNvSpPr/>
          <p:nvPr/>
        </p:nvSpPr>
        <p:spPr>
          <a:xfrm>
            <a:off x="1239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p:sp>
        <p:nvSpPr>
          <p:cNvPr id="4" name="QB_6_AS.44_1#1df48af0e?vop=1&amp;pid=f85c1324e&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有机碎屑中的能量输入营养级Ⅱ说明营养级Ⅱ还可作为分解者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，不能认为该生态系统中能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量可循环利用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_1#9d209cd01?pid=f85c1324e&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（5）根据图中数据可初步判断该鱼礁区是处于生态平衡的系统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6_1#9d209cd01.blank?pid=f85c1324e&amp;color=0,0,0&amp;mp=1&amp;vpa=15&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该生态系统3年中组分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和功能相对稳定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，能量收支接近平衡</a:t>
            </a:r>
            <a:endParaRPr lang="en-US" altLang="zh-CN" sz="2000" dirty="0"/>
          </a:p>
        </p:txBody>
      </p:sp>
      <p:sp>
        <p:nvSpPr>
          <p:cNvPr id="4" name="QB_6_AS.47_1#9d209cd01?vop=1&amp;pid=f85c1324e&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分析题意，该生态系统3年中组分和功能相对稳定,能量收支接近平衡（营养级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Ⅰ固定的总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能量略大于所有生物的呼吸消耗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），可初步判断该鱼礁区是处于生态平衡的系统。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0511a1ad1?pid=48bd60d96&amp;color=0,0,0&amp;vtp=1&amp;bt=1&amp;bbb=1"/>
          <p:cNvSpPr/>
          <p:nvPr/>
        </p:nvSpPr>
        <p:spPr>
          <a:xfrm>
            <a:off x="722376" y="969264"/>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p:sp>
        <p:nvSpPr>
          <p:cNvPr id="3" name="QC_5_BD.1_1#b94366bc4?pid=7d1de8648&amp;color=0,0,0&amp;vtp=1&amp;bbb=1&amp;hb=1"/>
          <p:cNvSpPr/>
          <p:nvPr/>
        </p:nvSpPr>
        <p:spPr>
          <a:xfrm>
            <a:off x="722376" y="1432941"/>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［四川泸州2024高二期中联考］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下列有关生物学实验操作、材料、条件等方面的叙述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b94366bc4.bracket?pid=7d1de8648&amp;color=0,0,0&amp;vpa=1&amp;vtp=1"/>
          <p:cNvSpPr/>
          <p:nvPr/>
        </p:nvSpPr>
        <p:spPr>
          <a:xfrm>
            <a:off x="1176401" y="1871091"/>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_2#b94366bc4.choices?pid=7d1de8648&amp;color=0,0,0&amp;vtp=1&amp;bbb=1&amp;hb=1"/>
          <p:cNvSpPr/>
          <p:nvPr/>
        </p:nvSpPr>
        <p:spPr>
          <a:xfrm>
            <a:off x="722376" y="2331847"/>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A.设计实验证明雌蛾能够分泌性外激素吸引雄蛾前来交配，可分成A、B两组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，一组用纱窗罩住雌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，另一组用玻璃罩罩住雌蛾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.探究土壤微生物对淀粉的分解作用实验中可以用碘液或斐林试剂来检测因变量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.探究土壤微生物对落叶的分解作用时，应将对照组土壤灭菌以排除土壤微生物的作用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.设计制作生态缸，观察其稳定性实验中要考虑系统内组分及营养级之间的合适比例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8_1#d25a3a2df?pid=e369648a6&amp;color=0,0,0&amp;vtp=1&amp;bt=1&amp;bbb=1"/>
          <p:cNvSpPr/>
          <p:nvPr/>
        </p:nvSpPr>
        <p:spPr>
          <a:xfrm>
            <a:off x="722376" y="972000"/>
            <a:ext cx="10895013"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［北京师大附中2025高二期末］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为研究捕食者对被捕食者的影响，科研人员进行了相关实验。</a:t>
            </a:r>
            <a:endParaRPr lang="en-US" altLang="zh-CN" sz="2000" dirty="0"/>
          </a:p>
        </p:txBody>
      </p:sp>
      <p:sp>
        <p:nvSpPr>
          <p:cNvPr id="3" name="QB_6_BD.49_1#4f6ac143d?pid=d25a3a2df&amp;color=0,0,0&amp;vtp=1&amp;bbb=1&amp;hb=1"/>
          <p:cNvSpPr/>
          <p:nvPr/>
        </p:nvSpPr>
        <p:spPr>
          <a:xfrm>
            <a:off x="722376" y="143872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（1）滨蟹在海岸潮间带中是玉黍螺的捕食者，玉黍螺取食墨角藻（一种海藻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）。滨蟹和玉黍螺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均为生态系统组成成分中的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它们构成的食物链是生态系统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功能实现的渠道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50_1#4f6ac143d.blank?pid=d25a3a2df&amp;color=0,0,0&amp;vpa=16&amp;vtp=1&amp;bbb=1"/>
          <p:cNvSpPr/>
          <p:nvPr/>
        </p:nvSpPr>
        <p:spPr>
          <a:xfrm>
            <a:off x="3779901" y="185782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消费者</a:t>
            </a:r>
            <a:endParaRPr lang="en-US" altLang="zh-CN" sz="2000" dirty="0"/>
          </a:p>
        </p:txBody>
      </p:sp>
      <p:sp>
        <p:nvSpPr>
          <p:cNvPr id="5" name="QB_6_AN.51_1#4f6ac143d.blank?pid=d25a3a2df&amp;color=0,0,0&amp;vpa=17&amp;vtp=1&amp;bbb=1"/>
          <p:cNvSpPr/>
          <p:nvPr/>
        </p:nvSpPr>
        <p:spPr>
          <a:xfrm>
            <a:off x="4033901" y="2295975"/>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物质循环和能量流动</a:t>
            </a:r>
            <a:endParaRPr lang="en-US" altLang="zh-CN" sz="2000" dirty="0"/>
          </a:p>
        </p:txBody>
      </p:sp>
      <p:sp>
        <p:nvSpPr>
          <p:cNvPr id="6" name="QB_6_AS.52_1#4f6ac143d?vop=1&amp;pid=d25a3a2df&amp;color=0,0,0&amp;vtp=1&amp;bbb=1&amp;hb=1"/>
          <p:cNvSpPr/>
          <p:nvPr/>
        </p:nvSpPr>
        <p:spPr>
          <a:xfrm>
            <a:off x="722376" y="284969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结合题意可知，滨蟹和玉黍螺是捕食者，均为生态系统组成成分中的消费者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。它们构成的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食物链是生态系统物质循环和能量流动功能实现的渠道，即物质循环和能量流动是沿着食物链和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食物网进行的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6_BD.53_1#9099bd3be?iti=3&amp;htil=5&amp;pid=d25a3a2d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39639" y="1054296"/>
            <a:ext cx="4279392" cy="4233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6_BD.53_2#9099bd3be?iti=3&amp;htil=5&amp;pid=d25a3a2df&amp;color=0,0,0&amp;vtp=1&amp;bbb=1"/>
          <p:cNvSpPr/>
          <p:nvPr/>
        </p:nvSpPr>
        <p:spPr>
          <a:xfrm>
            <a:off x="9049147" y="537877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4" name="QO_6_BD.53_3#9099bd3be?htil=5&amp;pid=d25a3a2df&amp;color=0,0,0&amp;vtp=1&amp;bt=1&amp;bbb=1&amp;hb=1"/>
          <p:cNvSpPr/>
          <p:nvPr/>
        </p:nvSpPr>
        <p:spPr>
          <a:xfrm>
            <a:off x="722376" y="972000"/>
            <a:ext cx="6336792"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（2）科研人员制作了四个培养箱（水流可通过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培养箱内放置两块平板，平板上长有墨角藻供玉黍螺取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。四个培养箱分别进行图1所示的处理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，若干天后计数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并统计平板上墨角藻的存留率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5" name="QB_7_BD.54_1#98fac4263?htil=5&amp;pid=9099bd3be&amp;color=0,0,0&amp;vtp=1&amp;bbb=1&amp;hb=1"/>
              <p:cNvSpPr/>
              <p:nvPr/>
            </p:nvSpPr>
            <p:spPr>
              <a:xfrm>
                <a:off x="722376" y="2748603"/>
                <a:ext cx="6336792"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①本实验中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组的作用是排除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对实验结果产生的影响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7_BD.54_1#98fac4263?htil=5&amp;pid=9099bd3be&amp;color=0,0,0&amp;vtp=1&amp;bbb=1&amp;hb=1"/>
              <p:cNvSpPr>
                <a:spLocks noRot="1" noChangeAspect="1" noMove="1" noResize="1" noEditPoints="1" noAdjustHandles="1" noChangeArrowheads="1" noChangeShapeType="1" noTextEdit="1"/>
              </p:cNvSpPr>
              <p:nvPr/>
            </p:nvSpPr>
            <p:spPr>
              <a:xfrm>
                <a:off x="722376" y="2748603"/>
                <a:ext cx="6336792" cy="1313434"/>
              </a:xfrm>
              <a:prstGeom prst="rect">
                <a:avLst/>
              </a:prstGeom>
              <a:blipFill rotWithShape="1">
                <a:blip r:embed="rId2"/>
                <a:stretch>
                  <a:fillRect l="-6" t="-25" r="-423" b="-3437"/>
                </a:stretch>
              </a:blipFill>
            </p:spPr>
            <p:txBody>
              <a:bodyPr/>
              <a:lstStyle/>
              <a:p>
                <a:r>
                  <a:rPr lang="zh-CN" altLang="en-US">
                    <a:noFill/>
                  </a:rPr>
                  <a:t> </a:t>
                </a:r>
              </a:p>
            </p:txBody>
          </p:sp>
        </mc:Fallback>
      </mc:AlternateContent>
      <p:sp>
        <p:nvSpPr>
          <p:cNvPr id="6" name="QB_7_AN.55_1#98fac4263.blank?pid=9099bd3be&amp;color=0,0,0&amp;vpa=18&amp;vtp=1&amp;bbb=1&amp;hb=1"/>
          <p:cNvSpPr/>
          <p:nvPr/>
        </p:nvSpPr>
        <p:spPr>
          <a:xfrm>
            <a:off x="722376" y="2710503"/>
            <a:ext cx="6336792"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环境因素引起的墨角藻生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长或死亡</a:t>
            </a:r>
            <a:endParaRPr lang="en-US" altLang="zh-CN" sz="2000" dirty="0"/>
          </a:p>
        </p:txBody>
      </p:sp>
      <mc:AlternateContent xmlns:mc="http://schemas.openxmlformats.org/markup-compatibility/2006">
        <mc:Choice xmlns:a14="http://schemas.microsoft.com/office/drawing/2010/main" Requires="a14">
          <p:sp>
            <p:nvSpPr>
              <p:cNvPr id="7" name="QB_7_AS.56_1#98fac4263?htil=5&amp;vop=1&amp;pid=9099bd3be&amp;color=0,0,0&amp;vtp=1&amp;bbb=1&amp;hb=1"/>
              <p:cNvSpPr/>
              <p:nvPr/>
            </p:nvSpPr>
            <p:spPr>
              <a:xfrm>
                <a:off x="722376" y="4072578"/>
                <a:ext cx="6336792"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组的作用是作为对照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，目的是排除环境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因素引起的墨角藻生长或死亡对实验结果产生的影响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7_AS.56_1#98fac4263?htil=5&amp;vop=1&amp;pid=9099bd3be&amp;color=0,0,0&amp;vtp=1&amp;bbb=1&amp;hb=1"/>
              <p:cNvSpPr>
                <a:spLocks noRot="1" noChangeAspect="1" noMove="1" noResize="1" noEditPoints="1" noAdjustHandles="1" noChangeArrowheads="1" noChangeShapeType="1" noTextEdit="1"/>
              </p:cNvSpPr>
              <p:nvPr/>
            </p:nvSpPr>
            <p:spPr>
              <a:xfrm>
                <a:off x="722376" y="4072578"/>
                <a:ext cx="6336792" cy="907034"/>
              </a:xfrm>
              <a:prstGeom prst="rect">
                <a:avLst/>
              </a:prstGeom>
              <a:blipFill rotWithShape="1">
                <a:blip r:embed="rId3"/>
                <a:stretch>
                  <a:fillRect l="-6" t="-36" r="8"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57_1#fef5ed8a9?pid=9099bd3be&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②本实验用带孔不透明的隔板隔开滨蟹和玉黍螺，防止滨蟹直接捕食玉黍螺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，但滨蟹传递的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信息能对玉黍螺取食墨角藻产生影响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58_1#fef5ed8a9.blank?pid=9099bd3be&amp;color=0,0,0&amp;vpa=19&amp;vtp=1&amp;bbb=1"/>
          <p:cNvSpPr/>
          <p:nvPr/>
        </p:nvSpPr>
        <p:spPr>
          <a:xfrm>
            <a:off x="795401" y="1369315"/>
            <a:ext cx="69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化学</a:t>
            </a:r>
            <a:endParaRPr lang="en-US" altLang="zh-CN" sz="2000" dirty="0"/>
          </a:p>
        </p:txBody>
      </p:sp>
      <p:sp>
        <p:nvSpPr>
          <p:cNvPr id="4" name="QB_7_AS.59_1#fef5ed8a9?vop=1&amp;pid=9099bd3be&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本实验用带孔不透明的隔板隔开滨蟹和玉黍螺，防止滨蟹直接捕食玉黍螺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，但滨蟹传递的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化学信息能对玉黍螺造成影响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，进而影响玉黍螺对墨角藻的取食。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60_1#8880c6f39?iti=4&amp;htil=6&amp;pid=d25a3a2df&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64575" y="1054296"/>
            <a:ext cx="4142232" cy="2679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60_2#8880c6f39?iti=4&amp;htil=6&amp;pid=d25a3a2df&amp;color=0,0,0&amp;vtp=1&amp;bbb=1"/>
          <p:cNvSpPr/>
          <p:nvPr/>
        </p:nvSpPr>
        <p:spPr>
          <a:xfrm>
            <a:off x="9105504" y="384143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4" name="QB_6_BD.60_3#8880c6f39?htil=6&amp;pid=d25a3a2df&amp;color=0,0,0&amp;vtp=1&amp;bt=1&amp;bbb=1&amp;hs=1"/>
          <p:cNvSpPr/>
          <p:nvPr/>
        </p:nvSpPr>
        <p:spPr>
          <a:xfrm>
            <a:off x="722376" y="972000"/>
            <a:ext cx="6473952"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（3）上述实验统计得到的墨角藻存留率如图2。</a:t>
            </a:r>
            <a:endParaRPr lang="en-US" altLang="zh-CN" sz="2000" dirty="0"/>
          </a:p>
        </p:txBody>
      </p:sp>
      <p:sp>
        <p:nvSpPr>
          <p:cNvPr id="5" name="QB_6_BD.60_4#8880c6f39?htil=6&amp;pid=d25a3a2df&amp;color=0,0,0&amp;vtp=1&amp;bbb=1&amp;hb=1&amp;hs=1"/>
          <p:cNvSpPr/>
          <p:nvPr/>
        </p:nvSpPr>
        <p:spPr>
          <a:xfrm>
            <a:off x="722376" y="1435169"/>
            <a:ext cx="6473952" cy="13003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依据实验结果可得出的结论是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61_1#8880c6f39.blank?pid=d25a3a2df&amp;color=0,0,0&amp;vpa=20&amp;vtp=1&amp;bbb=1&amp;hb=1"/>
          <p:cNvSpPr/>
          <p:nvPr/>
        </p:nvSpPr>
        <p:spPr>
          <a:xfrm>
            <a:off x="722376" y="1397069"/>
            <a:ext cx="6473952"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未接触玉黍螺的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）滨蟹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传递的化学信息明显抑制玉黍螺取食墨角藻，对小玉黍螺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取食的影响更大</a:t>
            </a:r>
            <a:endParaRPr lang="en-US" altLang="zh-CN" sz="2000" dirty="0"/>
          </a:p>
        </p:txBody>
      </p:sp>
      <p:sp>
        <p:nvSpPr>
          <p:cNvPr id="7" name="QB_6_AS.62_1#8880c6f39?htil=6&amp;vop=1&amp;pid=d25a3a2df&amp;color=0,0,0&amp;vtp=1&amp;bbb=1&amp;hb=1&amp;hs=1"/>
          <p:cNvSpPr/>
          <p:nvPr/>
        </p:nvSpPr>
        <p:spPr>
          <a:xfrm>
            <a:off x="722376" y="2836995"/>
            <a:ext cx="6473952"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实验结果显示，在滨蟹存在的情况下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，玉黍螺受到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，减少了对墨角藻的取食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，而在无滨蟹存在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，小玉黍螺的取食量高于大玉黍螺的取食量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200" dirty="0"/>
          </a:p>
        </p:txBody>
      </p:sp>
      <p:sp>
        <p:nvSpPr>
          <p:cNvPr id="8" name="QB_6_AS.62_1#8880c6f39?htil=6&amp;vop=1&amp;pid=d25a3a2df&amp;color=0,0,0&amp;vtp=1&amp;bbb=1&amp;hb=1&amp;hs=1"/>
          <p:cNvSpPr/>
          <p:nvPr/>
        </p:nvSpPr>
        <p:spPr>
          <a:xfrm>
            <a:off x="722376" y="4256474"/>
            <a:ext cx="10752014" cy="8562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此得出的结论为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（未接触玉黍螺的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）滨蟹传递的化学信息能明显抑制玉黍螺取食墨角藻，且对小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玉黍螺取食的影响更大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bg/>
                                          </p:spTgt>
                                        </p:tgtEl>
                                        <p:attrNameLst>
                                          <p:attrName>style.visibility</p:attrName>
                                        </p:attrNameLst>
                                      </p:cBhvr>
                                      <p:to>
                                        <p:strVal val="visible"/>
                                      </p:to>
                                    </p:set>
                                    <p:animEffect transition="in" filter="fade">
                                      <p:cBhvr>
                                        <p:cTn id="21" dur="500"/>
                                        <p:tgtEl>
                                          <p:spTgt spid="7">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Effect transition="in" filter="fade">
                                      <p:cBhvr>
                                        <p:cTn id="30" dur="500"/>
                                        <p:tgtEl>
                                          <p:spTgt spid="7">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bg/>
                                          </p:spTgt>
                                        </p:tgtEl>
                                        <p:attrNameLst>
                                          <p:attrName>style.visibility</p:attrName>
                                        </p:attrNameLst>
                                      </p:cBhvr>
                                      <p:to>
                                        <p:strVal val="visible"/>
                                      </p:to>
                                    </p:set>
                                    <p:animEffect transition="in" filter="fade">
                                      <p:cBhvr>
                                        <p:cTn id="33" dur="500"/>
                                        <p:tgtEl>
                                          <p:spTgt spid="8">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fade">
                                      <p:cBhvr>
                                        <p:cTn id="36" dur="500"/>
                                        <p:tgtEl>
                                          <p:spTgt spid="8">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
                                            <p:txEl>
                                              <p:pRg st="1" end="1"/>
                                            </p:txEl>
                                          </p:spTgt>
                                        </p:tgtEl>
                                        <p:attrNameLst>
                                          <p:attrName>style.visibility</p:attrName>
                                        </p:attrNameLst>
                                      </p:cBhvr>
                                      <p:to>
                                        <p:strVal val="visible"/>
                                      </p:to>
                                    </p:set>
                                    <p:animEffect transition="in" filter="fade">
                                      <p:cBhvr>
                                        <p:cTn id="3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b94366bc4?vop=1&amp;pid=7d1de864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性外激素属于生态系统中的化学信息，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要证明雌蛾能够分泌性外激素吸引雄蛾前来交配，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一组实验用纱窗罩住雌蛾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，不妨碍性外激素传播；另一组用玻璃罩罩住雌蛾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，使得性外激素无法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散发到外界空气中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，阻断信息的传递，两组实验形成对照，A正确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。该实验中淀粉分解后产生还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，因而可以用斐林试剂或碘液来检测因变量，B正确。该实验对照组土壤不做处理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土壤进行灭菌处理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，C错误。在制作生态缸时，要考虑系统内组分及营养级之间的合适比例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之正常运转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2d1a77887?pid=7d1de864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生态系统内各要素之间的作用是通过以“食物联系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”连接的营养结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构实现的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2d1a77887.bracket?pid=7d1de8648&amp;color=0,0,0&amp;vpa=2&amp;vtp=1"/>
          <p:cNvSpPr/>
          <p:nvPr/>
        </p:nvSpPr>
        <p:spPr>
          <a:xfrm>
            <a:off x="422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2d1a77887.choices?pid=7d1de8648&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A.生态系统的营养结构是指食物链和食物网，包括生产者、消费者、分解者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.动物食性的变化会引起食物链的改变，因此动物所处的营养级不是一成不变的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.营养级是指处于食物链同一环节上的同种生物的总和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.一般情况下，食物链越短，能量传递效率更高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2d1a77887?vop=1&amp;pid=7d1de864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生态系统的营养结构是指食物链和食物网，只包括生产者和消费者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，分解者不参与食物链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和食物网的构成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，A错误；动物食性发生变化时，它在食物链中的位置就可能改变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，所以动物所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处的营养级不是固定不变的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，B正确；营养级是指处于食物链同一环节上的所有生物的总和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非同种生物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，C错误；能量在相邻两个营养级间的传递效率一般是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，与食物链长短无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6_1#2d1a77887?vop=1&amp;pid=7d1de864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24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b950001c4?pid=7d1de864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据生态学家估计，持续7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个月的澳大利亚大火至少向空中释放了3.5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亿吨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120万公顷的森林及大量牧场被烧毁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，澳大利亚独有的动物考拉也在这次火灾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中大量死去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b950001c4?pid=7d1de864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8_1#b950001c4.bracket?pid=7d1de8648&amp;color=0,0,0&amp;vpa=3&amp;vtp=1"/>
          <p:cNvSpPr/>
          <p:nvPr/>
        </p:nvSpPr>
        <p:spPr>
          <a:xfrm>
            <a:off x="473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b950001c4.choices?pid=7d1de864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A.火灾中，刺鼻的烟味和火光给考拉传递了物理信息，使一部分考拉逃生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.澳大利亚大火可能对全球的生态环境造成影响的原因是碳循环具有全球性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.在恢复过程中，采取投入适量的物质和能量等措施可以避免被烧毁的林地向荒漠化演替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.强度较弱的地表火能烧掉枯枝落叶，加快生态系统的物质循环，对森林是有利的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b950001c4?vop=1&amp;pid=7d1de864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火灾中刺鼻的烟味属于化学信息，而火光属于物理信息，A错误；碳循环具有全球性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大利亚大火释放大量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会参与全球碳循环，从而可能对全球的生态环境造成影响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；在生态系统恢复过程中，采取投入适量的物质和能量等措施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，有利于生态系统恢复原来的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，可以避免被烧毁的林地向荒漠化演替，C正确；强度较弱的地表火能烧掉枯枝落叶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，加快生态系统的物质循环，对森林生态系统有一定益处，D正确。</a:t>
                </a:r>
                <a:endParaRPr lang="en-US" altLang="zh-CN" sz="2200" dirty="0"/>
              </a:p>
            </p:txBody>
          </p:sp>
        </mc:Choice>
        <mc:Fallback>
          <p:sp>
            <p:nvSpPr>
              <p:cNvPr id="2" name="QC_5_AS.9_1#b950001c4?vop=1&amp;pid=7d1de864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e73567c7f?pid=7d1de864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［广东广州六中2024高二期中］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如图为某河流生态系统受到生活污水（含大量有机物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染后的净化作用示意图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e73567c7f.bracket?pid=7d1de8648&amp;color=0,0,0&amp;vpa=4&amp;vtp=1"/>
          <p:cNvSpPr/>
          <p:nvPr/>
        </p:nvSpPr>
        <p:spPr>
          <a:xfrm>
            <a:off x="5748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0_2#e73567c7f?pid=7d1de864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05656" y="1951677"/>
            <a:ext cx="3986784"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0_3#e73567c7f.choices?pid=7d1de8648&amp;color=0,0,0&amp;vtp=1&amp;bbb=1"/>
              <p:cNvSpPr/>
              <p:nvPr/>
            </p:nvSpPr>
            <p:spPr>
              <a:xfrm>
                <a:off x="722376" y="3970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A.该河流受到轻微污染后自我净化的过程说明具有抵抗力稳定性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.流入该河流中的细菌等分解者的能量来自动植物遗体残骸中的化学能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段溶解氧减少的主要原因是藻类数量减少和需氧细菌大量繁殖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段藻类大量繁殖的主要原因是有机物分解产生大量的</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等无机盐离子</a:t>
                </a:r>
                <a:endParaRPr lang="en-US" altLang="zh-CN" sz="2000" dirty="0"/>
              </a:p>
            </p:txBody>
          </p:sp>
        </mc:Choice>
        <mc:Fallback>
          <p:sp>
            <p:nvSpPr>
              <p:cNvPr id="5" name="QC_5_BD.10_3#e73567c7f.choices?pid=7d1de8648&amp;color=0,0,0&amp;vtp=1&amp;bbb=1"/>
              <p:cNvSpPr>
                <a:spLocks noRot="1" noChangeAspect="1" noMove="1" noResize="1" noEditPoints="1" noAdjustHandles="1" noChangeArrowheads="1" noChangeShapeType="1" noTextEdit="1"/>
              </p:cNvSpPr>
              <p:nvPr/>
            </p:nvSpPr>
            <p:spPr>
              <a:xfrm>
                <a:off x="722376" y="39709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7195</Words>
  <Application>WPS 演示</Application>
  <PresentationFormat>宽屏</PresentationFormat>
  <Paragraphs>369</Paragraphs>
  <Slides>34</Slides>
  <Notes>34</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34</vt:i4>
      </vt:variant>
    </vt:vector>
  </HeadingPairs>
  <TitlesOfParts>
    <vt:vector size="5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2025-08-01T13:54:00Z</dcterms:created>
  <dcterms:modified xsi:type="dcterms:W3CDTF">2025-08-05T01:06:00Z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33E51C87FBEB43A195D2245BB60B0A3F_12</vt:lpwstr>
  </property>
  <property fmtid="{D5CDD505-2E9C-101B-9397-08002B2CF9AE}" pid="3" name="KSOProductBuildVer">
    <vt:lpwstr>2052-12.1.0.21915</vt:lpwstr>
  </property>
</Properties>
</file>