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74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b7b9fe0a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判断生态系统中信息的种类</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f54dd108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信息传递在生态系统中的作用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54b24cba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信息传递在农业生产中的应用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a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14.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15.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5.xml"/><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5.xml"/><Relationship Id="rId2" Type="http://schemas.openxmlformats.org/officeDocument/2006/relationships/image" Target="../media/image20.png"/><Relationship Id="rId1" Type="http://schemas.openxmlformats.org/officeDocument/2006/relationships/image" Target="../media/image1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5.xml"/><Relationship Id="rId2" Type="http://schemas.openxmlformats.org/officeDocument/2006/relationships/image" Target="../media/image22.png"/><Relationship Id="rId1" Type="http://schemas.openxmlformats.org/officeDocument/2006/relationships/image" Target="../media/image21.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1_1#d17ea61fc?vop=1&amp;pid=f54dd1085&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P70思考·讨论“生态系统中信息传递的重要性”资料4的变式题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。教材中以讨论题的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形式考查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，具有一定的开放性；本题以其资料内容为情境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,以选择题的形式考查信息传递在生态系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统中的作用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,考查学生获取信息、分析问题、解决问题的能力。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d17ea61fc?vop=1&amp;pid=f54dd1085&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烟草天蛾幼虫啃食烟草植株叶片的动作本身不属于行为信息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，啃食动作引发烟草产生尼古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丁等后续反应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，主要是基于物理的啃食刺激，而不是以啃食的动作作为信息，A错误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；烟草开花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时散发浓郁的花香吸引烟草天蛾吸食花蜜传播花粉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，花粉传播有助于烟草完成受精过程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障烟草种群的繁衍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，B正确；烟草植株叶片受到烟草天蛾幼虫啃食时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，会产生并释放尼古丁吸引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大眼长蝽前来捕食烟草天蛾幼虫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，这不是对系统本身起作用，不属于反馈调节，C错误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古丁这种烟草自身产生的物质来防治多种蛾类对烟草的破坏，是利用生物之间的相互关系进行防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，属于生物防治，D错误。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7df809b27?pid=f54dd1085&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［安徽卓越县中联盟2025高二期中］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雄性招潮蟹螯足一大一小，繁殖季节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，雄性招潮蟹通过挥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舞大螯足给同种雌蟹传递信息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。如图为甲、乙两种雄性招潮蟹的求偶动作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7df809b27.bracket?pid=f54dd1085&amp;color=0,0,0&amp;vpa=4&amp;vtp=1"/>
          <p:cNvSpPr/>
          <p:nvPr/>
        </p:nvSpPr>
        <p:spPr>
          <a:xfrm>
            <a:off x="1176401" y="19011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3_2#7df809b27?htil=2&amp;pid=f54dd108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949584" y="2442717"/>
            <a:ext cx="4453128" cy="9692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3_3#7df809b27.choices?htil=2&amp;pid=f54dd1085&amp;color=0,0,0&amp;vtp=1&amp;bbb=1&amp;hb=1"/>
          <p:cNvSpPr/>
          <p:nvPr/>
        </p:nvSpPr>
        <p:spPr>
          <a:xfrm>
            <a:off x="722376" y="2367914"/>
            <a:ext cx="6163056"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.雄性招潮蟹的求偶动作与蜘蛛网的振动频率属于同一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类信息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.雄性招潮蟹的两种挥螯行为可以调节种间关系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.生物体之间通过行为传递信息时要依赖物理信息</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.所有生物的繁衍活动都依赖雌雄个体间的信息传递</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7df809b27?vop=1&amp;pid=f54dd1085&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雄性招潮蟹的求偶动作属于行为信息，蜘蛛网的振动频率属于物理信息，A错误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；挥螯行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为主要用于同种生物个体之间的求偶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，而不是调节种间关系，B错误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；挥螯行为传递信息时需要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通过视觉信号传递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，生物体之间通过行为传递信息时要依赖物理信息，C正确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；并非所有生物的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繁衍活动都依赖雌雄个体间的信息传递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，如单细胞生物，D错误。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2a41714d7?pid=f54dd1085&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［福建福州一中2024高二期中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一般情况下植物开花时间与传粉动物的活跃期会相互重叠和匹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。延胡索是一种依靠熊蜂传粉的早春开花药用植物。全球气温升高会使延胡索提前开花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人员监测了某地延胡索开花起始时间并统计了这些植株后期的结实率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2a41714d7.bracket?pid=f54dd1085&amp;color=0,0,0&amp;vpa=5&amp;vtp=1"/>
          <p:cNvSpPr/>
          <p:nvPr/>
        </p:nvSpPr>
        <p:spPr>
          <a:xfrm>
            <a:off x="2179701" y="23583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6_2#2a41714d7?htil=3&amp;pid=f54dd108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06631" y="2899917"/>
            <a:ext cx="2916936" cy="21762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6_3#2a41714d7.choices?htil=3&amp;pid=f54dd1085&amp;color=0,0,0&amp;vtp=1&amp;bbb=1"/>
          <p:cNvSpPr/>
          <p:nvPr/>
        </p:nvSpPr>
        <p:spPr>
          <a:xfrm>
            <a:off x="722376" y="2825114"/>
            <a:ext cx="770839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A.光照强度、光照时长和气温都属于生态系统中的物理信息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.据资料可推测，生态系统的信息传递影响了延胡索种群的繁衍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.图中监测数据表明，延胡索的开花时间越早，其结实率越低</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.推测延胡索开花提前会导致其花期与熊蜂活跃期重叠时间增多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2a41714d7?vop=1&amp;pid=f54dd1085&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光照强度、光照时长和气温都属于生态系统中的物理信息，A正确；据资料可知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统的信息传递影响了延胡索的开花和结实率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，进而影响了延胡索种群的繁衍，B正确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；图中监测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数据表明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，延胡索的开花时间越早，其结实率越低，C正确；从图中可以看出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，随着开花时间的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，延胡索结实率逐渐降低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，结合题意推测延胡索开花提前会导致其花期与熊蜂活跃期重叠时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，使花的受粉率降低，导致结实率降低，D错误。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7945d058f?pid=54b24cba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6.生态系统的信息传递在农业生产中具有广泛的应用。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7945d058f.bracket?pid=54b24cbaa&amp;color=0,0,0&amp;vpa=6&amp;vtp=1"/>
          <p:cNvSpPr/>
          <p:nvPr/>
        </p:nvSpPr>
        <p:spPr>
          <a:xfrm>
            <a:off x="9502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9_2#7945d058f.choices?pid=54b24cbaa&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A.信息传递在农业生产中的应用主要是提高农畜产品的产量，以及对有害动物进行控制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.利用模拟的动物信息吸引大量的传粉动物，可以提高果树的传粉率和结实率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.延长光照时间可以刺激鸡卵巢的发育和雌激素的分泌，从而提高产蛋率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.利用昆虫信息素诱捕或警示有害动物可降低害虫的种群密度，这属于机械防治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7945d058f?vop=1&amp;pid=54b24cbaa&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信息传递在农业生产中的应用主要包括提高农产品或畜产品的产量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，以及对有害动物进行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，A正确；生态系统中的信息传递可以调节生物的种间关系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，如利用模拟的动物信息吸引大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量的传粉动物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，可以提高果树的传粉率和结实率，B正确；光照属于物理信息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，延长光照时间可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以刺激鸡卵巢的发育和雌激素的分泌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，从而提高产蛋率，C正确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；利用昆虫信息素诱捕或警示有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害动物可降低害虫的种群密度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，这属于生物防治，D错误。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4f20e8d6c?pid=54b24cbaa&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［江西上饶多校2025高二联考］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交配迷向技术是指人为在茶园中放置性信息素味源，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使得茶小卷叶蛾在求偶通讯中获得错误信号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，进而延迟、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减少或者阻止其顺利找到异性完成交配，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从而减少下一代害虫数量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4f20e8d6c.bracket?pid=54b24cbaa&amp;color=0,0,0&amp;vpa=7&amp;vtp=1&amp;bbb=1"/>
          <p:cNvSpPr/>
          <p:nvPr/>
        </p:nvSpPr>
        <p:spPr>
          <a:xfrm>
            <a:off x="6040501" y="1901190"/>
            <a:ext cx="5588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p:sp>
        <p:nvSpPr>
          <p:cNvPr id="4" name="QC_5_BD.22_2#4f20e8d6c.choices?pid=54b24cbaa&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A.茶园生态系统中的信息传递只发生在生物与生物之间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.性信息素属于化学信息，交配迷向技术属于生物防治技术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.交配迷向技术通过破坏茶小卷叶蛾种群的性别比例达到防治的目的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.性信息素影响茶小卷叶蛾的交配，说明种群的繁衍离不开信息的传递</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4f20e8d6c?vop=1&amp;pid=54b24cbaa&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生态系统中的信息传递可发生在生物与生物之间，也可发生在生物与无机环境之间，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；性信息素属于化学信息，交配迷向技术属于生物防治技术，B正确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；交配迷向技术通过破坏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茶小卷叶蛾种群的正常交配达到防治的目的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，该过程中其性别比例基本不变，C错误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；性信息素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影响茶小卷叶蛾的交配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，说明种群的繁衍离不开信息的传递，D正确。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5b57f208.fixed?pid=c9e0381c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a5b57f208.fixed?pid=c9e0381c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第4节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生态系统的信息传递</a:t>
            </a:r>
            <a:endParaRPr lang="en-US" altLang="zh-CN" sz="4400" dirty="0"/>
          </a:p>
        </p:txBody>
      </p:sp>
      <p:pic>
        <p:nvPicPr>
          <p:cNvPr id="4" name="C_3#a5b57f208.fixed?pid=c9e0381c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a5b57f208.fixed?pid=c9e0381c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5_1#4f20e8d6c?vop=1&amp;pid=54b24cbaa&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控制动物危害的方法比较</a:t>
            </a:r>
            <a:endParaRPr lang="en-US" altLang="zh-CN" sz="2000" dirty="0"/>
          </a:p>
        </p:txBody>
      </p:sp>
      <p:graphicFrame>
        <p:nvGraphicFramePr>
          <p:cNvPr id="21" name="QC_5_EX.25_2#4f20e8d6c?colgroup=5,8,14,10&amp;vop=1&amp;pid=54b24cbaa&amp;color=0,0,0&amp;vtp=1&amp;bbb=1&amp;hb=1"/>
          <p:cNvGraphicFramePr>
            <a:graphicFrameLocks noGrp="1"/>
          </p:cNvGraphicFramePr>
          <p:nvPr/>
        </p:nvGraphicFramePr>
        <p:xfrm>
          <a:off x="722376" y="1958975"/>
          <a:ext cx="10716768" cy="2492629"/>
        </p:xfrm>
        <a:graphic>
          <a:graphicData uri="http://schemas.openxmlformats.org/drawingml/2006/table">
            <a:tbl>
              <a:tblPr/>
              <a:tblGrid>
                <a:gridCol w="1490472"/>
                <a:gridCol w="2459736"/>
                <a:gridCol w="3867912"/>
                <a:gridCol w="2898648"/>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典型例子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化学防治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作用迅速</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污染环境</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易使有害动物产生抗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喷施化学药剂杀灭害虫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机械防治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无污染</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见效快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对体型较小的害虫无法实施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力需求量大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人工捕捉害虫</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鼠夹灭鼠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生物防治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长效</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环保</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无污染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可能对其他生物造成危害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利用信息素诱捕害虫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6_1#9e480f5a7?pid=54b24cbaa&amp;color=0,0,0&amp;vtp=1&amp;bt=1&amp;bbb=1&amp;hb=1"/>
              <p:cNvSpPr/>
              <p:nvPr/>
            </p:nvSpPr>
            <p:spPr>
              <a:xfrm>
                <a:off x="722376" y="100584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［吉林长春2025质量检测</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农业害虫烟粉虱在取食烟草植株韧皮部汁液的同时会将唾液分泌到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烟草中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，其唾液中的效应蛋白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BtArmet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与普通烟草的转录因子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NtWRKY</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发生互作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𝑁𝑡𝑊𝑅𝐾𝑌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基因的表达，如图1所示。研究人员使烟草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𝑁𝑡𝑊𝑅𝐾𝑌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基因沉默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，并测定烟粉虱在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𝑁𝑡𝑊𝑅𝐾𝑌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基因沉默烟草上的产卵量，与阴性对照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𝑁𝑡𝑊𝑅𝐾𝑌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基因未沉默</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mc:Choice>
        <mc:Fallback>
          <p:sp>
            <p:nvSpPr>
              <p:cNvPr id="2" name="QO_5_BD.26_1#9e480f5a7?pid=54b24cbaa&amp;color=0,0,0&amp;vtp=1&amp;bt=1&amp;bbb=1&amp;hb=1"/>
              <p:cNvSpPr>
                <a:spLocks noRot="1" noChangeAspect="1" noMove="1" noResize="1" noEditPoints="1" noAdjustHandles="1" noChangeArrowheads="1" noChangeShapeType="1" noTextEdit="1"/>
              </p:cNvSpPr>
              <p:nvPr/>
            </p:nvSpPr>
            <p:spPr>
              <a:xfrm>
                <a:off x="722376" y="1005840"/>
                <a:ext cx="10753344" cy="2227834"/>
              </a:xfrm>
              <a:prstGeom prst="rect">
                <a:avLst/>
              </a:prstGeom>
              <a:blipFill rotWithShape="1">
                <a:blip r:embed="rId1"/>
                <a:stretch>
                  <a:fillRect l="-4" b="-2041"/>
                </a:stretch>
              </a:blipFill>
            </p:spPr>
            <p:txBody>
              <a:bodyPr/>
              <a:lstStyle/>
              <a:p>
                <a:r>
                  <a:rPr lang="zh-CN" altLang="en-US">
                    <a:noFill/>
                  </a:rPr>
                  <a:t> </a:t>
                </a:r>
              </a:p>
            </p:txBody>
          </p:sp>
        </mc:Fallback>
      </mc:AlternateContent>
      <p:pic>
        <p:nvPicPr>
          <p:cNvPr id="3" name="QO_5_BD.26_3#9e480f5a7?iti=1&amp;htil=1&amp;pid=54b24cba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773936" y="3366643"/>
            <a:ext cx="3264408" cy="23042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26_4#9e480f5a7?iti=2&amp;htil=1&amp;pid=54b24cba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086600" y="3631819"/>
            <a:ext cx="3401568" cy="20391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26_5#9e480f5a7?iti=1&amp;htil=1&amp;pid=54b24cbaa&amp;color=0,0,0&amp;vtp=1&amp;bbb=1"/>
          <p:cNvSpPr/>
          <p:nvPr/>
        </p:nvSpPr>
        <p:spPr>
          <a:xfrm>
            <a:off x="3175952" y="579793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5_BD.26_6#9e480f5a7?iti=2&amp;htil=1&amp;pid=54b24cbaa&amp;color=0,0,0&amp;vtp=1&amp;bbb=1"/>
          <p:cNvSpPr/>
          <p:nvPr/>
        </p:nvSpPr>
        <p:spPr>
          <a:xfrm>
            <a:off x="8557196" y="579793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7_1#fbcc58e51?pid=9e480f5a7&amp;color=0,0,0&amp;vtp=1&amp;bt=1&amp;bbb=1&amp;hb=1"/>
              <p:cNvSpPr/>
              <p:nvPr/>
            </p:nvSpPr>
            <p:spPr>
              <a:xfrm>
                <a:off x="722376" y="969265"/>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）烟粉虱和烟草的种间关系为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调查烟粉虱的种群数量时，在面积为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的小区域对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角线上选取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5个样点，各样点随机选取2株植株，在每一植株的上、中、下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3个部位随机取叶龄相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似的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2片叶子，现场检查所选叶片上烟粉虱高龄若虫（3龄、4龄）数量和成虫数量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。该调查的取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样方法称为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27_1#fbcc58e51?pid=9e480f5a7&amp;color=0,0,0&amp;vtp=1&amp;bt=1&amp;bbb=1&amp;hb=1"/>
              <p:cNvSpPr>
                <a:spLocks noRot="1" noChangeAspect="1" noMove="1" noResize="1" noEditPoints="1" noAdjustHandles="1" noChangeArrowheads="1" noChangeShapeType="1" noTextEdit="1"/>
              </p:cNvSpPr>
              <p:nvPr/>
            </p:nvSpPr>
            <p:spPr>
              <a:xfrm>
                <a:off x="722376" y="969265"/>
                <a:ext cx="10753344" cy="1757553"/>
              </a:xfrm>
              <a:prstGeom prst="rect">
                <a:avLst/>
              </a:prstGeom>
              <a:blipFill rotWithShape="1">
                <a:blip r:embed="rId1"/>
                <a:stretch>
                  <a:fillRect l="-4" t="-15" r="-880" b="-2594"/>
                </a:stretch>
              </a:blipFill>
            </p:spPr>
            <p:txBody>
              <a:bodyPr/>
              <a:lstStyle/>
              <a:p>
                <a:r>
                  <a:rPr lang="zh-CN" altLang="en-US">
                    <a:noFill/>
                  </a:rPr>
                  <a:t> </a:t>
                </a:r>
              </a:p>
            </p:txBody>
          </p:sp>
        </mc:Fallback>
      </mc:AlternateContent>
      <p:sp>
        <p:nvSpPr>
          <p:cNvPr id="3" name="QB_6_AN.28_1#fbcc58e51.blank?pid=9e480f5a7&amp;color=0,0,0&amp;vpa=8&amp;vtp=1&amp;bbb=1"/>
          <p:cNvSpPr/>
          <p:nvPr/>
        </p:nvSpPr>
        <p:spPr>
          <a:xfrm>
            <a:off x="4437126"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寄生</a:t>
            </a:r>
            <a:endParaRPr lang="en-US" altLang="zh-CN" sz="2000" dirty="0"/>
          </a:p>
        </p:txBody>
      </p:sp>
      <p:sp>
        <p:nvSpPr>
          <p:cNvPr id="4" name="QB_6_AN.29_1#fbcc58e51.blank?pid=9e480f5a7&amp;color=0,0,0&amp;vpa=9&amp;vtp=1&amp;bbb=1"/>
          <p:cNvSpPr/>
          <p:nvPr/>
        </p:nvSpPr>
        <p:spPr>
          <a:xfrm>
            <a:off x="2001901" y="2283715"/>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五点取样</a:t>
            </a:r>
            <a:endParaRPr lang="en-US" altLang="zh-CN" sz="2000" dirty="0"/>
          </a:p>
        </p:txBody>
      </p:sp>
      <mc:AlternateContent xmlns:mc="http://schemas.openxmlformats.org/markup-compatibility/2006">
        <mc:Choice xmlns:a14="http://schemas.microsoft.com/office/drawing/2010/main" Requires="a14">
          <p:sp>
            <p:nvSpPr>
              <p:cNvPr id="5" name="QB_6_AS.30_1#fbcc58e51?vop=1&amp;pid=9e480f5a7&amp;color=0,0,0&amp;vtp=1&amp;bbb=1&amp;hb=1"/>
              <p:cNvSpPr/>
              <p:nvPr/>
            </p:nvSpPr>
            <p:spPr>
              <a:xfrm>
                <a:off x="722376" y="2834767"/>
                <a:ext cx="10753344" cy="906336"/>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分析题意，烟粉虱取食烟草植株韧皮部汁液，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由此可知烟粉虱和烟草的种间关系为寄生；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在面积为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的小区域对角线上选取5个样点，该调查的取样方法称为五点取样法。</a:t>
                </a:r>
                <a:endParaRPr lang="en-US" altLang="zh-CN" sz="2200" dirty="0"/>
              </a:p>
            </p:txBody>
          </p:sp>
        </mc:Choice>
        <mc:Fallback>
          <p:sp>
            <p:nvSpPr>
              <p:cNvPr id="5" name="QB_6_AS.30_1#fbcc58e51?vop=1&amp;pid=9e480f5a7&amp;color=0,0,0&amp;vtp=1&amp;bbb=1&amp;hb=1"/>
              <p:cNvSpPr>
                <a:spLocks noRot="1" noChangeAspect="1" noMove="1" noResize="1" noEditPoints="1" noAdjustHandles="1" noChangeArrowheads="1" noChangeShapeType="1" noTextEdit="1"/>
              </p:cNvSpPr>
              <p:nvPr/>
            </p:nvSpPr>
            <p:spPr>
              <a:xfrm>
                <a:off x="722376" y="2834767"/>
                <a:ext cx="10753344" cy="906336"/>
              </a:xfrm>
              <a:prstGeom prst="rect">
                <a:avLst/>
              </a:prstGeom>
              <a:blipFill rotWithShape="1">
                <a:blip r:embed="rId2"/>
                <a:stretch>
                  <a:fillRect l="-4" t="-14" b="-507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3024ecccb?pid=9e480f5a7&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（2）诱集植物是指植物通过颜色、分泌物等吸引目标害虫的天敌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，并为天敌提供</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从而控制害虫的种群数量，这一措施常用于烟粉虱等农田害虫的防治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。诱集植物释放的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挥发物比主栽作物对害虫具有更强的引诱力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，在该信息传递过程中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，信道是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态系统中信息传递具有的功能是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2_1#3024ecccb.blank?pid=9e480f5a7&amp;color=0,0,0&amp;vpa=10&amp;vtp=1&amp;bbb=1&amp;hb=1"/>
          <p:cNvSpPr/>
          <p:nvPr/>
        </p:nvSpPr>
        <p:spPr>
          <a:xfrm>
            <a:off x="722377" y="9311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食物和栖息</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场所</a:t>
            </a:r>
            <a:endParaRPr lang="en-US" altLang="zh-CN" sz="2000" dirty="0"/>
          </a:p>
        </p:txBody>
      </p:sp>
      <p:sp>
        <p:nvSpPr>
          <p:cNvPr id="4" name="QB_6_AN.33_1#3024ecccb.blank?pid=9e480f5a7&amp;color=0,0,0&amp;vpa=11&amp;vtp=1&amp;bbb=1"/>
          <p:cNvSpPr/>
          <p:nvPr/>
        </p:nvSpPr>
        <p:spPr>
          <a:xfrm>
            <a:off x="9113901" y="184556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空气</a:t>
            </a:r>
            <a:endParaRPr lang="en-US" altLang="zh-CN" sz="2000" dirty="0"/>
          </a:p>
        </p:txBody>
      </p:sp>
      <p:sp>
        <p:nvSpPr>
          <p:cNvPr id="5" name="QB_6_AN.34_1#3024ecccb.blank?pid=9e480f5a7&amp;color=0,0,0&amp;vpa=12&amp;vtp=1&amp;bbb=1"/>
          <p:cNvSpPr/>
          <p:nvPr/>
        </p:nvSpPr>
        <p:spPr>
          <a:xfrm>
            <a:off x="4287901" y="2283714"/>
            <a:ext cx="678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能够调节生物的种间关系，进而维持生态系统的平衡与稳定</a:t>
            </a:r>
            <a:endParaRPr lang="en-US" altLang="zh-CN" sz="2000" dirty="0"/>
          </a:p>
        </p:txBody>
      </p:sp>
      <p:sp>
        <p:nvSpPr>
          <p:cNvPr id="6" name="QB_6_AS.35_1#3024ecccb?vop=1&amp;pid=9e480f5a7&amp;color=0,0,0&amp;vtp=1&amp;bbb=1&amp;hb=1"/>
          <p:cNvSpPr/>
          <p:nvPr/>
        </p:nvSpPr>
        <p:spPr>
          <a:xfrm>
            <a:off x="722376" y="283476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诱集植物可以为害虫天敌提供食物和栖息场所，从而控制害虫的种群数量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，这一措施常用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于烟粉虱等农田害虫的防治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。诱集植物释放的挥发物比主栽作物对害虫具有更强的引诱力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信息传递过程中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，信道是空气，这体现了生态系统中信息传递能够调节生物的种间关系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持生态系统的平衡与稳定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6_1#6b4b5a3e3?pid=9e480f5a7&amp;color=0,0,0&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（3）为防止烟粉虱虫灾暴发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，可通过性引诱剂诱杀雄虫改变种群的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，降低种群的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进而降低其种群数量。干旱、高温天气会导致烟粉虱繁殖能力明显降低，干旱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对烟粉虱种群数量的影响属于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填“密度”或“非密度”）制约因素。</a:t>
            </a:r>
            <a:endParaRPr lang="en-US" altLang="zh-CN" sz="2000" dirty="0"/>
          </a:p>
        </p:txBody>
      </p:sp>
      <p:sp>
        <p:nvSpPr>
          <p:cNvPr id="3" name="QB_6_AN.37_1#6b4b5a3e3.blank?pid=9e480f5a7&amp;color=0,0,0&amp;vpa=13&amp;vtp=1&amp;bbb=1"/>
          <p:cNvSpPr/>
          <p:nvPr/>
        </p:nvSpPr>
        <p:spPr>
          <a:xfrm>
            <a:off x="8247126"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性别比例</a:t>
            </a:r>
            <a:endParaRPr lang="en-US" altLang="zh-CN" sz="2000" dirty="0"/>
          </a:p>
        </p:txBody>
      </p:sp>
      <p:sp>
        <p:nvSpPr>
          <p:cNvPr id="4" name="QB_6_AN.38_1#6b4b5a3e3.blank?pid=9e480f5a7&amp;color=0,0,0&amp;vpa=14&amp;vtp=1&amp;bbb=1"/>
          <p:cNvSpPr/>
          <p:nvPr/>
        </p:nvSpPr>
        <p:spPr>
          <a:xfrm>
            <a:off x="731901" y="1388365"/>
            <a:ext cx="946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出生率</a:t>
            </a:r>
            <a:endParaRPr lang="en-US" altLang="zh-CN" sz="2000" dirty="0"/>
          </a:p>
        </p:txBody>
      </p:sp>
      <p:sp>
        <p:nvSpPr>
          <p:cNvPr id="5" name="QB_6_AN.39_1#6b4b5a3e3.blank?pid=9e480f5a7&amp;color=0,0,0&amp;vpa=15&amp;vtp=1&amp;bbb=1"/>
          <p:cNvSpPr/>
          <p:nvPr/>
        </p:nvSpPr>
        <p:spPr>
          <a:xfrm>
            <a:off x="4033901" y="1826515"/>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非密度</a:t>
            </a:r>
            <a:endParaRPr lang="en-US" altLang="zh-CN" sz="2000" dirty="0"/>
          </a:p>
        </p:txBody>
      </p:sp>
      <p:sp>
        <p:nvSpPr>
          <p:cNvPr id="6" name="QB_6_AS.40_1#6b4b5a3e3?vop=1&amp;pid=9e480f5a7&amp;color=0,0,0&amp;vtp=1&amp;bbb=1&amp;hb=1"/>
          <p:cNvSpPr/>
          <p:nvPr/>
        </p:nvSpPr>
        <p:spPr>
          <a:xfrm>
            <a:off x="722376" y="23775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为了防止烟粉虱虫灾暴发，可通过性引诱剂诱杀雄虫，改变种群的性别比例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，减少雌雄烟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粉虱的交配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，降低出生率，从而降低烟粉虱的种群数量。气温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、干旱等气候因素会影响种群的数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量变化与种群密度无关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，属于非密度制约因素。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_1#a8a110ea9?pid=9e480f5a7&amp;color=0,0,0&amp;mp=1&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（4）结合图1分析，图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2中烟粉虱的取食作用可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3" name="QB_6_AN.42_1#a8a110ea9.blank?pid=9e480f5a7&amp;color=0,0,0&amp;mp=1&amp;vpa=16&amp;vtp=1&amp;bbb=1&amp;hb=1"/>
              <p:cNvSpPr/>
              <p:nvPr/>
            </p:nvSpPr>
            <p:spPr>
              <a:xfrm>
                <a:off x="722377" y="9311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通过促进</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𝑵𝒕𝑾𝑹𝑲𝒀</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𝟓𝟏</m:t>
                    </m:r>
                  </m:oMath>
                </a14:m>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基因的表达来增加其在烟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草上的产卵量</a:t>
                </a:r>
                <a:endParaRPr lang="en-US" altLang="zh-CN" sz="2000" dirty="0"/>
              </a:p>
            </p:txBody>
          </p:sp>
        </mc:Choice>
        <mc:Fallback>
          <p:sp>
            <p:nvSpPr>
              <p:cNvPr id="3" name="QB_6_AN.42_1#a8a110ea9.blank?pid=9e480f5a7&amp;color=0,0,0&amp;mp=1&amp;vpa=16&amp;vtp=1&amp;bbb=1&amp;hb=1"/>
              <p:cNvSpPr>
                <a:spLocks noRot="1" noChangeAspect="1" noMove="1" noResize="1" noEditPoints="1" noAdjustHandles="1" noChangeArrowheads="1" noChangeShapeType="1" noTextEdit="1"/>
              </p:cNvSpPr>
              <p:nvPr/>
            </p:nvSpPr>
            <p:spPr>
              <a:xfrm>
                <a:off x="722377" y="931165"/>
                <a:ext cx="10749631" cy="856234"/>
              </a:xfrm>
              <a:prstGeom prst="rect">
                <a:avLst/>
              </a:prstGeom>
              <a:blipFill rotWithShape="1">
                <a:blip r:embed="rId1"/>
                <a:stretch>
                  <a:fillRect l="-4" t="-30" r="1" b="-528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43_1#a8a110ea9?vop=1&amp;pid=9e480f5a7&amp;color=0,0,0&amp;vtp=1&amp;bbb=1&amp;hb=1"/>
              <p:cNvSpPr/>
              <p:nvPr/>
            </p:nvSpPr>
            <p:spPr>
              <a:xfrm>
                <a:off x="722376" y="18224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分析题图可知，烟粉虱的取食作用通过促进</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𝑁𝑡𝑊𝑅𝐾𝑌</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基因的表达来增加其在烟草上的产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卵量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4" name="QB_6_AS.43_1#a8a110ea9?vop=1&amp;pid=9e480f5a7&amp;color=0,0,0&amp;vtp=1&amp;bbb=1&amp;hb=1"/>
              <p:cNvSpPr>
                <a:spLocks noRot="1" noChangeAspect="1" noMove="1" noResize="1" noEditPoints="1" noAdjustHandles="1" noChangeArrowheads="1" noChangeShapeType="1" noTextEdit="1"/>
              </p:cNvSpPr>
              <p:nvPr/>
            </p:nvSpPr>
            <p:spPr>
              <a:xfrm>
                <a:off x="722376" y="1822450"/>
                <a:ext cx="10753344" cy="907034"/>
              </a:xfrm>
              <a:prstGeom prst="rect">
                <a:avLst/>
              </a:prstGeom>
              <a:blipFill rotWithShape="1">
                <a:blip r:embed="rId2"/>
                <a:stretch>
                  <a:fillRect l="-4" r="-106"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dfd1a5a4e?pid=b7b9fe0ab&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1.（1）抹香鲸在洄游过程中能发出230分贝的声音，便于和“家庭成员”沟通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，或通过回声定位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描绘海底地图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；（2）海蛞蝓受惊释放紫色液体，以麻醉天敌；（3）蜜蜂在发现蜜源后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，以舞蹈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“告诉”其他蜜蜂去采蜜。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上述三个实例分别属于(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dfd1a5a4e.bracket?pid=b7b9fe0ab&amp;color=0,0,0&amp;vpa=1&amp;vtp=1"/>
          <p:cNvSpPr/>
          <p:nvPr/>
        </p:nvSpPr>
        <p:spPr>
          <a:xfrm>
            <a:off x="7018401" y="19011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dfd1a5a4e.choices?pid=b7b9fe0ab&amp;color=0,0,0&amp;vtp=1&amp;bbb=1"/>
          <p:cNvSpPr/>
          <p:nvPr/>
        </p:nvSpPr>
        <p:spPr>
          <a:xfrm>
            <a:off x="722376" y="236791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A.行为信息、物理信息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、物理信息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.物理信息、化学信息、行为信息</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.物理信息、行为信息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、物理信息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.物理信息、物理信息、物理信息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dfd1a5a4e?vop=1&amp;pid=b7b9fe0ab&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（1）抹香鲸在洄游过程中发出声音进行交流或利用回声定位，声音属于物理信息；（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海蛞蝓受惊释放的紫色液体为化学物质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，属于化学信息；（3）蜜蜂的“舞蹈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”动作是一种行为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，属于行为信息。综上分析，B正确。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1#dfd1a5a4e?vop=1&amp;pid=b7b9fe0ab&amp;color=0,0,0&amp;vtp=1&amp;bt=1&amp;bbb=1&amp;hb=1"/>
          <p:cNvSpPr/>
          <p:nvPr/>
        </p:nvSpPr>
        <p:spPr>
          <a:xfrm>
            <a:off x="722376" y="969264"/>
            <a:ext cx="10753344" cy="36629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判断生态系统信息类型的方法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1）涉及声音、颜色、植物形状、磁力、温度、湿度这些信号，动物通过感觉器官，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如皮肤、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耳朵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、眼或植物通过光敏色素、叶、芽等感受上述信息，则判断为物理信息。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2）若涉及化学物质（如性外激素等），则最可能为化学信息。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3）凡涉及“肢体语言”或“动物的特殊行为”者均属行为信息，如孔雀开屏。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4）在影响视线的环境中（如深山密林），生物间多依靠“声音”这种物理形式传递信息。</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5）在嘈杂的环境（如洪水、瀑布旁），生物多以“肢体语言”这种行为信息进行交流。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5_1#adce6ee70?htil=1&amp;pid=b7b9fe0a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07224" y="1088136"/>
            <a:ext cx="3950208" cy="29718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5_2#adce6ee70?htil=1&amp;pid=b7b9fe0ab&amp;color=0,0,0&amp;vtp=1&amp;bt=1&amp;bbb=1&amp;hb=1"/>
          <p:cNvSpPr/>
          <p:nvPr/>
        </p:nvSpPr>
        <p:spPr>
          <a:xfrm>
            <a:off x="722376" y="1005840"/>
            <a:ext cx="6665976"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［黑龙江哈尔滨2024高二月考］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在温带森林中，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戴胜和斑鸫鹛栖息在同一区域，戴胜和斑鸫鹛对对方发出的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警报声作出的反应如图所示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有关分析错误的是(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6_1#adce6ee70.bracket?pid=b7b9fe0ab&amp;color=0,0,0&amp;vpa=2&amp;vtp=1&amp;bbb=1"/>
          <p:cNvSpPr/>
          <p:nvPr/>
        </p:nvSpPr>
        <p:spPr>
          <a:xfrm>
            <a:off x="6256401" y="190119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sp>
        <p:nvSpPr>
          <p:cNvPr id="5" name="QC_5_BD.5_3#adce6ee70.choices?htil=1&amp;pid=b7b9fe0ab&amp;color=0,0,0&amp;vtp=1&amp;bbb=1"/>
          <p:cNvSpPr/>
          <p:nvPr/>
        </p:nvSpPr>
        <p:spPr>
          <a:xfrm>
            <a:off x="722376" y="2367915"/>
            <a:ext cx="666597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A.戴胜和斑鸫鹛发出的警报声属于行为信息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.戴胜和斑鸫鹛主要对对方的警报信息作出逃避反应</a:t>
            </a:r>
            <a:endParaRPr lang="en-US" altLang="zh-CN" sz="2000" dirty="0"/>
          </a:p>
          <a:p>
            <a:pPr latinLnBrk="1">
              <a:lnSpc>
                <a:spcPts val="37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.通过警报声传递信息的过程中涉及信息源—信道—信息受体</a:t>
            </a:r>
            <a:endParaRPr lang="en-US" altLang="zh-CN" sz="2000" spc="-1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.在信息传递过程中，所有信息都具特异性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7_1#adce6ee70?vop=1&amp;pid=b7b9fe0ab&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7_2#adce6ee70?vop=1&amp;pid=b7b9fe0a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255264" y="1511300"/>
            <a:ext cx="5687568" cy="32186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8_1#adce6ee70?vop=1&amp;pid=b7b9fe0ab&amp;color=0,0,0&amp;vtp=1&amp;bt=1&amp;bbb=1&amp;hb=1"/>
              <p:cNvSpPr/>
              <p:nvPr/>
            </p:nvSpPr>
            <p:spPr>
              <a:xfrm>
                <a:off x="722376" y="100584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动物发出的警报声不属于行为信息，而是物理信息，A错误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；通过警报声传递信息的过程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中涉及信息源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（信息产生的部位</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smtClean="0">
                        <a:solidFill>
                          <a:srgbClr val="639319"/>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信道（信息传播的媒介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200" b="0" i="0" dirty="0" smtClean="0">
                        <a:solidFill>
                          <a:srgbClr val="639319"/>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信息受体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（信息接收的生物或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其部位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），C正确；在信息传递过程中，有些信息具有特异性，如性外激素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，但并不是所有信息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都具特异性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，如声音、光、温度等，D错误。</a:t>
                </a:r>
                <a:endParaRPr lang="en-US" altLang="zh-CN" sz="2200" dirty="0"/>
              </a:p>
            </p:txBody>
          </p:sp>
        </mc:Choice>
        <mc:Fallback>
          <p:sp>
            <p:nvSpPr>
              <p:cNvPr id="2" name="QC_5_AS.8_1#adce6ee70?vop=1&amp;pid=b7b9fe0ab&amp;color=0,0,0&amp;vtp=1&amp;bt=1&amp;bbb=1&amp;hb=1"/>
              <p:cNvSpPr>
                <a:spLocks noRot="1" noChangeAspect="1" noMove="1" noResize="1" noEditPoints="1" noAdjustHandles="1" noChangeArrowheads="1" noChangeShapeType="1" noTextEdit="1"/>
              </p:cNvSpPr>
              <p:nvPr/>
            </p:nvSpPr>
            <p:spPr>
              <a:xfrm>
                <a:off x="722376" y="1005840"/>
                <a:ext cx="10753344" cy="1796034"/>
              </a:xfrm>
              <a:prstGeom prst="rect">
                <a:avLst/>
              </a:prstGeom>
              <a:blipFill rotWithShape="1">
                <a:blip r:embed="rId1"/>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d17ea61fc?pid=f54dd1085&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［山东济南2025高二期末］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烟草植株开花时会发出浓郁的花香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，吸引烟草天蛾吸食花蜜传播花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。烟草天蛾传粉的同时会在叶片上产卵，烟草植株叶片受到烟草天蛾幼虫啃食时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，会产生并释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放尼古丁吸引大眼长蝽前来捕食烟草天蛾幼虫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。尼古丁还能驱除夜间活动的斜纹夜蛾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，使它们不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能在烟草植株叶片上停留产卵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0_1#d17ea61fc.bracket?pid=f54dd1085&amp;color=0,0,0&amp;vpa=3&amp;vtp=1"/>
          <p:cNvSpPr/>
          <p:nvPr/>
        </p:nvSpPr>
        <p:spPr>
          <a:xfrm>
            <a:off x="6510401" y="23583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9_2#d17ea61fc.choices?pid=f54dd1085&amp;color=0,0,0&amp;vtp=1&amp;bbb=1"/>
          <p:cNvSpPr/>
          <p:nvPr/>
        </p:nvSpPr>
        <p:spPr>
          <a:xfrm>
            <a:off x="722376" y="28251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A.烟草天蛾幼虫啃食烟草植株叶片的动作属于行为信息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.烟草开花时散发浓郁的花香可以保障烟草种群的繁衍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.烟草植株通过尼古丁吸引大眼长蝽属于反馈调节</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.利用尼古丁防治多种蛾类对烟草的破坏属于化学防治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4612</Words>
  <Application>WPS 演示</Application>
  <PresentationFormat>宽屏</PresentationFormat>
  <Paragraphs>237</Paragraphs>
  <Slides>26</Slides>
  <Notes>26</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26</vt:i4>
      </vt:variant>
    </vt:vector>
  </HeadingPairs>
  <TitlesOfParts>
    <vt:vector size="47"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2025-08-01T13:51:00Z</dcterms:created>
  <dcterms:modified xsi:type="dcterms:W3CDTF">2025-08-05T01:06:17Z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B37B71D911C345C8A591A1A80FE19A36_12</vt:lpwstr>
  </property>
  <property fmtid="{D5CDD505-2E9C-101B-9397-08002B2CF9AE}" pid="3" name="KSOProductBuildVer">
    <vt:lpwstr>2052-12.1.0.21915</vt:lpwstr>
  </property>
</Properties>
</file>