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93" r:id="rId26"/>
    <p:sldId id="279" r:id="rId27"/>
    <p:sldId id="280" r:id="rId28"/>
    <p:sldId id="281" r:id="rId29"/>
    <p:sldId id="282" r:id="rId30"/>
    <p:sldId id="283" r:id="rId3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5684" autoAdjust="0"/>
    <p:restoredTop sz="94610"/>
  </p:normalViewPr>
  <p:slideViewPr>
    <p:cSldViewPr snapToGrid="0" snapToObjects="1">
      <p:cViewPr varScale="1">
        <p:scale>
          <a:sx n="74" d="100"/>
          <a:sy n="74" d="100"/>
        </p:scale>
        <p:origin x="91" y="36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fb281abd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一、选择题（本题共5小题，每小题只有一个选项符合题目要求）</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03f016ba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二、选择题（本题共2小题，每小题有不止一个选项符合题目要求）</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02f47f58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三、非选择题（本题共2小题）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4e75f9000925dda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image" Target="../media/image18.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0.xml"/><Relationship Id="rId2" Type="http://schemas.openxmlformats.org/officeDocument/2006/relationships/image" Target="../media/image20.png"/><Relationship Id="rId1"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image" Target="../media/image21.pn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10.xml"/><Relationship Id="rId4" Type="http://schemas.openxmlformats.org/officeDocument/2006/relationships/image" Target="../media/image25.png"/><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xml"/><Relationship Id="rId1"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image" Target="../media/image27.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image" Target="../media/image28.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0.xml"/><Relationship Id="rId1" Type="http://schemas.openxmlformats.org/officeDocument/2006/relationships/image" Target="../media/image29.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0.xml"/><Relationship Id="rId2" Type="http://schemas.openxmlformats.org/officeDocument/2006/relationships/image" Target="../media/image31.png"/><Relationship Id="rId1" Type="http://schemas.openxmlformats.org/officeDocument/2006/relationships/image" Target="../media/image30.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xml"/><Relationship Id="rId1" Type="http://schemas.openxmlformats.org/officeDocument/2006/relationships/image" Target="../media/image11.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xml"/><Relationship Id="rId1"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image" Target="../media/image13.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0.xml"/><Relationship Id="rId2" Type="http://schemas.openxmlformats.org/officeDocument/2006/relationships/image" Target="../media/image15.png"/><Relationship Id="rId1"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1_1#c89fec7bf?htil=3&amp;pid=fb281abd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35824" y="1054295"/>
            <a:ext cx="3712464" cy="28895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1_2#c89fec7bf?htil=3&amp;pid=fb281abd3&amp;color=0,0,0&amp;vtp=1&amp;bt=1&amp;bbb=1&amp;hb=1"/>
          <p:cNvSpPr/>
          <p:nvPr/>
        </p:nvSpPr>
        <p:spPr>
          <a:xfrm>
            <a:off x="722376" y="972000"/>
            <a:ext cx="6903720"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［山东德州2024高二期末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普通大蓟马和西花蓟马是寄生在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豆科作物上的两种害虫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，捕食螨是两者共同的天敌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。为明确两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种蓟马的种间竞争情况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，给予三种不同的培养条件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，在每种条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件下同时培养两种蓟马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分别统计了两种蓟马成虫数量的变化，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2_1#c89fec7bf.bracket?pid=fb281abd3&amp;color=0,0,0&amp;vpa=4&amp;vtp=1"/>
          <p:cNvSpPr/>
          <p:nvPr/>
        </p:nvSpPr>
        <p:spPr>
          <a:xfrm>
            <a:off x="4732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11_3#c89fec7bf.choices?htil=3&amp;pid=fb281abd3&amp;color=0,0,0&amp;vtp=1&amp;bbb=1&amp;hb=1"/>
          <p:cNvSpPr/>
          <p:nvPr/>
        </p:nvSpPr>
        <p:spPr>
          <a:xfrm>
            <a:off x="722376" y="3248474"/>
            <a:ext cx="6903720"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A.普通大蓟马对于菜豆豆荚和豇豆豆荚的喜好不同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.在未加入捕食螨的情况下，西花蓟马终将取代普通大蓟马</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.普通大蓟马与西花蓟马除存在种间竞争外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，两种蓟马种内也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存在竞争</a:t>
            </a:r>
            <a:endParaRPr lang="en-US" altLang="zh-CN" sz="2000" dirty="0"/>
          </a:p>
          <a:p>
            <a:pPr latinLnBrk="1">
              <a:lnSpc>
                <a:spcPts val="35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.寄生作物的种类和捕食者的存在都会影响两种蓟马的种间竞争</a:t>
            </a:r>
            <a:endParaRPr lang="en-US" altLang="zh-CN" sz="20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3_1#c89fec7bf?vop=1&amp;pid=fb281abd3&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3_2#c89fec7bf?vop=1&amp;pid=fb281abd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41648" y="1511300"/>
            <a:ext cx="4105656" cy="472744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c89fec7bf?vop=1&amp;pid=fb281abd3&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普通大蓟马和西花蓟马存在种间竞争，两种蓟马种内也存在竞争，C正确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，改变作物种类和是否添加捕食者均会改变西花蓟马和普通大蓟马的成虫数量变化趋势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寄生作物的种类和捕食者的存在都会影响两种蓟马的种间竞争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5_1#7f3b771f4?htil=4&amp;pid=fb281abd3&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09042" y="1054295"/>
            <a:ext cx="2724912" cy="22677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5_2#7f3b771f4?htil=4&amp;pid=fb281abd3&amp;color=0,0,0&amp;vtp=1&amp;bt=1&amp;bbb=1&amp;hb=1&amp;hs=1"/>
          <p:cNvSpPr/>
          <p:nvPr/>
        </p:nvSpPr>
        <p:spPr>
          <a:xfrm>
            <a:off x="722376" y="972000"/>
            <a:ext cx="7891272"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[广东广州五校2024高二期末联考]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由于气候变暖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，高山冰川从山脚至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山顶逐渐消退。生态学家通过对某高山冰川不同时期的冰川退缩区典型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样地的调查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，反演了历史上植被演替的动态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。研究发现各样地乔木层的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几种优势植物各具不同的生长特性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：柳、沙棘根系中有固氮根瘤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杨生长迅速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，并形成较大树冠占据上层空间；云冷杉幼体喜阴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，成体更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为高大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，但生长相对较慢。对乔木层生物量的调查结果如图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6_1#7f3b771f4.bracket?pid=fb281abd3&amp;color=0,0,0&amp;vpa=5&amp;vtp=1"/>
          <p:cNvSpPr/>
          <p:nvPr/>
        </p:nvSpPr>
        <p:spPr>
          <a:xfrm>
            <a:off x="2446401" y="3696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5_BD.15_3#7f3b771f4.choices?pid=fb281abd3&amp;color=0,0,0&amp;vtp=1&amp;bbb=1&amp;hs=1"/>
              <p:cNvSpPr/>
              <p:nvPr/>
            </p:nvSpPr>
            <p:spPr>
              <a:xfrm>
                <a:off x="722376" y="4162874"/>
                <a:ext cx="10753344" cy="1782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A.山脚冰川退缩区的优势种为柳、沙棘，山顶冰川退缩区的优势种为云冷杉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.演替早期，土壤的含氮量增加，为冬瓜杨的快速生长提供了良好的生境条件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.冬瓜杨快速生长取代了柳、沙棘成为优势种，并为云冷杉幼体生长提供遮阴环境</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.群落乔木层优势种演替的方向为柳、沙棘</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冬瓜杨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云冷杉</a:t>
                </a:r>
                <a:endParaRPr lang="en-US" altLang="zh-CN" sz="2000" dirty="0"/>
              </a:p>
            </p:txBody>
          </p:sp>
        </mc:Choice>
        <mc:Fallback>
          <p:sp>
            <p:nvSpPr>
              <p:cNvPr id="5" name="QC_5_BD.15_3#7f3b771f4.choices?pid=fb281abd3&amp;color=0,0,0&amp;vtp=1&amp;bbb=1&amp;hs=1"/>
              <p:cNvSpPr>
                <a:spLocks noRot="1" noChangeAspect="1" noMove="1" noResize="1" noEditPoints="1" noAdjustHandles="1" noChangeArrowheads="1" noChangeShapeType="1" noTextEdit="1"/>
              </p:cNvSpPr>
              <p:nvPr/>
            </p:nvSpPr>
            <p:spPr>
              <a:xfrm>
                <a:off x="722376" y="4162874"/>
                <a:ext cx="10753344" cy="1782953"/>
              </a:xfrm>
              <a:prstGeom prst="rect">
                <a:avLst/>
              </a:prstGeom>
              <a:blipFill rotWithShape="1">
                <a:blip r:embed="rId2"/>
                <a:stretch>
                  <a:fillRect l="-4" t="-25" b="-25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7_1#7f3b771f4?vop=1&amp;pid=fb281abd3&amp;color=0,0,0&amp;vtp=1&amp;bt=1&amp;bbb=1&amp;hb=1"/>
              <p:cNvSpPr/>
              <p:nvPr/>
            </p:nvSpPr>
            <p:spPr>
              <a:xfrm>
                <a:off x="722376" y="972000"/>
                <a:ext cx="10753344" cy="268465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由于气候变暖，高山冰川从山脚至山顶逐渐消退，山脚冰川退缩区演替时间较长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可能为云冷杉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，山顶冰川退缩区演替时间较短，优势种可能为柳、沙棘，A错误；演替早期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势种为柳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、沙棘，其根系中有固氮根瘤，可提高土壤中氮的含量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，为冬瓜杨的快速生长提供了良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好的生境条件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，B正确；冬瓜杨快速生长取代了柳、沙棘成为优势种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，并且冬瓜杨可以形成较大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树冠占据上层空间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，为云冷杉幼体生长提供遮阴环境，C正确；据题图分析，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随演替时间延长，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乔木层优势种演替的方向为柳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、沙棘</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冬瓜杨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云冷杉，D正确。</a:t>
                </a:r>
                <a:endParaRPr lang="en-US" altLang="zh-CN" sz="2200" dirty="0"/>
              </a:p>
            </p:txBody>
          </p:sp>
        </mc:Choice>
        <mc:Fallback>
          <p:sp>
            <p:nvSpPr>
              <p:cNvPr id="2" name="QC_5_AS.17_1#7f3b771f4?vop=1&amp;pid=fb281abd3&amp;color=0,0,0&amp;vtp=1&amp;bt=1&amp;bbb=1&amp;hb=1"/>
              <p:cNvSpPr>
                <a:spLocks noRot="1" noChangeAspect="1" noMove="1" noResize="1" noEditPoints="1" noAdjustHandles="1" noChangeArrowheads="1" noChangeShapeType="1" noTextEdit="1"/>
              </p:cNvSpPr>
              <p:nvPr/>
            </p:nvSpPr>
            <p:spPr>
              <a:xfrm>
                <a:off x="722376" y="972000"/>
                <a:ext cx="10753344" cy="2684653"/>
              </a:xfrm>
              <a:prstGeom prst="rect">
                <a:avLst/>
              </a:prstGeom>
              <a:blipFill rotWithShape="1">
                <a:blip r:embed="rId1"/>
                <a:stretch>
                  <a:fillRect l="-4" t="-17" r="-402" b="-169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8_1#caeaf2349?pid=03f016ba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［江西赣州二十五校2025高二期中联考］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科研人员对牧场中的野兔种群进行研究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，观察到牧场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中存在以野兔为食的狐狸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，以及与野兔竞争食物资源的田鼠。图①②③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表示常见的几种种间关系。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9_1#caeaf2349.bracket?pid=03f016ba9&amp;color=0,0,0&amp;vpa=6&amp;vtp=1&amp;bbb=1"/>
          <p:cNvSpPr/>
          <p:nvPr/>
        </p:nvSpPr>
        <p:spPr>
          <a:xfrm>
            <a:off x="2954401" y="1871922"/>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p:pic>
        <p:nvPicPr>
          <p:cNvPr id="4" name="QC_5_BD.18_3#caeaf2349?iti=2&amp;htil=1&amp;pid=03f016ba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746504" y="2409385"/>
            <a:ext cx="1536192" cy="15727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8_4#caeaf2349?iti=3&amp;htil=1&amp;pid=03f016ba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330952" y="2400241"/>
            <a:ext cx="1527048" cy="158191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18_5#caeaf2349?iti=4&amp;htil=1&amp;pid=03f016ba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915400" y="2409385"/>
            <a:ext cx="1536192" cy="15727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5_BD.18_6#caeaf2349?iti=2&amp;htil=1&amp;pid=03f016ba9&amp;color=0,0,0&amp;vtp=1"/>
          <p:cNvSpPr/>
          <p:nvPr/>
        </p:nvSpPr>
        <p:spPr>
          <a:xfrm>
            <a:off x="2359025" y="4109153"/>
            <a:ext cx="311150" cy="403987"/>
          </a:xfrm>
          <a:prstGeom prst="rect">
            <a:avLst/>
          </a:prstGeom>
          <a:noFill/>
        </p:spPr>
        <p:txBody>
          <a:bodyPr wrap="square" lIns="0" tIns="0" rIns="0" bIns="0" rtlCol="0" anchor="t"/>
          <a:lstStyle/>
          <a:p>
            <a:pPr algn="ctr" latinLnBrk="1">
              <a:lnSpc>
                <a:spcPct val="148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dirty="0"/>
          </a:p>
        </p:txBody>
      </p:sp>
      <p:sp>
        <p:nvSpPr>
          <p:cNvPr id="8" name="QC_5_BD.18_7#caeaf2349?iti=3&amp;htil=1&amp;pid=03f016ba9&amp;color=0,0,0&amp;vtp=1"/>
          <p:cNvSpPr/>
          <p:nvPr/>
        </p:nvSpPr>
        <p:spPr>
          <a:xfrm>
            <a:off x="5938901" y="4109153"/>
            <a:ext cx="311150" cy="403987"/>
          </a:xfrm>
          <a:prstGeom prst="rect">
            <a:avLst/>
          </a:prstGeom>
          <a:noFill/>
        </p:spPr>
        <p:txBody>
          <a:bodyPr wrap="square" lIns="0" tIns="0" rIns="0" bIns="0" rtlCol="0" anchor="t"/>
          <a:lstStyle/>
          <a:p>
            <a:pPr algn="ctr" latinLnBrk="1">
              <a:lnSpc>
                <a:spcPct val="148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dirty="0"/>
          </a:p>
        </p:txBody>
      </p:sp>
      <p:sp>
        <p:nvSpPr>
          <p:cNvPr id="9" name="QC_5_BD.18_8#caeaf2349?iti=4&amp;htil=1&amp;pid=03f016ba9&amp;color=0,0,0&amp;vtp=1"/>
          <p:cNvSpPr/>
          <p:nvPr/>
        </p:nvSpPr>
        <p:spPr>
          <a:xfrm>
            <a:off x="9527921" y="4109153"/>
            <a:ext cx="311150" cy="403987"/>
          </a:xfrm>
          <a:prstGeom prst="rect">
            <a:avLst/>
          </a:prstGeom>
          <a:noFill/>
        </p:spPr>
        <p:txBody>
          <a:bodyPr wrap="square" lIns="0" tIns="0" rIns="0" bIns="0" rtlCol="0" anchor="t"/>
          <a:lstStyle/>
          <a:p>
            <a:pPr algn="ctr" latinLnBrk="1">
              <a:lnSpc>
                <a:spcPct val="148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2000" dirty="0"/>
          </a:p>
        </p:txBody>
      </p:sp>
      <mc:AlternateContent xmlns:mc="http://schemas.openxmlformats.org/markup-compatibility/2006">
        <mc:Choice xmlns:a14="http://schemas.microsoft.com/office/drawing/2010/main" Requires="a14">
          <p:sp>
            <p:nvSpPr>
              <p:cNvPr id="10" name="QC_5_BD.18_9#caeaf2349.choices?pid=03f016ba9&amp;color=0,0,0&amp;vtp=1&amp;bbb=1"/>
              <p:cNvSpPr/>
              <p:nvPr/>
            </p:nvSpPr>
            <p:spPr>
              <a:xfrm>
                <a:off x="722376" y="4521141"/>
                <a:ext cx="10753344" cy="17611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A.图①中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可以代表野兔，</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可以代表狐狸</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.野兔与田鼠存在种间竞争关系，其结果可能表现为相互抑制，可用图②表示</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.若野兔种群增长曲线呈现“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”形，则图②中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曲线的最高点对应的野兔种群数量即为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.野兔可能携带鼠疫耶尔森菌，二者之间的关系可以用图③表示</a:t>
                </a:r>
                <a:endParaRPr lang="en-US" altLang="zh-CN" sz="2000" dirty="0"/>
              </a:p>
            </p:txBody>
          </p:sp>
        </mc:Choice>
        <mc:Fallback>
          <p:sp>
            <p:nvSpPr>
              <p:cNvPr id="10" name="QC_5_BD.18_9#caeaf2349.choices?pid=03f016ba9&amp;color=0,0,0&amp;vtp=1&amp;bbb=1"/>
              <p:cNvSpPr>
                <a:spLocks noRot="1" noChangeAspect="1" noMove="1" noResize="1" noEditPoints="1" noAdjustHandles="1" noChangeArrowheads="1" noChangeShapeType="1" noTextEdit="1"/>
              </p:cNvSpPr>
              <p:nvPr/>
            </p:nvSpPr>
            <p:spPr>
              <a:xfrm>
                <a:off x="722376" y="4521141"/>
                <a:ext cx="10753344" cy="1761109"/>
              </a:xfrm>
              <a:prstGeom prst="rect">
                <a:avLst/>
              </a:prstGeom>
              <a:blipFill rotWithShape="1">
                <a:blip r:embed="rId4"/>
                <a:stretch>
                  <a:fillRect l="-4" t="-33" b="-23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0_1#caeaf2349?vop=1&amp;pid=03f016ba9&amp;color=0,0,0&amp;vtp=1&amp;bt=1&amp;bbb=1&amp;hb=1"/>
              <p:cNvSpPr/>
              <p:nvPr/>
            </p:nvSpPr>
            <p:spPr>
              <a:xfrm>
                <a:off x="722376" y="972000"/>
                <a:ext cx="10753344" cy="2723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图①中两种生物呈现“先增加者先减少，后增加者后减少”的非同步性变化，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是捕食关系，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是捕食者</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是被捕食者，所以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可以代表狐狸</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可以代表野兔，A错误；图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②可表示野兔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与田鼠的种间竞争关系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，其结果常表现为相互抑制，B正确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；若牧场中野兔种群数量的增长曲线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”形，则图②中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曲线的最高点对应的野兔种群数量不是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值是一定的环境条件所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能维持的种群最大数量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，而图②中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曲线的最高点只是某一时刻的种群数量，C错误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；野兔可能携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带鼠疫耶尔森菌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，二者之间的种间关系是寄生，题图③表示的是互利共生关系，D错误。</a:t>
                </a:r>
                <a:endParaRPr lang="en-US" altLang="zh-CN" sz="2200" dirty="0"/>
              </a:p>
            </p:txBody>
          </p:sp>
        </mc:Choice>
        <mc:Fallback>
          <p:sp>
            <p:nvSpPr>
              <p:cNvPr id="2" name="QC_5_AS.20_1#caeaf2349?vop=1&amp;pid=03f016ba9&amp;color=0,0,0&amp;vtp=1&amp;bt=1&amp;bbb=1&amp;hb=1"/>
              <p:cNvSpPr>
                <a:spLocks noRot="1" noChangeAspect="1" noMove="1" noResize="1" noEditPoints="1" noAdjustHandles="1" noChangeArrowheads="1" noChangeShapeType="1" noTextEdit="1"/>
              </p:cNvSpPr>
              <p:nvPr/>
            </p:nvSpPr>
            <p:spPr>
              <a:xfrm>
                <a:off x="722376" y="972000"/>
                <a:ext cx="10753344" cy="2723134"/>
              </a:xfrm>
              <a:prstGeom prst="rect">
                <a:avLst/>
              </a:prstGeom>
              <a:blipFill rotWithShape="1">
                <a:blip r:embed="rId1"/>
                <a:stretch>
                  <a:fillRect l="-4" t="-17" r="-2185" b="-16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21_1#2510ce27c?htil=6&amp;pid=03f016ba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545246" y="1054295"/>
            <a:ext cx="3822192" cy="28620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21_2#2510ce27c?htil=6&amp;pid=03f016ba9&amp;color=0,0,0&amp;vtp=1&amp;bt=1&amp;bbb=1&amp;hb=1"/>
          <p:cNvSpPr/>
          <p:nvPr/>
        </p:nvSpPr>
        <p:spPr>
          <a:xfrm>
            <a:off x="722376" y="972000"/>
            <a:ext cx="6793992"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［江苏常州2025高二期中］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图中①为甲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、乙两种涡虫单独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，沿溪流温度梯度的分布情况；图中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②为两种涡虫共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同生活时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，沿溪流温度梯度的分布情况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2_1#2510ce27c.bracket?pid=03f016ba9&amp;color=0,0,0&amp;vpa=7&amp;vtp=1&amp;bbb=1"/>
          <p:cNvSpPr/>
          <p:nvPr/>
        </p:nvSpPr>
        <p:spPr>
          <a:xfrm>
            <a:off x="1455801" y="2324550"/>
            <a:ext cx="5762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p:sp>
        <p:nvSpPr>
          <p:cNvPr id="5" name="QC_5_BD.21_3#2510ce27c.choices?htil=6&amp;pid=03f016ba9&amp;color=0,0,0&amp;vtp=1&amp;bbb=1"/>
          <p:cNvSpPr/>
          <p:nvPr/>
        </p:nvSpPr>
        <p:spPr>
          <a:xfrm>
            <a:off x="722376" y="2791274"/>
            <a:ext cx="6793992" cy="1796034"/>
          </a:xfrm>
          <a:prstGeom prst="rect">
            <a:avLst/>
          </a:prstGeom>
          <a:noFill/>
        </p:spPr>
        <p:txBody>
          <a:bodyPr wrap="none" lIns="0" tIns="0" rIns="0" bIns="0" rtlCol="0" anchor="t"/>
          <a:lstStyle/>
          <a:p>
            <a:pPr algn="l" latinLnBrk="1">
              <a:lnSpc>
                <a:spcPts val="3600"/>
              </a:lnSpc>
            </a:pP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A.生态学家对两种涡虫生态位的研究属于在种群水平上的研究</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.由于种间竞争，两种涡虫沿温度梯度分布的范围都减小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.随着时间的推移，共同生活的两种涡虫可能长时间共存</a:t>
            </a:r>
            <a:endParaRPr lang="en-US" altLang="zh-CN" sz="2000" dirty="0"/>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.①②两种情况比较，甲更适应低温环境而乙不适应低温环境</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3_1#2510ce27c?vop=1&amp;pid=03f016ba9&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23_2#2510ce27c?vop=1&amp;pid=03f016ba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31628" y="1511300"/>
            <a:ext cx="5134840" cy="47432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2510ce27c?vop=1&amp;pid=03f016ba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生态位是指一个物种在群落中的地位和作用，包括所处的空间位置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、占用资源的情况以及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与其他物种的关系等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，对两种涡虫生态位的研究属于群落水平上的研究，A错误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；虽然两种涡虫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存在种间竞争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，但共同生活时它们的分布有一定的分化，随着时间的推移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，它们可能实现长时间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9311c34e.fixed?pid=7837609e1&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b9311c34e.fixed?pid=7837609e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第2章素养检测</a:t>
            </a:r>
            <a:endParaRPr lang="en-US" altLang="zh-CN" sz="4400" dirty="0"/>
          </a:p>
        </p:txBody>
      </p:sp>
      <p:pic>
        <p:nvPicPr>
          <p:cNvPr id="4" name="C_3#b9311c34e.fixed?pid=7837609e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b9311c34e.fixed?pid=7837609e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5_1#a16ddd824?pid=02f47f58a&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［广东湛江2024高二期末］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在自然界中，竞争是一个非常普遍的现象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。竞争排斥原理是指在一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个稳定的环境中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，两个或两个以上受资源限制的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，但具有相同资源利用方式的物种不能长期共存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。研究生态位有助于人们认识群落中物种间及物种内的竞争关系，从而调节种群密度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资源利用达到最优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。请结合题干回答下列问题：</a:t>
            </a:r>
            <a:endParaRPr lang="en-US" altLang="zh-CN" sz="2000" dirty="0"/>
          </a:p>
        </p:txBody>
      </p:sp>
      <p:sp>
        <p:nvSpPr>
          <p:cNvPr id="3" name="QB_6_BD.26_1#3e067641d?pid=a16ddd824&amp;color=0,0,0&amp;vtp=1&amp;bbb=1&amp;hb=1"/>
          <p:cNvSpPr/>
          <p:nvPr/>
        </p:nvSpPr>
        <p:spPr>
          <a:xfrm>
            <a:off x="722376" y="279724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（1）当两个物种利用同一资源时就会发生生态位重叠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。在同一群落中</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填“存在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不存在”）两个物种生态位完全相同的情况，因为自然界的资源通常是有限的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，当两个物种生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态位发生重叠时，必然会发生</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，最终重叠的生态位可能会被</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27_1#3e067641d.blank?pid=a16ddd824&amp;color=0,0,0&amp;vpa=8&amp;vtp=1&amp;bbb=1"/>
          <p:cNvSpPr/>
          <p:nvPr/>
        </p:nvSpPr>
        <p:spPr>
          <a:xfrm>
            <a:off x="8501126" y="275914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不存在</a:t>
            </a:r>
            <a:endParaRPr lang="en-US" altLang="zh-CN" sz="2000" dirty="0"/>
          </a:p>
        </p:txBody>
      </p:sp>
      <p:sp>
        <p:nvSpPr>
          <p:cNvPr id="5" name="QB_6_AN.28_1#3e067641d.blank?pid=a16ddd824&amp;color=0,0,0&amp;vpa=9&amp;vtp=1&amp;bbb=1"/>
          <p:cNvSpPr/>
          <p:nvPr/>
        </p:nvSpPr>
        <p:spPr>
          <a:xfrm>
            <a:off x="4033901" y="367354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种间竞争</a:t>
            </a:r>
            <a:endParaRPr lang="en-US" altLang="zh-CN" sz="2000" dirty="0"/>
          </a:p>
        </p:txBody>
      </p:sp>
      <p:sp>
        <p:nvSpPr>
          <p:cNvPr id="6" name="QB_6_AN.29_1#3e067641d.blank?pid=a16ddd824&amp;color=0,0,0&amp;vpa=10&amp;vtp=1&amp;bbb=1&amp;hb=1"/>
          <p:cNvSpPr/>
          <p:nvPr/>
        </p:nvSpPr>
        <p:spPr>
          <a:xfrm>
            <a:off x="722377" y="3673544"/>
            <a:ext cx="10749631" cy="865759"/>
          </a:xfrm>
          <a:prstGeom prst="rect">
            <a:avLst/>
          </a:prstGeom>
          <a:noFill/>
        </p:spPr>
        <p:txBody>
          <a:bodyPr wrap="square" lIns="0" tIns="0" rIns="0" bIns="0" rtlCol="0" anchor="t"/>
          <a:lstStyle/>
          <a:p>
            <a:pPr latinLnBrk="1">
              <a:lnSpc>
                <a:spcPct val="1500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在竞争中占有优势的物种</a:t>
            </a:r>
            <a:endParaRPr lang="en-US" altLang="zh-CN" sz="2000" dirty="0"/>
          </a:p>
        </p:txBody>
      </p:sp>
      <p:sp>
        <p:nvSpPr>
          <p:cNvPr id="7" name="QB_6_AS.30_1#3e067641d?vop=1&amp;pid=a16ddd824&amp;color=0,0,0&amp;vtp=1&amp;bbb=1&amp;hb=1"/>
          <p:cNvSpPr/>
          <p:nvPr/>
        </p:nvSpPr>
        <p:spPr>
          <a:xfrm>
            <a:off x="722376" y="465627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在同一群落中不存在两个物种生态位完全相同的情况，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因为自然界的资源通常是有限的，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当两个物种生态位发生重叠时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，必然会发生种间竞争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，最终重叠的生态位可能会被在竞争中占有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优势的物种占有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2" end="2"/>
                                            </p:txEl>
                                          </p:spTgt>
                                        </p:tgtEl>
                                        <p:attrNameLst>
                                          <p:attrName>style.visibility</p:attrName>
                                        </p:attrNameLst>
                                      </p:cBhvr>
                                      <p:to>
                                        <p:strVal val="visible"/>
                                      </p:to>
                                    </p:set>
                                    <p:animEffect transition="in" filter="fade">
                                      <p:cBhvr>
                                        <p:cTn id="40"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1_1#0ac53c68a?pid=a16ddd824&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（2）在自然界中，两个物种的生态位持久性重叠的事件是很罕见的。在同一地理区域内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位相同的物种之间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，常常通过多种方式减少生态位的重叠，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从而使群落形成了一定的空间结构，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如绿头鸭和鹤鹬均生活在低潮盐沼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—光滩带，但绿头鸭主要取食小坚果，鹤鹬主要取食草屑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是通过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降低了生态位的重叠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；森莺和柳莺虽然都吃有翅目昆虫，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但前者生活在乔木层，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后者生活在灌木层，这是通过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降低了生态位的重叠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2_1#0ac53c68a.blank?pid=a16ddd824&amp;color=0,0,0&amp;vpa=11&amp;vtp=1&amp;bbb=1"/>
          <p:cNvSpPr/>
          <p:nvPr/>
        </p:nvSpPr>
        <p:spPr>
          <a:xfrm>
            <a:off x="1493901" y="2305500"/>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取食不同</a:t>
            </a:r>
            <a:endParaRPr lang="en-US" altLang="zh-CN" sz="2000" dirty="0"/>
          </a:p>
        </p:txBody>
      </p:sp>
      <p:sp>
        <p:nvSpPr>
          <p:cNvPr id="4" name="QB_6_AN.33_1#0ac53c68a.blank?pid=a16ddd824&amp;color=0,0,0&amp;vpa=12&amp;vtp=1&amp;bbb=1"/>
          <p:cNvSpPr/>
          <p:nvPr/>
        </p:nvSpPr>
        <p:spPr>
          <a:xfrm>
            <a:off x="4033901" y="2743650"/>
            <a:ext cx="170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栖息场所不同</a:t>
            </a:r>
            <a:endParaRPr lang="en-US" altLang="zh-CN" sz="2000" dirty="0"/>
          </a:p>
        </p:txBody>
      </p:sp>
      <p:sp>
        <p:nvSpPr>
          <p:cNvPr id="5" name="QB_6_AS.34_1#0ac53c68a?vop=1&amp;pid=a16ddd824&amp;color=0,0,0&amp;vtp=1&amp;bbb=1&amp;hb=1"/>
          <p:cNvSpPr/>
          <p:nvPr/>
        </p:nvSpPr>
        <p:spPr>
          <a:xfrm>
            <a:off x="722376" y="329419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绿头鸭和鹤鹬均生活在低潮盐沼—光滩带，但绿头鸭主要取食小坚果，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鹤鹬主要取食草屑，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这是通过取食不同降低了生态位的重叠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；森莺和柳莺虽然都吃有翅昆虫，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但前者生活在乔木层，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后者生活在灌木层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，这是通过栖息场所不同降低了生态位的重叠。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5_1#c6b9b3e5f?pid=02f47f58a&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［河北衡水中学2025高二期末］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在崇明东滩鸟类国家自然保护区中，某研究团队以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4种数量占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优势的水鸟为研究对象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，调查了它们在不同觅食生境中出现的概率和主要的食物种类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QO_5_BD.35_3#c6b9b3e5f?colgroup=2,4,2,2,2,4,1,3,2,3,2,1&amp;pid=02f47f58a&amp;color=0,0,0&amp;mp=1&amp;vtp=1&amp;bt=1&amp;bbb=1&amp;hb=1"/>
          <p:cNvGraphicFramePr>
            <a:graphicFrameLocks noGrp="1"/>
          </p:cNvGraphicFramePr>
          <p:nvPr/>
        </p:nvGraphicFramePr>
        <p:xfrm>
          <a:off x="722376" y="1054099"/>
          <a:ext cx="10752079" cy="4292600"/>
        </p:xfrm>
        <a:graphic>
          <a:graphicData uri="http://schemas.openxmlformats.org/drawingml/2006/table">
            <a:tbl>
              <a:tblPr/>
              <a:tblGrid>
                <a:gridCol w="840678"/>
                <a:gridCol w="1370671"/>
                <a:gridCol w="740162"/>
                <a:gridCol w="731024"/>
                <a:gridCol w="731024"/>
                <a:gridCol w="1045057"/>
                <a:gridCol w="870766"/>
                <a:gridCol w="1059985"/>
                <a:gridCol w="840678"/>
                <a:gridCol w="1059985"/>
                <a:gridCol w="840678"/>
                <a:gridCol w="621371"/>
              </a:tblGrid>
              <a:tr h="551459">
                <a:tc rowSpan="2">
                  <a:txBody>
                    <a:bodyPr/>
                    <a:lstStyle/>
                    <a:p>
                      <a:pPr marL="0" marR="0" lvl="0" indent="0" algn="ctr" defTabSz="914400" rtl="0" eaLnBrk="1" fontAlgn="auto" latinLnBrk="1" hangingPunct="0">
                        <a:lnSpc>
                          <a:spcPts val="3200"/>
                        </a:lnSpc>
                        <a:spcBef>
                          <a:spcPts val="0"/>
                        </a:spcBef>
                        <a:spcAft>
                          <a:spcPts val="0"/>
                        </a:spcAft>
                        <a:buClrTx/>
                        <a:buSzTx/>
                        <a:buFontTx/>
                        <a:buNone/>
                        <a:defRPr/>
                      </a:pPr>
                      <a:r>
                        <a:rPr kumimoji="0" lang="en-US" altLang="zh-CN" sz="2000" b="1"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微软雅黑" panose="020B0503020204020204" pitchFamily="34" charset="-120"/>
                        </a:rPr>
                        <a:t>物</a:t>
                      </a:r>
                      <a:endParaRPr kumimoji="0" lang="en-US" altLang="zh-CN" sz="2000" b="1"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微软雅黑" panose="020B0503020204020204" pitchFamily="34" charset="-120"/>
                      </a:endParaRPr>
                    </a:p>
                    <a:p>
                      <a:pPr marL="0" marR="0" lvl="0" indent="0" algn="ctr" defTabSz="914400" rtl="0" eaLnBrk="1" fontAlgn="auto" latinLnBrk="1" hangingPunct="0">
                        <a:lnSpc>
                          <a:spcPts val="3000"/>
                        </a:lnSpc>
                        <a:spcBef>
                          <a:spcPts val="0"/>
                        </a:spcBef>
                        <a:spcAft>
                          <a:spcPts val="0"/>
                        </a:spcAft>
                        <a:buClrTx/>
                        <a:buSzTx/>
                        <a:buFontTx/>
                        <a:buNone/>
                        <a:defRPr/>
                      </a:pPr>
                      <a:r>
                        <a:rPr kumimoji="0" lang="en-US" altLang="zh-CN" sz="2000" b="1"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微软雅黑" panose="020B0503020204020204" pitchFamily="34" charset="-120"/>
                        </a:rPr>
                        <a:t>种</a:t>
                      </a:r>
                      <a:endParaRPr kumimoji="0" lang="en-US" altLang="zh-CN" sz="1200" b="0" i="0" u="none" strike="noStrike" kern="1200" cap="none" spc="0" normalizeH="0" baseline="0" noProof="0" dirty="0" smtClean="0">
                        <a:ln>
                          <a:noFill/>
                        </a:ln>
                        <a:solidFill>
                          <a:prstClr val="black"/>
                        </a:solidFill>
                        <a:effectLst/>
                        <a:uLnTx/>
                        <a:uFillTx/>
                        <a:latin typeface="+mn-lt"/>
                        <a:ea typeface="+mn-ea"/>
                        <a:cs typeface="+mn-cs"/>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marL="0" marR="0" lvl="0" indent="0" algn="ctr" defTabSz="914400" rtl="0" eaLnBrk="1" fontAlgn="auto" latinLnBrk="1" hangingPunct="0">
                        <a:lnSpc>
                          <a:spcPts val="3200"/>
                        </a:lnSpc>
                        <a:spcBef>
                          <a:spcPts val="0"/>
                        </a:spcBef>
                        <a:spcAft>
                          <a:spcPts val="0"/>
                        </a:spcAft>
                        <a:buClrTx/>
                        <a:buSzTx/>
                        <a:buFontTx/>
                        <a:buNone/>
                        <a:defRPr/>
                      </a:pPr>
                      <a:r>
                        <a:rPr kumimoji="0" lang="en-US" altLang="zh-CN" sz="2000" b="1" i="0" u="none" strike="noStrike" kern="1200" cap="none" spc="0" normalizeH="0" baseline="0" noProof="0" dirty="0" err="1" smtClean="0">
                          <a:ln>
                            <a:noFill/>
                          </a:ln>
                          <a:solidFill>
                            <a:srgbClr val="000000"/>
                          </a:solidFill>
                          <a:effectLst/>
                          <a:uLnTx/>
                          <a:uFillTx/>
                          <a:latin typeface="微软雅黑" panose="020B0503020204020204" pitchFamily="34" charset="-122"/>
                          <a:ea typeface="微软雅黑" panose="020B0503020204020204" pitchFamily="34" charset="-122"/>
                          <a:cs typeface="微软雅黑" panose="020B0503020204020204" pitchFamily="34" charset="-120"/>
                        </a:rPr>
                        <a:t>观察数</a:t>
                      </a:r>
                      <a:endParaRPr kumimoji="0" lang="en-US" altLang="zh-CN" sz="2000" b="1"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微软雅黑" panose="020B0503020204020204" pitchFamily="34" charset="-120"/>
                      </a:endParaRPr>
                    </a:p>
                    <a:p>
                      <a:pPr marL="0" marR="0" lvl="0" indent="0" algn="ctr" defTabSz="914400" rtl="0" eaLnBrk="1" fontAlgn="auto" latinLnBrk="1" hangingPunct="0">
                        <a:lnSpc>
                          <a:spcPts val="3000"/>
                        </a:lnSpc>
                        <a:spcBef>
                          <a:spcPts val="0"/>
                        </a:spcBef>
                        <a:spcAft>
                          <a:spcPts val="0"/>
                        </a:spcAft>
                        <a:buClrTx/>
                        <a:buSzTx/>
                        <a:buFontTx/>
                        <a:buNone/>
                        <a:defRPr/>
                      </a:pPr>
                      <a:r>
                        <a:rPr kumimoji="0" lang="en-US" altLang="zh-CN" sz="2000" b="1"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微软雅黑" panose="020B0503020204020204" pitchFamily="34" charset="-120"/>
                        </a:rPr>
                        <a:t>量/只</a:t>
                      </a:r>
                      <a:endParaRPr kumimoji="0" lang="en-US" altLang="zh-CN" sz="1200" b="0" i="0" u="none" strike="noStrike" kern="1200" cap="none" spc="0" normalizeH="0" baseline="0" noProof="0" dirty="0" smtClean="0">
                        <a:ln>
                          <a:noFill/>
                        </a:ln>
                        <a:solidFill>
                          <a:prstClr val="black"/>
                        </a:solidFill>
                        <a:effectLst/>
                        <a:uLnTx/>
                        <a:uFillTx/>
                        <a:latin typeface="+mn-lt"/>
                        <a:ea typeface="+mn-ea"/>
                        <a:cs typeface="+mn-cs"/>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marL="0" marR="0" lvl="0" indent="0" algn="ctr" defTabSz="914400" rtl="0" eaLnBrk="1" fontAlgn="auto" latinLnBrk="1" hangingPunct="0">
                        <a:lnSpc>
                          <a:spcPts val="3000"/>
                        </a:lnSpc>
                        <a:spcBef>
                          <a:spcPts val="0"/>
                        </a:spcBef>
                        <a:spcAft>
                          <a:spcPts val="0"/>
                        </a:spcAft>
                        <a:buClrTx/>
                        <a:buSzTx/>
                        <a:buFontTx/>
                        <a:buNone/>
                        <a:defRPr/>
                      </a:pPr>
                      <a:r>
                        <a:rPr kumimoji="0" lang="en-US" altLang="zh-CN" sz="2000" b="1" i="0" u="none" strike="noStrike" kern="1200" cap="none" spc="0" normalizeH="0" baseline="0" noProof="0" dirty="0" err="1" smtClean="0">
                          <a:ln>
                            <a:noFill/>
                          </a:ln>
                          <a:solidFill>
                            <a:srgbClr val="000000"/>
                          </a:solidFill>
                          <a:effectLst/>
                          <a:uLnTx/>
                          <a:uFillTx/>
                          <a:latin typeface="微软雅黑" panose="020B0503020204020204" pitchFamily="34" charset="-122"/>
                          <a:ea typeface="微软雅黑" panose="020B0503020204020204" pitchFamily="34" charset="-122"/>
                          <a:cs typeface="微软雅黑" panose="020B0503020204020204" pitchFamily="34" charset="-120"/>
                        </a:rPr>
                        <a:t>觅食生境出现率</a:t>
                      </a:r>
                      <a:r>
                        <a:rPr kumimoji="0" lang="en-US" altLang="zh-CN" sz="2000" b="1"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微软雅黑" panose="020B0503020204020204" pitchFamily="34" charset="-120"/>
                        </a:rPr>
                        <a:t>/%</a:t>
                      </a:r>
                      <a:endParaRPr kumimoji="0" lang="en-US" altLang="zh-CN" sz="1200" b="0" i="0" u="none" strike="noStrike" kern="1200" cap="none" spc="0" normalizeH="0" baseline="0" noProof="0" dirty="0" smtClean="0">
                        <a:ln>
                          <a:noFill/>
                        </a:ln>
                        <a:solidFill>
                          <a:prstClr val="black"/>
                        </a:solidFill>
                        <a:effectLst/>
                        <a:uLnTx/>
                        <a:uFillTx/>
                        <a:latin typeface="+mn-lt"/>
                        <a:ea typeface="+mn-ea"/>
                        <a:cs typeface="+mn-cs"/>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7">
                  <a:txBody>
                    <a:bodyPr/>
                    <a:lstStyle/>
                    <a:p>
                      <a:pPr marL="0" marR="0" lvl="0" indent="0" algn="ctr" defTabSz="914400" rtl="0" eaLnBrk="1" fontAlgn="auto" latinLnBrk="1" hangingPunct="0">
                        <a:lnSpc>
                          <a:spcPts val="3000"/>
                        </a:lnSpc>
                        <a:spcBef>
                          <a:spcPts val="0"/>
                        </a:spcBef>
                        <a:spcAft>
                          <a:spcPts val="0"/>
                        </a:spcAft>
                        <a:buClrTx/>
                        <a:buSzTx/>
                        <a:buFontTx/>
                        <a:buNone/>
                        <a:defRPr/>
                      </a:pPr>
                      <a:r>
                        <a:rPr kumimoji="0" lang="en-US" altLang="zh-CN" sz="2000" b="1" i="0" u="none" strike="noStrike" kern="1200" cap="none" spc="0" normalizeH="0" baseline="0" noProof="0" dirty="0" err="1" smtClean="0">
                          <a:ln>
                            <a:noFill/>
                          </a:ln>
                          <a:solidFill>
                            <a:srgbClr val="000000"/>
                          </a:solidFill>
                          <a:effectLst/>
                          <a:uLnTx/>
                          <a:uFillTx/>
                          <a:latin typeface="微软雅黑" panose="020B0503020204020204" pitchFamily="34" charset="-122"/>
                          <a:ea typeface="微软雅黑" panose="020B0503020204020204" pitchFamily="34" charset="-122"/>
                          <a:cs typeface="微软雅黑" panose="020B0503020204020204" pitchFamily="34" charset="-120"/>
                        </a:rPr>
                        <a:t>鸟胃中主要的食物种类</a:t>
                      </a:r>
                      <a:r>
                        <a:rPr kumimoji="0" lang="en-US" altLang="zh-CN" sz="2000" b="1"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cs typeface="微软雅黑" panose="020B0503020204020204" pitchFamily="34" charset="-120"/>
                        </a:rPr>
                        <a:t>/%</a:t>
                      </a:r>
                      <a:endParaRPr kumimoji="0" lang="en-US" altLang="zh-CN" sz="1200" b="0" i="0" u="none" strike="noStrike" kern="1200" cap="none" spc="0" normalizeH="0" baseline="0" noProof="0" dirty="0" smtClean="0">
                        <a:ln>
                          <a:noFill/>
                        </a:ln>
                        <a:solidFill>
                          <a:prstClr val="black"/>
                        </a:solidFill>
                        <a:effectLst/>
                        <a:uLnTx/>
                        <a:uFillTx/>
                        <a:latin typeface="+mn-lt"/>
                        <a:ea typeface="+mn-ea"/>
                        <a:cs typeface="+mn-cs"/>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51459">
                <a:tc vMerge="1">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生境2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生境3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1" hangingPunct="0">
                        <a:lnSpc>
                          <a:spcPts val="3000"/>
                        </a:lnSpc>
                        <a:spcBef>
                          <a:spcPts val="0"/>
                        </a:spcBef>
                        <a:spcAft>
                          <a:spcPts val="0"/>
                        </a:spcAft>
                        <a:buClrTx/>
                        <a:buSzTx/>
                        <a:buFontTx/>
                        <a:buNone/>
                        <a:defRPr/>
                      </a:pPr>
                      <a:r>
                        <a:rPr kumimoji="0" lang="en-US" altLang="zh-CN" sz="2000" b="0" i="0" u="none" strike="noStrike" kern="1200" cap="none" spc="0" normalizeH="0" baseline="0" noProof="0" dirty="0" err="1" smtClean="0">
                          <a:ln>
                            <a:noFill/>
                          </a:ln>
                          <a:solidFill>
                            <a:srgbClr val="000000"/>
                          </a:solidFill>
                          <a:effectLst/>
                          <a:uLnTx/>
                          <a:uFillTx/>
                          <a:latin typeface="微软雅黑" panose="020B0503020204020204" pitchFamily="34" charset="-122"/>
                          <a:ea typeface="微软雅黑" panose="020B0503020204020204" pitchFamily="34" charset="-122"/>
                          <a:cs typeface="微软雅黑" panose="020B0503020204020204" pitchFamily="34" charset="-120"/>
                        </a:rPr>
                        <a:t>小坚果</a:t>
                      </a:r>
                      <a:endParaRPr kumimoji="0" lang="en-US" altLang="zh-CN" sz="1200" b="0" i="0" u="none" strike="noStrike" kern="1200" cap="none" spc="0" normalizeH="0" baseline="0" noProof="0" dirty="0" smtClean="0">
                        <a:ln>
                          <a:noFill/>
                        </a:ln>
                        <a:solidFill>
                          <a:prstClr val="black"/>
                        </a:solidFill>
                        <a:effectLst/>
                        <a:uLnTx/>
                        <a:uFillTx/>
                        <a:latin typeface="+mn-lt"/>
                        <a:ea typeface="+mn-ea"/>
                        <a:cs typeface="+mn-cs"/>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1" hangingPunct="0">
                        <a:lnSpc>
                          <a:spcPts val="3000"/>
                        </a:lnSpc>
                        <a:spcBef>
                          <a:spcPts val="0"/>
                        </a:spcBef>
                        <a:spcAft>
                          <a:spcPts val="0"/>
                        </a:spcAft>
                        <a:buClrTx/>
                        <a:buSzTx/>
                        <a:buFontTx/>
                        <a:buNone/>
                        <a:defRPr/>
                      </a:pPr>
                      <a:r>
                        <a:rPr kumimoji="0" lang="en-US" altLang="zh-CN" sz="2000" b="0" i="0" u="none" strike="noStrike" kern="1200" cap="none" spc="0" normalizeH="0" baseline="0" noProof="0" dirty="0" err="1" smtClean="0">
                          <a:ln>
                            <a:noFill/>
                          </a:ln>
                          <a:solidFill>
                            <a:srgbClr val="000000"/>
                          </a:solidFill>
                          <a:effectLst/>
                          <a:uLnTx/>
                          <a:uFillTx/>
                          <a:latin typeface="微软雅黑" panose="020B0503020204020204" pitchFamily="34" charset="-122"/>
                          <a:ea typeface="微软雅黑" panose="020B0503020204020204" pitchFamily="34" charset="-122"/>
                          <a:cs typeface="微软雅黑" panose="020B0503020204020204" pitchFamily="34" charset="-120"/>
                        </a:rPr>
                        <a:t>茎类</a:t>
                      </a:r>
                      <a:endParaRPr kumimoji="0" lang="en-US" altLang="zh-CN" sz="1200" b="0" i="0" u="none" strike="noStrike" kern="1200" cap="none" spc="0" normalizeH="0" baseline="0" noProof="0" dirty="0" smtClean="0">
                        <a:ln>
                          <a:noFill/>
                        </a:ln>
                        <a:solidFill>
                          <a:prstClr val="black"/>
                        </a:solidFill>
                        <a:effectLst/>
                        <a:uLnTx/>
                        <a:uFillTx/>
                        <a:latin typeface="+mn-lt"/>
                        <a:ea typeface="+mn-ea"/>
                        <a:cs typeface="+mn-cs"/>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螺类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贝壳</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甲壳</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51459">
                <a:tc>
                  <a:txBody>
                    <a:bodyPr/>
                    <a:lstStyle/>
                    <a:p>
                      <a:pPr marL="0" indent="0" algn="ctr" latinLnBrk="1" hangingPunct="0">
                        <a:lnSpc>
                          <a:spcPts val="32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绿翅</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51459">
                <a:tc>
                  <a:txBody>
                    <a:bodyPr/>
                    <a:lstStyle/>
                    <a:p>
                      <a:pPr marL="0" indent="0" algn="ctr" latinLnBrk="1" hangingPunct="0">
                        <a:lnSpc>
                          <a:spcPts val="32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绿头</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8581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鹤鹬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551459">
                <a:tc>
                  <a:txBody>
                    <a:bodyPr/>
                    <a:lstStyle/>
                    <a:p>
                      <a:pPr marL="0" indent="0" algn="ctr" latinLnBrk="1" hangingPunct="0">
                        <a:lnSpc>
                          <a:spcPts val="32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青脚</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AlternateContent xmlns:mc="http://schemas.openxmlformats.org/markup-compatibility/2006">
        <mc:Choice xmlns:a14="http://schemas.microsoft.com/office/drawing/2010/main" Requires="a14">
          <p:sp>
            <p:nvSpPr>
              <p:cNvPr id="3" name="QO_5_BD.35_4#c6b9b3e5f?pid=02f47f58a&amp;color=0,0,0&amp;mp=1&amp;vtp=1&amp;bbb=1&amp;hb=1"/>
              <p:cNvSpPr/>
              <p:nvPr/>
            </p:nvSpPr>
            <p:spPr>
              <a:xfrm>
                <a:off x="722376" y="5360375"/>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生境1为低潮盐沼—光滩带，宽度为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左右；生境2为海三棱藨草带，宽度为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右；生境3为海堤内鱼塘—芦苇区，芦苇在植物群落中占优势</a:t>
                </a:r>
                <a:endParaRPr lang="en-US" altLang="zh-CN" sz="2000" dirty="0"/>
              </a:p>
            </p:txBody>
          </p:sp>
        </mc:Choice>
        <mc:Fallback>
          <p:sp>
            <p:nvSpPr>
              <p:cNvPr id="3" name="QO_5_BD.35_4#c6b9b3e5f?pid=02f47f58a&amp;color=0,0,0&amp;mp=1&amp;vtp=1&amp;bbb=1&amp;hb=1"/>
              <p:cNvSpPr>
                <a:spLocks noRot="1" noChangeAspect="1" noMove="1" noResize="1" noEditPoints="1" noAdjustHandles="1" noChangeArrowheads="1" noChangeShapeType="1" noTextEdit="1"/>
              </p:cNvSpPr>
              <p:nvPr/>
            </p:nvSpPr>
            <p:spPr>
              <a:xfrm>
                <a:off x="722376" y="5360375"/>
                <a:ext cx="10753344" cy="856234"/>
              </a:xfrm>
              <a:prstGeom prst="rect">
                <a:avLst/>
              </a:prstGeom>
              <a:blipFill rotWithShape="1">
                <a:blip r:embed="rId1"/>
                <a:stretch>
                  <a:fillRect l="-4" t="-40" b="-5270"/>
                </a:stretch>
              </a:blipFill>
            </p:spPr>
            <p:txBody>
              <a:bodyPr/>
              <a:lstStyle/>
              <a:p>
                <a:r>
                  <a:rPr lang="zh-CN" altLang="en-US">
                    <a:noFill/>
                  </a:rPr>
                  <a:t> </a:t>
                </a:r>
              </a:p>
            </p:txBody>
          </p:sp>
        </mc:Fallback>
      </mc:AlternateContent>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6_1#3a423a8b4?pid=c6b9b3e5f&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）区别以上三个生境的生物群落的重要特征是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从生境1到生境2再到生境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3依次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分布着光滩带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、海三棱藨草带和芦苇区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，这体现了群落在水平结构上呈</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分布；同一生境在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垂直方向上也具有分层现象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，如生境3中有挺水的芦苇、浮水的凤莲、沉水的黑藻等植物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分层现象的意义是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7_1#3a423a8b4.blank?pid=c6b9b3e5f&amp;color=0,0,0&amp;vpa=13&amp;vtp=1&amp;bbb=1"/>
          <p:cNvSpPr/>
          <p:nvPr/>
        </p:nvSpPr>
        <p:spPr>
          <a:xfrm>
            <a:off x="6215126" y="93116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物种组成</a:t>
            </a:r>
            <a:endParaRPr lang="en-US" altLang="zh-CN" sz="2000" dirty="0"/>
          </a:p>
        </p:txBody>
      </p:sp>
      <p:sp>
        <p:nvSpPr>
          <p:cNvPr id="4" name="QB_6_AN.38_1#3a423a8b4.blank?pid=c6b9b3e5f&amp;color=0,0,0&amp;vpa=14&amp;vtp=1&amp;bbb=1"/>
          <p:cNvSpPr/>
          <p:nvPr/>
        </p:nvSpPr>
        <p:spPr>
          <a:xfrm>
            <a:off x="8605901" y="138836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镶嵌</a:t>
            </a:r>
            <a:endParaRPr lang="en-US" altLang="zh-CN" sz="2000" dirty="0"/>
          </a:p>
        </p:txBody>
      </p:sp>
      <p:sp>
        <p:nvSpPr>
          <p:cNvPr id="5" name="QB_6_AN.39_1#3a423a8b4.blank?pid=c6b9b3e5f&amp;color=0,0,0&amp;vpa=15&amp;vtp=1&amp;bbb=1"/>
          <p:cNvSpPr/>
          <p:nvPr/>
        </p:nvSpPr>
        <p:spPr>
          <a:xfrm>
            <a:off x="2763901" y="2283714"/>
            <a:ext cx="501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显著提高了群落利用阳光等环境资源的能力</a:t>
            </a:r>
            <a:endParaRPr lang="en-US" altLang="zh-CN" sz="2000" dirty="0"/>
          </a:p>
        </p:txBody>
      </p:sp>
      <p:sp>
        <p:nvSpPr>
          <p:cNvPr id="6" name="QB_6_AS.40_1#3a423a8b4?vop=1&amp;pid=c6b9b3e5f&amp;color=0,0,0&amp;vtp=1&amp;bbb=1&amp;hb=1"/>
          <p:cNvSpPr/>
          <p:nvPr/>
        </p:nvSpPr>
        <p:spPr>
          <a:xfrm>
            <a:off x="722376" y="28347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区分不同生物群落的重要特征是物种组成。从生境1到生境2再到生境3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依次分布着光滩带、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海三棱藨草带和芦苇区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，这体现了群落在水平结构上呈镶嵌分布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。同一生境在垂直方向上也具有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分层现象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，其意义是显著提高了群落利用阳光等环境资源的能力。</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1_1#bb804751f?pid=c6b9b3e5f&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（2）研究团队调查鸟类数量和分布时采用“样线法”，在各生境中选取长</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的样线并沿样线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，统计样线左右两侧各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内所观察到的鸟类。采取最大值保留法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，即从数次调查的统计数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值中保留最大值的一次。这里所用的统计物种相对数量的方法是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据表推算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鹬出现在生境3的最大种群密度可达</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41_1#bb804751f?pid=c6b9b3e5f&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774" b="-2583"/>
                </a:stretch>
              </a:blipFill>
            </p:spPr>
            <p:txBody>
              <a:bodyPr/>
              <a:lstStyle/>
              <a:p>
                <a:r>
                  <a:rPr lang="zh-CN" altLang="en-US">
                    <a:noFill/>
                  </a:rPr>
                  <a:t> </a:t>
                </a:r>
              </a:p>
            </p:txBody>
          </p:sp>
        </mc:Fallback>
      </mc:AlternateContent>
      <p:sp>
        <p:nvSpPr>
          <p:cNvPr id="3" name="QB_6_AN.42_1#bb804751f.blank?pid=c6b9b3e5f&amp;color=0,0,0&amp;vpa=16&amp;vtp=1&amp;bbb=1"/>
          <p:cNvSpPr/>
          <p:nvPr/>
        </p:nvSpPr>
        <p:spPr>
          <a:xfrm>
            <a:off x="7843901" y="1848300"/>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记名计算法</a:t>
            </a:r>
            <a:endParaRPr lang="en-US" altLang="zh-CN" sz="2000" dirty="0"/>
          </a:p>
        </p:txBody>
      </p:sp>
      <p:sp>
        <p:nvSpPr>
          <p:cNvPr id="4" name="QB_6_AN.43_1#bb804751f.blank?pid=c6b9b3e5f&amp;color=0,0,0&amp;vpa=17&amp;vtp=1&amp;bbb=1"/>
          <p:cNvSpPr/>
          <p:nvPr/>
        </p:nvSpPr>
        <p:spPr>
          <a:xfrm>
            <a:off x="4691126" y="2286450"/>
            <a:ext cx="941388" cy="385953"/>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225</a:t>
            </a:r>
            <a:endParaRPr lang="en-US" altLang="zh-CN" sz="2000" dirty="0"/>
          </a:p>
        </p:txBody>
      </p:sp>
      <mc:AlternateContent xmlns:mc="http://schemas.openxmlformats.org/markup-compatibility/2006">
        <mc:Choice xmlns:a14="http://schemas.microsoft.com/office/drawing/2010/main" Requires="a14">
          <p:sp>
            <p:nvSpPr>
              <p:cNvPr id="5" name="QB_6_AS.44_1#bb804751f?vop=1&amp;pid=c6b9b3e5f&amp;color=0,0,0&amp;vtp=1&amp;bbb=1&amp;hb=1"/>
              <p:cNvSpPr/>
              <p:nvPr/>
            </p:nvSpPr>
            <p:spPr>
              <a:xfrm>
                <a:off x="722376" y="2739077"/>
                <a:ext cx="10753344" cy="229495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常用的统计物种相对数量的方法有记名计算法和目测估计法，由题意可知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，该实验采用的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是记名计算法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。由题干信息“各生境中选取长</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的样线并沿样线行进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，统计样线左右两侧各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内所观察到的鸟类”可知，本实验的样地长为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，宽为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，取样面积为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，因此结合表格中数据可知，青脚鹬出现在生境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3的最大种群密度可达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14:m>
                  <m:oMath xmlns:m="http://schemas.openxmlformats.org/officeDocument/2006/math">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B_6_AS.44_1#bb804751f?vop=1&amp;pid=c6b9b3e5f&amp;color=0,0,0&amp;vtp=1&amp;bbb=1&amp;hb=1"/>
              <p:cNvSpPr>
                <a:spLocks noRot="1" noChangeAspect="1" noMove="1" noResize="1" noEditPoints="1" noAdjustHandles="1" noChangeArrowheads="1" noChangeShapeType="1" noTextEdit="1"/>
              </p:cNvSpPr>
              <p:nvPr/>
            </p:nvSpPr>
            <p:spPr>
              <a:xfrm>
                <a:off x="722376" y="2739077"/>
                <a:ext cx="10753344" cy="2294954"/>
              </a:xfrm>
              <a:prstGeom prst="rect">
                <a:avLst/>
              </a:prstGeom>
              <a:blipFill rotWithShape="1">
                <a:blip r:embed="rId2"/>
                <a:stretch>
                  <a:fillRect l="-4" t="-14" b="-23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5_1#3b443d7ab?pid=c6b9b3e5f&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（3）据表分析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，鹤鹬和青脚鹬之间存在较为明显的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46_1#3b443d7ab.blank?pid=c6b9b3e5f&amp;color=0,0,0&amp;vpa=18&amp;vtp=1&amp;bbb=1"/>
          <p:cNvSpPr/>
          <p:nvPr/>
        </p:nvSpPr>
        <p:spPr>
          <a:xfrm>
            <a:off x="6469126" y="93116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种间竞争</a:t>
            </a:r>
            <a:endParaRPr lang="en-US" altLang="zh-CN" sz="2000" dirty="0"/>
          </a:p>
        </p:txBody>
      </p:sp>
      <p:sp>
        <p:nvSpPr>
          <p:cNvPr id="4" name="QB_6_AN.47_1#3b443d7ab.blank?pid=c6b9b3e5f&amp;color=0,0,0&amp;vpa=19&amp;vtp=1&amp;bbb=1&amp;hb=1"/>
          <p:cNvSpPr/>
          <p:nvPr/>
        </p:nvSpPr>
        <p:spPr>
          <a:xfrm>
            <a:off x="722377" y="9311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鹤鹬和青脚鹬均</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在生境</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1和生境3觅食，胃中都含有草屑、螺类</a:t>
            </a:r>
            <a:endParaRPr lang="en-US" altLang="zh-CN" sz="2000" dirty="0"/>
          </a:p>
        </p:txBody>
      </p:sp>
      <p:sp>
        <p:nvSpPr>
          <p:cNvPr id="5" name="QB_6_AS.48_1#3b443d7ab?vop=1&amp;pid=c6b9b3e5f&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据表分析，鹤鹬和青脚鹬的觅食生境都有生境1和生境3，二者的胃中都含有草屑、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螺类，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说明它们之间存在较为明显的种间竞争关系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
        <p:nvSpPr>
          <p:cNvPr id="6" name="QB_6_BD.49_1#235b72a99?pid=c6b9b3e5f&amp;color=0,0,0&amp;vtp=1&amp;bbb=1&amp;hb=1"/>
          <p:cNvSpPr/>
          <p:nvPr/>
        </p:nvSpPr>
        <p:spPr>
          <a:xfrm>
            <a:off x="722376" y="2882646"/>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（4）生态位是指一个物种在群落中的地位和作用，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据表描述绿翅鸭的生态位：</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至少写出两方面）。</a:t>
            </a:r>
            <a:endParaRPr lang="en-US" altLang="zh-CN" sz="2000" dirty="0"/>
          </a:p>
        </p:txBody>
      </p:sp>
      <p:sp>
        <p:nvSpPr>
          <p:cNvPr id="7" name="QB_6_AN.50_1#235b72a99.blank?pid=c6b9b3e5f&amp;color=0,0,0&amp;vpa=20&amp;vtp=1&amp;bbb=1&amp;hb=1"/>
          <p:cNvSpPr/>
          <p:nvPr/>
        </p:nvSpPr>
        <p:spPr>
          <a:xfrm>
            <a:off x="722377" y="2844546"/>
            <a:ext cx="10749631" cy="13134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绿翅鸭的觅食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生境包括生境</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1和生境3，以小坚果、茎类、螺类等为食，与绿头鸭、鹤鹬</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、青脚鹬之间均存在种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间竞争</a:t>
            </a:r>
            <a:endParaRPr lang="en-US" altLang="zh-CN" sz="2000" dirty="0"/>
          </a:p>
        </p:txBody>
      </p:sp>
      <p:sp>
        <p:nvSpPr>
          <p:cNvPr id="8" name="QB_6_AS.51_1#235b72a99?vop=1&amp;pid=c6b9b3e5f&amp;color=0,0,0&amp;vtp=1&amp;bbb=1&amp;hb=1"/>
          <p:cNvSpPr/>
          <p:nvPr/>
        </p:nvSpPr>
        <p:spPr>
          <a:xfrm>
            <a:off x="722376" y="428447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生态位是指一个物种在群落中的地位和作用。根据表格数据可知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，绿翅鸭的觅食生境包括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1和生境3，以小坚果、茎类、螺类等为食，与绿头鸭、鹤鹬、青脚鹬之间均存在种间竞争。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2" end="2"/>
                                            </p:txEl>
                                          </p:spTgt>
                                        </p:tgtEl>
                                        <p:attrNameLst>
                                          <p:attrName>style.visibility</p:attrName>
                                        </p:attrNameLst>
                                      </p:cBhvr>
                                      <p:to>
                                        <p:strVal val="visible"/>
                                      </p:to>
                                    </p:set>
                                    <p:animEffect transition="in" filter="fade">
                                      <p:cBhvr>
                                        <p:cTn id="46" dur="500"/>
                                        <p:tgtEl>
                                          <p:spTgt spid="7">
                                            <p:txEl>
                                              <p:pRg st="2" end="2"/>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8">
                                            <p:bg/>
                                          </p:spTgt>
                                        </p:tgtEl>
                                        <p:attrNameLst>
                                          <p:attrName>style.visibility</p:attrName>
                                        </p:attrNameLst>
                                      </p:cBhvr>
                                      <p:to>
                                        <p:strVal val="visible"/>
                                      </p:to>
                                    </p:set>
                                    <p:animEffect transition="in" filter="fade">
                                      <p:cBhvr>
                                        <p:cTn id="51" dur="500"/>
                                        <p:tgtEl>
                                          <p:spTgt spid="8">
                                            <p:bg/>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0" end="0"/>
                                            </p:txEl>
                                          </p:spTgt>
                                        </p:tgtEl>
                                        <p:attrNameLst>
                                          <p:attrName>style.visibility</p:attrName>
                                        </p:attrNameLst>
                                      </p:cBhvr>
                                      <p:to>
                                        <p:strVal val="visible"/>
                                      </p:to>
                                    </p:set>
                                    <p:animEffect transition="in" filter="fade">
                                      <p:cBhvr>
                                        <p:cTn id="54" dur="500"/>
                                        <p:tgtEl>
                                          <p:spTgt spid="8">
                                            <p:txEl>
                                              <p:pRg st="0" end="0"/>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
                                            <p:txEl>
                                              <p:pRg st="1" end="1"/>
                                            </p:txEl>
                                          </p:spTgt>
                                        </p:tgtEl>
                                        <p:attrNameLst>
                                          <p:attrName>style.visibility</p:attrName>
                                        </p:attrNameLst>
                                      </p:cBhvr>
                                      <p:to>
                                        <p:strVal val="visible"/>
                                      </p:to>
                                    </p:set>
                                    <p:animEffect transition="in" filter="fade">
                                      <p:cBhvr>
                                        <p:cTn id="57"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2_1#a77c547c2?pid=c6b9b3e5f&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（5）崇明东滩鸟类国家自然保护区是上海首个“世界自然遗产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”，在人类的保护下使生态环境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得到了巨大的改善，体现了人类活动对群落演替的影响是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53_1#a77c547c2.blank?pid=c6b9b3e5f&amp;color=0,0,0&amp;vpa=21&amp;vtp=1&amp;bbb=1"/>
          <p:cNvSpPr/>
          <p:nvPr/>
        </p:nvSpPr>
        <p:spPr>
          <a:xfrm>
            <a:off x="7081901" y="1372050"/>
            <a:ext cx="323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改变群落演替的方向和速度</a:t>
            </a:r>
            <a:endParaRPr lang="en-US" altLang="zh-CN" sz="2000" dirty="0"/>
          </a:p>
        </p:txBody>
      </p:sp>
      <p:sp>
        <p:nvSpPr>
          <p:cNvPr id="4" name="QB_6_AS.54_1#a77c547c2?vop=1&amp;pid=c6b9b3e5f&amp;color=0,0,0&amp;vtp=1&amp;bbb=1&amp;hb=1"/>
          <p:cNvSpPr/>
          <p:nvPr/>
        </p:nvSpPr>
        <p:spPr>
          <a:xfrm>
            <a:off x="722376" y="192259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崇明东滩鸟类国家自然保护区是上海首个“世界自然遗产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”，在人类的保护下使生态环境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得到了巨大的改善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，体现了人类活动改变了群落演替的方向和速度。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8729c8913?pid=b9311c34e&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建议用时：30分钟</a:t>
            </a:r>
            <a:endParaRPr lang="en-US" altLang="zh-CN" sz="2000" dirty="0"/>
          </a:p>
        </p:txBody>
      </p:sp>
      <p:sp>
        <p:nvSpPr>
          <p:cNvPr id="3" name="QC_5_BD.1_1#26cb3f32a?pid=fb281abd3&amp;color=0,0,0&amp;vtp=1&amp;bbb=1&amp;hb=1"/>
          <p:cNvSpPr/>
          <p:nvPr/>
        </p:nvSpPr>
        <p:spPr>
          <a:xfrm>
            <a:off x="722376" y="1432941"/>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［北京人大附中2025高二月考］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中国悠久的淡水渔业养殖历史中，人们发明了高产低耗的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大家鱼混养技术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”。如图为夏季一个池塘中鱼的种群数量与水层优势种之间的关系曲线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_1#26cb3f32a.bracket?pid=fb281abd3&amp;color=0,0,0&amp;vpa=1&amp;vtp=1"/>
          <p:cNvSpPr/>
          <p:nvPr/>
        </p:nvSpPr>
        <p:spPr>
          <a:xfrm>
            <a:off x="2687701" y="2328291"/>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5" name="QC_5_BD.1_2#26cb3f32a?pid=fb281abd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94176" y="2863850"/>
            <a:ext cx="4800600" cy="1426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1_3#26cb3f32a.choices?pid=fb281abd3&amp;color=0,0,0&amp;vtp=1&amp;bbb=1"/>
          <p:cNvSpPr/>
          <p:nvPr/>
        </p:nvSpPr>
        <p:spPr>
          <a:xfrm>
            <a:off x="722376" y="442595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A.“四大家鱼混养技术”体现了群落的垂直结构特征，充分利用了池塘中的空间和食物资源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.青鱼主要以螺、蚌等为食，草鱼主要以水草为食，二者生态位不完全重叠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.若多年后该池塘废弃，其中的优势种会随时间推移发生变化，该过程属于次生演替</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.夏季该池塘中四种鱼种群的集合属于生物群落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26cb3f32a?vop=1&amp;pid=fb281abd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“四大家鱼混养技术”中不同鱼类种群分别占据着不同的空间，体现了池塘中上、中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层的垂直结构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，充分利用了空间和食物资源，A正确；青鱼主要以螺、蚌等为食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，草鱼主要以水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草为食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，二者生态位发生了分化，减小了种间竞争，生态位不完全重叠，B正确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；废弃的池塘内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仍然保留了土壤条件和多种植物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，其中的优势种会随时间推移发生变化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，发生的群落演替属于次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，C正确；夏季该池塘中四种鱼种群的集合不属于生物群落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，生物群落是指在相同时间聚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集在一定地域中各种生物种群的集合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af6de6bd1?pid=fb281abd3&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［福建福州八县（市）协作校2024高二期中联考］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为研究退耕还林的群落演替规律，利用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同一时间内的不同群落当作同一群落不同演替阶段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”原理，调查随退耕时间的增加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，群落中不同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植物类群的物种数变化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af6de6bd1.bracket?pid=fb281abd3&amp;color=0,0,0&amp;vpa=2&amp;vtp=1"/>
          <p:cNvSpPr/>
          <p:nvPr/>
        </p:nvSpPr>
        <p:spPr>
          <a:xfrm>
            <a:off x="7526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4_2#af6de6bd1?htil=1&amp;pid=fb281abd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53519" y="2408877"/>
            <a:ext cx="3447288" cy="21488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_3#af6de6bd1.choices?htil=1&amp;pid=fb281abd3&amp;color=0,0,0&amp;vtp=1&amp;bbb=1"/>
          <p:cNvSpPr/>
          <p:nvPr/>
        </p:nvSpPr>
        <p:spPr>
          <a:xfrm>
            <a:off x="722376" y="2334074"/>
            <a:ext cx="7168896" cy="1796034"/>
          </a:xfrm>
          <a:prstGeom prst="rect">
            <a:avLst/>
          </a:prstGeom>
          <a:noFill/>
        </p:spPr>
        <p:txBody>
          <a:bodyPr wrap="none" lIns="0" tIns="0" rIns="0" bIns="0" rtlCol="0" anchor="t"/>
          <a:lstStyle/>
          <a:p>
            <a:pPr algn="l" latinLnBrk="1">
              <a:lnSpc>
                <a:spcPts val="3600"/>
              </a:lnSpc>
            </a:pP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A.在第2年人工种植乔木，草本植物物种数出现峰值的时间会推迟</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.随着退耕时间的延长，群落对光能等环境资源的利用更充分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.群落演替过程中，前一阶段为后一阶段形成提供了适宜条件</a:t>
            </a:r>
            <a:endParaRPr lang="en-US" altLang="zh-CN" sz="2000" dirty="0"/>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.植物为动物提供食物和栖息场所，群落演替主要表现为植物的更</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_1#af6de6bd1?vop=1&amp;pid=fb281abd3&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6_2#af6de6bd1?vop=1&amp;pid=fb281abd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21608" y="1511300"/>
            <a:ext cx="4745736" cy="376732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af6de6bd1?vop=1&amp;pid=fb281abd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分析题图可知，随着退耕时间的延长，群落物种数逐渐增多，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群落的垂直分层更加复杂，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即群落对光能等环境资源的利用更充分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，B正确；群落演替过程中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，前一阶段为后一阶段的形成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提供了适宜条件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，C正确；植物为动物提供食物和栖息场所，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群落演替主要表现为植物的更替，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动物也发生更替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9f23c6cd6?pid=fb281abd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生活在同一地区的不同物种，它们的生态位总是有一定的差别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图表示运用食物资源利用曲线来表示不同物种生态位的关系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9f23c6cd6.bracket?pid=fb281abd3&amp;color=0,0,0&amp;vpa=3&amp;vtp=1"/>
          <p:cNvSpPr/>
          <p:nvPr/>
        </p:nvSpPr>
        <p:spPr>
          <a:xfrm>
            <a:off x="10320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8_2#9f23c6cd6?iti=1&amp;htil=2&amp;pid=fb281abd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929835" y="1951677"/>
            <a:ext cx="4489704" cy="12801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8_3#9f23c6cd6?iti=1&amp;htil=2&amp;pid=fb281abd3&amp;color=0,0,0&amp;vtp=1&amp;bbb=1"/>
          <p:cNvSpPr/>
          <p:nvPr/>
        </p:nvSpPr>
        <p:spPr>
          <a:xfrm>
            <a:off x="7495112" y="3358837"/>
            <a:ext cx="3359150"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两个物种的食物资源利用曲线</a:t>
            </a:r>
            <a:endParaRPr lang="en-US" altLang="zh-CN" sz="2000" dirty="0"/>
          </a:p>
        </p:txBody>
      </p:sp>
      <mc:AlternateContent xmlns:mc="http://schemas.openxmlformats.org/markup-compatibility/2006">
        <mc:Choice xmlns:a14="http://schemas.microsoft.com/office/drawing/2010/main" Requires="a14">
          <p:sp>
            <p:nvSpPr>
              <p:cNvPr id="6" name="QC_5_BD.8_4#9f23c6cd6.choices?htil=2&amp;pid=fb281abd3&amp;color=0,0,0&amp;vtp=1&amp;bbb=1&amp;hb=1"/>
              <p:cNvSpPr/>
              <p:nvPr/>
            </p:nvSpPr>
            <p:spPr>
              <a:xfrm>
                <a:off x="722376" y="1824677"/>
                <a:ext cx="6135624"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A.三种食物资源利用曲线中，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的两个物种在捕食方面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竞争更激烈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.生态位就是指物种在群落中所处的空间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.在生物进化的过程中，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的生态位关系可能向</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D.生态位的形成是群落中物种之间及生物与环境间协同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进化的结果</a:t>
                </a:r>
                <a:endParaRPr lang="en-US" altLang="zh-CN" sz="2000" dirty="0"/>
              </a:p>
            </p:txBody>
          </p:sp>
        </mc:Choice>
        <mc:Fallback>
          <p:sp>
            <p:nvSpPr>
              <p:cNvPr id="6" name="QC_5_BD.8_4#9f23c6cd6.choices?htil=2&amp;pid=fb281abd3&amp;color=0,0,0&amp;vtp=1&amp;bbb=1&amp;hb=1"/>
              <p:cNvSpPr>
                <a:spLocks noRot="1" noChangeAspect="1" noMove="1" noResize="1" noEditPoints="1" noAdjustHandles="1" noChangeArrowheads="1" noChangeShapeType="1" noTextEdit="1"/>
              </p:cNvSpPr>
              <p:nvPr/>
            </p:nvSpPr>
            <p:spPr>
              <a:xfrm>
                <a:off x="722376" y="1824677"/>
                <a:ext cx="6135624" cy="2723134"/>
              </a:xfrm>
              <a:prstGeom prst="rect">
                <a:avLst/>
              </a:prstGeom>
              <a:blipFill rotWithShape="1">
                <a:blip r:embed="rId2"/>
                <a:stretch>
                  <a:fillRect l="-6" t="-12" r="-1169" b="-165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9f23c6cd6?vop=1&amp;pid=fb281abd3&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三种食物资源利用曲线中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的两个物种食物种类重叠更大，即</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的两个物种在捕食方面竞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争更激烈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，A正确。生态位是指一个物种在群落中的地位和作用，包括所处的空间位置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、占用资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源情况以及与其他物种的关系等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中食物种类重叠最大，种间竞争激烈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，两个物种可能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通过减少取食共同食物种类来减小竞争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，从而向</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进化，C正确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。生态位的形成是群落中物种之间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及生物与环境之间协同进化的结果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0_1#9f23c6cd6?vop=1&amp;pid=fb281abd3&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915"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5843</Words>
  <Application>WPS 演示</Application>
  <PresentationFormat>宽屏</PresentationFormat>
  <Paragraphs>405</Paragraphs>
  <Slides>28</Slides>
  <Notes>28</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28</vt:i4>
      </vt:variant>
    </vt:vector>
  </HeadingPairs>
  <TitlesOfParts>
    <vt:vector size="49"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Calibri</vt:lpstr>
      <vt:lpstr>Arial Unicode MS</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6</cp:revision>
  <dcterms:created xsi:type="dcterms:W3CDTF">2025-08-02T03:30:00Z</dcterms:created>
  <dcterms:modified xsi:type="dcterms:W3CDTF">2025-08-05T01:19:07Z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823A7173E1CF48659002269E520CAA48_12</vt:lpwstr>
  </property>
  <property fmtid="{D5CDD505-2E9C-101B-9397-08002B2CF9AE}" pid="3" name="KSOProductBuildVer">
    <vt:lpwstr>2052-12.1.0.21915</vt:lpwstr>
  </property>
</Properties>
</file>