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624" autoAdjust="0"/>
    <p:restoredTop sz="94610"/>
  </p:normalViewPr>
  <p:slideViewPr>
    <p:cSldViewPr snapToGrid="0" snapToObjects="1">
      <p:cViewPr varScale="1">
        <p:scale>
          <a:sx n="81" d="100"/>
          <a:sy n="81" d="100"/>
        </p:scale>
        <p:origin x="82" y="2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c0e71b0f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易错点1</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不同调查方法适用的对象</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cc509f82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易错点2</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样方法及标记重捕法的误差分析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44e665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种群密度及调查方法</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67678c8b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种群数量特征之间的内在联系</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0e71b0f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不同调查方法适用的对象</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cc509f82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样方法及标记重捕法的误差分析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9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6.xml"/><Relationship Id="rId2" Type="http://schemas.openxmlformats.org/officeDocument/2006/relationships/image" Target="../media/image21.png"/><Relationship Id="rId1"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6.xml"/><Relationship Id="rId2" Type="http://schemas.openxmlformats.org/officeDocument/2006/relationships/image" Target="../media/image25.png"/><Relationship Id="rId1"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6.xml"/><Relationship Id="rId1" Type="http://schemas.openxmlformats.org/officeDocument/2006/relationships/image" Target="../media/image2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7.xml"/><Relationship Id="rId1" Type="http://schemas.openxmlformats.org/officeDocument/2006/relationships/image" Target="../media/image28.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8.xml"/><Relationship Id="rId1" Type="http://schemas.openxmlformats.org/officeDocument/2006/relationships/image" Target="../media/image2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0.xml"/><Relationship Id="rId2" Type="http://schemas.openxmlformats.org/officeDocument/2006/relationships/image" Target="../media/image31.jpeg"/><Relationship Id="rId1"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32.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33.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34.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35.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36.pn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0.xml"/><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40.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0.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0.xml"/><Relationship Id="rId1" Type="http://schemas.openxmlformats.org/officeDocument/2006/relationships/image" Target="../media/image44.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0.xml"/><Relationship Id="rId1" Type="http://schemas.openxmlformats.org/officeDocument/2006/relationships/image" Target="../media/image45.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0.xml"/><Relationship Id="rId2" Type="http://schemas.openxmlformats.org/officeDocument/2006/relationships/image" Target="../media/image47.png"/><Relationship Id="rId1" Type="http://schemas.openxmlformats.org/officeDocument/2006/relationships/image" Target="../media/image46.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image" Target="../media/image48.jpeg"/></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47.xml"/><Relationship Id="rId3" Type="http://schemas.openxmlformats.org/officeDocument/2006/relationships/slideLayout" Target="../slideLayouts/slideLayout10.xml"/><Relationship Id="rId2" Type="http://schemas.openxmlformats.org/officeDocument/2006/relationships/image" Target="../media/image50.png"/><Relationship Id="rId1" Type="http://schemas.openxmlformats.org/officeDocument/2006/relationships/image" Target="../media/image49.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0.xml"/><Relationship Id="rId1" Type="http://schemas.openxmlformats.org/officeDocument/2006/relationships/image" Target="../media/image51.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5.xml"/><Relationship Id="rId2" Type="http://schemas.openxmlformats.org/officeDocument/2006/relationships/image" Target="../media/image14.png"/><Relationship Id="rId1"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2_1#75ef42a36?vop=1&amp;pid=944e66517&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P6生物科技进展“调查种群数量的其他方法”的变式题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，教材中提到了红外触发相机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拍摄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检测、记录并识别动物声音等技术，而本题对多种种群数量调查方法进行考查。</a:t>
                </a:r>
                <a:endParaRPr lang="en-US" altLang="zh-CN" sz="2000" dirty="0"/>
              </a:p>
            </p:txBody>
          </p:sp>
        </mc:Choice>
        <mc:Fallback>
          <p:sp>
            <p:nvSpPr>
              <p:cNvPr id="2" name="QC_5_EX.12_1#75ef42a36?vop=1&amp;pid=944e66517&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874"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75ef42a36?vop=1&amp;pid=944e66517&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利用无人机搭载热红外图像传感器监测野生动物是一种新型调查手段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，适用于对活动隐秘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的大中型珍稀兽类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、鸟类的调查，利用该方法，通过对数据的分析和处理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，可以初步了解保护区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内大型哺乳动物的种类和数量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，A正确；标记重捕法需要捕捉动物并标记后再次捕捉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，故与标记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重捕法相比，采用无人机搭载热红外图像传感器监测技术进行调查对野生哺乳动物的影响相对较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，B正确；题述调查方法属于调查种群密度方法中的估算法，C错误；除该技术外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，还可以采用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红外触发相机自动拍摄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检测、动物声音的个体识别技术采集信息，D正确。</a:t>
                </a:r>
                <a:endParaRPr lang="en-US" altLang="zh-CN" sz="2200" dirty="0"/>
              </a:p>
            </p:txBody>
          </p:sp>
        </mc:Choice>
        <mc:Fallback>
          <p:sp>
            <p:nvSpPr>
              <p:cNvPr id="2" name="QC_5_AS.13_1#75ef42a36?vop=1&amp;pid=944e66517&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104"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26415d929?pid=944e6651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［广东汕头2025高二月考］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某研究小组对巢湖边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1公顷范围内褐家鼠的种群密度进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，第一次捕获并标记203只鼠，第二次捕获240只鼠，其中有标记的鼠72只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26415d929.bracket?pid=944e66517&amp;color=0,0,0&amp;vpa=5&amp;vtp=1&amp;bbb=1"/>
          <p:cNvSpPr/>
          <p:nvPr/>
        </p:nvSpPr>
        <p:spPr>
          <a:xfrm>
            <a:off x="2446401" y="190119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14_2#26415d929.choices?pid=944e66517&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A.调查期间，该褐家鼠种群的数量应保持相对稳定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.该区域褐家鼠种群密度的调查结果约为677只/公顷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.若标记个体被重捕的概率下降，则调查结果比实际值小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.选择的标记物不能影响被标记褐家鼠的生存和繁殖活动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26415d929?vop=1&amp;pid=944e66517&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调查期间，该褐家鼠种群的数量应保持相对稳定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，且标记物不能影响被标记褐家鼠的生存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，这是应用标记重捕法的前提，A、D正确。调查区域为1公顷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，该区域种群个体总数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第一次捕获数×第二次捕获数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第二次捕获中被标记数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密度约为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只/公顷；根据计算公式可知，由于标记个体被重捕的概率下降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，使重捕个体中带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标记的个体数偏小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，因此调查结果比实际值大，B正确，C错误。</a:t>
                </a:r>
                <a:endParaRPr lang="en-US" altLang="zh-CN" sz="2200" dirty="0"/>
              </a:p>
            </p:txBody>
          </p:sp>
        </mc:Choice>
        <mc:Fallback>
          <p:sp>
            <p:nvSpPr>
              <p:cNvPr id="2" name="QC_5_AS.16_1#26415d929?vop=1&amp;pid=944e66517&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526"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b1f19b350?pid=67678c8b6&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菏泽单县浮龙湖拥有水域面积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，水草茂密，环境优越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北候鸟迁徙的重要驿站和越冬栖息地之一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b1f19b350?pid=67678c8b6&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r="-325" b="-5438"/>
                </a:stretch>
              </a:blipFill>
            </p:spPr>
            <p:txBody>
              <a:bodyPr/>
              <a:lstStyle/>
              <a:p>
                <a:r>
                  <a:rPr lang="zh-CN" altLang="en-US">
                    <a:noFill/>
                  </a:rPr>
                  <a:t> </a:t>
                </a:r>
              </a:p>
            </p:txBody>
          </p:sp>
        </mc:Fallback>
      </mc:AlternateContent>
      <p:sp>
        <p:nvSpPr>
          <p:cNvPr id="3" name="QC_5_AN.18_1#b1f19b350.bracket?pid=67678c8b6&amp;color=0,0,0&amp;vpa=6&amp;vtp=1"/>
          <p:cNvSpPr/>
          <p:nvPr/>
        </p:nvSpPr>
        <p:spPr>
          <a:xfrm>
            <a:off x="7780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7_2#b1f19b350.choices?pid=67678c8b6&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A.该地某种候鸟种群密度变化的主要影响因素是出生率和死亡率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.种群密度是种群最基本的数量特征，种群密度与出生率成正比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.某种候鸟的出生率、死亡率、迁入率、迁出率直接决定种群数量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.种群密度、出生率、死亡率、年龄结构和性别比例等都是种群内个体特征的统计值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b1f19b350?vop=1&amp;pid=67678c8b6&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由题意可知，该地是南北候鸟迁徙的重要驿站和越冬栖息地</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，说明此处并非候鸟的主要繁殖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，故影响该地某种候鸟种群密度变化的主要因素是迁入率和迁出率，A错误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基本的数量特征</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，种群密度与出生率和死亡率、迁入率和迁出率都有直接关系，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不与出生率成正比，</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错误；种群的出生率和死亡率、迁入率和迁出率直接决定种群数量，C正确；种群密度、</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、年龄结构和性别比例都是种群基本特征的统计值，不是个体特征的统计值，D错误。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9f9d364e9?pid=67678c8b6&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［云南师大附中2024高二月考］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利用人工合成的性引诱剂诱杀害虫的雄性个体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，该害虫的种群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密度将明显下降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造成该现象的直接原因是(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1_1#9f9d364e9.bracket?pid=67678c8b6&amp;color=0,0,0&amp;vpa=7&amp;vtp=1"/>
          <p:cNvSpPr/>
          <p:nvPr/>
        </p:nvSpPr>
        <p:spPr>
          <a:xfrm>
            <a:off x="5735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0_2#9f9d364e9.choices?pid=67678c8b6&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A.雄性个体数量的减少使雌虫大量迁出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.受人工合成的性引诱剂影响，年龄结构改变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.受人工合成的性引诱剂影响，雌性个体也减少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.种群的性别比例失调使种群的出生率下降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2_1#9f9d364e9?vop=1&amp;pid=67678c8b6&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利用性引诱剂诱杀害虫的雄性个体，破坏害虫种群正常的性别比例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，种群的性别比例失调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使种群的出生率下降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，从而使该害虫的种群密度明显下降，故选D。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e465637eb?pid=67678c8b6&amp;color=0,0,0&amp;vtp=1&amp;bt=1&amp;bbb=1"/>
          <p:cNvSpPr/>
          <p:nvPr/>
        </p:nvSpPr>
        <p:spPr>
          <a:xfrm>
            <a:off x="722376" y="969264"/>
            <a:ext cx="10837863"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［福建福州一中2025高二期末］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图1、图2均与种群数量特征相关，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有关分析不正确的是(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e465637eb.bracket?pid=67678c8b6&amp;color=0,0,0&amp;vpa=8&amp;vtp=1"/>
          <p:cNvSpPr/>
          <p:nvPr/>
        </p:nvSpPr>
        <p:spPr>
          <a:xfrm>
            <a:off x="10829989" y="969264"/>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3_2#e465637eb?htil=2&amp;pid=67678c8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33202" y="1511300"/>
            <a:ext cx="4965192" cy="13898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3_3#e465637eb.choices?htil=2&amp;pid=67678c8b6&amp;color=0,0,0&amp;vtp=1&amp;bbb=1&amp;hb=1"/>
              <p:cNvSpPr/>
              <p:nvPr/>
            </p:nvSpPr>
            <p:spPr>
              <a:xfrm>
                <a:off x="722376" y="1384300"/>
                <a:ext cx="5650992"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A.图1中预测种群数量未来变化趋势的主要依据是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为种群最基本的数量特征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，能反映种群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在一定时期的数量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.图2中的丁与图1中的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表示的含义相同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.图2中丙为性别比例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，通过影响出生率来间接影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响种群密度</a:t>
                </a:r>
                <a:endParaRPr lang="en-US" altLang="zh-CN" sz="2000" dirty="0"/>
              </a:p>
            </p:txBody>
          </p:sp>
        </mc:Choice>
        <mc:Fallback>
          <p:sp>
            <p:nvSpPr>
              <p:cNvPr id="5" name="QC_5_BD.23_3#e465637eb.choices?htil=2&amp;pid=67678c8b6&amp;color=0,0,0&amp;vtp=1&amp;bbb=1&amp;hb=1"/>
              <p:cNvSpPr>
                <a:spLocks noRot="1" noChangeAspect="1" noMove="1" noResize="1" noEditPoints="1" noAdjustHandles="1" noChangeArrowheads="1" noChangeShapeType="1" noTextEdit="1"/>
              </p:cNvSpPr>
              <p:nvPr/>
            </p:nvSpPr>
            <p:spPr>
              <a:xfrm>
                <a:off x="722376" y="1384300"/>
                <a:ext cx="5650992" cy="2723134"/>
              </a:xfrm>
              <a:prstGeom prst="rect">
                <a:avLst/>
              </a:prstGeom>
              <a:blipFill rotWithShape="1">
                <a:blip r:embed="rId2"/>
                <a:stretch>
                  <a:fillRect l="-7" r="-688" b="-167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5_1#e465637eb?vop=1&amp;pid=67678c8b6&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只影响出生率，而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既影响出生率也影响死亡率，从而判断出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为性别比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为年龄结构，进而可知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为种群密度；图2为图1的变式，图2中甲使种群密度增加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，应为出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；乙使种群密度减少，应为死亡率；丙影响出生率，为性别比例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；丁既影响出生率也影响死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，为年龄结构。</a:t>
                </a:r>
                <a:endParaRPr lang="en-US" altLang="zh-CN" sz="2000" dirty="0"/>
              </a:p>
            </p:txBody>
          </p:sp>
        </mc:Choice>
        <mc:Fallback>
          <p:sp>
            <p:nvSpPr>
              <p:cNvPr id="2" name="QC_5_EX.25_1#e465637eb?vop=1&amp;pid=67678c8b6&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402"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45707666.fixed?pid=b4b4a3fb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745707666.fixed?pid=b4b4a3fb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种群的数量特征</a:t>
            </a:r>
            <a:endParaRPr lang="en-US" altLang="zh-CN" sz="4400" dirty="0"/>
          </a:p>
        </p:txBody>
      </p:sp>
      <p:pic>
        <p:nvPicPr>
          <p:cNvPr id="4" name="C_3#745707666.fixed?pid=b4b4a3fb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45707666.fixed?pid=b4b4a3fb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6_1#e465637eb?vop=1&amp;pid=67678c8b6&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为年龄结构，既影响出生率也影响死亡率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，是预测种群数量未来变化趋势的主要依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为种群密度，是种群最基本的数量特征，能反映种群在一定时期的数量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；图2中丁为年龄结构，而图1中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为性别比例，故两者表示的含义不相同，C错误；图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为性别比例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，通过影响出生率来间接影响种群密度，D正确。</a:t>
                </a:r>
                <a:endParaRPr lang="en-US" altLang="zh-CN" sz="2200" dirty="0"/>
              </a:p>
            </p:txBody>
          </p:sp>
        </mc:Choice>
        <mc:Fallback>
          <p:sp>
            <p:nvSpPr>
              <p:cNvPr id="2" name="QC_5_AS.26_1#e465637eb?vop=1&amp;pid=67678c8b6&amp;color=0,0,0&amp;vtp=1&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r="-213"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9b75b8618?pid=67678c8b6&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［湖南郴州2024高二期末］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某岛屿上生活着一种动物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，其种群数量多年维持相对稳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。该动物个体从出生到性成熟需要6个月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。如图为某年该动物种群在不同月份的年龄结构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每月最后一天统计种群各年龄期的个体数）。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8_1#9b75b8618.bracket?pid=67678c8b6&amp;color=0,0,0&amp;vpa=9&amp;vtp=1&amp;bbb=1"/>
          <p:cNvSpPr/>
          <p:nvPr/>
        </p:nvSpPr>
        <p:spPr>
          <a:xfrm>
            <a:off x="8288401" y="190119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27_2#9b75b8618?htil=3&amp;pid=67678c8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25149" y="2442717"/>
            <a:ext cx="4224528"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7_3#9b75b8618.choices?htil=3&amp;pid=67678c8b6&amp;color=0,0,0&amp;vtp=1&amp;bbb=1"/>
              <p:cNvSpPr/>
              <p:nvPr/>
            </p:nvSpPr>
            <p:spPr>
              <a:xfrm>
                <a:off x="722376" y="2367914"/>
                <a:ext cx="640080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A.由图可知，季节的更替会影响该种群的年龄结构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月该种群的年龄结构属于稳定型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.由图推算，该种群出生时间可能在3月到6月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.大量诱杀雄性个体可能使该种群年龄结构变为衰退型</a:t>
                </a:r>
                <a:endParaRPr lang="en-US" altLang="zh-CN" sz="2000" dirty="0"/>
              </a:p>
            </p:txBody>
          </p:sp>
        </mc:Choice>
        <mc:Fallback>
          <p:sp>
            <p:nvSpPr>
              <p:cNvPr id="5" name="QC_5_BD.27_3#9b75b8618.choices?htil=3&amp;pid=67678c8b6&amp;color=0,0,0&amp;vtp=1&amp;bbb=1"/>
              <p:cNvSpPr>
                <a:spLocks noRot="1" noChangeAspect="1" noMove="1" noResize="1" noEditPoints="1" noAdjustHandles="1" noChangeArrowheads="1" noChangeShapeType="1" noTextEdit="1"/>
              </p:cNvSpPr>
              <p:nvPr/>
            </p:nvSpPr>
            <p:spPr>
              <a:xfrm>
                <a:off x="722376" y="2367914"/>
                <a:ext cx="6400800" cy="1796034"/>
              </a:xfrm>
              <a:prstGeom prst="rect">
                <a:avLst/>
              </a:prstGeom>
              <a:blipFill rotWithShape="1">
                <a:blip r:embed="rId2"/>
                <a:stretch>
                  <a:fillRect l="-6" t="-35" r="6"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9_1#9b75b8618?vop=1&amp;pid=67678c8b6&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9_2#9b75b8618?vop=1&amp;pid=67678c8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27832" y="1511300"/>
            <a:ext cx="5742432" cy="37673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9b75b8618?vop=1&amp;pid=67678c8b6&amp;color=0,0,0&amp;vtp=1&amp;bt=1&amp;bbb=1&amp;hb=1"/>
              <p:cNvSpPr/>
              <p:nvPr/>
            </p:nvSpPr>
            <p:spPr>
              <a:xfrm>
                <a:off x="722376" y="100584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不同季节该种群中未成熟个体、成熟个体以及衰老个体所占的比例不同，因此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，季节的更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替会影响该种群的年龄结构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月该种群未成熟个体所占的比例最大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，其年龄结构属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于增长型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，B错误；由图可知，未成熟个体从2月底到6月底从零逐渐增多，从6月底到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12月底逐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渐减少至零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，而该动物个体从出生到性成熟需要6个月，12月底都性成熟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，因此该种群出生时间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3月到6月，C正确；大量诱杀雄性个体会破坏性别比例，进而影响种群的出生率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的幼年个体数量减少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，从而可能使种群年龄结构变为衰退型，D正确。</a:t>
                </a:r>
                <a:endParaRPr lang="en-US" altLang="zh-CN" sz="2200" dirty="0"/>
              </a:p>
            </p:txBody>
          </p:sp>
        </mc:Choice>
        <mc:Fallback>
          <p:sp>
            <p:nvSpPr>
              <p:cNvPr id="2" name="QC_5_AS.30_1#9b75b8618?vop=1&amp;pid=67678c8b6&amp;color=0,0,0&amp;vtp=1&amp;bt=1&amp;bbb=1&amp;hb=1"/>
              <p:cNvSpPr>
                <a:spLocks noRot="1" noChangeAspect="1" noMove="1" noResize="1" noEditPoints="1" noAdjustHandles="1" noChangeArrowheads="1" noChangeShapeType="1" noTextEdit="1"/>
              </p:cNvSpPr>
              <p:nvPr/>
            </p:nvSpPr>
            <p:spPr>
              <a:xfrm>
                <a:off x="722376" y="1005840"/>
                <a:ext cx="10753344" cy="2710434"/>
              </a:xfrm>
              <a:prstGeom prst="rect">
                <a:avLst/>
              </a:prstGeom>
              <a:blipFill rotWithShape="1">
                <a:blip r:embed="rId1"/>
                <a:stretch>
                  <a:fillRect l="-4" r="-183" b="-16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1_1#ff3ac9f33?pid=c0e71b0f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［江西赣州部分校2025高二联考］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下列关于种群密度研究方法的分析，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2_1#ff3ac9f33.bracket?pid=c0e71b0f8&amp;color=0,0,0&amp;vpa=10&amp;vtp=1"/>
          <p:cNvSpPr/>
          <p:nvPr/>
        </p:nvSpPr>
        <p:spPr>
          <a:xfrm>
            <a:off x="10172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31_2#ff3ac9f33.choices?pid=c0e71b0f8&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A.在调查分布范围较小、个体较大的种群时，可以逐个计数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.调查蚜虫、跳蝻等活动范围不大的动物的密度可以用样方法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.黑光灯诱捕法调查种群密度是利用昆虫具有趋高温的特点</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.调查一些特殊生物的种群密度，也可用遇见率、鸣声等作为调查标准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3_1#ff3ac9f33?vop=1&amp;pid=c0e71b0f8&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对于分布范围较小、个体较大的种群，可以逐个计数，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如调查某山坡上的珙桐种群密度，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正确；调查草地上蒲公英的密度，农田中某种昆虫卵的密度、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作物植株上蚜虫或跳蝻的密度等，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都可以采用样方法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，B正确；黑光灯诱捕法调查种群密度利用的是昆虫趋光的特点，C错误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些特殊生物的种群密度进行调查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，也可用遇见率、鸣声或粪便等作为调查标准，D正确。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4_1#ff3ac9f33?vop=1&amp;pid=c0e71b0f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p:txBody>
      </p:sp>
      <p:sp>
        <p:nvSpPr>
          <p:cNvPr id="3" name="QC_6_EX.34_2#ff3ac9f33?vop=1&amp;pid=c0e71b0f8&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种群密度调查方法辨析</a:t>
            </a:r>
            <a:endParaRPr lang="en-US" altLang="zh-CN" sz="2000" dirty="0"/>
          </a:p>
        </p:txBody>
      </p:sp>
      <p:pic>
        <p:nvPicPr>
          <p:cNvPr id="4" name="QC_6_EX.34_3#ff3ac9f33?vop=1&amp;pid=c0e71b0f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45303" y="1968500"/>
            <a:ext cx="5907493" cy="42860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faf446cd5?pid=cc509f828&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［河南三门峡2025期末］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调查种群密度时，操作不规范会导致一定的误差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6_1#faf446cd5.bracket?pid=cc509f828&amp;color=0,0,0&amp;vpa=11&amp;vtp=1"/>
          <p:cNvSpPr/>
          <p:nvPr/>
        </p:nvSpPr>
        <p:spPr>
          <a:xfrm>
            <a:off x="1671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35_2#faf446cd5.choices?pid=cc509f828&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A.用样方法调查种群密度时，计数样方内和四条边线上的个体，调查值偏大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.用标记重捕法调查鲫鱼种群数量时，首捕和重捕都用较大网眼的渔网，调查值偏小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.用样方法调查种群密度时，若种群个体数目较少，可适当扩大样方面积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.用标记重捕法调查种群密度时，若标记个体没有混匀即进行重捕，则最终的调查结果会偏大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faf446cd5?vop=1&amp;pid=cc509f828&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利用样方法调查种群数量时，应该计数样方内和相邻两条边线及夹角上的个体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内和四条边线上的个体会使调查值偏大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，A正确。用标记重捕法调查鲫鱼种群数量时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，首捕和重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捕都用较大网眼的渔网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，只能调查种群中个体较大的鲫鱼的数量，调查值偏小，B正确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法调查种群密度时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，若种群个体数目较少，则可适当扩大样方面积，C正确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。若种群个体总数记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，首捕并标记个体数为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,重捕中标记个体数为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记个体没有混匀即进行重捕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，会导致重捕个体中被标记的个体数偏小或偏大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，最终导致调查结果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可能偏大也可能偏小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6_AS.37_1#faf446cd5?vop=1&amp;pid=cc509f828&amp;color=0,0,0&amp;vtp=1&amp;bt=1&amp;bbb=1&amp;hb=1"/>
              <p:cNvSpPr>
                <a:spLocks noRot="1" noChangeAspect="1" noMove="1" noResize="1" noEditPoints="1" noAdjustHandles="1" noChangeArrowheads="1" noChangeShapeType="1" noTextEdit="1"/>
              </p:cNvSpPr>
              <p:nvPr/>
            </p:nvSpPr>
            <p:spPr>
              <a:xfrm>
                <a:off x="722376" y="1005840"/>
                <a:ext cx="10753344" cy="3154934"/>
              </a:xfrm>
              <a:prstGeom prst="rect">
                <a:avLst/>
              </a:prstGeom>
              <a:blipFill rotWithShape="1">
                <a:blip r:embed="rId1"/>
                <a:stretch>
                  <a:fillRect l="-4" r="-402" b="-14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8_1#faf446cd5?vop=1&amp;pid=cc509f828&amp;color=0,0,0&amp;vtp=1&amp;bt=1&amp;bbb=1&amp;hb=1"/>
          <p:cNvSpPr/>
          <p:nvPr/>
        </p:nvSpPr>
        <p:spPr>
          <a:xfrm>
            <a:off x="722376" y="969264"/>
            <a:ext cx="10753344" cy="4602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种群密度调查的误差分析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1）样方法的误差分析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未做到随机取样：在个体分布较密集处取样会导致调查结果偏大；反之，使调查结果偏小。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样方数量过少：样方数量过少会使统计结果产生较大误差。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计数不完全：在计数时，只统计部分生长期的个体，会使统计结果不准确。</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2）标记重捕法的误差分析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统计结果偏大的情况：标记物过于明显，使被标记个体容易被天敌捕食；标记物容易脱落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捕捉过的个体提高警惕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，难以再次被捕捉等。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统计结果偏小的情况：在被标记个体密集处重捕。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36001b18?pid=944e66517&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［河北唐山2025高二月考］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，下列叙述符合种群密度概念的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36001b18.bracket?pid=944e66517&amp;color=0,0,0&amp;vpa=1&amp;vtp=1"/>
          <p:cNvSpPr/>
          <p:nvPr/>
        </p:nvSpPr>
        <p:spPr>
          <a:xfrm>
            <a:off x="1176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436001b18.choices?pid=944e66517&amp;color=0,0,0&amp;vtp=1&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.一公顷水稻的年产量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.每平方米草地中杂草的数量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C.某湖泊每立方米水体鲫鱼的数量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.某地区灰仓鼠每年新增的个体数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387b49a9.fixed?pid=b4b4a3fb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2387b49a9.fixed?pid=b4b4a3fb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种群的数量特征</a:t>
            </a:r>
            <a:endParaRPr lang="en-US" altLang="zh-CN" sz="4400" dirty="0"/>
          </a:p>
        </p:txBody>
      </p:sp>
      <p:pic>
        <p:nvPicPr>
          <p:cNvPr id="4" name="C_3#2387b49a9.fixed?pid=b4b4a3fb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387b49a9.fixed?pid=b4b4a3fb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9_1#131362114?pid=2387b49a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［四川绵阳南山中学2025高二月考］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如图为某同学构建的种群各数量特征之间关系的模型图。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0_1#131362114.bracket?pid=2387b49a9&amp;color=0,0,0&amp;vpa=12&amp;vtp=1"/>
          <p:cNvSpPr/>
          <p:nvPr/>
        </p:nvSpPr>
        <p:spPr>
          <a:xfrm>
            <a:off x="344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4_BD.39_2#131362114?pid=2387b49a9&amp;color=0,0,0&amp;vtp=1&amp;bbb=1"/>
              <p:cNvSpPr/>
              <p:nvPr/>
            </p:nvSpPr>
            <p:spPr>
              <a:xfrm>
                <a:off x="722376" y="1871286"/>
                <a:ext cx="10753344" cy="408559"/>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”表示促进或增加，“-”表示抑制或减少</a:t>
                </a:r>
                <a:endParaRPr lang="en-US" altLang="zh-CN" sz="2000" dirty="0"/>
              </a:p>
            </p:txBody>
          </p:sp>
        </mc:Choice>
        <mc:Fallback>
          <p:sp>
            <p:nvSpPr>
              <p:cNvPr id="4" name="QC_4_BD.39_2#131362114?pid=2387b49a9&amp;color=0,0,0&amp;vtp=1&amp;bbb=1"/>
              <p:cNvSpPr>
                <a:spLocks noRot="1" noChangeAspect="1" noMove="1" noResize="1" noEditPoints="1" noAdjustHandles="1" noChangeArrowheads="1" noChangeShapeType="1" noTextEdit="1"/>
              </p:cNvSpPr>
              <p:nvPr/>
            </p:nvSpPr>
            <p:spPr>
              <a:xfrm>
                <a:off x="722376" y="1871286"/>
                <a:ext cx="10753344" cy="408559"/>
              </a:xfrm>
              <a:prstGeom prst="rect">
                <a:avLst/>
              </a:prstGeom>
              <a:blipFill rotWithShape="1">
                <a:blip r:embed="rId1"/>
                <a:stretch>
                  <a:fillRect l="-4" t="-141" b="-11765"/>
                </a:stretch>
              </a:blipFill>
            </p:spPr>
            <p:txBody>
              <a:bodyPr/>
              <a:lstStyle/>
              <a:p>
                <a:r>
                  <a:rPr lang="zh-CN" altLang="en-US">
                    <a:noFill/>
                  </a:rPr>
                  <a:t> </a:t>
                </a:r>
              </a:p>
            </p:txBody>
          </p:sp>
        </mc:Fallback>
      </mc:AlternateContent>
      <p:pic>
        <p:nvPicPr>
          <p:cNvPr id="5" name="QC_4_BD.39_3#131362114?htil=4&amp;pid=2387b49a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221264" y="2408877"/>
            <a:ext cx="2203704"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39_4#131362114.choices?htil=4&amp;pid=2387b49a9&amp;color=0,0,0&amp;vtp=1&amp;bbb=1"/>
          <p:cNvSpPr/>
          <p:nvPr/>
        </p:nvSpPr>
        <p:spPr>
          <a:xfrm>
            <a:off x="722376" y="2281877"/>
            <a:ext cx="8412480" cy="17960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A.可利用人工合成的性外激素干扰雌雄交尾来控制特征⑥，进而影响种群数量</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.种群都具有种群密度、年龄结构、性别比例等数量特征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.某种群的特征②逐渐增加，可判断其年龄结构是增长型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.种群密度反映了种群在一定时期的数量，但不能反映种群数量的变化趋势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41_1#131362114?vop=1&amp;pid=2387b49a9&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①③</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能使种群密度降低，故①③是死亡率和迁出率；②④能使种群密度上升，故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②④是出生率和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迁入率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。⑤通过影响①使种群数量减少，通过影响②使种群数量增多，则⑤是年龄结构，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，②是出生率，所以③是迁出率，④是迁入率。⑥是性别比例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，它通过影响出生率来影响种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EX.41_1#131362114?vop=1&amp;pid=2387b49a9&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402"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131362114?vop=1&amp;pid=2387b49a9&amp;color=0,0,0&amp;vtp=1&amp;bt=1&amp;bbb=1&amp;hb=1"/>
              <p:cNvSpPr/>
              <p:nvPr/>
            </p:nvSpPr>
            <p:spPr>
              <a:xfrm>
                <a:off x="722376" y="972000"/>
                <a:ext cx="10753344" cy="2322259"/>
              </a:xfrm>
              <a:prstGeom prst="rect">
                <a:avLst/>
              </a:prstGeom>
              <a:noFill/>
            </p:spPr>
            <p:txBody>
              <a:bodyPr wrap="square" lIns="0" tIns="0" rIns="0" bIns="0" rtlCol="0" anchor="t"/>
              <a:lstStyle/>
              <a:p>
                <a:pPr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人工合成的性外激素可以干扰雌雄交尾，从而影响种群数量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，但不能控制性别比例</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zh-CN" altLang="en-US" sz="2000" b="0" i="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a:t> </a:t>
                </a:r>
                <a:endPar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ct val="1500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⑥</m:t>
                    </m:r>
                    <m:r>
                      <a:rPr lang="en-US" altLang="zh-CN" sz="22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交尾并未直接杀死雄性或雌性个体，A错误；并不是所有种群都具有性别比例等数量特征，例如雌雄同株植物没有性别比例，B错误；仅根据种群特征②（出生率）逐渐增加不能判断种群特征⑤（年龄结构）是增长型，C错误；种群密度反映了种群在一定时期的数量，但不能反映种群数量的变化趋势，D正确。</a:t>
                </a:r>
                <a:endParaRPr lang="en-US" altLang="zh-CN" sz="2200" dirty="0"/>
              </a:p>
            </p:txBody>
          </p:sp>
        </mc:Choice>
        <mc:Fallback>
          <p:sp>
            <p:nvSpPr>
              <p:cNvPr id="2" name="QC_4_AS.42_1#131362114?vop=1&amp;pid=2387b49a9&amp;color=0,0,0&amp;vtp=1&amp;bt=1&amp;bbb=1&amp;hb=1"/>
              <p:cNvSpPr>
                <a:spLocks noRot="1" noChangeAspect="1" noMove="1" noResize="1" noEditPoints="1" noAdjustHandles="1" noChangeArrowheads="1" noChangeShapeType="1" noTextEdit="1"/>
              </p:cNvSpPr>
              <p:nvPr/>
            </p:nvSpPr>
            <p:spPr>
              <a:xfrm>
                <a:off x="722376" y="972000"/>
                <a:ext cx="10753344" cy="2322259"/>
              </a:xfrm>
              <a:prstGeom prst="rect">
                <a:avLst/>
              </a:prstGeom>
              <a:blipFill rotWithShape="1">
                <a:blip r:embed="rId1"/>
                <a:stretch>
                  <a:fillRect l="-4" t="-19" b="-105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3_1#06c8d762e?pid=2387b49a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研究人员对黄土高原地区不同放牧强度下长芒草种群的年龄结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4_1#06c8d762e.bracket?pid=2387b49a9&amp;color=0,0,0&amp;vpa=13&amp;vtp=1"/>
          <p:cNvSpPr/>
          <p:nvPr/>
        </p:nvSpPr>
        <p:spPr>
          <a:xfrm>
            <a:off x="598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3_2#06c8d762e?htil=5&amp;pid=2387b49a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48657" y="1951677"/>
            <a:ext cx="4791456" cy="2706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3_3#06c8d762e.choices?htil=5&amp;pid=2387b49a9&amp;color=0,0,0&amp;vtp=1&amp;bbb=1&amp;hb=1"/>
          <p:cNvSpPr/>
          <p:nvPr/>
        </p:nvSpPr>
        <p:spPr>
          <a:xfrm>
            <a:off x="722376" y="1876874"/>
            <a:ext cx="5824728"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.将所有样方某一龄级数量的平均值作为该龄级数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量的估计值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B.龄级构成是以各龄级个体数占该种群总数的比例计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算获得的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.随着放牧时间延长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，重牧强度下长芒草种群逐渐趋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向衰退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，任何放牧强度都不利于长芒草种群数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量的增长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5_1#06c8d762e?vop=1&amp;pid=2387b49a9&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45_2#06c8d762e?vop=1&amp;pid=2387b49a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18440" y="1511300"/>
            <a:ext cx="4952075"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6_1#06c8d762e?vop=1&amp;pid=2387b49a9&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用样方法调查时，应该以所有样方某一龄级数量的平均值作为该龄级数量的估计值，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；龄级构成是以各龄级个体数占该种群总数的比例计算获得的，B正确。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7_1#b7b62b58c?pid=2387b49a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采用堵洞盗洞法可估测高原鼠兔的种群数量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将待测区域内高原鼠兔的洞口全部填埋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3天每天记录被盗开的洞口数并计算平均值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即有效洞口数），统计待测区域内的有效洞口数为60个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。在附近另一片较小的区域内测定有效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洞口数后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，再用夹捕法捕尽该区域内的高原鼠兔，记录该区域内的有效洞口数为4个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，高原鼠兔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8_1#b7b62b58c.bracket?pid=2387b49a9&amp;color=0,0,0&amp;vpa=14&amp;vtp=1&amp;bbb=1"/>
          <p:cNvSpPr/>
          <p:nvPr/>
        </p:nvSpPr>
        <p:spPr>
          <a:xfrm>
            <a:off x="4052951" y="27817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sp>
        <p:nvSpPr>
          <p:cNvPr id="4" name="QC_4_BD.47_2#b7b62b58c.choices?pid=2387b49a9&amp;color=0,0,0&amp;vtp=1&amp;bbb=1"/>
          <p:cNvSpPr/>
          <p:nvPr/>
        </p:nvSpPr>
        <p:spPr>
          <a:xfrm>
            <a:off x="722376" y="32484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A.统计有效洞口数时，每天应该在同一时间段进行记录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.每天记录好被盗开的洞口数后，需要将洞口重新填埋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.计算可得待测区域内高原鼠兔的种群数量约为500只</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.幼年高原鼠兔尚不能外出活动，因此估测数量会偏高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9_1#b7b62b58c?vop=1&amp;pid=2387b49a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统计有效洞口数时，要避免偶然因素的影响，所以每天要在同一时间段进行记录，A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每天记录好被盗开的洞口数后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，需要重新填埋，以保证每天盗开的洞口都是当天的有效洞口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；根据有效洞口数和高原鼠兔的比例，可以估算高原鼠兔的种群数量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，故待测区域内的高原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鼠兔大约是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（只），C错误；因为幼年高原鼠兔不能外出活动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，因此估算的数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量不包含幼年高原鼠兔数量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，估测数量会比实际数量低，D错误。</a:t>
                </a:r>
                <a:endParaRPr lang="en-US" altLang="zh-CN" sz="2200" dirty="0"/>
              </a:p>
            </p:txBody>
          </p:sp>
        </mc:Choice>
        <mc:Fallback>
          <p:sp>
            <p:nvSpPr>
              <p:cNvPr id="2" name="QC_4_AS.49_1#b7b62b58c?vop=1&amp;pid=2387b49a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48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0_1#71d27e600?pid=2387b49a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雌雄异株植物自然种群的性别比例一般为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，但环境因子可能会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使性别比例偏离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。斑子麻黄是耐贫瘠、耐干旱、耐寒冷的雌雄异株植物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。如图为某山坡不同区域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样地的营养优越，</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样地营养不良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斑子麻黄种群数量调查结果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0_1#71d27e600?pid=2387b49a9&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p:sp>
        <p:nvSpPr>
          <p:cNvPr id="3" name="QC_4_AN.51_1#71d27e600.bracket?pid=2387b49a9&amp;color=0,0,0&amp;vpa=15&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50_2#71d27e600?htil=6&amp;pid=2387b49a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175392" y="2866077"/>
            <a:ext cx="5239512" cy="28986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0_3#71d27e600.choices?htil=6&amp;pid=2387b49a9&amp;color=0,0,0&amp;vtp=1&amp;bbb=1&amp;hb=1"/>
              <p:cNvSpPr/>
              <p:nvPr/>
            </p:nvSpPr>
            <p:spPr>
              <a:xfrm>
                <a:off x="722376" y="2791274"/>
                <a:ext cx="5376672"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.营养不良环境下幼龄雄株比雌株生存能力可能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样地斑子麻黄种群的年龄结构为稳定型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.在优越的营养条件下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，年龄越小性别比例偏离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越严重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.若调查样地为分布于不同海拔的狭长山坡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可用等距取样法进行取样</a:t>
                </a:r>
                <a:endParaRPr lang="en-US" altLang="zh-CN" sz="2000" dirty="0"/>
              </a:p>
            </p:txBody>
          </p:sp>
        </mc:Choice>
        <mc:Fallback>
          <p:sp>
            <p:nvSpPr>
              <p:cNvPr id="5" name="QC_4_BD.50_3#71d27e600.choices?htil=6&amp;pid=2387b49a9&amp;color=0,0,0&amp;vtp=1&amp;bbb=1&amp;hb=1"/>
              <p:cNvSpPr>
                <a:spLocks noRot="1" noChangeAspect="1" noMove="1" noResize="1" noEditPoints="1" noAdjustHandles="1" noChangeArrowheads="1" noChangeShapeType="1" noTextEdit="1"/>
              </p:cNvSpPr>
              <p:nvPr/>
            </p:nvSpPr>
            <p:spPr>
              <a:xfrm>
                <a:off x="722376" y="2791274"/>
                <a:ext cx="5376672" cy="3180334"/>
              </a:xfrm>
              <a:prstGeom prst="rect">
                <a:avLst/>
              </a:prstGeom>
              <a:blipFill rotWithShape="1">
                <a:blip r:embed="rId3"/>
                <a:stretch>
                  <a:fillRect l="-7" t="-14" r="-1609"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36001b18?vop=1&amp;pid=944e66517&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种群密度是指种群在单位面积或单位体积中的个体数，不是产量，A错误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；在一定的自然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，同种生物的全部个体形成种群，每平方米草地中的杂草不是同一个物种，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不能形成种群，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，每平方米草地中杂草的数量不符合种群密度概念，B错误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；某湖泊每立方米水体鲫鱼的数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量符合种群密度的概念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，C正确；种群密度描述的是调查时单位面积或单位体积的现存量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新增的个体数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2_1#71d27e600?vop=1&amp;pid=2387b49a9&amp;color=0,0,0&amp;vtp=1&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由题意可知，该植物自然种群的性别比例约为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样地的营养条件优越</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样地营养不良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，由柱形图可知，营养不良环境下幼龄个体中雄/雌的值大于1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，推测营养不良环境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下幼龄雄株比雌株生存能力可能更强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样地斑子麻黄种群中成年个体最多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，幼年个体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多于老年个体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，故其年龄结构为稳定型，B正确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样地的营养优越，但</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样地中幼年个体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的性别比例偏离并不是最严重的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，因此无法得出“在优越的营养条件下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，年龄越小性别比例偏离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”的结论，C错误；若调查样地为分布于不同海拔的狭长山坡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，则可用等距取样法进行取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2_1#71d27e600?vop=1&amp;pid=2387b49a9&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r="-437"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3_1#d84556b8f?pid=2387b49a9&amp;color=0,0,0&amp;vtp=1&amp;bt=1&amp;bbb=1&amp;hb=1"/>
          <p:cNvSpPr/>
          <p:nvPr/>
        </p:nvSpPr>
        <p:spPr>
          <a:xfrm>
            <a:off x="722376" y="972000"/>
            <a:ext cx="10753344" cy="7800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5.研究机构对某草原的野兔进行了调查，如表为通过标记重捕法调查野兔种群密度的结果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答下列有关问题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graphicFrame>
        <p:nvGraphicFramePr>
          <p:cNvPr id="42" name="QO_4_BD.53_2#d84556b8f?colgroup=4,7,7,9,9&amp;pid=2387b49a9&amp;color=0,0,0&amp;vtp=1&amp;bbb=1"/>
          <p:cNvGraphicFramePr>
            <a:graphicFrameLocks noGrp="1"/>
          </p:cNvGraphicFramePr>
          <p:nvPr/>
        </p:nvGraphicFramePr>
        <p:xfrm>
          <a:off x="722376" y="1881447"/>
          <a:ext cx="10707624" cy="1301242"/>
        </p:xfrm>
        <a:graphic>
          <a:graphicData uri="http://schemas.openxmlformats.org/drawingml/2006/table">
            <a:tbl>
              <a:tblPr/>
              <a:tblGrid>
                <a:gridCol w="1280160"/>
                <a:gridCol w="2020824"/>
                <a:gridCol w="2029968"/>
                <a:gridCol w="2688336"/>
                <a:gridCol w="2688336"/>
              </a:tblGrid>
              <a:tr h="430276">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雌性个体数/只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雄性个体数/只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5483">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初捕</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5483">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4" name="QB_5_BD.54_1#5907f140e?pid=d84556b8f&amp;color=0,0,0&amp;vtp=1&amp;bbb=1&amp;hb=1"/>
              <p:cNvSpPr/>
              <p:nvPr/>
            </p:nvSpPr>
            <p:spPr>
              <a:xfrm>
                <a:off x="722376" y="3316547"/>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）种群最基本的数量特征是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若调查区域总面积为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，则该草原野兔的种群密度约为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综合两次捕获情况，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该野兔种群的性别比例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54_1#5907f140e?pid=d84556b8f&amp;color=0,0,0&amp;vtp=1&amp;bbb=1&amp;hb=1"/>
              <p:cNvSpPr>
                <a:spLocks noRot="1" noChangeAspect="1" noMove="1" noResize="1" noEditPoints="1" noAdjustHandles="1" noChangeArrowheads="1" noChangeShapeType="1" noTextEdit="1"/>
              </p:cNvSpPr>
              <p:nvPr/>
            </p:nvSpPr>
            <p:spPr>
              <a:xfrm>
                <a:off x="722376" y="3316547"/>
                <a:ext cx="10753344" cy="1205103"/>
              </a:xfrm>
              <a:prstGeom prst="rect">
                <a:avLst/>
              </a:prstGeom>
              <a:blipFill rotWithShape="1">
                <a:blip r:embed="rId1"/>
                <a:stretch>
                  <a:fillRect l="-4" t="-48" b="-3230"/>
                </a:stretch>
              </a:blipFill>
            </p:spPr>
            <p:txBody>
              <a:bodyPr/>
              <a:lstStyle/>
              <a:p>
                <a:r>
                  <a:rPr lang="zh-CN" altLang="en-US">
                    <a:noFill/>
                  </a:rPr>
                  <a:t> </a:t>
                </a:r>
              </a:p>
            </p:txBody>
          </p:sp>
        </mc:Fallback>
      </mc:AlternateContent>
      <p:sp>
        <p:nvSpPr>
          <p:cNvPr id="5" name="QB_5_AN.55_1#5907f140e.blank?pid=d84556b8f&amp;color=0,0,0&amp;vpa=16&amp;vtp=1&amp;bbb=1"/>
          <p:cNvSpPr/>
          <p:nvPr/>
        </p:nvSpPr>
        <p:spPr>
          <a:xfrm>
            <a:off x="4183126" y="3289115"/>
            <a:ext cx="120015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种群密度</a:t>
            </a:r>
            <a:endParaRPr lang="en-US" altLang="zh-CN" sz="2000" dirty="0">
              <a:solidFill>
                <a:srgbClr val="00B050"/>
              </a:solidFill>
            </a:endParaRPr>
          </a:p>
        </p:txBody>
      </p:sp>
      <p:sp>
        <p:nvSpPr>
          <p:cNvPr id="6" name="QB_5_AN.56_1#5907f140e.blank?pid=d84556b8f&amp;color=0,0,0&amp;vpa=17&amp;vtp=1&amp;bbb=1"/>
          <p:cNvSpPr/>
          <p:nvPr/>
        </p:nvSpPr>
        <p:spPr>
          <a:xfrm>
            <a:off x="7201980" y="3708215"/>
            <a:ext cx="65563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180</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5_AN.57_1#5907f140e.blank?pid=d84556b8f&amp;color=0,0,0&amp;vpa=18&amp;vtp=1&amp;bbb=1"/>
              <p:cNvSpPr/>
              <p:nvPr/>
            </p:nvSpPr>
            <p:spPr>
              <a:xfrm>
                <a:off x="5054664" y="4168145"/>
                <a:ext cx="544005"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5_AN.57_1#5907f140e.blank?pid=d84556b8f&amp;color=0,0,0&amp;vpa=18&amp;vtp=1&amp;bbb=1"/>
              <p:cNvSpPr>
                <a:spLocks noRot="1" noChangeAspect="1" noMove="1" noResize="1" noEditPoints="1" noAdjustHandles="1" noChangeArrowheads="1" noChangeShapeType="1" noTextEdit="1"/>
              </p:cNvSpPr>
              <p:nvPr/>
            </p:nvSpPr>
            <p:spPr>
              <a:xfrm>
                <a:off x="5054664" y="4168145"/>
                <a:ext cx="544005" cy="294577"/>
              </a:xfrm>
              <a:prstGeom prst="rect">
                <a:avLst/>
              </a:prstGeom>
              <a:blipFill rotWithShape="1">
                <a:blip r:embed="rId2"/>
                <a:stretch>
                  <a:fillRect l="-12" t="-2" r="94" b="-77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58_1#5907f140e?vop=1&amp;pid=d84556b8f&amp;color=0,0,0&amp;vtp=1&amp;bbb=1&amp;hb=1"/>
              <p:cNvSpPr/>
              <p:nvPr/>
            </p:nvSpPr>
            <p:spPr>
              <a:xfrm>
                <a:off x="722376" y="4591183"/>
                <a:ext cx="10753344" cy="1647190"/>
              </a:xfrm>
              <a:prstGeom prst="rect">
                <a:avLst/>
              </a:prstGeom>
              <a:noFill/>
            </p:spPr>
            <p:txBody>
              <a:bodyPr wrap="none" lIns="0" tIns="0" rIns="0" bIns="0" rtlCol="0" anchor="t"/>
              <a:lstStyle/>
              <a:p>
                <a:pPr algn="l" latinLnBrk="1">
                  <a:lnSpc>
                    <a:spcPts val="3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种群密度是种群最基本的数量特征。种群密度的调查方法主要有标记重捕法和样方法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中标记重捕法的估算公式为种群数量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标记个体数×重捕个体数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重捕中标记个体数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，结合表格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数据和题干信息计算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，该草原野兔的种群密度</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14:m>
                  <m:oMath xmlns:m="http://schemas.openxmlformats.org/officeDocument/2006/math">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。综合两次捕获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，该野兔种群的性别比例（雌</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8" name="QB_5_AS.58_1#5907f140e?vop=1&amp;pid=d84556b8f&amp;color=0,0,0&amp;vtp=1&amp;bbb=1&amp;hb=1"/>
              <p:cNvSpPr>
                <a:spLocks noRot="1" noChangeAspect="1" noMove="1" noResize="1" noEditPoints="1" noAdjustHandles="1" noChangeArrowheads="1" noChangeShapeType="1" noTextEdit="1"/>
              </p:cNvSpPr>
              <p:nvPr/>
            </p:nvSpPr>
            <p:spPr>
              <a:xfrm>
                <a:off x="722376" y="4591183"/>
                <a:ext cx="10753344" cy="1647190"/>
              </a:xfrm>
              <a:prstGeom prst="rect">
                <a:avLst/>
              </a:prstGeom>
              <a:blipFill rotWithShape="1">
                <a:blip r:embed="rId3"/>
                <a:stretch>
                  <a:fillRect l="-4" t="-8" r="-862" b="-253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2" end="2"/>
                                            </p:txEl>
                                          </p:spTgt>
                                        </p:tgtEl>
                                        <p:attrNameLst>
                                          <p:attrName>style.visibility</p:attrName>
                                        </p:attrNameLst>
                                      </p:cBhvr>
                                      <p:to>
                                        <p:strVal val="visible"/>
                                      </p:to>
                                    </p:set>
                                    <p:animEffect transition="in" filter="fade">
                                      <p:cBhvr>
                                        <p:cTn id="40" dur="500"/>
                                        <p:tgtEl>
                                          <p:spTgt spid="8">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xEl>
                                              <p:pRg st="3" end="3"/>
                                            </p:txEl>
                                          </p:spTgt>
                                        </p:tgtEl>
                                        <p:attrNameLst>
                                          <p:attrName>style.visibility</p:attrName>
                                        </p:attrNameLst>
                                      </p:cBhvr>
                                      <p:to>
                                        <p:strVal val="visible"/>
                                      </p:to>
                                    </p:set>
                                    <p:animEffect transition="in" filter="fade">
                                      <p:cBhvr>
                                        <p:cTn id="43"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9_1#9ac63880f?pid=d84556b8f&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（2）如图表示种群年龄结构的三种类型，其中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A类型种群密度的发展趋势是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度会越来越小的是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填字母）类型。</a:t>
            </a:r>
            <a:endParaRPr lang="en-US" altLang="zh-CN" sz="2000" dirty="0"/>
          </a:p>
        </p:txBody>
      </p:sp>
      <p:sp>
        <p:nvSpPr>
          <p:cNvPr id="3" name="QB_5_AN.60_1#9ac63880f.blank?pid=d84556b8f&amp;color=0,0,0&amp;vpa=19&amp;vtp=1&amp;bbb=1"/>
          <p:cNvSpPr/>
          <p:nvPr/>
        </p:nvSpPr>
        <p:spPr>
          <a:xfrm>
            <a:off x="9188514"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越来越大</a:t>
            </a:r>
            <a:endParaRPr lang="en-US" altLang="zh-CN" sz="2000" dirty="0"/>
          </a:p>
        </p:txBody>
      </p:sp>
      <p:sp>
        <p:nvSpPr>
          <p:cNvPr id="4" name="QB_5_AN.62_1#9ac63880f.blank?pid=d84556b8f&amp;color=0,0,0&amp;vpa=20&amp;vtp=1"/>
          <p:cNvSpPr/>
          <p:nvPr/>
        </p:nvSpPr>
        <p:spPr>
          <a:xfrm>
            <a:off x="2751201" y="136931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5" name="QB_5_BD.61_1#9ac63880f?pid=d84556b8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26280" y="1949450"/>
            <a:ext cx="3145536" cy="1170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AS.63_1#9ac63880f?vop=1&amp;pid=d84556b8f&amp;color=0,0,0&amp;vtp=1&amp;bbb=1&amp;hb=1"/>
          <p:cNvSpPr/>
          <p:nvPr/>
        </p:nvSpPr>
        <p:spPr>
          <a:xfrm>
            <a:off x="722376" y="32575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种群的年龄结构包括增长型、稳定型和衰退型。图中A为增长型，种群密度会越来越大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为衰退型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，种群密度会越来越小。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4_1#3461968bd?pid=d84556b8f&amp;color=0,0,0&amp;vtp=1&amp;bt=1&amp;bbb=1&amp;hb=1"/>
          <p:cNvSpPr/>
          <p:nvPr/>
        </p:nvSpPr>
        <p:spPr>
          <a:xfrm>
            <a:off x="722376" y="969265"/>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（3）现调查所捕获野兔的月龄，结果如图中的B类型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，则该草原野兔的年龄结构属于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型；若该草原的野兔种群的年龄结构属于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填名称）型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，则可以预测野兔对该草原的破坏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会越来越严重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5_1#3461968bd.blank?pid=d84556b8f&amp;color=0,0,0&amp;vpa=21&amp;vtp=1&amp;bbb=1"/>
          <p:cNvSpPr/>
          <p:nvPr/>
        </p:nvSpPr>
        <p:spPr>
          <a:xfrm>
            <a:off x="1018387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稳定</a:t>
            </a:r>
            <a:endParaRPr lang="en-US" altLang="zh-CN" sz="2000" dirty="0"/>
          </a:p>
        </p:txBody>
      </p:sp>
      <p:sp>
        <p:nvSpPr>
          <p:cNvPr id="4" name="QB_5_AN.66_1#3461968bd.blank?pid=d84556b8f&amp;color=0,0,0&amp;vpa=22&amp;vtp=1&amp;bbb=1"/>
          <p:cNvSpPr/>
          <p:nvPr/>
        </p:nvSpPr>
        <p:spPr>
          <a:xfrm>
            <a:off x="5303901" y="1401065"/>
            <a:ext cx="692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增长</a:t>
            </a:r>
            <a:endParaRPr lang="en-US" altLang="zh-CN" sz="2000" dirty="0"/>
          </a:p>
        </p:txBody>
      </p:sp>
      <p:sp>
        <p:nvSpPr>
          <p:cNvPr id="5" name="QB_5_AS.67_1#3461968bd?vop=1&amp;pid=d84556b8f&amp;color=0,0,0&amp;vtp=1&amp;bbb=1&amp;hb=1"/>
          <p:cNvSpPr/>
          <p:nvPr/>
        </p:nvSpPr>
        <p:spPr>
          <a:xfrm>
            <a:off x="722376" y="2393061"/>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图中B的年龄结构为稳定型；当野兔种群的年龄结构为增长型时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，种群数量可能会越来越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，对该草原的破坏将会越来越严重。</a:t>
            </a:r>
            <a:endParaRPr lang="en-US" altLang="zh-CN" sz="2200" dirty="0"/>
          </a:p>
        </p:txBody>
      </p:sp>
      <p:sp>
        <p:nvSpPr>
          <p:cNvPr id="6" name="QB_5_BD.68_1#1e3d5d49c?pid=d84556b8f&amp;color=0,0,0&amp;vtp=1&amp;bbb=1&amp;hb=1"/>
          <p:cNvSpPr/>
          <p:nvPr/>
        </p:nvSpPr>
        <p:spPr>
          <a:xfrm>
            <a:off x="722376" y="335889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（4）利用人工合成的性引诱剂诱杀害虫的雄性个体，破坏害虫的性别比例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，最终使害虫的年龄结构变为图中的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填字母）类型。</a:t>
            </a:r>
            <a:endParaRPr lang="en-US" altLang="zh-CN" sz="2000" dirty="0"/>
          </a:p>
        </p:txBody>
      </p:sp>
      <p:sp>
        <p:nvSpPr>
          <p:cNvPr id="7" name="QB_5_AN.69_1#1e3d5d49c.blank?pid=d84556b8f&amp;color=0,0,0&amp;vpa=23&amp;vtp=1&amp;bbb=1&amp;hb=1"/>
          <p:cNvSpPr/>
          <p:nvPr/>
        </p:nvSpPr>
        <p:spPr>
          <a:xfrm>
            <a:off x="722377" y="3320796"/>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，减小害虫的种群密度</a:t>
            </a:r>
            <a:endParaRPr lang="en-US" altLang="zh-CN" sz="2000" dirty="0"/>
          </a:p>
        </p:txBody>
      </p:sp>
      <p:sp>
        <p:nvSpPr>
          <p:cNvPr id="8" name="QB_5_AN.70_1#1e3d5d49c.blank?pid=d84556b8f&amp;color=0,0,0&amp;vpa=24&amp;vtp=1"/>
          <p:cNvSpPr/>
          <p:nvPr/>
        </p:nvSpPr>
        <p:spPr>
          <a:xfrm>
            <a:off x="7958201" y="3758946"/>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9" name="QB_5_AS.71_1#1e3d5d49c?vop=1&amp;pid=d84556b8f&amp;color=0,0,0&amp;vtp=1&amp;bbb=1&amp;hb=1"/>
          <p:cNvSpPr/>
          <p:nvPr/>
        </p:nvSpPr>
        <p:spPr>
          <a:xfrm>
            <a:off x="722376" y="430352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利用人工合成的性引诱剂诱杀害虫的雄性个体，破坏害虫的性别比例，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目的是降低出生率，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减小害虫的种群密度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，最终使害虫的年龄结构变为题图的C类型（衰退型）。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2_1#6a4277c78?pid=2387b49a9&amp;color=0,0,0&amp;vtp=1&amp;bt=1&amp;bbb=1&amp;hb=1"/>
          <p:cNvSpPr/>
          <p:nvPr/>
        </p:nvSpPr>
        <p:spPr>
          <a:xfrm>
            <a:off x="722376" y="972000"/>
            <a:ext cx="10753344" cy="8117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黑桫椤是现今仅存的木本蕨类植物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。科研人员就广东罗浮山黑桫椤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的生态发展及生态保护展开了下列研究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，该区域中黑桫椤主要分布于溪流的两侧。</a:t>
            </a:r>
            <a:endParaRPr lang="en-US" altLang="zh-CN" sz="2000" dirty="0"/>
          </a:p>
        </p:txBody>
      </p:sp>
      <mc:AlternateContent xmlns:mc="http://schemas.openxmlformats.org/markup-compatibility/2006">
        <mc:Choice xmlns:a14="http://schemas.microsoft.com/office/drawing/2010/main" Requires="a14">
          <p:sp>
            <p:nvSpPr>
              <p:cNvPr id="3" name="QO_5_BD.73_1#26a93bc1d?pid=6a4277c78&amp;color=0,0,0&amp;vtp=1&amp;bbb=1&amp;hb=1"/>
              <p:cNvSpPr/>
              <p:nvPr/>
            </p:nvSpPr>
            <p:spPr>
              <a:xfrm>
                <a:off x="722376" y="1780228"/>
                <a:ext cx="10753344" cy="8117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（1）研究人员选取了一条具有代表性的小溪流，设置了20个面积为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，记录数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据如表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O_5_BD.73_1#26a93bc1d?pid=6a4277c78&amp;color=0,0,0&amp;vtp=1&amp;bbb=1&amp;hb=1"/>
              <p:cNvSpPr>
                <a:spLocks noRot="1" noChangeAspect="1" noMove="1" noResize="1" noEditPoints="1" noAdjustHandles="1" noChangeArrowheads="1" noChangeShapeType="1" noTextEdit="1"/>
              </p:cNvSpPr>
              <p:nvPr/>
            </p:nvSpPr>
            <p:spPr>
              <a:xfrm>
                <a:off x="722376" y="1780228"/>
                <a:ext cx="10753344" cy="811784"/>
              </a:xfrm>
              <a:prstGeom prst="rect">
                <a:avLst/>
              </a:prstGeom>
              <a:blipFill rotWithShape="1">
                <a:blip r:embed="rId1"/>
                <a:stretch>
                  <a:fillRect l="-4" t="-40" r="-974" b="-4779"/>
                </a:stretch>
              </a:blipFill>
            </p:spPr>
            <p:txBody>
              <a:bodyPr/>
              <a:lstStyle/>
              <a:p>
                <a:r>
                  <a:rPr lang="zh-CN" altLang="en-US">
                    <a:noFill/>
                  </a:rPr>
                  <a:t> </a:t>
                </a:r>
              </a:p>
            </p:txBody>
          </p:sp>
        </mc:Fallback>
      </mc:AlternateContent>
      <p:graphicFrame>
        <p:nvGraphicFramePr>
          <p:cNvPr id="45" name="QO_5_BD.73_2#26a93bc1d?colgroup=1,33,4&amp;pid=6a4277c78&amp;color=0,0,0&amp;vtp=1&amp;bbb=1&amp;hb=1"/>
          <p:cNvGraphicFramePr>
            <a:graphicFrameLocks noGrp="1"/>
          </p:cNvGraphicFramePr>
          <p:nvPr/>
        </p:nvGraphicFramePr>
        <p:xfrm>
          <a:off x="722376" y="2720028"/>
          <a:ext cx="10661904" cy="1720723"/>
        </p:xfrm>
        <a:graphic>
          <a:graphicData uri="http://schemas.openxmlformats.org/drawingml/2006/table">
            <a:tbl>
              <a:tblPr/>
              <a:tblGrid>
                <a:gridCol w="493776"/>
                <a:gridCol w="941832"/>
                <a:gridCol w="941832"/>
                <a:gridCol w="941832"/>
                <a:gridCol w="950976"/>
                <a:gridCol w="411480"/>
                <a:gridCol w="950976"/>
                <a:gridCol w="411480"/>
                <a:gridCol w="411480"/>
                <a:gridCol w="950976"/>
                <a:gridCol w="411480"/>
                <a:gridCol w="1463040"/>
                <a:gridCol w="1380744"/>
              </a:tblGrid>
              <a:tr h="0">
                <a:tc rowSpan="2">
                  <a:txBody>
                    <a:bodyPr/>
                    <a:lstStyle/>
                    <a:p>
                      <a:pPr marL="0" indent="0" algn="ctr" latinLnBrk="1" hangingPunct="0">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11">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黑桫椤个体数/株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c hMerge="1">
                  <a:tcPr/>
                </a:tc>
                <a:tc hMerge="1">
                  <a:tcPr/>
                </a:tc>
                <a:tc hMerge="1">
                  <a:tcPr/>
                </a:tc>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平均值/株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6913">
                <a:tc vMerge="1">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vMerge="1">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
        <p:nvSpPr>
          <p:cNvPr id="5" name="QB_6_BD.74_1#43459ace6?pid=26a93bc1d&amp;color=0,0,0&amp;vtp=1&amp;bbb=1&amp;hb=1"/>
          <p:cNvSpPr/>
          <p:nvPr/>
        </p:nvSpPr>
        <p:spPr>
          <a:xfrm>
            <a:off x="722376" y="4570799"/>
            <a:ext cx="10753344" cy="8117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①表中的样带A和样带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B应分别位于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，样方位置的选取应采用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填“五点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等距”）取样法。</a:t>
            </a:r>
            <a:endParaRPr lang="en-US" altLang="zh-CN" sz="2000" dirty="0"/>
          </a:p>
        </p:txBody>
      </p:sp>
      <p:sp>
        <p:nvSpPr>
          <p:cNvPr id="6" name="QB_6_AN.75_1#43459ace6.blank?pid=26a93bc1d&amp;color=0,0,0&amp;vpa=25&amp;vtp=1&amp;bbb=1"/>
          <p:cNvSpPr/>
          <p:nvPr/>
        </p:nvSpPr>
        <p:spPr>
          <a:xfrm>
            <a:off x="4626039" y="4540827"/>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溪流两侧</a:t>
            </a:r>
            <a:endParaRPr lang="en-US" altLang="zh-CN" sz="2000" dirty="0"/>
          </a:p>
        </p:txBody>
      </p:sp>
      <p:sp>
        <p:nvSpPr>
          <p:cNvPr id="7" name="QB_6_AN.76_1#43459ace6.blank?pid=26a93bc1d&amp;color=0,0,0&amp;vpa=26&amp;vtp=1&amp;bbb=1"/>
          <p:cNvSpPr/>
          <p:nvPr/>
        </p:nvSpPr>
        <p:spPr>
          <a:xfrm>
            <a:off x="8690039" y="4540827"/>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等距</a:t>
            </a:r>
            <a:endParaRPr lang="en-US" altLang="zh-CN" sz="2000" dirty="0"/>
          </a:p>
        </p:txBody>
      </p:sp>
      <p:sp>
        <p:nvSpPr>
          <p:cNvPr id="8" name="QB_6_AS.77_1#43459ace6?vop=1&amp;pid=26a93bc1d&amp;color=0,0,0&amp;vtp=1&amp;bbb=1&amp;hb=1"/>
          <p:cNvSpPr/>
          <p:nvPr/>
        </p:nvSpPr>
        <p:spPr>
          <a:xfrm>
            <a:off x="722376" y="5466213"/>
            <a:ext cx="10753344" cy="84988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由题中信息可知，题表中的样带A和样带B应分别位于溪流两侧。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由于调查地带较为狭长，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故样方位置的选取应采用等距取样法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8_1#8cb577edb?pid=26a93bc1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②据表中数据可估算出黑桫椤的种群密度约为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79_1#8cb577edb.blank?pid=26a93bc1d&amp;color=0,0,0&amp;vpa=27&amp;vtp=1&amp;bbb=1"/>
              <p:cNvSpPr/>
              <p:nvPr/>
            </p:nvSpPr>
            <p:spPr>
              <a:xfrm>
                <a:off x="5813489" y="1006030"/>
                <a:ext cx="2263902" cy="307340"/>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𝟗</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79_1#8cb577edb.blank?pid=26a93bc1d&amp;color=0,0,0&amp;vpa=27&amp;vtp=1&amp;bbb=1"/>
              <p:cNvSpPr>
                <a:spLocks noRot="1" noChangeAspect="1" noMove="1" noResize="1" noEditPoints="1" noAdjustHandles="1" noChangeArrowheads="1" noChangeShapeType="1" noTextEdit="1"/>
              </p:cNvSpPr>
              <p:nvPr/>
            </p:nvSpPr>
            <p:spPr>
              <a:xfrm>
                <a:off x="5813489" y="1006030"/>
                <a:ext cx="2263902" cy="307340"/>
              </a:xfrm>
              <a:prstGeom prst="rect">
                <a:avLst/>
              </a:prstGeom>
              <a:blipFill rotWithShape="1">
                <a:blip r:embed="rId1"/>
                <a:stretch>
                  <a:fillRect l="-3" t="-2748" r="8" b="-737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80_1#8cb577edb?vop=1&amp;pid=26a93bc1d&amp;color=0,0,0&amp;vtp=1&amp;bbb=1&amp;hb=1"/>
              <p:cNvSpPr/>
              <p:nvPr/>
            </p:nvSpPr>
            <p:spPr>
              <a:xfrm>
                <a:off x="722376" y="1384300"/>
                <a:ext cx="10753344" cy="93605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由题表可知，样带A、B黑桫椤的平均密度分别是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可估算出该地黑桫椤的种群密度约为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80_1#8cb577edb?vop=1&amp;pid=26a93bc1d&amp;color=0,0,0&amp;vtp=1&amp;bbb=1&amp;hb=1"/>
              <p:cNvSpPr>
                <a:spLocks noRot="1" noChangeAspect="1" noMove="1" noResize="1" noEditPoints="1" noAdjustHandles="1" noChangeArrowheads="1" noChangeShapeType="1" noTextEdit="1"/>
              </p:cNvSpPr>
              <p:nvPr/>
            </p:nvSpPr>
            <p:spPr>
              <a:xfrm>
                <a:off x="722376" y="1384300"/>
                <a:ext cx="10753344" cy="936054"/>
              </a:xfrm>
              <a:prstGeom prst="rect">
                <a:avLst/>
              </a:prstGeom>
              <a:blipFill rotWithShape="1">
                <a:blip r:embed="rId2"/>
                <a:stretch>
                  <a:fillRect l="-4" b="-58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0d0091e04?pid=6a4277c78&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（2）在获得上述数据的同时，研究者还对黑桫椤的高度进行了测定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，并按植株高度划分为五个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，具体划分方法及测定数据如图所示。</a:t>
            </a:r>
            <a:endParaRPr lang="en-US" altLang="zh-CN" sz="2000" dirty="0"/>
          </a:p>
        </p:txBody>
      </p:sp>
      <p:pic>
        <p:nvPicPr>
          <p:cNvPr id="3" name="QB_5_BD.81_2#0d0091e04?pid=6a4277c7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41037" y="1961203"/>
            <a:ext cx="4506878" cy="1764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81_3#0d0091e04?pid=6a4277c78&amp;color=0,0,0&amp;vtp=1&amp;bbb=1&amp;hb=1"/>
          <p:cNvSpPr/>
          <p:nvPr/>
        </p:nvSpPr>
        <p:spPr>
          <a:xfrm>
            <a:off x="722376" y="3853507"/>
            <a:ext cx="10753344"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该数据主要反映的是黑桫椤种群数量特征中的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，从结果可以预测该地黑桫椤种群密度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填“增加”“减小”或“不变”）。</a:t>
            </a:r>
            <a:endParaRPr lang="en-US" altLang="zh-CN" sz="2000" dirty="0"/>
          </a:p>
        </p:txBody>
      </p:sp>
      <p:sp>
        <p:nvSpPr>
          <p:cNvPr id="5" name="QB_5_AN.82_1#0d0091e04.blank?pid=6a4277c78&amp;color=0,0,0&amp;vpa=28&amp;vtp=1&amp;bbb=1"/>
          <p:cNvSpPr/>
          <p:nvPr/>
        </p:nvSpPr>
        <p:spPr>
          <a:xfrm>
            <a:off x="5811901" y="3815407"/>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年龄结构</a:t>
            </a:r>
            <a:endParaRPr lang="en-US" altLang="zh-CN" sz="2000" dirty="0"/>
          </a:p>
        </p:txBody>
      </p:sp>
      <p:sp>
        <p:nvSpPr>
          <p:cNvPr id="6" name="QB_5_AN.83_1#0d0091e04.blank?pid=6a4277c78&amp;color=0,0,0&amp;vpa=29&amp;vtp=1&amp;bbb=1"/>
          <p:cNvSpPr/>
          <p:nvPr/>
        </p:nvSpPr>
        <p:spPr>
          <a:xfrm>
            <a:off x="985901" y="4253557"/>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a:t>
            </a:r>
            <a:endParaRPr lang="en-US" altLang="zh-CN" sz="2000" dirty="0"/>
          </a:p>
        </p:txBody>
      </p:sp>
      <p:sp>
        <p:nvSpPr>
          <p:cNvPr id="7" name="QB_5_AS.84_1#0d0091e04?vop=1&amp;pid=6a4277c78&amp;color=0,0,0&amp;vtp=1&amp;bbb=1&amp;hb=1"/>
          <p:cNvSpPr/>
          <p:nvPr/>
        </p:nvSpPr>
        <p:spPr>
          <a:xfrm>
            <a:off x="722376" y="479597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据图可知，该数据反映的是黑桫椤种群中各年龄期的个体数目比例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，即种群数量特征中的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；该种群中幼龄个体数量多，老龄个体数量少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，因此该地黑桫椤种群的年龄结构属于增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，种群密度将增加。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85_1#9bb26e772?pid=8498d6ce2&amp;color=0,0,0&amp;vtp=1&amp;bt=1&amp;bbb=1&amp;hb=1"/>
              <p:cNvSpPr/>
              <p:nvPr/>
            </p:nvSpPr>
            <p:spPr>
              <a:xfrm>
                <a:off x="722376" y="972000"/>
                <a:ext cx="10753344" cy="1833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在研究种群数量时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，为描述某一种群相邻龄级间的数量动态变化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，常引入公式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num>
                      <m:den>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max</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龄级种群个体数，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max</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𝑆</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表示取两者之间的最大值。现科研人员在研究槭叶铁线莲种群时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，得到的龄级结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构动态变化指数如下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85_1#9bb26e772?pid=8498d6ce2&amp;color=0,0,0&amp;vtp=1&amp;bt=1&amp;bbb=1&amp;hb=1"/>
              <p:cNvSpPr>
                <a:spLocks noRot="1" noChangeAspect="1" noMove="1" noResize="1" noEditPoints="1" noAdjustHandles="1" noChangeArrowheads="1" noChangeShapeType="1" noTextEdit="1"/>
              </p:cNvSpPr>
              <p:nvPr/>
            </p:nvSpPr>
            <p:spPr>
              <a:xfrm>
                <a:off x="722376" y="972000"/>
                <a:ext cx="10753344" cy="1833753"/>
              </a:xfrm>
              <a:prstGeom prst="rect">
                <a:avLst/>
              </a:prstGeom>
              <a:blipFill rotWithShape="1">
                <a:blip r:embed="rId1"/>
                <a:stretch>
                  <a:fillRect l="-4" t="-25" r="-1813" b="-2476"/>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8" name="QC_5_BD.85_2#9bb26e772?colgroup=5,3,3,3,3,3,3,3,3&amp;pid=8498d6ce2&amp;color=0,0,0&amp;vtp=1&amp;bbb=1"/>
              <p:cNvGraphicFramePr>
                <a:graphicFrameLocks noGrp="1"/>
              </p:cNvGraphicFramePr>
              <p:nvPr/>
            </p:nvGraphicFramePr>
            <p:xfrm>
              <a:off x="722376" y="2941705"/>
              <a:ext cx="10652760" cy="820548"/>
            </p:xfrm>
            <a:graphic>
              <a:graphicData uri="http://schemas.openxmlformats.org/drawingml/2006/table">
                <a:tbl>
                  <a:tblPr/>
                  <a:tblGrid>
                    <a:gridCol w="1499616"/>
                    <a:gridCol w="960120"/>
                    <a:gridCol w="1170432"/>
                    <a:gridCol w="1170432"/>
                    <a:gridCol w="1170432"/>
                    <a:gridCol w="1170432"/>
                    <a:gridCol w="1170432"/>
                    <a:gridCol w="1170432"/>
                    <a:gridCol w="1170432"/>
                  </a:tblGrid>
                  <a:tr h="410274">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0274">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8" name="QC_5_BD.85_2#9bb26e772?colgroup=5,3,3,3,3,3,3,3,3&amp;pid=8498d6ce2&amp;color=0,0,0&amp;vtp=1&amp;bbb=1"/>
              <p:cNvGraphicFramePr>
                <a:graphicFrameLocks noGrp="1"/>
              </p:cNvGraphicFramePr>
              <p:nvPr/>
            </p:nvGraphicFramePr>
            <p:xfrm>
              <a:off x="722376" y="2941705"/>
              <a:ext cx="10652760" cy="820548"/>
            </p:xfrm>
            <a:graphic>
              <a:graphicData uri="http://schemas.openxmlformats.org/drawingml/2006/table">
                <a:tbl>
                  <a:tblPr/>
                  <a:tblGrid>
                    <a:gridCol w="1499616"/>
                    <a:gridCol w="960120"/>
                    <a:gridCol w="1170432"/>
                    <a:gridCol w="1170432"/>
                    <a:gridCol w="1170432"/>
                    <a:gridCol w="1170432"/>
                    <a:gridCol w="1170432"/>
                    <a:gridCol w="1170432"/>
                    <a:gridCol w="1170432"/>
                  </a:tblGrid>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
        <p:nvSpPr>
          <p:cNvPr id="4" name="QC_5_AN.86_1#9bb26e772.bracket?pid=8498d6ce2&amp;color=0,0,0&amp;vpa=30&amp;vtp=1"/>
          <p:cNvSpPr/>
          <p:nvPr/>
        </p:nvSpPr>
        <p:spPr>
          <a:xfrm>
            <a:off x="5481701" y="2400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85_3#9bb26e772.choices?pid=8498d6ce2&amp;color=0,0,0&amp;vtp=1&amp;bbb=1"/>
          <p:cNvSpPr/>
          <p:nvPr/>
        </p:nvSpPr>
        <p:spPr>
          <a:xfrm>
            <a:off x="722376" y="389420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A.用样方法调查槭叶铁线莲种群密度时，取样的关键是要做到随机取样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.能直接决定槭叶铁线莲种群密度的数量特征主要是出生率和死亡率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.根据表中数据，槭叶铁线莲种群在5至6龄级间呈现减少的数量变化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.由表推测，在研究过程中，人类的保护使得槭叶铁线莲种群在每个龄级间均呈增长趋势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7_1#9bb26e772?vop=1&amp;pid=8498d6ce2&amp;color=0,0,0&amp;vtp=1&amp;bt=1&amp;bbb=1&amp;hb=1"/>
              <p:cNvSpPr/>
              <p:nvPr/>
            </p:nvSpPr>
            <p:spPr>
              <a:xfrm>
                <a:off x="722376" y="972000"/>
                <a:ext cx="10753344" cy="18258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用样方法调查种群密度时，关键是做到随机取样，A正确。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相较于具有迁徙习性的动物，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出生率与死亡率是直接决定植物种群密度的主要因素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5龄级种群个体数比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6龄级多，因此槭叶铁线莲种群在5至6龄级间呈现减少的数量变化，C正确。当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𝑉</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，槭叶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铁线莲种群数量在下一龄级减少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，故该种群只在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龄级间呈现增长趋势，D错误。</a:t>
                </a:r>
                <a:endParaRPr lang="en-US" altLang="zh-CN" sz="2200" dirty="0"/>
              </a:p>
            </p:txBody>
          </p:sp>
        </mc:Choice>
        <mc:Fallback>
          <p:sp>
            <p:nvSpPr>
              <p:cNvPr id="2" name="QC_5_AS.87_1#9bb26e772?vop=1&amp;pid=8498d6ce2&amp;color=0,0,0&amp;vtp=1&amp;bt=1&amp;bbb=1&amp;hb=1"/>
              <p:cNvSpPr>
                <a:spLocks noRot="1" noChangeAspect="1" noMove="1" noResize="1" noEditPoints="1" noAdjustHandles="1" noChangeArrowheads="1" noChangeShapeType="1" noTextEdit="1"/>
              </p:cNvSpPr>
              <p:nvPr/>
            </p:nvSpPr>
            <p:spPr>
              <a:xfrm>
                <a:off x="722376" y="972000"/>
                <a:ext cx="10753344" cy="1825879"/>
              </a:xfrm>
              <a:prstGeom prst="rect">
                <a:avLst/>
              </a:prstGeom>
              <a:blipFill rotWithShape="1">
                <a:blip r:embed="rId1"/>
                <a:stretch>
                  <a:fillRect l="-4" t="-25" r="-1411" b="-29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89c55bfbd?pid=944e6651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［安徽皖北县中联盟2025高二联考］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某高中生物小组在学习了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“调查草地中某种双子叶植物的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”实验后，在学校附近的废弃农田及河流周围调查某些杂草的种群密度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89c55bfbd.bracket?pid=944e66517&amp;color=0,0,0&amp;vpa=2&amp;vtp=1"/>
          <p:cNvSpPr/>
          <p:nvPr/>
        </p:nvSpPr>
        <p:spPr>
          <a:xfrm>
            <a:off x="1417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4_2#89c55bfbd.choices?pid=944e66517&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A.调查某种双子叶植物的种群密度时应在植株生长密集处选取样方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.用样方法调查某种双子叶植物种群密度时，样方面积取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的正方形最合适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.调查某些杂草的种群密度时，样方的多少并不会影响调查结果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.应以所有样方种群密度的平均值作为所调查杂草的种群密度估算值</a:t>
                </a:r>
                <a:endParaRPr lang="en-US" altLang="zh-CN" sz="2000" dirty="0"/>
              </a:p>
            </p:txBody>
          </p:sp>
        </mc:Choice>
        <mc:Fallback>
          <p:sp>
            <p:nvSpPr>
              <p:cNvPr id="4" name="QC_5_BD.4_2#89c55bfbd.choices?pid=944e66517&amp;color=0,0,0&amp;vtp=1&amp;bbb=1"/>
              <p:cNvSpPr>
                <a:spLocks noRot="1" noChangeAspect="1" noMove="1" noResize="1" noEditPoints="1" noAdjustHandles="1" noChangeArrowheads="1" noChangeShapeType="1" noTextEdit="1"/>
              </p:cNvSpPr>
              <p:nvPr/>
            </p:nvSpPr>
            <p:spPr>
              <a:xfrm>
                <a:off x="722376" y="2367914"/>
                <a:ext cx="10753344" cy="1796034"/>
              </a:xfrm>
              <a:prstGeom prst="rect">
                <a:avLst/>
              </a:prstGeom>
              <a:blipFill rotWithShape="1">
                <a:blip r:embed="rId1"/>
                <a:stretch>
                  <a:fillRect l="-4" t="-35"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89c55bfbd?vop=1&amp;pid=944e66517&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调查某种双子叶植物的种群密度时应注意随机取样，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不能只在植株生长密集处选取样方，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错误；乔木较大，一般样方面积为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，双子叶草本植物较小，一般</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用样方法调查某些杂草的种群密度时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，样方的多少会影响调查结果，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样方过少会导致误差较大，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错误；在被调查种群的分布范围内，随机选取若干个样方，通过计数每个样方内的个体数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得每个样方的种群密度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，以所有样方种群密度的平均值作为该种群的种群密度估算值，D正确。</a:t>
                </a:r>
                <a:endParaRPr lang="en-US" altLang="zh-CN" sz="2200" dirty="0"/>
              </a:p>
            </p:txBody>
          </p:sp>
        </mc:Choice>
        <mc:Fallback>
          <p:sp>
            <p:nvSpPr>
              <p:cNvPr id="2" name="QC_5_AS.6_1#89c55bfbd?vop=1&amp;pid=944e66517&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402"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740b6641c?htil=1&amp;pid=944e6651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99375" y="1088135"/>
            <a:ext cx="1755648"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7_2#740b6641c?htil=1&amp;pid=944e66517&amp;color=0,0,0&amp;vtp=1&amp;bt=1&amp;bbb=1&amp;hb=1"/>
              <p:cNvSpPr/>
              <p:nvPr/>
            </p:nvSpPr>
            <p:spPr>
              <a:xfrm>
                <a:off x="722376" y="1005840"/>
                <a:ext cx="886053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某小组调查一块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方形草地中蒲公英种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。如图表示对蒲公英种群密度进行调查时的一个样方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一个不规则图形表示一棵蒲公英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_2#740b6641c?htil=1&amp;pid=944e66517&amp;color=0,0,0&amp;vtp=1&amp;bt=1&amp;bbb=1&amp;hb=1"/>
              <p:cNvSpPr>
                <a:spLocks noRot="1" noChangeAspect="1" noMove="1" noResize="1" noEditPoints="1" noAdjustHandles="1" noChangeArrowheads="1" noChangeShapeType="1" noTextEdit="1"/>
              </p:cNvSpPr>
              <p:nvPr/>
            </p:nvSpPr>
            <p:spPr>
              <a:xfrm>
                <a:off x="722376" y="1005840"/>
                <a:ext cx="8860536" cy="1300353"/>
              </a:xfrm>
              <a:prstGeom prst="rect">
                <a:avLst/>
              </a:prstGeom>
              <a:blipFill rotWithShape="1">
                <a:blip r:embed="rId2"/>
                <a:stretch>
                  <a:fillRect l="-4" r="1" b="-3526"/>
                </a:stretch>
              </a:blipFill>
            </p:spPr>
            <p:txBody>
              <a:bodyPr/>
              <a:lstStyle/>
              <a:p>
                <a:r>
                  <a:rPr lang="zh-CN" altLang="en-US">
                    <a:noFill/>
                  </a:rPr>
                  <a:t> </a:t>
                </a:r>
              </a:p>
            </p:txBody>
          </p:sp>
        </mc:Fallback>
      </mc:AlternateContent>
      <p:sp>
        <p:nvSpPr>
          <p:cNvPr id="4" name="QC_5_AN.8_1#740b6641c.bracket?pid=944e66517&amp;color=0,0,0&amp;vpa=3&amp;vtp=1"/>
          <p:cNvSpPr/>
          <p:nvPr/>
        </p:nvSpPr>
        <p:spPr>
          <a:xfrm>
            <a:off x="7018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7_3#740b6641c.choices?htil=1&amp;pid=944e66517&amp;color=0,0,0&amp;vtp=1&amp;bbb=1"/>
          <p:cNvSpPr/>
          <p:nvPr/>
        </p:nvSpPr>
        <p:spPr>
          <a:xfrm>
            <a:off x="722376" y="2367914"/>
            <a:ext cx="886053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A.可使用等距取样法在蒲公英多的地方取样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.此样方中蒲公英的个体数量是6或7株</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.该调查方法可估算出该样地中蒲公英的种群密度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.农田中某昆虫卵的密度也可用此方法调查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740b6641c?vop=1&amp;pid=944e66517&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用样方法调查植物的种群密度时，应随机取样，且对于正方形或接近正方形的地块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用五点取样法取样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；对于长方形地块，则一般采用等距取样法取样，A错误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。计算样方中的个体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，应计数样方内和相邻两边及夹角上的个体，此样方中蒲公英的个体数量是6（右下）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或7</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左上）株，B正确。使用样方法可估算出该样地中蒲公英的种群密度，C正确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。昆虫卵通常无活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，因此调查农田中某昆虫卵的密度时可以使用样方法，D正确。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75ef42a36?pid=944e6651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［江苏苏州八校2024高二联考］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长臂猿是灵长类动物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，科学家通过无人机搭载热红外图像传感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，在长臂猿生活的区域进行样线飞行，就可以快速地监测到它们活动的迹象及其栖息范围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录并分析相关数据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，可为生态学研究提供相关依据。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75ef42a36.bracket?pid=944e66517&amp;color=0,0,0&amp;vpa=4&amp;vtp=1"/>
          <p:cNvSpPr/>
          <p:nvPr/>
        </p:nvSpPr>
        <p:spPr>
          <a:xfrm>
            <a:off x="8796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10_2#75ef42a36.choices?pid=944e66517&amp;color=0,0,0&amp;vtp=1&amp;bbb=1&amp;hb=1"/>
              <p:cNvSpPr/>
              <p:nvPr/>
            </p:nvSpPr>
            <p:spPr>
              <a:xfrm>
                <a:off x="722376" y="2367914"/>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A.通过对数据的分析和处理，可以初步了解保护区内大型哺乳动物的种类和数量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.与标记重捕法相比，采用该技术进行调查对野生哺乳动物的影响相对较小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.上述调查方法属于调查种群密度方法中的逐个计数法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.除该技术外，还可以采用红外触发相机自动拍摄、粪便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DNA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、动物声音的个体识别技术采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集信息</a:t>
                </a:r>
                <a:endParaRPr lang="en-US" altLang="zh-CN" sz="2000" dirty="0"/>
              </a:p>
            </p:txBody>
          </p:sp>
        </mc:Choice>
        <mc:Fallback>
          <p:sp>
            <p:nvSpPr>
              <p:cNvPr id="4" name="QC_5_BD.10_2#75ef42a36.choices?pid=944e66517&amp;color=0,0,0&amp;vtp=1&amp;bbb=1&amp;hb=1"/>
              <p:cNvSpPr>
                <a:spLocks noRot="1" noChangeAspect="1" noMove="1" noResize="1" noEditPoints="1" noAdjustHandles="1" noChangeArrowheads="1" noChangeShapeType="1" noTextEdit="1"/>
              </p:cNvSpPr>
              <p:nvPr/>
            </p:nvSpPr>
            <p:spPr>
              <a:xfrm>
                <a:off x="722376" y="2367914"/>
                <a:ext cx="10753344" cy="2265934"/>
              </a:xfrm>
              <a:prstGeom prst="rect">
                <a:avLst/>
              </a:prstGeom>
              <a:blipFill rotWithShape="1">
                <a:blip r:embed="rId1"/>
                <a:stretch>
                  <a:fillRect l="-4" t="-28" r="-278" b="-197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9155</Words>
  <Application>WPS 演示</Application>
  <PresentationFormat>宽屏</PresentationFormat>
  <Paragraphs>576</Paragraphs>
  <Slides>49</Slides>
  <Notes>49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49</vt:i4>
      </vt:variant>
    </vt:vector>
  </HeadingPairs>
  <TitlesOfParts>
    <vt:vector size="7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2025-08-02T02:59:00Z</dcterms:created>
  <dcterms:modified xsi:type="dcterms:W3CDTF">2025-08-05T01:11:34Z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B9BB55B0B3E447B9B1439FF5C03F9DED_12</vt:lpwstr>
  </property>
  <property fmtid="{D5CDD505-2E9C-101B-9397-08002B2CF9AE}" pid="3" name="KSOProductBuildVer">
    <vt:lpwstr>2052-12.1.0.21915</vt:lpwstr>
  </property>
</Properties>
</file>