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296" autoAdjust="0"/>
    <p:restoredTop sz="94610"/>
  </p:normalViewPr>
  <p:slideViewPr>
    <p:cSldViewPr snapToGrid="0" snapToObjects="1">
      <p:cViewPr varScale="1">
        <p:scale>
          <a:sx n="79" d="100"/>
          <a:sy n="79" d="100"/>
        </p:scale>
        <p:origin x="101" y="25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c13211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种群数量调查</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e9848a7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种群数量的变化及影响因素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4.xml"/><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0.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9f302776f?vop=1&amp;pid=e9848a72e&amp;color=0,0,0&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”形增长发生在空间无限、资源无限、无其他生物制约的理想条件下，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该种群的增长方式不属于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”形增长，B错误。</a:t>
                </a:r>
                <a:endParaRPr lang="en-US" altLang="zh-CN" sz="2200" dirty="0"/>
              </a:p>
            </p:txBody>
          </p:sp>
        </mc:Choice>
        <mc:Fallback>
          <p:sp>
            <p:nvSpPr>
              <p:cNvPr id="2" name="QC_5_AS.11_1#9f302776f?vop=1&amp;pid=e9848a72e&amp;color=0,0,0&amp;bt=1&amp;bbb=1&amp;hb=1"/>
              <p:cNvSpPr>
                <a:spLocks noRot="1" noChangeAspect="1" noMove="1" noResize="1" noEditPoints="1" noAdjustHandles="1" noChangeArrowheads="1" noChangeShapeType="1" noTextEdit="1"/>
              </p:cNvSpPr>
              <p:nvPr/>
            </p:nvSpPr>
            <p:spPr>
              <a:xfrm>
                <a:off x="722376" y="1005840"/>
                <a:ext cx="10753344" cy="907034"/>
              </a:xfrm>
              <a:prstGeom prst="rect">
                <a:avLst/>
              </a:prstGeom>
              <a:blipFill rotWithShape="1">
                <a:blip r:embed="rId1"/>
                <a:stretch>
                  <a:fillRect l="-4"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7a20e0e35?pid=e9848a72e&amp;color=0,0,0&amp;bt=1&amp;bbb=1&amp;hb=1"/>
              <p:cNvSpPr/>
              <p:nvPr/>
            </p:nvSpPr>
            <p:spPr>
              <a:xfrm>
                <a:off x="722376" y="100584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花鼠取食偏好红松球果，且具有分散贮食和遗忘贮藏点的特性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年间，对某地红松林中花鼠种群数量和红松结实量开展调查，发现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2022年红松结实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，与其余四年的结实量存在显著差异；其余四年之间的结实量没有显著差异。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花鼠种群5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年的调查结果如下表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下列推测合理的是(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2_1#7a20e0e35?pid=e9848a72e&amp;color=0,0,0&amp;bt=1&amp;bbb=1&amp;hb=1"/>
              <p:cNvSpPr>
                <a:spLocks noRot="1" noChangeAspect="1" noMove="1" noResize="1" noEditPoints="1" noAdjustHandles="1" noChangeArrowheads="1" noChangeShapeType="1" noTextEdit="1"/>
              </p:cNvSpPr>
              <p:nvPr/>
            </p:nvSpPr>
            <p:spPr>
              <a:xfrm>
                <a:off x="722376" y="1005840"/>
                <a:ext cx="10753344" cy="1481328"/>
              </a:xfrm>
              <a:prstGeom prst="rect">
                <a:avLst/>
              </a:prstGeom>
              <a:blipFill rotWithShape="1">
                <a:blip r:embed="rId1"/>
                <a:stretch>
                  <a:fillRect l="-4" b="-2023"/>
                </a:stretch>
              </a:blipFill>
            </p:spPr>
            <p:txBody>
              <a:bodyPr/>
              <a:lstStyle/>
              <a:p>
                <a:r>
                  <a:rPr lang="zh-CN" altLang="en-US">
                    <a:noFill/>
                  </a:rPr>
                  <a:t> </a:t>
                </a:r>
              </a:p>
            </p:txBody>
          </p:sp>
        </mc:Fallback>
      </mc:AlternateContent>
      <p:graphicFrame>
        <p:nvGraphicFramePr>
          <p:cNvPr id="12" name="QC_5_BD.12_2#7a20e0e35?colgroup=8,6,6,6,6,6&amp;pid=e9848a72e&amp;color=0,0,0&amp;bbb=1"/>
          <p:cNvGraphicFramePr>
            <a:graphicFrameLocks noGrp="1"/>
          </p:cNvGraphicFramePr>
          <p:nvPr/>
        </p:nvGraphicFramePr>
        <p:xfrm>
          <a:off x="722376" y="2614167"/>
          <a:ext cx="10725912" cy="2063115"/>
        </p:xfrm>
        <a:graphic>
          <a:graphicData uri="http://schemas.openxmlformats.org/drawingml/2006/table">
            <a:tbl>
              <a:tblPr/>
              <a:tblGrid>
                <a:gridCol w="2267712"/>
                <a:gridCol w="1691640"/>
                <a:gridCol w="1691640"/>
                <a:gridCol w="1691640"/>
                <a:gridCol w="1691640"/>
                <a:gridCol w="1691640"/>
              </a:tblGrid>
              <a:tr h="41262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2022年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性比</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262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老年组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3_1#7a20e0e35.bracket?pid=e9848a72e&amp;color=0,0,0&amp;vpa=4"/>
          <p:cNvSpPr/>
          <p:nvPr/>
        </p:nvSpPr>
        <p:spPr>
          <a:xfrm>
            <a:off x="7272401" y="2141601"/>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2_3#7a20e0e35.choices?pid=e9848a72e&amp;color=0,0,0&amp;bbb=1"/>
          <p:cNvSpPr/>
          <p:nvPr/>
        </p:nvSpPr>
        <p:spPr>
          <a:xfrm>
            <a:off x="722376" y="4811267"/>
            <a:ext cx="10753344" cy="1484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A.花鼠能促进红松种子的传播</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.红松结实量受到花鼠种群数量的调控</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.花鼠的种群数量波动与其性比之间没有关联</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.从年龄结构分析，上述花鼠种群属于衰退型种群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7a20e0e35?vop=1&amp;pid=e9848a72e&amp;color=0,0,0&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花鼠取食偏好红松球果，且花鼠具有分散贮食和遗忘贮藏点的特性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，故花鼠能促进红松种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，A合理；结合对红松林中花鼠种群数量和红松结实量的调查结果可知，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2023年花鼠种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102只（更接近于2022年的106只），2019年花鼠种群数量为78只，而2023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年与2019</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年的红松结实量没有显著差异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（与2022年的红松结实量存在显著差异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），故红松结实量不受花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鼠种群数量的调控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，B不合理；从表中可以看出花鼠雌雄比例高，花鼠的种群数量较高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量波动与其性比之间有关联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，C不合理；从年龄结构分析，题述花鼠种群不属于衰退型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年组的个体所占比例最低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，D不合理。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5_1#242ee08e1?pid=e9848a72e&amp;color=0,0,0&amp;bt=1&amp;bbb=1&amp;hb=1"/>
              <p:cNvSpPr/>
              <p:nvPr/>
            </p:nvSpPr>
            <p:spPr>
              <a:xfrm>
                <a:off x="722376" y="1005840"/>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种群延续所需要的最小种群密度为临界密度，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只有大于临界密度，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种群数量才能增加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，最后会达到并维持在一个相对稳定的数量，即环境容纳量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值不同。图中曲线上的点表示在不同环境条件下某动物种群的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值时的种群密度，其中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为该动物种群的临界密度，</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以下的环境表示该动物的灭绝环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四个点表示不同环境条件下该动物的4个种群的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值及当前的种群密度，且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群所在区域面积相等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，各种群所处环境稳定。不考虑迁入迁出，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5_1#242ee08e1?pid=e9848a72e&amp;color=0,0,0&amp;bt=1&amp;bbb=1&amp;hb=1"/>
              <p:cNvSpPr>
                <a:spLocks noRot="1" noChangeAspect="1" noMove="1" noResize="1" noEditPoints="1" noAdjustHandles="1" noChangeArrowheads="1" noChangeShapeType="1" noTextEdit="1"/>
              </p:cNvSpPr>
              <p:nvPr/>
            </p:nvSpPr>
            <p:spPr>
              <a:xfrm>
                <a:off x="722376" y="1005840"/>
                <a:ext cx="10753344" cy="2671953"/>
              </a:xfrm>
              <a:prstGeom prst="rect">
                <a:avLst/>
              </a:prstGeom>
              <a:blipFill rotWithShape="1">
                <a:blip r:embed="rId1"/>
                <a:stretch>
                  <a:fillRect l="-4" r="-2356" b="-1716"/>
                </a:stretch>
              </a:blipFill>
            </p:spPr>
            <p:txBody>
              <a:bodyPr/>
              <a:lstStyle/>
              <a:p>
                <a:r>
                  <a:rPr lang="zh-CN" altLang="en-US">
                    <a:noFill/>
                  </a:rPr>
                  <a:t> </a:t>
                </a:r>
              </a:p>
            </p:txBody>
          </p:sp>
        </mc:Fallback>
      </mc:AlternateContent>
      <p:sp>
        <p:nvSpPr>
          <p:cNvPr id="3" name="QC_5_AN.16_1#242ee08e1.bracket?pid=e9848a72e&amp;color=0,0,0&amp;vpa=5&amp;bbb=1"/>
          <p:cNvSpPr/>
          <p:nvPr/>
        </p:nvSpPr>
        <p:spPr>
          <a:xfrm>
            <a:off x="10066401" y="32727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5_2#242ee08e1?htil=2&amp;pid=e9848a72e&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3785" y="3814318"/>
            <a:ext cx="2066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5_3#242ee08e1.choices?htil=2&amp;pid=e9848a72e&amp;color=0,0,0&amp;bbb=1"/>
              <p:cNvSpPr/>
              <p:nvPr/>
            </p:nvSpPr>
            <p:spPr>
              <a:xfrm>
                <a:off x="722376" y="3687318"/>
                <a:ext cx="85862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A.可通过提高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点种群进行有效保护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点种群发展到稳定期间，出生率大于死亡率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点种群发展到稳定期间，种内竞争逐渐加剧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.通过一次投放适量该动物可使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点种群得以延续</a:t>
                </a:r>
                <a:endParaRPr lang="en-US" altLang="zh-CN" sz="2000" dirty="0"/>
              </a:p>
            </p:txBody>
          </p:sp>
        </mc:Choice>
        <mc:Fallback>
          <p:sp>
            <p:nvSpPr>
              <p:cNvPr id="5" name="QC_5_BD.15_3#242ee08e1.choices?htil=2&amp;pid=e9848a72e&amp;color=0,0,0&amp;bbb=1"/>
              <p:cNvSpPr>
                <a:spLocks noRot="1" noChangeAspect="1" noMove="1" noResize="1" noEditPoints="1" noAdjustHandles="1" noChangeArrowheads="1" noChangeShapeType="1" noTextEdit="1"/>
              </p:cNvSpPr>
              <p:nvPr/>
            </p:nvSpPr>
            <p:spPr>
              <a:xfrm>
                <a:off x="722376" y="3687318"/>
                <a:ext cx="8586216" cy="1796034"/>
              </a:xfrm>
              <a:prstGeom prst="rect">
                <a:avLst/>
              </a:prstGeom>
              <a:blipFill rotWithShape="1">
                <a:blip r:embed="rId3"/>
                <a:stretch>
                  <a:fillRect l="-4" t="-28" r="1"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242ee08e1?vop=1&amp;pid=e9848a72e&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242ee08e1?vop=1&amp;pid=e9848a72e&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29000" y="1511300"/>
            <a:ext cx="5330952" cy="4151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e525abaa.fixed?pid=fc4b77a5b&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e525abaa.fixed?pid=fc4b77a5b&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第1章高考强化</a:t>
            </a:r>
            <a:endParaRPr lang="en-US" altLang="zh-CN" sz="4400" dirty="0"/>
          </a:p>
        </p:txBody>
      </p:sp>
      <p:pic>
        <p:nvPicPr>
          <p:cNvPr id="4" name="C_3#1e525abaa.fixed?pid=fc4b77a5b&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1e525abaa.fixed?pid=fc4b77a5b&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54d7bfbf?pid=bc1321116&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样方法是种群密度调查的常用方法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，下列类群中最适用该方法调查种群密度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54d7bfbf.bracket?pid=bc1321116&amp;color=0,0,0&amp;vpa=1"/>
          <p:cNvSpPr/>
          <p:nvPr/>
        </p:nvSpPr>
        <p:spPr>
          <a:xfrm>
            <a:off x="1430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a54d7bfbf.choices?pid=bc1321116&amp;color=0,0,0&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A.跳蝻、蕨类植物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、挺水植物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.灌木、鱼类、浮游植物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.蚜虫、龟鳖类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.鸟类、酵母菌、草本植物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54d7bfbf?vop=1&amp;pid=bc1321116&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样方法一般适用于植物以及活动能力弱、活动范围小的动物种群密度的调查，如蚜虫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，A正确；鱼类的活动能力强、活动范围大，不适用样方法调查，B错误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；土壤小动物活动能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，不适用样方法调查，C错误；鸟类的活动能力强、活动范围大，不适用样方法调查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菌一般用抽样检测法计数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a54d7bfbf?vop=1&amp;pid=bc1321116&amp;color=0,0,0&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快解</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样方法一般适用于植物以及活动能力弱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、活动范围小的动物，快速判断A正确。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602341db?pid=bc1321116&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种群数量调查的具体方法因生物种类而异。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6602341db.bracket?pid=bc1321116&amp;color=0,0,0&amp;vpa=2"/>
          <p:cNvSpPr/>
          <p:nvPr/>
        </p:nvSpPr>
        <p:spPr>
          <a:xfrm>
            <a:off x="9896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6602341db.choices?pid=bc1321116&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A.采用标记重捕法时，重捕前要间隔适宜时长以确保标记个体在调查区域中均匀分布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.利用红外触发相机的自动拍摄技术，主要是对恒温动物进行野外种群数量调查研究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.对鲸进行种群数量监测时，可利用声音的稳定、非损伤、低干扰特征进行个体识别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.调查某土壤小动物种群数量时，打开诱虫器顶部的电灯以驱使土壤小动物向下移动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6602341db?vop=1&amp;pid=bc1321116&amp;color=0,0,0&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采用标记重捕法时，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重捕前要间隔适宜时长以确保标记个体与未标记个体重新充分混合分布，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而不是均匀分布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，A错误；红外触发相机探测范围内</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，若探测到物体与环境背景之间的红外辐射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热量）差异，则会引起明显的热信号变化，触发相机拍照或录像</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，恒温动物通常具有显著高于环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境温度的恒定体温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，故该技术主要用于恒温动物野外种群数量的调查研究，B正确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；动物的声音也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存在个体差异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，成熟个体的声音特征往往可以长期保持稳定，因此，动物（如鲸</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）的声音可以作为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一种非损伤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、低干扰的标记，用于对不同个体进行识别，进而进行种群数量的监测，C正确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土壤小动物种群数量时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，打开诱虫器顶部的电灯以驱使土壤小动物向下移动，D正确。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_1#9f302776f?pid=e9848a72e&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1935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年间绵羊种群数量变化结果如图所示。1850年后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于放牧活动和对羊产品的市场需求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，种群中大量中老年个体被捕杀，使其种群数量在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万头之间波动，以持续获得最大经济效益。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_1#9f302776f?pid=e9848a72e&amp;color=0,0,0&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r="-632" b="-3526"/>
                </a:stretch>
              </a:blipFill>
            </p:spPr>
            <p:txBody>
              <a:bodyPr/>
              <a:lstStyle/>
              <a:p>
                <a:r>
                  <a:rPr lang="zh-CN" altLang="en-US">
                    <a:noFill/>
                  </a:rPr>
                  <a:t> </a:t>
                </a:r>
              </a:p>
            </p:txBody>
          </p:sp>
        </mc:Fallback>
      </mc:AlternateContent>
      <p:sp>
        <p:nvSpPr>
          <p:cNvPr id="3" name="QC_5_AN.9_1#9f302776f.bracket?pid=e9848a72e&amp;color=0,0,0&amp;vpa=3"/>
          <p:cNvSpPr/>
          <p:nvPr/>
        </p:nvSpPr>
        <p:spPr>
          <a:xfrm>
            <a:off x="8455787"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8_2#9f302776f?htil=1&amp;pid=e9848a72e&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75618" y="2442717"/>
            <a:ext cx="390448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8_3#9f302776f.choices?htil=1&amp;pid=e9848a72e&amp;color=0,0,0&amp;bbb=1"/>
              <p:cNvSpPr/>
              <p:nvPr/>
            </p:nvSpPr>
            <p:spPr>
              <a:xfrm>
                <a:off x="722376" y="2315717"/>
                <a:ext cx="67574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A.1850年前，种群的增长速率持续增加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.1850年前，种群的增长方式为“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.1850年后，种群的年龄结构呈增长型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.1850年后，种群数量波动的主要原因是种内竞争</a:t>
                </a:r>
                <a:endParaRPr lang="en-US" altLang="zh-CN" sz="2000" dirty="0"/>
              </a:p>
            </p:txBody>
          </p:sp>
        </mc:Choice>
        <mc:Fallback>
          <p:sp>
            <p:nvSpPr>
              <p:cNvPr id="5" name="QC_5_BD.8_3#9f302776f.choices?htil=1&amp;pid=e9848a72e&amp;color=0,0,0&amp;bbb=1"/>
              <p:cNvSpPr>
                <a:spLocks noRot="1" noChangeAspect="1" noMove="1" noResize="1" noEditPoints="1" noAdjustHandles="1" noChangeArrowheads="1" noChangeShapeType="1" noTextEdit="1"/>
              </p:cNvSpPr>
              <p:nvPr/>
            </p:nvSpPr>
            <p:spPr>
              <a:xfrm>
                <a:off x="722376" y="2315717"/>
                <a:ext cx="6757416" cy="1796034"/>
              </a:xfrm>
              <a:prstGeom prst="rect">
                <a:avLst/>
              </a:prstGeom>
              <a:blipFill rotWithShape="1">
                <a:blip r:embed="rId3"/>
                <a:stretch>
                  <a:fillRect l="-6" t="-28" r="2"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0_1#9f302776f?vop=1&amp;pid=e9848a72e&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0_2#9f302776f?vop=1&amp;pid=e9848a72e&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31080" y="1511300"/>
            <a:ext cx="5926792"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2083</Words>
  <Application>WPS 演示</Application>
  <PresentationFormat>宽屏</PresentationFormat>
  <Paragraphs>149</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2025-07-31T10:16:00Z</dcterms:created>
  <dcterms:modified xsi:type="dcterms:W3CDTF">2025-08-05T01:11:50Z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CE8BDCF960C44B6B8A22C1CB0A38C2D1_12</vt:lpwstr>
  </property>
  <property fmtid="{D5CDD505-2E9C-101B-9397-08002B2CF9AE}" pid="3" name="KSOProductBuildVer">
    <vt:lpwstr>2052-12.1.0.21915</vt:lpwstr>
  </property>
</Properties>
</file>