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5684" autoAdjust="0"/>
    <p:restoredTop sz="94610"/>
  </p:normalViewPr>
  <p:slideViewPr>
    <p:cSldViewPr snapToGrid="0" snapToObjects="1">
      <p:cViewPr varScale="1">
        <p:scale>
          <a:sx n="74" d="100"/>
          <a:sy n="74" d="100"/>
        </p:scale>
        <p:origin x="91" y="36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专题#df=bc099403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专题3</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能量流动图解分析及相关计算</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412a7fad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能量流动图解分析</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5c20cd92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能量传递效率计算</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4e75f9000925dda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image" Target="../media/image28.jpe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15.xml"/><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image" Target="../media/image32.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image" Target="../media/image33.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5.xml"/><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image" Target="../media/image37.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15.xml"/><Relationship Id="rId2" Type="http://schemas.openxmlformats.org/officeDocument/2006/relationships/image" Target="../media/image39.jpeg"/><Relationship Id="rId1" Type="http://schemas.openxmlformats.org/officeDocument/2006/relationships/image" Target="../media/image38.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5.xml"/><Relationship Id="rId1" Type="http://schemas.openxmlformats.org/officeDocument/2006/relationships/image" Target="../media/image40.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5.xml"/><Relationship Id="rId1" Type="http://schemas.openxmlformats.org/officeDocument/2006/relationships/image" Target="../media/image4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4.xml"/><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14.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4.xml"/><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image" Target="../media/image18.pn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14.xml"/><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image" Target="../media/image23.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4.xml"/><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15_1#5b8638c02?vop=1&amp;pid=97003aff4&amp;color=0,0,0&amp;bt=1&amp;bbb=1&amp;hb=1"/>
              <p:cNvSpPr/>
              <p:nvPr/>
            </p:nvSpPr>
            <p:spPr>
              <a:xfrm>
                <a:off x="722376" y="1005840"/>
                <a:ext cx="10753344" cy="1952117"/>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初级消费者用于生长发育和繁殖的能量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摄入量-粪便量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06</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，而次级消费者的摄入量为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，则该生态系统中初级消费者同化的能量中不经次级消费者而直接流向分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解者的能量最多有</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6_AS.15_1#5b8638c02?vop=1&amp;pid=97003aff4&amp;color=0,0,0&amp;bt=1&amp;bbb=1&amp;hb=1"/>
              <p:cNvSpPr>
                <a:spLocks noRot="1" noChangeAspect="1" noMove="1" noResize="1" noEditPoints="1" noAdjustHandles="1" noChangeArrowheads="1" noChangeShapeType="1" noTextEdit="1"/>
              </p:cNvSpPr>
              <p:nvPr/>
            </p:nvSpPr>
            <p:spPr>
              <a:xfrm>
                <a:off x="722376" y="1005840"/>
                <a:ext cx="10753344" cy="1952117"/>
              </a:xfrm>
              <a:prstGeom prst="rect">
                <a:avLst/>
              </a:prstGeom>
              <a:blipFill rotWithShape="1">
                <a:blip r:embed="rId1"/>
                <a:stretch>
                  <a:fillRect l="-4" r="-47" b="-279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fc3766181?pid=97003aff4&amp;color=0,0,0&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（3）若某草原生态系统存在如图2所示的食物网。研究C中某个种群的生态位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，则要研究的内容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至少写出2项）。</a:t>
            </a:r>
            <a:endParaRPr lang="en-US" altLang="zh-CN" sz="2000" dirty="0"/>
          </a:p>
        </p:txBody>
      </p:sp>
      <p:sp>
        <p:nvSpPr>
          <p:cNvPr id="3" name="QB_6_AN.17_1#fc3766181.blank?pid=97003aff4&amp;color=0,0,0&amp;vpa=7&amp;bbb=1"/>
          <p:cNvSpPr/>
          <p:nvPr/>
        </p:nvSpPr>
        <p:spPr>
          <a:xfrm>
            <a:off x="985901" y="1405890"/>
            <a:ext cx="551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它的栖息地、食物、天敌、与其他物种的关系等</a:t>
            </a:r>
            <a:endParaRPr lang="en-US" altLang="zh-CN" sz="2000" dirty="0"/>
          </a:p>
        </p:txBody>
      </p:sp>
      <p:pic>
        <p:nvPicPr>
          <p:cNvPr id="4" name="QB_6_BD.16_2#fc3766181?iti=2&amp;pid=97003aff4&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330952" y="1985518"/>
            <a:ext cx="1527048" cy="10698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6_BD.16_3#fc3766181?iti=2&amp;pid=97003aff4&amp;color=0,0,0&amp;bbb=1"/>
          <p:cNvSpPr/>
          <p:nvPr/>
        </p:nvSpPr>
        <p:spPr>
          <a:xfrm>
            <a:off x="5864289" y="318236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6" name="QB_6_AS.18_1#fc3766181?vop=1&amp;pid=97003aff4&amp;color=0,0,0&amp;bbb=1&amp;hb=1"/>
          <p:cNvSpPr/>
          <p:nvPr/>
        </p:nvSpPr>
        <p:spPr>
          <a:xfrm>
            <a:off x="722376" y="3692779"/>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C属于动物，研究C中某个种群的生态位，要研究的内容有它的栖息地、食物、天敌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他物种的关系等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9_1#4c27f953f?pid=5c20cd921&amp;color=0,0,0&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如图为公园中某一生态系统部分能量流动示意图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，数值表示能量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9_1#4c27f953f?pid=5c20cd921&amp;color=0,0,0&amp;bt=1&amp;bbb=1&amp;hb=1"/>
              <p:cNvSpPr>
                <a:spLocks noRot="1" noChangeAspect="1" noMove="1" noResize="1" noEditPoints="1" noAdjustHandles="1" noChangeArrowheads="1" noChangeShapeType="1" noTextEdit="1"/>
              </p:cNvSpPr>
              <p:nvPr/>
            </p:nvSpPr>
            <p:spPr>
              <a:xfrm>
                <a:off x="722376" y="1005840"/>
                <a:ext cx="10753344" cy="843153"/>
              </a:xfrm>
              <a:prstGeom prst="rect">
                <a:avLst/>
              </a:prstGeom>
              <a:blipFill rotWithShape="1">
                <a:blip r:embed="rId1"/>
                <a:stretch>
                  <a:fillRect l="-4" b="-5438"/>
                </a:stretch>
              </a:blipFill>
            </p:spPr>
            <p:txBody>
              <a:bodyPr/>
              <a:lstStyle/>
              <a:p>
                <a:r>
                  <a:rPr lang="zh-CN" altLang="en-US">
                    <a:noFill/>
                  </a:rPr>
                  <a:t> </a:t>
                </a:r>
              </a:p>
            </p:txBody>
          </p:sp>
        </mc:Fallback>
      </mc:AlternateContent>
      <p:sp>
        <p:nvSpPr>
          <p:cNvPr id="3" name="QC_5_AN.20_1#4c27f953f.bracket?pid=5c20cd921&amp;color=0,0,0&amp;vpa=8"/>
          <p:cNvSpPr/>
          <p:nvPr/>
        </p:nvSpPr>
        <p:spPr>
          <a:xfrm>
            <a:off x="5982970"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9_2#4c27f953f?htil=3&amp;pid=5c20cd921&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792071" y="1985517"/>
            <a:ext cx="4626864" cy="18288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9_3#4c27f953f.choices?htil=3&amp;pid=5c20cd921&amp;color=0,0,0&amp;bbb=1&amp;hb=1"/>
              <p:cNvSpPr/>
              <p:nvPr/>
            </p:nvSpPr>
            <p:spPr>
              <a:xfrm>
                <a:off x="722376" y="1858517"/>
                <a:ext cx="6035040" cy="2713927"/>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A.第二营养级中未被利用的能量为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.第二营养级的同化量中用于生长、发育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917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.第二营养级到第三营养级的能量传递效率约为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D.该生态系统第一营养级同化的能量最少为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19_3#4c27f953f.choices?htil=3&amp;pid=5c20cd921&amp;color=0,0,0&amp;bbb=1&amp;hb=1"/>
              <p:cNvSpPr>
                <a:spLocks noRot="1" noChangeAspect="1" noMove="1" noResize="1" noEditPoints="1" noAdjustHandles="1" noChangeArrowheads="1" noChangeShapeType="1" noTextEdit="1"/>
              </p:cNvSpPr>
              <p:nvPr/>
            </p:nvSpPr>
            <p:spPr>
              <a:xfrm>
                <a:off x="722376" y="1858517"/>
                <a:ext cx="6035040" cy="2713927"/>
              </a:xfrm>
              <a:prstGeom prst="rect">
                <a:avLst/>
              </a:prstGeom>
              <a:blipFill rotWithShape="1">
                <a:blip r:embed="rId3"/>
                <a:stretch>
                  <a:fillRect l="-6" t="-19" r="-551" b="-19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1_1#4c27f953f?vop=1&amp;pid=5c20cd921&amp;color=0,0,0&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21_2#4c27f953f?vop=1&amp;pid=5c20cd921&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27248" y="1511300"/>
            <a:ext cx="5934456" cy="35753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4c27f953f?vop=1&amp;pid=5c20cd921&amp;color=0,0,0&amp;bt=1&amp;bbb=1&amp;hb=1"/>
              <p:cNvSpPr/>
              <p:nvPr/>
            </p:nvSpPr>
            <p:spPr>
              <a:xfrm>
                <a:off x="722376" y="1005840"/>
                <a:ext cx="10753344" cy="3704717"/>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第二营养级（初级消费者）的同化量为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423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917</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、繁殖的能量为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917</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，流入下一营养级的能量为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219</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184</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被分解者利用的能量为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118</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，未被利用的能量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917</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184</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118</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615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；第二营养级的同化量为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，第三营养级的同化量为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219</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184</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，故第二营养级到第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三营养级的能量传递效率为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；第二营养级的同化量为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，则该生态系统第一营养级同化的能量最少为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2_1#4c27f953f?vop=1&amp;pid=5c20cd921&amp;color=0,0,0&amp;bt=1&amp;bbb=1&amp;hb=1"/>
              <p:cNvSpPr>
                <a:spLocks noRot="1" noChangeAspect="1" noMove="1" noResize="1" noEditPoints="1" noAdjustHandles="1" noChangeArrowheads="1" noChangeShapeType="1" noTextEdit="1"/>
              </p:cNvSpPr>
              <p:nvPr/>
            </p:nvSpPr>
            <p:spPr>
              <a:xfrm>
                <a:off x="722376" y="1005840"/>
                <a:ext cx="10753344" cy="3704717"/>
              </a:xfrm>
              <a:prstGeom prst="rect">
                <a:avLst/>
              </a:prstGeom>
              <a:blipFill rotWithShape="1">
                <a:blip r:embed="rId1"/>
                <a:stretch>
                  <a:fillRect l="-4" b="-147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3_1#a85b6121e?pid=5c20cd921&amp;color=0,0,0&amp;bt=1&amp;bbb=1&amp;hb=1"/>
              <p:cNvSpPr/>
              <p:nvPr/>
            </p:nvSpPr>
            <p:spPr>
              <a:xfrm>
                <a:off x="722376" y="1005840"/>
                <a:ext cx="10753344" cy="12051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生态农业园需要人工投入较多的物质和能量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某生态农业园部分营养级能量流动情况进行了定量分析</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如表所示。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3_1#a85b6121e?pid=5c20cd921&amp;color=0,0,0&amp;bt=1&amp;bbb=1&amp;hb=1"/>
              <p:cNvSpPr>
                <a:spLocks noRot="1" noChangeAspect="1" noMove="1" noResize="1" noEditPoints="1" noAdjustHandles="1" noChangeArrowheads="1" noChangeShapeType="1" noTextEdit="1"/>
              </p:cNvSpPr>
              <p:nvPr/>
            </p:nvSpPr>
            <p:spPr>
              <a:xfrm>
                <a:off x="722376" y="1005840"/>
                <a:ext cx="10753344" cy="1205103"/>
              </a:xfrm>
              <a:prstGeom prst="rect">
                <a:avLst/>
              </a:prstGeom>
              <a:blipFill rotWithShape="1">
                <a:blip r:embed="rId1"/>
                <a:stretch>
                  <a:fillRect l="-4" r="-732" b="-3277"/>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7" name="QC_5_BD.23_2#a85b6121e?colgroup=7,6,3,6,6,6&amp;pid=5c20cd921&amp;color=0,0,0&amp;bbb=1&amp;hb=1"/>
              <p:cNvGraphicFramePr>
                <a:graphicFrameLocks noGrp="1"/>
              </p:cNvGraphicFramePr>
              <p:nvPr/>
            </p:nvGraphicFramePr>
            <p:xfrm>
              <a:off x="722376" y="2342133"/>
              <a:ext cx="10725912" cy="2181733"/>
            </p:xfrm>
            <a:graphic>
              <a:graphicData uri="http://schemas.openxmlformats.org/drawingml/2006/table">
                <a:tbl>
                  <a:tblPr/>
                  <a:tblGrid>
                    <a:gridCol w="2039112"/>
                    <a:gridCol w="1929384"/>
                    <a:gridCol w="969264"/>
                    <a:gridCol w="1929384"/>
                    <a:gridCol w="1929384"/>
                    <a:gridCol w="1929384"/>
                  </a:tblGrid>
                  <a:tr h="854710">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自身呼吸消耗的</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未被利用的能量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流入下一营养级</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有机物输入的能</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7" name="QC_5_BD.23_2#a85b6121e?colgroup=7,6,3,6,6,6&amp;pid=5c20cd921&amp;color=0,0,0&amp;bbb=1&amp;hb=1"/>
              <p:cNvGraphicFramePr>
                <a:graphicFrameLocks noGrp="1"/>
              </p:cNvGraphicFramePr>
              <p:nvPr/>
            </p:nvGraphicFramePr>
            <p:xfrm>
              <a:off x="722376" y="2342133"/>
              <a:ext cx="10725912" cy="2181733"/>
            </p:xfrm>
            <a:graphic>
              <a:graphicData uri="http://schemas.openxmlformats.org/drawingml/2006/table">
                <a:tbl>
                  <a:tblPr/>
                  <a:tblGrid>
                    <a:gridCol w="2039112"/>
                    <a:gridCol w="1929384"/>
                    <a:gridCol w="969264"/>
                    <a:gridCol w="1929384"/>
                    <a:gridCol w="1929384"/>
                    <a:gridCol w="1929384"/>
                  </a:tblGrid>
                  <a:tr h="854710">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自身呼吸消耗的</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未被利用的能量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流入下一营养级</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有机物输入的能</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1960">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595">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AN.24_1#a85b6121e.bracket?pid=5c20cd921&amp;color=0,0,0&amp;vpa=9&amp;bbb=1"/>
          <p:cNvSpPr/>
          <p:nvPr/>
        </p:nvSpPr>
        <p:spPr>
          <a:xfrm>
            <a:off x="2954401" y="1835658"/>
            <a:ext cx="74930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mc:AlternateContent xmlns:mc="http://schemas.openxmlformats.org/markup-compatibility/2006">
        <mc:Choice xmlns:a14="http://schemas.microsoft.com/office/drawing/2010/main" Requires="a14">
          <p:sp>
            <p:nvSpPr>
              <p:cNvPr id="5" name="QC_5_BD.23_3#a85b6121e.choices?pid=5c20cd921&amp;color=0,0,0&amp;bbb=1"/>
              <p:cNvSpPr/>
              <p:nvPr/>
            </p:nvSpPr>
            <p:spPr>
              <a:xfrm>
                <a:off x="722376" y="4653533"/>
                <a:ext cx="10753344" cy="16182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A.由于存在有机物输入的能量，该生态系统能量金字塔为倒置的金字塔</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.表中“甲”代表流向分解者的能量，“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”的数值为44</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.第二营养级流向第三营养级的能量传递效率约为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.该生态农业园每个营养级都需要相应的有机物能量输入以保证产量</a:t>
                </a:r>
                <a:endParaRPr lang="en-US" altLang="zh-CN" sz="2000" dirty="0"/>
              </a:p>
            </p:txBody>
          </p:sp>
        </mc:Choice>
        <mc:Fallback>
          <p:sp>
            <p:nvSpPr>
              <p:cNvPr id="5" name="QC_5_BD.23_3#a85b6121e.choices?pid=5c20cd921&amp;color=0,0,0&amp;bbb=1"/>
              <p:cNvSpPr>
                <a:spLocks noRot="1" noChangeAspect="1" noMove="1" noResize="1" noEditPoints="1" noAdjustHandles="1" noChangeArrowheads="1" noChangeShapeType="1" noTextEdit="1"/>
              </p:cNvSpPr>
              <p:nvPr/>
            </p:nvSpPr>
            <p:spPr>
              <a:xfrm>
                <a:off x="722376" y="4653533"/>
                <a:ext cx="10753344" cy="1618234"/>
              </a:xfrm>
              <a:prstGeom prst="rect">
                <a:avLst/>
              </a:prstGeom>
              <a:blipFill rotWithShape="1">
                <a:blip r:embed="rId3"/>
                <a:stretch>
                  <a:fillRect l="-4" t="-16"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5_1#a85b6121e?vop=1&amp;pid=5c20cd921&amp;color=0,0,0&amp;bt=1&amp;bbb=1&amp;hb=1"/>
              <p:cNvSpPr/>
              <p:nvPr/>
            </p:nvSpPr>
            <p:spPr>
              <a:xfrm>
                <a:off x="722376" y="100584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该生态系统中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，第一营养级的同化量为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466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434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633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，第二营养级的同化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434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”代表流向分解者的能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”的数值为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282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，则第三营养级的同化量为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”的数值为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，随着营养级的增加，能量逐级递减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，因此该生态系统能量金字塔为正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金字塔形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；第二营养级流向第三营养级的能量传递效率为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，C正确；由表可知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，该生态农业园中第一营养级没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有有机物能量输入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25_1#a85b6121e?vop=1&amp;pid=5c20cd921&amp;color=0,0,0&amp;bt=1&amp;bbb=1&amp;hb=1"/>
              <p:cNvSpPr>
                <a:spLocks noRot="1" noChangeAspect="1" noMove="1" noResize="1" noEditPoints="1" noAdjustHandles="1" noChangeArrowheads="1" noChangeShapeType="1" noTextEdit="1"/>
              </p:cNvSpPr>
              <p:nvPr/>
            </p:nvSpPr>
            <p:spPr>
              <a:xfrm>
                <a:off x="722376" y="1005840"/>
                <a:ext cx="10753344" cy="4069334"/>
              </a:xfrm>
              <a:prstGeom prst="rect">
                <a:avLst/>
              </a:prstGeom>
              <a:blipFill rotWithShape="1">
                <a:blip r:embed="rId1"/>
                <a:stretch>
                  <a:fillRect l="-4" b="-11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6_1#621c79a59?pid=5c20cd921&amp;color=0,0,0&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［江苏泰州2025调研］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图1表示太湖中部分生物之间、生物与环境之间的关系，图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2为科研团队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对太湖蓝细菌水华的发生规律进行研究得到的结果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4" name="QC_5_BD.26_3#621c79a59?iti=3&amp;htil=1&amp;pid=5c20cd921&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975104" y="2387853"/>
            <a:ext cx="2871216" cy="18928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26_4#621c79a59?iti=4&amp;htil=1&amp;pid=5c20cd921&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419088" y="1985517"/>
            <a:ext cx="4736592" cy="22951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26_5#621c79a59?iti=3&amp;htil=1&amp;pid=5c20cd921&amp;color=0,0,0&amp;bbb=1"/>
          <p:cNvSpPr/>
          <p:nvPr/>
        </p:nvSpPr>
        <p:spPr>
          <a:xfrm>
            <a:off x="3180524" y="4407661"/>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5_BD.26_6#621c79a59?iti=4&amp;htil=1&amp;pid=5c20cd921&amp;color=0,0,0&amp;bbb=1"/>
          <p:cNvSpPr/>
          <p:nvPr/>
        </p:nvSpPr>
        <p:spPr>
          <a:xfrm>
            <a:off x="8557196" y="4407661"/>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8_1#621c79a59.choices?pid=5c20cd921&amp;color=0,0,0&amp;bt=1&amp;bbb=1&amp;hb=1"/>
              <p:cNvSpPr/>
              <p:nvPr/>
            </p:nvSpPr>
            <p:spPr>
              <a:xfrm>
                <a:off x="722376" y="1005840"/>
                <a:ext cx="10753344" cy="2971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A.结合图2分析，可在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月清除底泥、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月在上覆水位置打捞蓝细菌，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月设置生态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浮床与蓝细菌竞争水体有机物以防治水华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.若食浮游生物鱼类的食物由</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浮游动物、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浮游藻类组成，食浮游生物鱼类能量增加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最多需要浮游藻类提供能量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.流经该生态系统的总能量为生产者固定的太阳能和碎屑中的化学能</a:t>
                </a:r>
                <a:endParaRPr lang="en-US" altLang="zh-CN" sz="2000" dirty="0"/>
              </a:p>
              <a:p>
                <a:pPr latinLnBrk="1">
                  <a:lnSpc>
                    <a:spcPts val="5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.图1中第二、三营养级之间的能量传递效率为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浮游动物同化量</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食浮游生物鱼类同化量</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2" name="QC_5_BD.28_1#621c79a59.choices?pid=5c20cd921&amp;color=0,0,0&amp;bt=1&amp;bbb=1&amp;hb=1"/>
              <p:cNvSpPr>
                <a:spLocks noRot="1" noChangeAspect="1" noMove="1" noResize="1" noEditPoints="1" noAdjustHandles="1" noChangeArrowheads="1" noChangeShapeType="1" noTextEdit="1"/>
              </p:cNvSpPr>
              <p:nvPr/>
            </p:nvSpPr>
            <p:spPr>
              <a:xfrm>
                <a:off x="722376" y="1005840"/>
                <a:ext cx="10753344" cy="2971800"/>
              </a:xfrm>
              <a:prstGeom prst="rect">
                <a:avLst/>
              </a:prstGeom>
              <a:blipFill rotWithShape="1">
                <a:blip r:embed="rId1"/>
                <a:stretch>
                  <a:fillRect l="-4"/>
                </a:stretch>
              </a:blipFill>
            </p:spPr>
            <p:txBody>
              <a:bodyPr/>
              <a:lstStyle/>
              <a:p>
                <a:r>
                  <a:rPr lang="zh-CN" altLang="en-US">
                    <a:noFill/>
                  </a:rPr>
                  <a:t> </a:t>
                </a:r>
              </a:p>
            </p:txBody>
          </p:sp>
        </mc:Fallback>
      </mc:AlternateContent>
      <p:sp>
        <p:nvSpPr>
          <p:cNvPr id="3" name="QC_5_AN.27_1#621c79a59.bracket?pid=5c20cd921&amp;color=0,0,0&amp;vpa=10&amp;answeroption=B"/>
          <p:cNvSpPr txBox="1"/>
          <p:nvPr/>
        </p:nvSpPr>
        <p:spPr>
          <a:xfrm>
            <a:off x="595376" y="199390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9_1#621c79a59?vop=1&amp;pid=5c20cd921&amp;color=0,0,0&amp;bt=1&amp;bbb=1&amp;hb=1"/>
              <p:cNvSpPr/>
              <p:nvPr/>
            </p:nvSpPr>
            <p:spPr>
              <a:xfrm>
                <a:off x="722376" y="1005840"/>
                <a:ext cx="10753344" cy="3180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生态浮床与蓝细菌竞争的是水体中的无机盐等营养物质，而非有机物，A错误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；若食浮游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生物鱼类的食物由</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浮游动物</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浮游藻类组成，则食浮游生物鱼类能量增加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，最多需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要浮游藻类提供</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46</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生态系统的总能量为生产者固定的太阳能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，碎屑来自该生态系统的生物，不是外界输入的，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；第二、三营养级之间的能量传递效率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第三营养级的同化量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图中浮游动物属于第二营养级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，第二营养级还包括食浮游生物鱼类和食鱼性鱼类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，食浮游生物鱼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类属于第二和第三营养级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29_1#621c79a59?vop=1&amp;pid=5c20cd921&amp;color=0,0,0&amp;bt=1&amp;bbb=1&amp;hb=1"/>
              <p:cNvSpPr>
                <a:spLocks noRot="1" noChangeAspect="1" noMove="1" noResize="1" noEditPoints="1" noAdjustHandles="1" noChangeArrowheads="1" noChangeShapeType="1" noTextEdit="1"/>
              </p:cNvSpPr>
              <p:nvPr/>
            </p:nvSpPr>
            <p:spPr>
              <a:xfrm>
                <a:off x="722376" y="1005840"/>
                <a:ext cx="10753344" cy="3180334"/>
              </a:xfrm>
              <a:prstGeom prst="rect">
                <a:avLst/>
              </a:prstGeom>
              <a:blipFill rotWithShape="1">
                <a:blip r:embed="rId1"/>
                <a:stretch>
                  <a:fillRect l="-4" r="-1541" b="-143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ae76a98d.fixed?pid=bc0994033&amp;color=100,146,38"/>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bae76a98d.fixed?pid=bc0994033&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专题3</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能量流动图解分析及相关计算</a:t>
            </a:r>
            <a:endParaRPr lang="en-US" altLang="zh-CN" sz="4400" dirty="0"/>
          </a:p>
        </p:txBody>
      </p:sp>
      <p:pic>
        <p:nvPicPr>
          <p:cNvPr id="4" name="C_3#bae76a98d.fixed?pid=bc0994033&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bae76a98d.fixed?pid=bc0994033&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18bb4664f?pid=412a7fad3&amp;color=0,0,0&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［湖北多校2025高二联考］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某同学绘制了如图所示的能量流动图解（其中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为生产者固定的太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阳能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下列叙述中不正确的是(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_1#18bb4664f?pid=412a7fad3&amp;color=0,0,0&amp;bt=1&amp;bbb=1&amp;hb=1"/>
              <p:cNvSpPr>
                <a:spLocks noRot="1" noChangeAspect="1" noMove="1" noResize="1" noEditPoints="1" noAdjustHandles="1" noChangeArrowheads="1" noChangeShapeType="1" noTextEdit="1"/>
              </p:cNvSpPr>
              <p:nvPr/>
            </p:nvSpPr>
            <p:spPr>
              <a:xfrm>
                <a:off x="722376" y="1005840"/>
                <a:ext cx="10753344" cy="843153"/>
              </a:xfrm>
              <a:prstGeom prst="rect">
                <a:avLst/>
              </a:prstGeom>
              <a:blipFill rotWithShape="1">
                <a:blip r:embed="rId1"/>
                <a:stretch>
                  <a:fillRect l="-4" r="-957" b="-5438"/>
                </a:stretch>
              </a:blipFill>
            </p:spPr>
            <p:txBody>
              <a:bodyPr/>
              <a:lstStyle/>
              <a:p>
                <a:r>
                  <a:rPr lang="zh-CN" altLang="en-US">
                    <a:noFill/>
                  </a:rPr>
                  <a:t> </a:t>
                </a:r>
              </a:p>
            </p:txBody>
          </p:sp>
        </mc:Fallback>
      </mc:AlternateContent>
      <p:sp>
        <p:nvSpPr>
          <p:cNvPr id="3" name="QC_5_AN.2_1#18bb4664f.bracket?pid=412a7fad3&amp;color=0,0,0&amp;vpa=1"/>
          <p:cNvSpPr/>
          <p:nvPr/>
        </p:nvSpPr>
        <p:spPr>
          <a:xfrm>
            <a:off x="4478401" y="14439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_2#18bb4664f?htil=1&amp;pid=412a7fad3&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61744" y="1985517"/>
            <a:ext cx="3977640" cy="15361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_3#18bb4664f.choices?htil=1&amp;pid=412a7fad3&amp;color=0,0,0&amp;bbb=1&amp;hb=1"/>
              <p:cNvSpPr/>
              <p:nvPr/>
            </p:nvSpPr>
            <p:spPr>
              <a:xfrm>
                <a:off x="722376" y="1858517"/>
                <a:ext cx="6684264" cy="23167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A.生产者固定的总能量可表示为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.流入初级消费者体内的能量可表示为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.由第一营养级到第二营养级的能量传递效率为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可分别表示生产者和初级消费者呼吸作用散失的能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endParaRPr lang="en-US" altLang="zh-CN" sz="2000" dirty="0"/>
              </a:p>
            </p:txBody>
          </p:sp>
        </mc:Choice>
        <mc:Fallback>
          <p:sp>
            <p:nvSpPr>
              <p:cNvPr id="5" name="QC_5_BD.1_3#18bb4664f.choices?htil=1&amp;pid=412a7fad3&amp;color=0,0,0&amp;bbb=1&amp;hb=1"/>
              <p:cNvSpPr>
                <a:spLocks noRot="1" noChangeAspect="1" noMove="1" noResize="1" noEditPoints="1" noAdjustHandles="1" noChangeArrowheads="1" noChangeShapeType="1" noTextEdit="1"/>
              </p:cNvSpPr>
              <p:nvPr/>
            </p:nvSpPr>
            <p:spPr>
              <a:xfrm>
                <a:off x="722376" y="1858517"/>
                <a:ext cx="6684264" cy="2316734"/>
              </a:xfrm>
              <a:prstGeom prst="rect">
                <a:avLst/>
              </a:prstGeom>
              <a:blipFill rotWithShape="1">
                <a:blip r:embed="rId3"/>
                <a:stretch>
                  <a:fillRect l="-6" t="-22" r="-1415" b="-194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18bb4664f?vop=1&amp;pid=412a7fad3&amp;color=0,0,0&amp;bt=1&amp;bbb=1&amp;hb=1"/>
              <p:cNvSpPr/>
              <p:nvPr/>
            </p:nvSpPr>
            <p:spPr>
              <a:xfrm>
                <a:off x="722376" y="1005840"/>
                <a:ext cx="10753344" cy="196557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生产者固定的总能量可表示为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为呼吸作用散失的能量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被利用的能量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为流向分解者的能量，A正确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，是流入下一营养级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初级消费者）的能量，B错误；由第一营养级到第二营养级的能量传递效率为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可分别表示生产者和初级消费者呼吸作用散失的能量，D正确。</a:t>
                </a:r>
                <a:endParaRPr lang="en-US" altLang="zh-CN" sz="2200" dirty="0"/>
              </a:p>
            </p:txBody>
          </p:sp>
        </mc:Choice>
        <mc:Fallback>
          <p:sp>
            <p:nvSpPr>
              <p:cNvPr id="2" name="QC_5_AS.3_1#18bb4664f?vop=1&amp;pid=412a7fad3&amp;color=0,0,0&amp;bt=1&amp;bbb=1&amp;hb=1"/>
              <p:cNvSpPr>
                <a:spLocks noRot="1" noChangeAspect="1" noMove="1" noResize="1" noEditPoints="1" noAdjustHandles="1" noChangeArrowheads="1" noChangeShapeType="1" noTextEdit="1"/>
              </p:cNvSpPr>
              <p:nvPr/>
            </p:nvSpPr>
            <p:spPr>
              <a:xfrm>
                <a:off x="722376" y="1005840"/>
                <a:ext cx="10753344" cy="1965579"/>
              </a:xfrm>
              <a:prstGeom prst="rect">
                <a:avLst/>
              </a:prstGeom>
              <a:blipFill rotWithShape="1">
                <a:blip r:embed="rId1"/>
                <a:stretch>
                  <a:fillRect l="-4" r="-650" b="-27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_1#e7b3c7ce7?htil=2&amp;pid=412a7fad3&amp;color=0,0,0&amp;tib=255,255,255&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242668" y="1088135"/>
            <a:ext cx="4206240" cy="190195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4_2#e7b3c7ce7?htil=2&amp;pid=412a7fad3&amp;color=0,0,0&amp;bt=1&amp;bbb=1&amp;hb=1&amp;hs=1"/>
              <p:cNvSpPr/>
              <p:nvPr/>
            </p:nvSpPr>
            <p:spPr>
              <a:xfrm>
                <a:off x="722376" y="1005840"/>
                <a:ext cx="6455664"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）图甲表示某季度某生态系统的能量金字塔，</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为生产者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为初级消费者，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为次级消费者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；图乙是将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图甲中各营养级所含有的能量进行分类剖析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表示上一年留下来的能量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（假设它不被下一营养级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表示呼吸消耗量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4_2#e7b3c7ce7?htil=2&amp;pid=412a7fad3&amp;color=0,0,0&amp;bt=1&amp;bbb=1&amp;hb=1&amp;hs=1"/>
              <p:cNvSpPr>
                <a:spLocks noRot="1" noChangeAspect="1" noMove="1" noResize="1" noEditPoints="1" noAdjustHandles="1" noChangeArrowheads="1" noChangeShapeType="1" noTextEdit="1"/>
              </p:cNvSpPr>
              <p:nvPr/>
            </p:nvSpPr>
            <p:spPr>
              <a:xfrm>
                <a:off x="722376" y="1005840"/>
                <a:ext cx="6455664" cy="2671953"/>
              </a:xfrm>
              <a:prstGeom prst="rect">
                <a:avLst/>
              </a:prstGeom>
              <a:blipFill rotWithShape="1">
                <a:blip r:embed="rId2"/>
                <a:stretch>
                  <a:fillRect l="-6" r="-1220" b="-1716"/>
                </a:stretch>
              </a:blipFill>
            </p:spPr>
            <p:txBody>
              <a:bodyPr/>
              <a:lstStyle/>
              <a:p>
                <a:r>
                  <a:rPr lang="zh-CN" altLang="en-US">
                    <a:noFill/>
                  </a:rPr>
                  <a:t> </a:t>
                </a:r>
              </a:p>
            </p:txBody>
          </p:sp>
        </mc:Fallback>
      </mc:AlternateContent>
      <p:sp>
        <p:nvSpPr>
          <p:cNvPr id="4" name="QC_5_AN.5_1#e7b3c7ce7.bracket?pid=412a7fad3&amp;color=0,0,0&amp;vpa=2&amp;bbb=1"/>
          <p:cNvSpPr/>
          <p:nvPr/>
        </p:nvSpPr>
        <p:spPr>
          <a:xfrm>
            <a:off x="922401" y="3272790"/>
            <a:ext cx="743649"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ACD</a:t>
            </a:r>
            <a:endParaRPr lang="en-US" altLang="zh-CN" sz="2000" dirty="0"/>
          </a:p>
        </p:txBody>
      </p:sp>
      <mc:AlternateContent xmlns:mc="http://schemas.openxmlformats.org/markup-compatibility/2006">
        <mc:Choice xmlns:a14="http://schemas.microsoft.com/office/drawing/2010/main" Requires="a14">
          <p:sp>
            <p:nvSpPr>
              <p:cNvPr id="5" name="QC_5_BD.4_3#e7b3c7ce7.choices?pid=412a7fad3&amp;color=0,0,0&amp;bbb=1&amp;hb=1&amp;hs=1"/>
              <p:cNvSpPr/>
              <p:nvPr/>
            </p:nvSpPr>
            <p:spPr>
              <a:xfrm>
                <a:off x="722376" y="3687317"/>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A.假设种群</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个体数分别为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，种群中平均每个个体所含有的能量分别为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.每年流入这个生态系统的总能量可用图乙中的字母表示为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表示的是流入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表示未被利用的能量，则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表示流入分解者的能量</a:t>
                </a:r>
                <a:endParaRPr lang="en-US" altLang="zh-CN" sz="2000" dirty="0"/>
              </a:p>
            </p:txBody>
          </p:sp>
        </mc:Choice>
        <mc:Fallback>
          <p:sp>
            <p:nvSpPr>
              <p:cNvPr id="5" name="QC_5_BD.4_3#e7b3c7ce7.choices?pid=412a7fad3&amp;color=0,0,0&amp;bbb=1&amp;hb=1&amp;hs=1"/>
              <p:cNvSpPr>
                <a:spLocks noRot="1" noChangeAspect="1" noMove="1" noResize="1" noEditPoints="1" noAdjustHandles="1" noChangeArrowheads="1" noChangeShapeType="1" noTextEdit="1"/>
              </p:cNvSpPr>
              <p:nvPr/>
            </p:nvSpPr>
            <p:spPr>
              <a:xfrm>
                <a:off x="722376" y="3687317"/>
                <a:ext cx="10753344" cy="2227834"/>
              </a:xfrm>
              <a:prstGeom prst="rect">
                <a:avLst/>
              </a:prstGeom>
              <a:blipFill rotWithShape="1">
                <a:blip r:embed="rId3"/>
                <a:stretch>
                  <a:fillRect l="-4" t="-23" r="-1246" b="-20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e7b3c7ce7?vop=1&amp;pid=412a7fad3&amp;color=0,0,0&amp;bt=1&amp;bbb=1&amp;hb=1"/>
              <p:cNvSpPr/>
              <p:nvPr/>
            </p:nvSpPr>
            <p:spPr>
              <a:xfrm>
                <a:off x="722376" y="1005840"/>
                <a:ext cx="10753344" cy="22830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为初级消费者</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为次级消费者，由于能量流动的特点是单向流动、逐级递减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，低营养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级的总能量一定大于高营养级的总能量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由图乙可知</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代表的是生产者固定的太阳能，是每年流入该生态系统的总能量，B错误；图乙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表示被初级消费者同化的能量，即流入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的能量，C正确；图乙中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表示上一年留下来的能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表示呼吸消耗量,若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表示未被利用的能量，则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表示流入分解者的能量，D正确。</a:t>
                </a:r>
                <a:endParaRPr lang="en-US" altLang="zh-CN" sz="2200" dirty="0"/>
              </a:p>
            </p:txBody>
          </p:sp>
        </mc:Choice>
        <mc:Fallback>
          <p:sp>
            <p:nvSpPr>
              <p:cNvPr id="2" name="QC_5_AS.6_1#e7b3c7ce7?vop=1&amp;pid=412a7fad3&amp;color=0,0,0&amp;bt=1&amp;bbb=1&amp;hb=1"/>
              <p:cNvSpPr>
                <a:spLocks noRot="1" noChangeAspect="1" noMove="1" noResize="1" noEditPoints="1" noAdjustHandles="1" noChangeArrowheads="1" noChangeShapeType="1" noTextEdit="1"/>
              </p:cNvSpPr>
              <p:nvPr/>
            </p:nvSpPr>
            <p:spPr>
              <a:xfrm>
                <a:off x="722376" y="1005840"/>
                <a:ext cx="10753344" cy="2283079"/>
              </a:xfrm>
              <a:prstGeom prst="rect">
                <a:avLst/>
              </a:prstGeom>
              <a:blipFill rotWithShape="1">
                <a:blip r:embed="rId1"/>
                <a:stretch>
                  <a:fillRect l="-4" r="-579" b="-23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7_1#97003aff4?pid=412a7fad3&amp;color=0,0,0&amp;bt=1&amp;bbb=1&amp;hb=1"/>
              <p:cNvSpPr/>
              <p:nvPr/>
            </p:nvSpPr>
            <p:spPr>
              <a:xfrm>
                <a:off x="722376" y="100584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［北京师大附中2025高二月考］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如图1表示某湿地生态系统的局部能量流动过程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，图中字母代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表相应能量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表示同化量。回答下列问题。</a:t>
                </a:r>
                <a:endParaRPr lang="en-US" altLang="zh-CN" sz="2000" dirty="0">
                  <a:solidFill>
                    <a:srgbClr val="000000"/>
                  </a:solidFill>
                </a:endParaRPr>
              </a:p>
            </p:txBody>
          </p:sp>
        </mc:Choice>
        <mc:Fallback>
          <p:sp>
            <p:nvSpPr>
              <p:cNvPr id="2" name="QO_5_BD.7_1#97003aff4?pid=412a7fad3&amp;color=0,0,0&amp;bt=1&amp;bbb=1&amp;hb=1"/>
              <p:cNvSpPr>
                <a:spLocks noRot="1" noChangeAspect="1" noMove="1" noResize="1" noEditPoints="1" noAdjustHandles="1" noChangeArrowheads="1" noChangeShapeType="1" noTextEdit="1"/>
              </p:cNvSpPr>
              <p:nvPr/>
            </p:nvSpPr>
            <p:spPr>
              <a:xfrm>
                <a:off x="722376" y="1005840"/>
                <a:ext cx="10753344" cy="856234"/>
              </a:xfrm>
              <a:prstGeom prst="rect">
                <a:avLst/>
              </a:prstGeom>
              <a:blipFill rotWithShape="1">
                <a:blip r:embed="rId1"/>
                <a:stretch>
                  <a:fillRect l="-4" b="-5310"/>
                </a:stretch>
              </a:blipFill>
            </p:spPr>
            <p:txBody>
              <a:bodyPr/>
              <a:lstStyle/>
              <a:p>
                <a:r>
                  <a:rPr lang="zh-CN" altLang="en-US">
                    <a:noFill/>
                  </a:rPr>
                  <a:t> </a:t>
                </a:r>
              </a:p>
            </p:txBody>
          </p:sp>
        </mc:Fallback>
      </mc:AlternateContent>
      <p:pic>
        <p:nvPicPr>
          <p:cNvPr id="3" name="QO_5_BD.7_2#97003aff4?iti=1&amp;pid=412a7fad3&amp;color=0,0,0&amp;tib=255,255,255"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840480" y="1995043"/>
            <a:ext cx="4517136" cy="16002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7_3#97003aff4?iti=1&amp;pid=412a7fad3&amp;color=0,0,0&amp;bbb=1"/>
          <p:cNvSpPr/>
          <p:nvPr/>
        </p:nvSpPr>
        <p:spPr>
          <a:xfrm>
            <a:off x="5868860" y="372224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solidFill>
                <a:srgbClr val="000000"/>
              </a:solidFill>
            </a:endParaRPr>
          </a:p>
        </p:txBody>
      </p:sp>
      <p:sp>
        <p:nvSpPr>
          <p:cNvPr id="5" name="QB_6_BD.8_1#7ae58e91b?pid=97003aff4&amp;color=0,0,0&amp;bt=1&amp;bbb=1&amp;hb=1"/>
          <p:cNvSpPr/>
          <p:nvPr/>
        </p:nvSpPr>
        <p:spPr>
          <a:xfrm>
            <a:off x="722376" y="418998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（1）分析图1可知，第二营养级用于自身生长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、发育和繁殖的能量是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用图中字母表示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），第一营养级和第二营养级之间的能量传递效率为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用图中字母表示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），生态系统能量流动的特点是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6" name="QB_6_AN.9_1#7ae58e91b.blank?pid=97003aff4&amp;color=0,0,0&amp;vpa=3&amp;bbb=1"/>
              <p:cNvSpPr/>
              <p:nvPr/>
            </p:nvSpPr>
            <p:spPr>
              <a:xfrm>
                <a:off x="8397939" y="4240403"/>
                <a:ext cx="2392934" cy="298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𝑬</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𝑭</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𝑮</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𝑫</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𝑯</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6" name="QB_6_AN.9_1#7ae58e91b.blank?pid=97003aff4&amp;color=0,0,0&amp;vpa=3&amp;bbb=1"/>
              <p:cNvSpPr>
                <a:spLocks noRot="1" noChangeAspect="1" noMove="1" noResize="1" noEditPoints="1" noAdjustHandles="1" noChangeArrowheads="1" noChangeShapeType="1" noTextEdit="1"/>
              </p:cNvSpPr>
              <p:nvPr/>
            </p:nvSpPr>
            <p:spPr>
              <a:xfrm>
                <a:off x="8397939" y="4240403"/>
                <a:ext cx="2392934" cy="298577"/>
              </a:xfrm>
              <a:prstGeom prst="rect">
                <a:avLst/>
              </a:prstGeom>
              <a:blipFill rotWithShape="1">
                <a:blip r:embed="rId3"/>
                <a:stretch>
                  <a:fillRect l="-3" t="-3998" r="13" b="-616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N.10_1#7ae58e91b.blank?pid=97003aff4&amp;color=0,0,0&amp;vpa=4&amp;bbb=1&amp;rh=34.55504&amp;hb=1"/>
              <p:cNvSpPr/>
              <p:nvPr/>
            </p:nvSpPr>
            <p:spPr>
              <a:xfrm>
                <a:off x="722377" y="4609084"/>
                <a:ext cx="10749631" cy="789877"/>
              </a:xfrm>
              <a:prstGeom prst="rect">
                <a:avLst/>
              </a:prstGeom>
              <a:noFill/>
            </p:spPr>
            <p:txBody>
              <a:bodyPr wrap="square" lIns="0" tIns="0" rIns="0" bIns="0" rtlCol="0" anchor="t"/>
              <a:lstStyle/>
              <a:p>
                <a:pPr latinLnBrk="1">
                  <a:lnSpc>
                    <a:spcPts val="3335"/>
                  </a:lnSpc>
                </a:pPr>
                <a:r>
                  <a:rPr lang="en-US" altLang="zh-CN" sz="2000" b="1"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𝑫</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den>
                    </m:f>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𝑬</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𝑭</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𝑮</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𝑯</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den>
                    </m:f>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7" name="QB_6_AN.10_1#7ae58e91b.blank?pid=97003aff4&amp;color=0,0,0&amp;vpa=4&amp;bbb=1&amp;rh=34.55504&amp;hb=1"/>
              <p:cNvSpPr>
                <a:spLocks noRot="1" noChangeAspect="1" noMove="1" noResize="1" noEditPoints="1" noAdjustHandles="1" noChangeArrowheads="1" noChangeShapeType="1" noTextEdit="1"/>
              </p:cNvSpPr>
              <p:nvPr/>
            </p:nvSpPr>
            <p:spPr>
              <a:xfrm>
                <a:off x="722377" y="4609084"/>
                <a:ext cx="10749631" cy="789877"/>
              </a:xfrm>
              <a:prstGeom prst="rect">
                <a:avLst/>
              </a:prstGeom>
              <a:blipFill rotWithShape="1">
                <a:blip r:embed="rId4"/>
                <a:stretch>
                  <a:fillRect l="-4" t="-32" r="1" b="-7211"/>
                </a:stretch>
              </a:blipFill>
            </p:spPr>
            <p:txBody>
              <a:bodyPr/>
              <a:lstStyle/>
              <a:p>
                <a:r>
                  <a:rPr lang="zh-CN" altLang="en-US">
                    <a:noFill/>
                  </a:rPr>
                  <a:t> </a:t>
                </a:r>
              </a:p>
            </p:txBody>
          </p:sp>
        </mc:Fallback>
      </mc:AlternateContent>
      <p:sp>
        <p:nvSpPr>
          <p:cNvPr id="8" name="QB_6_AN.11_1#7ae58e91b.blank?pid=97003aff4&amp;color=0,0,0&amp;vpa=5&amp;bbb=1"/>
          <p:cNvSpPr/>
          <p:nvPr/>
        </p:nvSpPr>
        <p:spPr>
          <a:xfrm>
            <a:off x="7716901" y="5047234"/>
            <a:ext cx="247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单向流动，逐级递减</a:t>
            </a:r>
            <a:endParaRPr lang="en-US" altLang="zh-CN" sz="2000" dirty="0">
              <a:solidFill>
                <a:srgbClr val="00B05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12_1#7ae58e91b?vop=1&amp;pid=97003aff4&amp;color=0,0,0&amp;bt=1&amp;bbb=1&amp;hb=1"/>
              <p:cNvSpPr/>
              <p:nvPr/>
            </p:nvSpPr>
            <p:spPr>
              <a:xfrm>
                <a:off x="722376" y="1005840"/>
                <a:ext cx="10753344" cy="2862834"/>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生物同化的能量一部分被用于自身生长、发育和繁殖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，另一部分通过呼吸作用以热能的形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式散失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。分析图1可知，第二营养级用于自身生长、发育和繁殖的能量是</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𝐹</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𝐺</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𝐻</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（呼吸作用散失的能量）。第一营养级的同化量为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，第二营养级的同化量为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𝐹</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𝐺</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𝐻</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，因此第一营养级和第二营养级之间的能量传递效率为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𝐹</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𝐺</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𝐻</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。生态系统能量流动的特点是单向流动、逐级递减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，即能量在食物链中只能从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低营养级流向高营养级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B_6_AS.12_1#7ae58e91b?vop=1&amp;pid=97003aff4&amp;color=0,0,0&amp;bt=1&amp;bbb=1&amp;hb=1"/>
              <p:cNvSpPr>
                <a:spLocks noRot="1" noChangeAspect="1" noMove="1" noResize="1" noEditPoints="1" noAdjustHandles="1" noChangeArrowheads="1" noChangeShapeType="1" noTextEdit="1"/>
              </p:cNvSpPr>
              <p:nvPr/>
            </p:nvSpPr>
            <p:spPr>
              <a:xfrm>
                <a:off x="722376" y="1005840"/>
                <a:ext cx="10753344" cy="2862834"/>
              </a:xfrm>
              <a:prstGeom prst="rect">
                <a:avLst/>
              </a:prstGeom>
              <a:blipFill rotWithShape="1">
                <a:blip r:embed="rId1"/>
                <a:stretch>
                  <a:fillRect l="-4" r="-165" b="-158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_1#5b8638c02?pid=97003aff4&amp;color=0,0,0&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（2）下表是初级消费者和次级消费者的部分能量值。</a:t>
            </a:r>
            <a:endParaRPr lang="en-US" altLang="zh-CN" sz="2000" dirty="0">
              <a:solidFill>
                <a:srgbClr val="000000"/>
              </a:solidFill>
            </a:endParaRPr>
          </a:p>
        </p:txBody>
      </p:sp>
      <mc:AlternateContent xmlns:mc="http://schemas.openxmlformats.org/markup-compatibility/2006" xmlns:a14="http://schemas.microsoft.com/office/drawing/2010/main">
        <mc:Choice Requires="a14">
          <p:graphicFrame>
            <p:nvGraphicFramePr>
              <p:cNvPr id="11" name="QB_6_BD.13_2#5b8638c02?colgroup=8,10,10,10&amp;pid=97003aff4&amp;color=0,0,0&amp;bbb=1"/>
              <p:cNvGraphicFramePr>
                <a:graphicFrameLocks noGrp="1"/>
              </p:cNvGraphicFramePr>
              <p:nvPr/>
            </p:nvGraphicFramePr>
            <p:xfrm>
              <a:off x="722376" y="1547368"/>
              <a:ext cx="10735056" cy="1262761"/>
            </p:xfrm>
            <a:graphic>
              <a:graphicData uri="http://schemas.openxmlformats.org/drawingml/2006/table">
                <a:tbl>
                  <a:tblPr/>
                  <a:tblGrid>
                    <a:gridCol w="2368296"/>
                    <a:gridCol w="2788920"/>
                    <a:gridCol w="2788920"/>
                    <a:gridCol w="2788920"/>
                  </a:tblGrid>
                  <a:tr h="420497">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a:t>
                          </a: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粪便量</a:t>
                          </a: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呼吸量</a:t>
                          </a: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初级消费者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06</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次级消费者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1" name="QB_6_BD.13_2#5b8638c02?colgroup=8,10,10,10&amp;pid=97003aff4&amp;color=0,0,0&amp;bbb=1"/>
              <p:cNvGraphicFramePr>
                <a:graphicFrameLocks noGrp="1"/>
              </p:cNvGraphicFramePr>
              <p:nvPr/>
            </p:nvGraphicFramePr>
            <p:xfrm>
              <a:off x="722376" y="1547368"/>
              <a:ext cx="10735056" cy="1262761"/>
            </p:xfrm>
            <a:graphic>
              <a:graphicData uri="http://schemas.openxmlformats.org/drawingml/2006/table">
                <a:tbl>
                  <a:tblPr/>
                  <a:tblGrid>
                    <a:gridCol w="2368296"/>
                    <a:gridCol w="2788920"/>
                    <a:gridCol w="2788920"/>
                    <a:gridCol w="2788920"/>
                  </a:tblGrid>
                  <a:tr h="42037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100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初级消费者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16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次级消费者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mc:AlternateContent xmlns:mc="http://schemas.openxmlformats.org/markup-compatibility/2006">
        <mc:Choice xmlns:a14="http://schemas.microsoft.com/office/drawing/2010/main" Requires="a14">
          <p:sp>
            <p:nvSpPr>
              <p:cNvPr id="4" name="QB_6_BD.13_3#5b8638c02?pid=97003aff4&amp;color=0,0,0&amp;bbb=1&amp;hb=1"/>
              <p:cNvSpPr/>
              <p:nvPr/>
            </p:nvSpPr>
            <p:spPr>
              <a:xfrm>
                <a:off x="722376" y="2944368"/>
                <a:ext cx="10753344" cy="84315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据表可知初级消费者同化的能量中不经次级消费者的任何作用而直接流向分解者的能量最多为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6_BD.13_3#5b8638c02?pid=97003aff4&amp;color=0,0,0&amp;bbb=1&amp;hb=1"/>
              <p:cNvSpPr>
                <a:spLocks noRot="1" noChangeAspect="1" noMove="1" noResize="1" noEditPoints="1" noAdjustHandles="1" noChangeArrowheads="1" noChangeShapeType="1" noTextEdit="1"/>
              </p:cNvSpPr>
              <p:nvPr/>
            </p:nvSpPr>
            <p:spPr>
              <a:xfrm>
                <a:off x="722376" y="2944368"/>
                <a:ext cx="10753344" cy="843153"/>
              </a:xfrm>
              <a:prstGeom prst="rect">
                <a:avLst/>
              </a:prstGeom>
              <a:blipFill rotWithShape="1">
                <a:blip r:embed="rId2"/>
                <a:stretch>
                  <a:fillRect l="-4" t="-60" b="-537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14_1#5b8638c02.blank?pid=97003aff4&amp;color=0,0,0&amp;vpa=6&amp;bbb=1"/>
              <p:cNvSpPr/>
              <p:nvPr/>
            </p:nvSpPr>
            <p:spPr>
              <a:xfrm>
                <a:off x="733489" y="3429889"/>
                <a:ext cx="1250061" cy="304102"/>
              </a:xfrm>
              <a:prstGeom prst="rect">
                <a:avLst/>
              </a:prstGeom>
              <a:noFill/>
            </p:spPr>
            <p:txBody>
              <a:bodyPr wrap="none" lIns="0" tIns="0" rIns="0" bIns="0" rtlCol="0" anchor="t"/>
              <a:lstStyle/>
              <a:p>
                <a:pPr algn="ctr" latinLnBrk="1">
                  <a:lnSpc>
                    <a:spcPts val="26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6_AN.14_1#5b8638c02.blank?pid=97003aff4&amp;color=0,0,0&amp;vpa=6&amp;bbb=1"/>
              <p:cNvSpPr>
                <a:spLocks noRot="1" noChangeAspect="1" noMove="1" noResize="1" noEditPoints="1" noAdjustHandles="1" noChangeArrowheads="1" noChangeShapeType="1" noTextEdit="1"/>
              </p:cNvSpPr>
              <p:nvPr/>
            </p:nvSpPr>
            <p:spPr>
              <a:xfrm>
                <a:off x="733489" y="3429889"/>
                <a:ext cx="1250061" cy="304102"/>
              </a:xfrm>
              <a:prstGeom prst="rect">
                <a:avLst/>
              </a:prstGeom>
              <a:blipFill rotWithShape="1">
                <a:blip r:embed="rId3"/>
                <a:stretch>
                  <a:fillRect l="-5" t="-84" r="36" b="-84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4367</Words>
  <Application>WPS 演示</Application>
  <PresentationFormat>宽屏</PresentationFormat>
  <Paragraphs>228</Paragraphs>
  <Slides>20</Slides>
  <Notes>20</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20</vt:i4>
      </vt:variant>
    </vt:vector>
  </HeadingPairs>
  <TitlesOfParts>
    <vt:vector size="42"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2025-07-31T10:17:00Z</dcterms:created>
  <dcterms:modified xsi:type="dcterms:W3CDTF">2025-08-05T01:23:10Z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FEEA930B72354B8BAA96428730F7052A_12</vt:lpwstr>
  </property>
  <property fmtid="{D5CDD505-2E9C-101B-9397-08002B2CF9AE}" pid="3" name="KSOProductBuildVer">
    <vt:lpwstr>2052-12.1.0.21915</vt:lpwstr>
  </property>
</Properties>
</file>