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 id="301" r:id="rId49"/>
    <p:sldId id="302" r:id="rId50"/>
    <p:sldId id="303" r:id="rId51"/>
    <p:sldId id="304" r:id="rId52"/>
    <p:sldId id="305" r:id="rId53"/>
    <p:sldId id="306" r:id="rId54"/>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5684" autoAdjust="0"/>
    <p:restoredTop sz="94610"/>
  </p:normalViewPr>
  <p:slideViewPr>
    <p:cSldViewPr snapToGrid="0" snapToObjects="1">
      <p:cViewPr varScale="1">
        <p:scale>
          <a:sx n="74" d="100"/>
          <a:sy n="74" d="100"/>
        </p:scale>
        <p:origin x="91" y="365"/>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7" Type="http://schemas.openxmlformats.org/officeDocument/2006/relationships/tableStyles" Target="tableStyles.xml"/><Relationship Id="rId56" Type="http://schemas.openxmlformats.org/officeDocument/2006/relationships/viewProps" Target="viewProps.xml"/><Relationship Id="rId55" Type="http://schemas.openxmlformats.org/officeDocument/2006/relationships/presProps" Target="presProps.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易错点#df=ab457d17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正反馈调节和负反馈调节的判断</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1fc4852a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生态平衡与生态系统的稳定性</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c4768686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区分抵抗力稳定性和恢复力稳定性</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33663830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题型3 提高生态系统的稳定性</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4226f158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题型4 设计制作生态缸，观察其稳定性</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ab457d17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正反馈调节和负反馈调节的判断</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86eaf864f6262062ddd023#tid=688b2e5f4e75f9000925ddac#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110728" y="4572000"/>
            <a:ext cx="3639312" cy="932688"/>
          </a:xfrm>
          <a:prstGeom prst="rect">
            <a:avLst/>
          </a:prstGeom>
        </p:spPr>
      </p:pic>
      <p:sp>
        <p:nvSpPr>
          <p:cNvPr id="4" name="MasterShapeName"/>
          <p:cNvSpPr/>
          <p:nvPr/>
        </p:nvSpPr>
        <p:spPr>
          <a:xfrm>
            <a:off x="8101584" y="4572000"/>
            <a:ext cx="3675888" cy="923544"/>
          </a:xfrm>
          <a:prstGeom prst="rect">
            <a:avLst/>
          </a:prstGeom>
          <a:noFill/>
        </p:spPr>
        <p:txBody>
          <a:bodyPr wrap="square" lIns="0" tIns="0" rIns="0" bIns="0" rtlCol="0" anchor="ctr"/>
          <a:lstStyle/>
          <a:p>
            <a:pPr algn="ctr">
              <a:lnSpc>
                <a:spcPct val="120000"/>
              </a:lnSpc>
            </a:pPr>
            <a:r>
              <a:rPr lang="en-US" sz="2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选择性必修2           生物与环境 RJ 多选题模式</a:t>
            </a:r>
            <a:endParaRPr lang="en-US" sz="22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9" Type="http://schemas.openxmlformats.org/officeDocument/2006/relationships/theme" Target="../theme/theme1.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15.xml"/><Relationship Id="rId2" Type="http://schemas.openxmlformats.org/officeDocument/2006/relationships/image" Target="../media/image17.png"/><Relationship Id="rId1" Type="http://schemas.openxmlformats.org/officeDocument/2006/relationships/image" Target="../media/image16.jpe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5.xml"/><Relationship Id="rId1" Type="http://schemas.openxmlformats.org/officeDocument/2006/relationships/image" Target="../media/image18.png"/></Relationships>
</file>

<file path=ppt/slides/_rels/slide15.xml.rels><?xml version="1.0" encoding="UTF-8" standalone="yes"?>
<Relationships xmlns="http://schemas.openxmlformats.org/package/2006/relationships"><Relationship Id="rId5" Type="http://schemas.openxmlformats.org/officeDocument/2006/relationships/notesSlide" Target="../notesSlides/notesSlide15.xml"/><Relationship Id="rId4" Type="http://schemas.openxmlformats.org/officeDocument/2006/relationships/slideLayout" Target="../slideLayouts/slideLayout15.xml"/><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image" Target="../media/image19.jpe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5.xml"/><Relationship Id="rId1" Type="http://schemas.openxmlformats.org/officeDocument/2006/relationships/image" Target="../media/image22.jpe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5.xml"/><Relationship Id="rId1" Type="http://schemas.openxmlformats.org/officeDocument/2006/relationships/image" Target="../media/image23.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7.xml"/><Relationship Id="rId1" Type="http://schemas.openxmlformats.org/officeDocument/2006/relationships/image" Target="../media/image24.jpe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7.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7.xml"/><Relationship Id="rId1" Type="http://schemas.openxmlformats.org/officeDocument/2006/relationships/image" Target="../media/image25.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8.xml"/><Relationship Id="rId1" Type="http://schemas.openxmlformats.org/officeDocument/2006/relationships/image" Target="../media/image26.jpe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5" Type="http://schemas.openxmlformats.org/officeDocument/2006/relationships/notesSlide" Target="../notesSlides/notesSlide33.xml"/><Relationship Id="rId4" Type="http://schemas.openxmlformats.org/officeDocument/2006/relationships/slideLayout" Target="../slideLayouts/slideLayout10.xml"/><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image" Target="../media/image27.jpeg"/></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10.xml"/><Relationship Id="rId1" Type="http://schemas.openxmlformats.org/officeDocument/2006/relationships/image" Target="../media/image30.png"/></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10.xml"/><Relationship Id="rId1" Type="http://schemas.openxmlformats.org/officeDocument/2006/relationships/image" Target="../media/image31.jpeg"/></Relationships>
</file>

<file path=ppt/slides/_rels/slide36.xml.rels><?xml version="1.0" encoding="UTF-8" standalone="yes"?>
<Relationships xmlns="http://schemas.openxmlformats.org/package/2006/relationships"><Relationship Id="rId5" Type="http://schemas.openxmlformats.org/officeDocument/2006/relationships/notesSlide" Target="../notesSlides/notesSlide36.xml"/><Relationship Id="rId4" Type="http://schemas.openxmlformats.org/officeDocument/2006/relationships/slideLayout" Target="../slideLayouts/slideLayout10.xml"/><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image" Target="../media/image32.png"/></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10.xml"/><Relationship Id="rId1" Type="http://schemas.openxmlformats.org/officeDocument/2006/relationships/image" Target="../media/image35.png"/></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10.xml"/><Relationship Id="rId1" Type="http://schemas.openxmlformats.org/officeDocument/2006/relationships/image" Target="../media/image36.png"/></Relationships>
</file>

<file path=ppt/slides/_rels/slide39.xml.rels><?xml version="1.0" encoding="UTF-8" standalone="yes"?>
<Relationships xmlns="http://schemas.openxmlformats.org/package/2006/relationships"><Relationship Id="rId4" Type="http://schemas.openxmlformats.org/officeDocument/2006/relationships/notesSlide" Target="../notesSlides/notesSlide39.xml"/><Relationship Id="rId3" Type="http://schemas.openxmlformats.org/officeDocument/2006/relationships/slideLayout" Target="../slideLayouts/slideLayout10.xml"/><Relationship Id="rId2" Type="http://schemas.openxmlformats.org/officeDocument/2006/relationships/image" Target="../media/image38.png"/><Relationship Id="rId1" Type="http://schemas.openxmlformats.org/officeDocument/2006/relationships/image" Target="../media/image37.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10.xml"/><Relationship Id="rId1" Type="http://schemas.openxmlformats.org/officeDocument/2006/relationships/image" Target="../media/image39.png"/></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10.xml"/><Relationship Id="rId1" Type="http://schemas.openxmlformats.org/officeDocument/2006/relationships/image" Target="../media/image40.jpeg"/></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0.xml"/></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10.xml"/><Relationship Id="rId1" Type="http://schemas.openxmlformats.org/officeDocument/2006/relationships/image" Target="../media/image41.png"/></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10.xml"/><Relationship Id="rId1" Type="http://schemas.openxmlformats.org/officeDocument/2006/relationships/image" Target="../media/image42.jpeg"/></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0.xml"/></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10.xml"/><Relationship Id="rId1" Type="http://schemas.openxmlformats.org/officeDocument/2006/relationships/image" Target="../media/image43.jpeg"/></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0.xml"/></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10.xml"/><Relationship Id="rId1" Type="http://schemas.openxmlformats.org/officeDocument/2006/relationships/image" Target="../media/image44.png"/></Relationships>
</file>

<file path=ppt/slides/_rels/slide49.xml.rels><?xml version="1.0" encoding="UTF-8" standalone="yes"?>
<Relationships xmlns="http://schemas.openxmlformats.org/package/2006/relationships"><Relationship Id="rId5" Type="http://schemas.openxmlformats.org/officeDocument/2006/relationships/notesSlide" Target="../notesSlides/notesSlide49.xml"/><Relationship Id="rId4" Type="http://schemas.openxmlformats.org/officeDocument/2006/relationships/slideLayout" Target="../slideLayouts/slideLayout10.xml"/><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image" Target="../media/image45.jpe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4.xml"/><Relationship Id="rId1" Type="http://schemas.openxmlformats.org/officeDocument/2006/relationships/image" Target="../media/image11.jpeg"/></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10.xml"/><Relationship Id="rId1" Type="http://schemas.openxmlformats.org/officeDocument/2006/relationships/image" Target="../media/image48.png"/></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4.xml"/><Relationship Id="rId1" Type="http://schemas.openxmlformats.org/officeDocument/2006/relationships/image" Target="../media/image12.jpeg"/></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14.xml"/><Relationship Id="rId2" Type="http://schemas.openxmlformats.org/officeDocument/2006/relationships/image" Target="../media/image14.jpeg"/><Relationship Id="rId1" Type="http://schemas.openxmlformats.org/officeDocument/2006/relationships/image" Target="../media/image13.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4.xml"/><Relationship Id="rId1"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0_1#fefb0b066?vop=1&amp;pid=1fc4852ae&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生态系统的自我调节能力是有一定限度的，当生态系统能量输入长期小于输出时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统的稳定性将下降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，A正确；由图可知，当正干扰超过阈值后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，生态系统会向更加优化的方向进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，B正确；当负干扰超过生态系统的自我调节能力阈值时，生态系统可能会退化，C正确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干扰消失后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，退化的生态系统要经历很长时间才能恢复到退化前的状态（如图中的曲线2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至不能恢复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（如图中的曲线3），D错误。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1_1#8bf1827ab?pid=c4768686d&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［河南洛阳2025高二期末］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下列关于生态系统稳定性的叙述，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2_1#8bf1827ab.bracket?pid=c4768686d&amp;color=0,0,0&amp;vpa=4&amp;vtp=1"/>
          <p:cNvSpPr/>
          <p:nvPr/>
        </p:nvSpPr>
        <p:spPr>
          <a:xfrm>
            <a:off x="9007539"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11_2#8bf1827ab.choices?pid=c4768686d&amp;color=0,0,0&amp;vtp=1&amp;bbb=1&amp;hb=1"/>
          <p:cNvSpPr/>
          <p:nvPr/>
        </p:nvSpPr>
        <p:spPr>
          <a:xfrm>
            <a:off x="722376" y="1436497"/>
            <a:ext cx="10753344" cy="22659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A.生态系统具有抵抗力稳定性，当河水受到轻微污染时，仍能通过自我净化作用保持清澈</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.北极冻原物种组成单一，抵抗力稳定性很低，但在遭到过度干扰后却能较快恢复原状</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.生态系统的稳定性是生态系统维持生态平衡的能力，生态系统通过自我调节维持相对稳定</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.对人类利用强度较大的生态系统，应给予相应的物质、能量的投入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，以保证生态系统内部结构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和功能的协调</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3_1#8bf1827ab?vop=1&amp;pid=c4768686d&amp;color=0,0,0&amp;vtp=1&amp;bt=1&amp;bbb=1&amp;hb=1"/>
          <p:cNvSpPr/>
          <p:nvPr/>
        </p:nvSpPr>
        <p:spPr>
          <a:xfrm>
            <a:off x="722376" y="1005840"/>
            <a:ext cx="10753344" cy="3612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生态系统具有抵抗力稳定性，它能抵抗外界干扰并使自身结构与功能保持原状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。当河水受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到轻微污染时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，能通过物理沉降、化学分解和微生物分解等自我净化作用保持清澈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，体现了抵抗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力稳定性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，A正确。北极冻原物种组成单一，营养结构简单，抵抗力稳定性很低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，由于其环境条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件恶劣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，恢复力稳定性也很低，遭到过度干扰后很难较快恢复原状，B错误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。生态系统的稳定性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是指生态系统所具有的维持或恢复自身结构与功能处于相对平衡状态的能力，也就是维持生态平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衡的能力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。生态系统能通过自我调节维持相对稳定，C正确。人类利用强度较大的生态系统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自我调节能力可能会受到影响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，为保证生态系统内部结构和功能的协调，应给予相应的物质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量的投入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4_1#fd865dedb?pid=c4768686d&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［重庆万州区2025高二月考］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如图为某生态系统稳定性图解，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对此理解不正确的是(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5_1#fd865dedb.bracket?pid=c4768686d&amp;color=0,0,0&amp;vpa=5&amp;vtp=1"/>
          <p:cNvSpPr/>
          <p:nvPr/>
        </p:nvSpPr>
        <p:spPr>
          <a:xfrm>
            <a:off x="10264839" y="9692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5_BD.14_2#fd865dedb?htil=3&amp;pid=c4768686d&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621634" y="1511300"/>
            <a:ext cx="2606040" cy="186537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14_3#fd865dedb.choices?htil=3&amp;pid=c4768686d&amp;color=0,0,0&amp;vtp=1&amp;bbb=1"/>
              <p:cNvSpPr/>
              <p:nvPr/>
            </p:nvSpPr>
            <p:spPr>
              <a:xfrm>
                <a:off x="722376" y="1384300"/>
                <a:ext cx="8019288"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为抵抗力稳定性，</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为恢复力稳定性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.抵抗力稳定性与营养结构复杂程度一般呈正相关</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.该图不能反映所有生态系统的抵抗力稳定性和恢复力稳定性的关系</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.除去农田中的杂草可以提高其抵抗力稳定性</a:t>
                </a:r>
                <a:endParaRPr lang="en-US" altLang="zh-CN" sz="2000" dirty="0"/>
              </a:p>
            </p:txBody>
          </p:sp>
        </mc:Choice>
        <mc:Fallback>
          <p:sp>
            <p:nvSpPr>
              <p:cNvPr id="5" name="QC_5_BD.14_3#fd865dedb.choices?htil=3&amp;pid=c4768686d&amp;color=0,0,0&amp;vtp=1&amp;bbb=1"/>
              <p:cNvSpPr>
                <a:spLocks noRot="1" noChangeAspect="1" noMove="1" noResize="1" noEditPoints="1" noAdjustHandles="1" noChangeArrowheads="1" noChangeShapeType="1" noTextEdit="1"/>
              </p:cNvSpPr>
              <p:nvPr/>
            </p:nvSpPr>
            <p:spPr>
              <a:xfrm>
                <a:off x="722376" y="1384300"/>
                <a:ext cx="8019288" cy="1796034"/>
              </a:xfrm>
              <a:prstGeom prst="rect">
                <a:avLst/>
              </a:prstGeom>
              <a:blipFill rotWithShape="1">
                <a:blip r:embed="rId2"/>
                <a:stretch>
                  <a:fillRect l="-5" r="3" b="-253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6_1#fd865dedb?vop=1&amp;pid=c4768686d&amp;color=0,0,0&amp;vtp=1&amp;bt=1&amp;bbb=1&amp;hb=1"/>
              <p:cNvSpPr/>
              <p:nvPr/>
            </p:nvSpPr>
            <p:spPr>
              <a:xfrm>
                <a:off x="722376" y="1005840"/>
                <a:ext cx="10753344" cy="22532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一般来说，生态系统中生物种类越多，营养结构越复杂，自我调节能力越强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，抵抗力稳定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性越高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为抵抗力稳定性</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为恢复力稳定性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，即抵抗力稳定性与营养结构复杂程度通常呈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正相关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，A、B正确；</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北极苔原生态系统的抵抗力稳定性和恢复力稳定性都很低，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与题图不符，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正确；除去农田中的杂草，生物种类减少，使其营养结构变得简单，自我调节能力减弱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，抵抗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力稳定性降低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5_AS.16_1#fd865dedb?vop=1&amp;pid=c4768686d&amp;color=0,0,0&amp;vtp=1&amp;bt=1&amp;bbb=1&amp;hb=1"/>
              <p:cNvSpPr>
                <a:spLocks noRot="1" noChangeAspect="1" noMove="1" noResize="1" noEditPoints="1" noAdjustHandles="1" noChangeArrowheads="1" noChangeShapeType="1" noTextEdit="1"/>
              </p:cNvSpPr>
              <p:nvPr/>
            </p:nvSpPr>
            <p:spPr>
              <a:xfrm>
                <a:off x="722376" y="1005840"/>
                <a:ext cx="10753344" cy="2253234"/>
              </a:xfrm>
              <a:prstGeom prst="rect">
                <a:avLst/>
              </a:prstGeom>
              <a:blipFill rotWithShape="1">
                <a:blip r:embed="rId1"/>
                <a:stretch>
                  <a:fillRect l="-4" r="-720" b="-201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17_1#152dc89d6?htil=4&amp;pid=c4768686d&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683038" y="1088135"/>
            <a:ext cx="2734056" cy="215798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5_BD.17_2#152dc89d6?htil=4&amp;pid=c4768686d&amp;color=0,0,0&amp;vtp=1&amp;bt=1&amp;bbb=1&amp;hb=1"/>
              <p:cNvSpPr/>
              <p:nvPr/>
            </p:nvSpPr>
            <p:spPr>
              <a:xfrm>
                <a:off x="722376" y="1005840"/>
                <a:ext cx="7882128"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［黑龙江大庆实验中学2025高二期末</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两个不同的生态系统在同时受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到同等强度的干扰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y</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后，其结构和功能的曲线变化情况如图所示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图不能得出的结论是(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C_5_BD.17_2#152dc89d6?htil=4&amp;pid=c4768686d&amp;color=0,0,0&amp;vtp=1&amp;bt=1&amp;bbb=1&amp;hb=1"/>
              <p:cNvSpPr>
                <a:spLocks noRot="1" noChangeAspect="1" noMove="1" noResize="1" noEditPoints="1" noAdjustHandles="1" noChangeArrowheads="1" noChangeShapeType="1" noTextEdit="1"/>
              </p:cNvSpPr>
              <p:nvPr/>
            </p:nvSpPr>
            <p:spPr>
              <a:xfrm>
                <a:off x="722376" y="1005840"/>
                <a:ext cx="7882128" cy="1300353"/>
              </a:xfrm>
              <a:prstGeom prst="rect">
                <a:avLst/>
              </a:prstGeom>
              <a:blipFill rotWithShape="1">
                <a:blip r:embed="rId2"/>
                <a:stretch>
                  <a:fillRect l="-5" r="-972" b="-3526"/>
                </a:stretch>
              </a:blipFill>
            </p:spPr>
            <p:txBody>
              <a:bodyPr/>
              <a:lstStyle/>
              <a:p>
                <a:r>
                  <a:rPr lang="zh-CN" altLang="en-US">
                    <a:noFill/>
                  </a:rPr>
                  <a:t> </a:t>
                </a:r>
              </a:p>
            </p:txBody>
          </p:sp>
        </mc:Fallback>
      </mc:AlternateContent>
      <p:sp>
        <p:nvSpPr>
          <p:cNvPr id="4" name="QC_5_AN.18_1#152dc89d6.bracket?pid=c4768686d&amp;color=0,0,0&amp;vpa=6&amp;vtp=1"/>
          <p:cNvSpPr/>
          <p:nvPr/>
        </p:nvSpPr>
        <p:spPr>
          <a:xfrm>
            <a:off x="3208401" y="190119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mc:AlternateContent xmlns:mc="http://schemas.openxmlformats.org/markup-compatibility/2006">
        <mc:Choice xmlns:a14="http://schemas.microsoft.com/office/drawing/2010/main" Requires="a14">
          <p:sp>
            <p:nvSpPr>
              <p:cNvPr id="5" name="QC_5_BD.17_3#152dc89d6.choices?htil=4&amp;pid=c4768686d&amp;color=0,0,0&amp;vtp=1&amp;bbb=1"/>
              <p:cNvSpPr/>
              <p:nvPr/>
            </p:nvSpPr>
            <p:spPr>
              <a:xfrm>
                <a:off x="722376" y="2315717"/>
                <a:ext cx="7882128"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A.若增大对甲生态系统的干扰强度，则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点右移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.同等强度的干扰下，若乙生态系统干扰提前，则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点左移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.甲生态系统的抵抗力稳定性比乙低，恢复力稳定性比乙高</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.乙生态系统</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点后的物种组成与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点之前可能不同</a:t>
                </a:r>
                <a:endParaRPr lang="en-US" altLang="zh-CN" sz="2000" dirty="0"/>
              </a:p>
            </p:txBody>
          </p:sp>
        </mc:Choice>
        <mc:Fallback>
          <p:sp>
            <p:nvSpPr>
              <p:cNvPr id="5" name="QC_5_BD.17_3#152dc89d6.choices?htil=4&amp;pid=c4768686d&amp;color=0,0,0&amp;vtp=1&amp;bbb=1"/>
              <p:cNvSpPr>
                <a:spLocks noRot="1" noChangeAspect="1" noMove="1" noResize="1" noEditPoints="1" noAdjustHandles="1" noChangeArrowheads="1" noChangeShapeType="1" noTextEdit="1"/>
              </p:cNvSpPr>
              <p:nvPr/>
            </p:nvSpPr>
            <p:spPr>
              <a:xfrm>
                <a:off x="722376" y="2315717"/>
                <a:ext cx="7882128" cy="1796034"/>
              </a:xfrm>
              <a:prstGeom prst="rect">
                <a:avLst/>
              </a:prstGeom>
              <a:blipFill rotWithShape="1">
                <a:blip r:embed="rId3"/>
                <a:stretch>
                  <a:fillRect l="-5" t="-28" r="3" b="-250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19_1#152dc89d6?vop=1&amp;pid=c4768686d&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5_EX.19_2#152dc89d6?vop=1&amp;pid=c4768686d&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687806" y="1511300"/>
            <a:ext cx="4813340" cy="474320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0_1#152dc89d6?vop=1&amp;pid=c4768686d&amp;color=0,0,0&amp;vtp=1&amp;bt=1&amp;bbb=1&amp;hb=1"/>
              <p:cNvSpPr/>
              <p:nvPr/>
            </p:nvSpPr>
            <p:spPr>
              <a:xfrm>
                <a:off x="722376" y="100584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受到干扰后再恢复，群落会发生演替，物种组成可能会发生变化，所以乙生态系统</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点后的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物种组成与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点之前可能不同，D正确。</a:t>
                </a:r>
                <a:endParaRPr lang="en-US" altLang="zh-CN" sz="2200" dirty="0"/>
              </a:p>
            </p:txBody>
          </p:sp>
        </mc:Choice>
        <mc:Fallback>
          <p:sp>
            <p:nvSpPr>
              <p:cNvPr id="2" name="QC_5_AS.20_1#152dc89d6?vop=1&amp;pid=c4768686d&amp;color=0,0,0&amp;vtp=1&amp;bt=1&amp;bbb=1&amp;hb=1"/>
              <p:cNvSpPr>
                <a:spLocks noRot="1" noChangeAspect="1" noMove="1" noResize="1" noEditPoints="1" noAdjustHandles="1" noChangeArrowheads="1" noChangeShapeType="1" noTextEdit="1"/>
              </p:cNvSpPr>
              <p:nvPr/>
            </p:nvSpPr>
            <p:spPr>
              <a:xfrm>
                <a:off x="722376" y="1005840"/>
                <a:ext cx="10753344" cy="907034"/>
              </a:xfrm>
              <a:prstGeom prst="rect">
                <a:avLst/>
              </a:prstGeom>
              <a:blipFill rotWithShape="1">
                <a:blip r:embed="rId1"/>
                <a:stretch>
                  <a:fillRect l="-4" r="-1098" b="-501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1_1#0e00dbe96?pid=336638307&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［湖北武汉2024高二月考］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封山育林能有效提高生态系统的稳定性，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这是因为(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2_1#0e00dbe96.bracket?pid=336638307&amp;color=0,0,0&amp;vpa=7&amp;vtp=1"/>
          <p:cNvSpPr/>
          <p:nvPr/>
        </p:nvSpPr>
        <p:spPr>
          <a:xfrm>
            <a:off x="9756839" y="9692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21_2#0e00dbe96.choices?pid=336638307&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.封山育林控制了物质循环</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.延长了生态系统中的食物链</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C.增加了生态系统中消费者数量</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.使生态系统营养结构更复杂</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23_1#0e00dbe96?vop=1&amp;pid=336638307&amp;color=0,0,0&amp;vtp=1&amp;bt=1&amp;bbb=1&amp;hb=1"/>
          <p:cNvSpPr/>
          <p:nvPr/>
        </p:nvSpPr>
        <p:spPr>
          <a:xfrm>
            <a:off x="722376" y="969264"/>
            <a:ext cx="10753344" cy="1326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封山育林减少了人类的干扰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，使生态系统在自然状态下发生演替，生物种类会逐渐增加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，使得生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态系统的营养结构变复杂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，提高了其稳定性。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f9043b275.fixed?pid=a76acb213&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7200" dirty="0"/>
          </a:p>
        </p:txBody>
      </p:sp>
      <p:sp>
        <p:nvSpPr>
          <p:cNvPr id="3" name="C_3#f9043b275.fixed?pid=a76acb213&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第5节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生态系统的稳定性</a:t>
            </a:r>
            <a:endParaRPr lang="en-US" altLang="zh-CN" sz="4400" dirty="0"/>
          </a:p>
        </p:txBody>
      </p:sp>
      <p:pic>
        <p:nvPicPr>
          <p:cNvPr id="4" name="C_3#f9043b275.fixed?pid=a76acb213&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f9043b275.fixed?pid=a76acb213&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4_1#0e00dbe96?vop=1&amp;pid=336638307&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生态系统的物质循环是自发进行的，不能人为控制，所以封山育林不能控制物质循环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不符合题意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；封山育林不一定能延长其中的食物链，B不符合题意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；封山育林有可能增加消费者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的数量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，但提高生态系统稳定性需增加生物的种类数，而不是某类生物的数量，C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不符合题意；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生态系统中生物种类越多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，营养结构越复杂，自我调节能力越强，生态系统的稳定性就越强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符合题意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5_1#8750aed07?pid=336638307&amp;color=0,0,0&amp;vtp=1&amp;bt=1&amp;bbb=1&amp;hb=1"/>
          <p:cNvSpPr/>
          <p:nvPr/>
        </p:nvSpPr>
        <p:spPr>
          <a:xfrm>
            <a:off x="722376" y="100584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［江西宜春2025高二期末］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为助力“美丽乡村”建设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，科研人员对某地富营养化水体实施生态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恢复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，先后向水体引入以藻类为食的某些贝类，引种芦苇、香蒲等水生植物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，以及放养植食性鱼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类等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。经过一段时间，水体基本实现了“水清”“景美”“鱼肥”的治理目标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6_1#8750aed07.bracket?pid=336638307&amp;color=0,0,0&amp;vpa=8&amp;vtp=1"/>
          <p:cNvSpPr/>
          <p:nvPr/>
        </p:nvSpPr>
        <p:spPr>
          <a:xfrm>
            <a:off x="1938401" y="235839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25_2#8750aed07.choices?pid=336638307&amp;color=0,0,0&amp;vtp=1&amp;bbb=1"/>
          <p:cNvSpPr/>
          <p:nvPr/>
        </p:nvSpPr>
        <p:spPr>
          <a:xfrm>
            <a:off x="722376" y="282511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A.治理前的水体不能实现自我净化，说明该生态系统自我调节能力是有限的</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.引种芦苇、香蒲既可吸收水中有机物，又能遮光，抑制藻类生长繁殖</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.放养植食性鱼类可使生态系统中的物质和能量更好地流向人类</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.这一成功案例说明调整生态系统的结构是生态恢复的重要手段</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7_1#8750aed07?vop=1&amp;pid=336638307&amp;color=0,0,0&amp;vtp=1&amp;bt=1&amp;bbb=1&amp;hb=1"/>
          <p:cNvSpPr/>
          <p:nvPr/>
        </p:nvSpPr>
        <p:spPr>
          <a:xfrm>
            <a:off x="722376" y="100584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治理前的水体不能实现自我净化，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原因是人类的干扰已经超过了生态系统的自我调节能力，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说明生态系统的自我调节能力是有一定限度的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，A正确；引种芦苇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、香蒲既可以吸收水中的无机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，又可遮光，从而抑制藻类生长繁殖，但植物不能直接吸收水体中的有机物，B错误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；放养植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食性鱼类相当于增加了消费者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，其大量取食水生植物（包括造成富营养化的藻类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），使水生植物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中的能量更多地进入鱼体内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，同时植食性鱼类可被人食用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，因而可以使生态系统中的物质和能量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更好地流向人类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，C正确；这一成功案例说明调整生态系统的结构有利于生态恢复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，即调整生态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系统的结构是生态恢复的重要手段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8_1#e40f1cebd?pid=4226f1585&amp;color=0,0,0&amp;vtp=1&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）为探究影响生态系统稳定性的因素，四个生物小组制作了如图四组生态瓶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关评价正确的是(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9_1#e40f1cebd.bracket?pid=4226f1585&amp;color=0,0,0&amp;vpa=9&amp;vtp=1&amp;bbb=1"/>
          <p:cNvSpPr/>
          <p:nvPr/>
        </p:nvSpPr>
        <p:spPr>
          <a:xfrm>
            <a:off x="2713101" y="1443990"/>
            <a:ext cx="71913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ABC</a:t>
            </a:r>
            <a:endParaRPr lang="en-US" altLang="zh-CN" sz="2000" dirty="0"/>
          </a:p>
        </p:txBody>
      </p:sp>
      <p:pic>
        <p:nvPicPr>
          <p:cNvPr id="4" name="QC_5_BD.28_2#e40f1cebd?pid=4226f1585&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858768" y="1985517"/>
            <a:ext cx="4480560" cy="149047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28_3#e40f1cebd.choices?pid=4226f1585&amp;color=0,0,0&amp;vtp=1&amp;bbb=1"/>
          <p:cNvSpPr/>
          <p:nvPr/>
        </p:nvSpPr>
        <p:spPr>
          <a:xfrm>
            <a:off x="722376" y="361111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A.甲组相较于丙、丁两组生态瓶，其各种生物成分更齐全，存活的时间最长</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.甲、乙两组生态瓶相比较说明光照是保持生态系统稳定的前提</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.甲、丙两组生态瓶相比较说明生产者是联系群落与无机环境的关键因素</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.实验过程中，甲、丙生态瓶要放在阳光直射的地方</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30_1#e40f1cebd?vop=1&amp;pid=4226f1585&amp;color=0,0,0&amp;vtp=1&amp;bt=1&amp;bbb=1&amp;hb=1"/>
          <p:cNvSpPr/>
          <p:nvPr/>
        </p:nvSpPr>
        <p:spPr>
          <a:xfrm>
            <a:off x="722376" y="969264"/>
            <a:ext cx="10753344" cy="17833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教材变式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本题是教材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P78探究·实践“设计制作生态缸，观察其稳定性”的变式题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，本题简化生态缸的制作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，改为生态瓶的制作，以选择题的形式对生态瓶进行评价，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同时对多个生态瓶进行对比分析，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考查学生的知识迁移应用能力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1_1#e40f1cebd?vop=1&amp;pid=4226f1585&amp;color=0,0,0&amp;vtp=1&amp;bt=1&amp;bbb=1&amp;hb=1"/>
          <p:cNvSpPr/>
          <p:nvPr/>
        </p:nvSpPr>
        <p:spPr>
          <a:xfrm>
            <a:off x="722376" y="1005840"/>
            <a:ext cx="10753344" cy="4069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甲组有光照和植物（生产者），能进行光合作用释放氧气，供需氧生物（消费者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、部分分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解者等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）呼吸作用利用，也有河泥（非生物成分和分解者）；丙、丁组缺少生产者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，丁组还无光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，不能进行光合作用释放氧气，不利于需氧生物的生存，因此甲组相较于丙、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丁两组生态瓶，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其各种生物成分更齐全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，存活的时间最长，A正确。甲、乙组进行对照，乙组无光照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，植物不能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进行光合作用释放氧气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，不利于需氧生物的存活，而甲组有光照，生物存活的时间更长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照是保持生态系统稳定的前提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，B正确。甲、丙组的区别在于甲组有生产者，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而丙组无生产者，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生产者能通过光合作用将无机物合成有机物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，为其他生物的生存提供物质和能量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，甲组生物存活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时间更长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，说明生产者是联系群落与无机环境的关键因素，C正确。生态瓶要避免阳光直射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免温度过高杀死生态瓶内的生物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EX.32_1#e40f1cebd?vop=1&amp;pid=4226f1585&amp;color=0,0,0&amp;vtp=1&amp;bt=1&amp;bbb=1&amp;hb=1"/>
              <p:cNvSpPr/>
              <p:nvPr/>
            </p:nvSpPr>
            <p:spPr>
              <a:xfrm>
                <a:off x="722376" y="969264"/>
                <a:ext cx="10753344" cy="31930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制作生态瓶的要求</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1）容器消毒：透明玻璃瓶清洗干净后，用体积分数为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左右的酒精消毒，晾干备用。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2）生态瓶中投放的几种生物必须具有很强的存活能力，成分齐全（具有生产者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、消费者和分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）且比例合适。</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3）生态瓶必须透明，且宜小不宜大，瓶中的水要少，要留出足够的空间。</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4）生态瓶采光用散射光。</a:t>
                </a:r>
                <a:endParaRPr lang="en-US" altLang="zh-CN" sz="2000" dirty="0"/>
              </a:p>
            </p:txBody>
          </p:sp>
        </mc:Choice>
        <mc:Fallback>
          <p:sp>
            <p:nvSpPr>
              <p:cNvPr id="2" name="QC_5_EX.32_1#e40f1cebd?vop=1&amp;pid=4226f1585&amp;color=0,0,0&amp;vtp=1&amp;bt=1&amp;bbb=1&amp;hb=1"/>
              <p:cNvSpPr>
                <a:spLocks noRot="1" noChangeAspect="1" noMove="1" noResize="1" noEditPoints="1" noAdjustHandles="1" noChangeArrowheads="1" noChangeShapeType="1" noTextEdit="1"/>
              </p:cNvSpPr>
              <p:nvPr/>
            </p:nvSpPr>
            <p:spPr>
              <a:xfrm>
                <a:off x="722376" y="969264"/>
                <a:ext cx="10753344" cy="3193034"/>
              </a:xfrm>
              <a:prstGeom prst="rect">
                <a:avLst/>
              </a:prstGeom>
              <a:blipFill rotWithShape="1">
                <a:blip r:embed="rId1"/>
                <a:stretch>
                  <a:fillRect l="-4" t="-8" b="-141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33_1#effd0675f?pid=ab457d17d&amp;color=0,0,0&amp;vtp=1&amp;bt=1&amp;bbb=1&amp;hb=1"/>
          <p:cNvSpPr/>
          <p:nvPr/>
        </p:nvSpPr>
        <p:spPr>
          <a:xfrm>
            <a:off x="722376" y="1005840"/>
            <a:ext cx="10753344" cy="3129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［安徽皖北县中联盟2025高二联考］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生态系统具有趋向于达到一种稳态或平衡态的特点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系统内的所有成员彼此相互协调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，这种平衡状态是靠自我调节来实现的，借助于这种调节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分都能适应物质和能量输入和输出的变化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，输入太高时发生正偏离，反之发生负偏离。图中A、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表示生态系统的生物成分，箭头表示物质传递方向。已知当河流受到轻微污染时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，自身的结构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和功能并未遭到损坏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，可通过物理沉降、化学分解和微生物分解来消除污染，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让河流保持清澈；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河流受到重度污染时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，鱼类大量死亡，水体严重缺氧，有毒物质增加，导致更多鱼类死亡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34_1#effd0675f.bracket?pid=ab457d17d&amp;color=0,0,0&amp;vpa=10&amp;vtp=1"/>
          <p:cNvSpPr/>
          <p:nvPr/>
        </p:nvSpPr>
        <p:spPr>
          <a:xfrm>
            <a:off x="2446401" y="372999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6_BD.33_2#effd0675f?htil=5&amp;pid=ab457d17d&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822233" y="4271517"/>
            <a:ext cx="2944368" cy="160020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6_BD.33_3#effd0675f.choices?htil=5&amp;pid=ab457d17d&amp;color=0,0,0&amp;vtp=1&amp;bbb=1"/>
          <p:cNvSpPr/>
          <p:nvPr/>
        </p:nvSpPr>
        <p:spPr>
          <a:xfrm>
            <a:off x="722376" y="4196714"/>
            <a:ext cx="7680960"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A.一般而言，A、B、C的种类越多，抵抗力稳定性就越高</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.当平衡点发生负偏离时，可通过正反馈调节回到平衡点</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.河流受到轻微污染时的调节属于负反馈调节</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.河流受到重度污染时的调节属于正反馈调节</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35_1#effd0675f?vop=1&amp;pid=ab457d17d&amp;color=0,0,0&amp;vtp=1&amp;bt=1&amp;bbb=1&amp;hb=1"/>
          <p:cNvSpPr/>
          <p:nvPr/>
        </p:nvSpPr>
        <p:spPr>
          <a:xfrm>
            <a:off x="722376" y="100584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一般而言，A（生产者）、B（消费者）、C（分解者）的种类越多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，生态系统自我调节能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力越强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，抵抗力稳定性就越高，A正确；当生态系统的平衡点发生负偏离时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，说明物质和能量输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入太少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，可通过增大物质和能量输入回到平衡点，B错误；河流受到轻微污染时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，自身的结构和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功能并未遭到损坏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，可通过物理沉降、化学分解和微生物分解来消除污染，让河流保持清澈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明生态系统具有抵抗外界干扰并使自身的结构和功能保持原状的能力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该调节属于负反馈调节，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正确；河流受到重度污染时，鱼类大量死亡，水体严重缺氧，有毒物质增加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，导致更多鱼类死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，这表明河流受到重度污染时，生态系统远离最初的平衡点，该调节属于正反馈调节，D正确。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EX.36_1#effd0675f?vop=1&amp;pid=ab457d17d&amp;color=0,0,0&amp;vtp=1&amp;bt=1&amp;bbb=1"/>
          <p:cNvSpPr/>
          <p:nvPr/>
        </p:nvSpPr>
        <p:spPr>
          <a:xfrm>
            <a:off x="722376" y="969264"/>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latinLnBrk="1">
              <a:lnSpc>
                <a:spcPts val="35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负反馈调节和正反馈调节的判断</a:t>
            </a:r>
            <a:endParaRPr lang="en-US" altLang="zh-CN" sz="2000" dirty="0"/>
          </a:p>
        </p:txBody>
      </p:sp>
      <p:graphicFrame>
        <p:nvGraphicFramePr>
          <p:cNvPr id="30" name="QC_6_EX.36_2#effd0675f?colgroup=3,21,14&amp;vop=1&amp;pid=ab457d17d&amp;color=0,0,0&amp;vtp=1&amp;bbb=1&amp;hb=1"/>
          <p:cNvGraphicFramePr>
            <a:graphicFrameLocks noGrp="1"/>
          </p:cNvGraphicFramePr>
          <p:nvPr/>
        </p:nvGraphicFramePr>
        <p:xfrm>
          <a:off x="722376" y="1958975"/>
          <a:ext cx="10716768" cy="1675257"/>
        </p:xfrm>
        <a:graphic>
          <a:graphicData uri="http://schemas.openxmlformats.org/drawingml/2006/table">
            <a:tbl>
              <a:tblPr/>
              <a:tblGrid>
                <a:gridCol w="1133856"/>
                <a:gridCol w="5660136"/>
                <a:gridCol w="3922776"/>
              </a:tblGrid>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类型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负反馈调节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正反馈调节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57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是生态系统自我调节能力的基础</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能使生态系统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达到稳定并保持平衡状态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使生态系统向着更好或更坏的方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向发展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抑制或减弱最初发生的变化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加速最初发生的变化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C_6_EX.36_3#effd0675f?vop=1&amp;pid=ab457d17d&amp;color=0,0,0&amp;vtp=1&amp;bbb=1&amp;hb=1"/>
          <p:cNvSpPr/>
          <p:nvPr/>
        </p:nvSpPr>
        <p:spPr>
          <a:xfrm>
            <a:off x="722376" y="3762375"/>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判断反馈调节的类型时，根据调节后的结果与原状态相比较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，进一步偏离原有水平的为正反馈调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，回归原有水平的为负反馈调节。</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0"/>
                                        </p:tgtEl>
                                        <p:attrNameLst>
                                          <p:attrName>style.visibility</p:attrName>
                                        </p:attrNameLst>
                                      </p:cBhvr>
                                      <p:to>
                                        <p:strVal val="visible"/>
                                      </p:to>
                                    </p:set>
                                    <p:animEffect transition="in" filter="fade">
                                      <p:cBhvr>
                                        <p:cTn id="16" dur="500"/>
                                        <p:tgtEl>
                                          <p:spTgt spid="30"/>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bg/>
                                          </p:spTgt>
                                        </p:tgtEl>
                                        <p:attrNameLst>
                                          <p:attrName>style.visibility</p:attrName>
                                        </p:attrNameLst>
                                      </p:cBhvr>
                                      <p:to>
                                        <p:strVal val="visible"/>
                                      </p:to>
                                    </p:set>
                                    <p:animEffect transition="in" filter="fade">
                                      <p:cBhvr>
                                        <p:cTn id="19" dur="500"/>
                                        <p:tgtEl>
                                          <p:spTgt spid="4">
                                            <p:bg/>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
                                            <p:txEl>
                                              <p:pRg st="0" end="0"/>
                                            </p:txEl>
                                          </p:spTgt>
                                        </p:tgtEl>
                                        <p:attrNameLst>
                                          <p:attrName>style.visibility</p:attrName>
                                        </p:attrNameLst>
                                      </p:cBhvr>
                                      <p:to>
                                        <p:strVal val="visible"/>
                                      </p:to>
                                    </p:set>
                                    <p:animEffect transition="in" filter="fade">
                                      <p:cBhvr>
                                        <p:cTn id="22" dur="500"/>
                                        <p:tgtEl>
                                          <p:spTgt spid="4">
                                            <p:txEl>
                                              <p:pRg st="0" end="0"/>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Effect transition="in" filter="fade">
                                      <p:cBhvr>
                                        <p:cTn id="25"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4"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03ee82a3e?pid=1fc4852ae&amp;color=0,0,0&amp;vtp=1&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［福建三明2024高二月考］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生态平衡是一种动态平衡，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包括生态系统在结构和功能上的稳定。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03ee82a3e.bracket?pid=1fc4852ae&amp;color=0,0,0&amp;vpa=1&amp;vtp=1"/>
          <p:cNvSpPr/>
          <p:nvPr/>
        </p:nvSpPr>
        <p:spPr>
          <a:xfrm>
            <a:off x="3462401" y="144399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1_2#03ee82a3e.choices?pid=1fc4852ae&amp;color=0,0,0&amp;vtp=1&amp;bbb=1"/>
          <p:cNvSpPr/>
          <p:nvPr/>
        </p:nvSpPr>
        <p:spPr>
          <a:xfrm>
            <a:off x="722376" y="191071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A.负反馈调节是生态系统具有自我调节能力的基础</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.农田生态系统中需要施加氮肥，是因为氮元素不能循环</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.生物的种类越多，生态系统的稳定性越弱</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.平衡的生态系统，生物的种类和数量都保持不变</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43f6f390d.fixed?pid=a76acb213&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7200" dirty="0"/>
          </a:p>
        </p:txBody>
      </p:sp>
      <p:sp>
        <p:nvSpPr>
          <p:cNvPr id="3" name="C_3#43f6f390d.fixed?pid=a76acb213&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第5节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生态系统的稳定性</a:t>
            </a:r>
            <a:endParaRPr lang="en-US" altLang="zh-CN" sz="4400" dirty="0"/>
          </a:p>
        </p:txBody>
      </p:sp>
      <p:pic>
        <p:nvPicPr>
          <p:cNvPr id="4" name="C_3#43f6f390d.fixed?pid=a76acb213&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43f6f390d.fixed?pid=a76acb213&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37_1#5fb2705dc?pid=43f6f390d&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［四川广元2024高二期中］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生态系统在与外界进行物质交换、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能量转换和信息交流的过程中，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会受到多种因素的干扰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，但在一定范围内仍能通过调节维持生态平衡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。下列有关生态系统调节的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叙述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38_1#5fb2705dc.bracket?pid=43f6f390d&amp;color=0,0,0&amp;vpa=11&amp;vtp=1"/>
          <p:cNvSpPr/>
          <p:nvPr/>
        </p:nvSpPr>
        <p:spPr>
          <a:xfrm>
            <a:off x="2700401"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4_BD.37_2#5fb2705dc.choices?pid=43f6f390d&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A.处于生态平衡的生态系统具有结构平衡、功能平衡和收支平衡等特征</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.热带雨林遭到严重破坏后，恢复到原来的平衡状态需要较短时间</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.增加物种丰富度和食物网复杂程度能提高生态系统的恢复力稳定性</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.封山育林，合理开发利用，缩短食物链长度均能提高生态系统稳定性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39_1#5fb2705dc?vop=1&amp;pid=43f6f390d&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生态平衡是指生态系统的结构和功能处于相对稳定的一种状态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，处于生态平衡的生态系统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具有结构平衡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、功能平衡和收支平衡等特征，A正确；热带雨林生物种类多，营养结构复杂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抗力稳定性强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，但遭到严重破坏后，恢复到原来的平衡状态时间漫长、难度极大，B错误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物种丰富度和食物网复杂程度能提高生态系统的自我调节能力，进而提高生态系统的抵抗力稳定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，而不是恢复力稳定性，C错误；缩短食物链长度不能提高生态系统稳定性，D错误。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4_BD.40_1#8b262934d?htil=6&amp;pid=43f6f390d&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423450" y="1054296"/>
            <a:ext cx="2999232" cy="225856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4_BD.40_2#8b262934d?htil=6&amp;pid=43f6f390d&amp;color=0,0,0&amp;vtp=1&amp;bt=1&amp;bbb=1&amp;hb=1"/>
              <p:cNvSpPr/>
              <p:nvPr/>
            </p:nvSpPr>
            <p:spPr>
              <a:xfrm>
                <a:off x="722376" y="972000"/>
                <a:ext cx="7626096"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［安徽亳州2025高二月考］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，两条虚线之间的部分表示生态系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统功能正常作用的范围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表示一个外来干扰使之偏离这一范围的大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表示恢复到原来状态所需的时间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；曲线与正常作用范围之间所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夹的面积可以作为总稳定性的定量指标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𝑇𝑆</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C_4_BD.40_2#8b262934d?htil=6&amp;pid=43f6f390d&amp;color=0,0,0&amp;vtp=1&amp;bt=1&amp;bbb=1&amp;hb=1"/>
              <p:cNvSpPr>
                <a:spLocks noRot="1" noChangeAspect="1" noMove="1" noResize="1" noEditPoints="1" noAdjustHandles="1" noChangeArrowheads="1" noChangeShapeType="1" noTextEdit="1"/>
              </p:cNvSpPr>
              <p:nvPr/>
            </p:nvSpPr>
            <p:spPr>
              <a:xfrm>
                <a:off x="722376" y="972000"/>
                <a:ext cx="7626096" cy="2214753"/>
              </a:xfrm>
              <a:prstGeom prst="rect">
                <a:avLst/>
              </a:prstGeom>
              <a:blipFill rotWithShape="1">
                <a:blip r:embed="rId2"/>
                <a:stretch>
                  <a:fillRect l="-5" t="-20" r="-1031" b="-2050"/>
                </a:stretch>
              </a:blipFill>
            </p:spPr>
            <p:txBody>
              <a:bodyPr/>
              <a:lstStyle/>
              <a:p>
                <a:r>
                  <a:rPr lang="zh-CN" altLang="en-US">
                    <a:noFill/>
                  </a:rPr>
                  <a:t> </a:t>
                </a:r>
              </a:p>
            </p:txBody>
          </p:sp>
        </mc:Fallback>
      </mc:AlternateContent>
      <p:sp>
        <p:nvSpPr>
          <p:cNvPr id="4" name="QC_4_AN.41_1#8b262934d.bracket?pid=43f6f390d&amp;color=0,0,0&amp;vpa=12&amp;vtp=1"/>
          <p:cNvSpPr/>
          <p:nvPr/>
        </p:nvSpPr>
        <p:spPr>
          <a:xfrm>
            <a:off x="909701" y="27817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mc:AlternateContent xmlns:mc="http://schemas.openxmlformats.org/markup-compatibility/2006">
        <mc:Choice xmlns:a14="http://schemas.microsoft.com/office/drawing/2010/main" Requires="a14">
          <p:sp>
            <p:nvSpPr>
              <p:cNvPr id="5" name="QC_4_BD.40_3#8b262934d.choices?htil=6&amp;pid=43f6f390d&amp;color=0,0,0&amp;vtp=1&amp;bbb=1&amp;hb=1"/>
              <p:cNvSpPr/>
              <p:nvPr/>
            </p:nvSpPr>
            <p:spPr>
              <a:xfrm>
                <a:off x="722376" y="3196278"/>
                <a:ext cx="7626096" cy="2253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的大小可以作为生态系统恢复力稳定性的定量指标</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.在遭到干扰时，</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的大小与生物种类数有关，与生物数量无关</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.对于不同生态系统，受到相同强度的干扰，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值越大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，表明其恢复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力稳定性越强</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𝑇𝑆</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越小，这个生态系统的总稳定性越大</a:t>
                </a:r>
                <a:endParaRPr lang="en-US" altLang="zh-CN" sz="2000" dirty="0"/>
              </a:p>
            </p:txBody>
          </p:sp>
        </mc:Choice>
        <mc:Fallback>
          <p:sp>
            <p:nvSpPr>
              <p:cNvPr id="5" name="QC_4_BD.40_3#8b262934d.choices?htil=6&amp;pid=43f6f390d&amp;color=0,0,0&amp;vtp=1&amp;bbb=1&amp;hb=1"/>
              <p:cNvSpPr>
                <a:spLocks noRot="1" noChangeAspect="1" noMove="1" noResize="1" noEditPoints="1" noAdjustHandles="1" noChangeArrowheads="1" noChangeShapeType="1" noTextEdit="1"/>
              </p:cNvSpPr>
              <p:nvPr/>
            </p:nvSpPr>
            <p:spPr>
              <a:xfrm>
                <a:off x="722376" y="3196278"/>
                <a:ext cx="7626096" cy="2253234"/>
              </a:xfrm>
              <a:prstGeom prst="rect">
                <a:avLst/>
              </a:prstGeom>
              <a:blipFill rotWithShape="1">
                <a:blip r:embed="rId3"/>
                <a:stretch>
                  <a:fillRect l="-5" t="-14" r="2" b="-200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42_1#8b262934d?vop=1&amp;pid=43f6f390d&amp;color=0,0,0&amp;vtp=1&amp;bt=1&amp;bbb=1&amp;hb=1"/>
              <p:cNvSpPr/>
              <p:nvPr/>
            </p:nvSpPr>
            <p:spPr>
              <a:xfrm>
                <a:off x="722376" y="972000"/>
                <a:ext cx="10753344" cy="2431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表示一个外来干扰使生态系统功能偏离正常作用范围的大小</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的大小可作为生态系统抵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抗力稳定性的定量指标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的大小与生物种类数和数量均有关，B错误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。对于不同生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态系统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，受到相同强度的干扰</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值越大，表明其恢复到原来状态所需的时间越长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，其恢复力稳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定性越弱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𝑇𝑆</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是生态系统遭到破坏后偏离正常水平的程度，该值越小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，表示生态系统的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总稳定性越大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4_AS.42_1#8b262934d?vop=1&amp;pid=43f6f390d&amp;color=0,0,0&amp;vtp=1&amp;bt=1&amp;bbb=1&amp;hb=1"/>
              <p:cNvSpPr>
                <a:spLocks noRot="1" noChangeAspect="1" noMove="1" noResize="1" noEditPoints="1" noAdjustHandles="1" noChangeArrowheads="1" noChangeShapeType="1" noTextEdit="1"/>
              </p:cNvSpPr>
              <p:nvPr/>
            </p:nvSpPr>
            <p:spPr>
              <a:xfrm>
                <a:off x="722376" y="972000"/>
                <a:ext cx="10753344" cy="2431034"/>
              </a:xfrm>
              <a:prstGeom prst="rect">
                <a:avLst/>
              </a:prstGeom>
              <a:blipFill rotWithShape="1">
                <a:blip r:embed="rId1"/>
                <a:stretch>
                  <a:fillRect l="-4" t="-19" r="-342" b="-185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EX.43_1#8b262934d?vop=1&amp;pid=43f6f390d&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p:txBody>
      </p:sp>
      <p:sp>
        <p:nvSpPr>
          <p:cNvPr id="3" name="QC_4_EX.43_2#8b262934d?vop=1&amp;pid=43f6f390d&amp;color=0,0,0&amp;vtp=1&amp;bbb=1"/>
          <p:cNvSpPr/>
          <p:nvPr/>
        </p:nvSpPr>
        <p:spPr>
          <a:xfrm>
            <a:off x="722376" y="1430909"/>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生态系统稳定性的判断</a:t>
            </a:r>
            <a:endParaRPr lang="en-US" altLang="zh-CN" sz="2000" dirty="0"/>
          </a:p>
        </p:txBody>
      </p:sp>
      <p:pic>
        <p:nvPicPr>
          <p:cNvPr id="4" name="QC_4_EX.43_3#8b262934d?vop=1&amp;pid=43f6f390d&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127248" y="1968500"/>
            <a:ext cx="5943600" cy="280720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bg/>
                                          </p:spTgt>
                                        </p:tgtEl>
                                        <p:attrNameLst>
                                          <p:attrName>style.visibility</p:attrName>
                                        </p:attrNameLst>
                                      </p:cBhvr>
                                      <p:to>
                                        <p:strVal val="visible"/>
                                      </p:to>
                                    </p:set>
                                    <p:animEffect transition="in" filter="fade">
                                      <p:cBhvr>
                                        <p:cTn id="13" dur="500"/>
                                        <p:tgtEl>
                                          <p:spTgt spid="3">
                                            <p:bg/>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Effect transition="in" filter="fade">
                                      <p:cBhvr>
                                        <p:cTn id="16" dur="500"/>
                                        <p:tgtEl>
                                          <p:spTgt spid="3">
                                            <p:txEl>
                                              <p:pRg st="0" end="0"/>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44_1#08ebc3bfc?pid=43f6f390d&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［重庆巴蜀中学2025高二月考］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为研究某生态系统的植物功能群对空心莲子草入侵的影响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研人员将一个圆形样地划分为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A区、B区和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区，除A区外，其余各区面积相同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。各区种植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情况如图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1所示，其中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区中植物功能群数目相同但物种数目分别为4、8、16。第</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3、7、</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13</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天测定B、C区空心莲子草入侵状况，得到图2所示结果。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44_1#08ebc3bfc?pid=43f6f390d&amp;color=0,0,0&amp;vtp=1&amp;bt=1&amp;bbb=1&amp;hb=1"/>
              <p:cNvSpPr>
                <a:spLocks noRot="1" noChangeAspect="1" noMove="1" noResize="1" noEditPoints="1" noAdjustHandles="1" noChangeArrowheads="1" noChangeShapeType="1" noTextEdit="1"/>
              </p:cNvSpPr>
              <p:nvPr/>
            </p:nvSpPr>
            <p:spPr>
              <a:xfrm>
                <a:off x="722376" y="972000"/>
                <a:ext cx="10753344" cy="1757553"/>
              </a:xfrm>
              <a:prstGeom prst="rect">
                <a:avLst/>
              </a:prstGeom>
              <a:blipFill rotWithShape="1">
                <a:blip r:embed="rId1"/>
                <a:stretch>
                  <a:fillRect l="-4" t="-26" b="-2583"/>
                </a:stretch>
              </a:blipFill>
            </p:spPr>
            <p:txBody>
              <a:bodyPr/>
              <a:lstStyle/>
              <a:p>
                <a:r>
                  <a:rPr lang="zh-CN" altLang="en-US">
                    <a:noFill/>
                  </a:rPr>
                  <a:t> </a:t>
                </a:r>
              </a:p>
            </p:txBody>
          </p:sp>
        </mc:Fallback>
      </mc:AlternateContent>
      <p:pic>
        <p:nvPicPr>
          <p:cNvPr id="4" name="QC_4_BD.44_3#08ebc3bfc?iti=1&amp;htil=1&amp;pid=43f6f390d&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2185416" y="2866077"/>
            <a:ext cx="2450592" cy="245059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4_BD.44_4#08ebc3bfc?iti=2&amp;htil=1&amp;pid=43f6f390d&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242048" y="3515301"/>
            <a:ext cx="3090672" cy="180136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4_BD.44_5#08ebc3bfc?iti=1&amp;htil=1&amp;pid=43f6f390d&amp;color=0,0,0&amp;vtp=1&amp;bbb=1"/>
          <p:cNvSpPr/>
          <p:nvPr/>
        </p:nvSpPr>
        <p:spPr>
          <a:xfrm>
            <a:off x="3180524" y="5443669"/>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7" name="QC_4_BD.44_6#08ebc3bfc?iti=2&amp;htil=1&amp;pid=43f6f390d&amp;color=0,0,0&amp;vtp=1&amp;bbb=1"/>
          <p:cNvSpPr/>
          <p:nvPr/>
        </p:nvSpPr>
        <p:spPr>
          <a:xfrm>
            <a:off x="8557196" y="5443669"/>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p:spTree>
  </p:cSld>
  <p:clrMapOvr>
    <a:masterClrMapping/>
  </p:clrMapOvr>
  <p:transition>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46_1#08ebc3bfc.choices?pid=43f6f390d&amp;color=0,0,0&amp;vtp=1&amp;bt=1&amp;bbb=1"/>
              <p:cNvSpPr/>
              <p:nvPr/>
            </p:nvSpPr>
            <p:spPr>
              <a:xfrm>
                <a:off x="722376" y="972000"/>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A.各区种植植物的先后顺序应为先种植A区，再种植</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.种植区域物种丰富度越高，空心莲子草的入侵程度就越低</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.种植区域植物功能群数目越多，其生态系统抵抗力稳定性越高</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.空心莲子草能够增加本地物种多样性，提高生态系统的稳定性</a:t>
                </a:r>
                <a:endParaRPr lang="en-US" altLang="zh-CN" sz="2000" dirty="0"/>
              </a:p>
            </p:txBody>
          </p:sp>
        </mc:Choice>
        <mc:Fallback>
          <p:sp>
            <p:nvSpPr>
              <p:cNvPr id="2" name="QC_4_BD.46_1#08ebc3bfc.choices?pid=43f6f390d&amp;color=0,0,0&amp;vtp=1&amp;bt=1&amp;bbb=1"/>
              <p:cNvSpPr>
                <a:spLocks noRot="1" noChangeAspect="1" noMove="1" noResize="1" noEditPoints="1" noAdjustHandles="1" noChangeArrowheads="1" noChangeShapeType="1" noTextEdit="1"/>
              </p:cNvSpPr>
              <p:nvPr/>
            </p:nvSpPr>
            <p:spPr>
              <a:xfrm>
                <a:off x="722376" y="972000"/>
                <a:ext cx="10753344" cy="1796034"/>
              </a:xfrm>
              <a:prstGeom prst="rect">
                <a:avLst/>
              </a:prstGeom>
              <a:blipFill rotWithShape="1">
                <a:blip r:embed="rId1"/>
                <a:stretch>
                  <a:fillRect l="-4" t="-25" b="-2506"/>
                </a:stretch>
              </a:blipFill>
            </p:spPr>
            <p:txBody>
              <a:bodyPr/>
              <a:lstStyle/>
              <a:p>
                <a:r>
                  <a:rPr lang="zh-CN" altLang="en-US">
                    <a:noFill/>
                  </a:rPr>
                  <a:t> </a:t>
                </a:r>
              </a:p>
            </p:txBody>
          </p:sp>
        </mc:Fallback>
      </mc:AlternateContent>
      <p:sp>
        <p:nvSpPr>
          <p:cNvPr id="3" name="QC_4_AN.45_1#08ebc3bfc.bracket?pid=43f6f390d&amp;color=0,0,0&amp;vpa=13&amp;vtp=1&amp;answeroption=C"/>
          <p:cNvSpPr txBox="1"/>
          <p:nvPr/>
        </p:nvSpPr>
        <p:spPr>
          <a:xfrm>
            <a:off x="595376" y="1985460"/>
            <a:ext cx="397545" cy="477054"/>
          </a:xfrm>
          <a:prstGeom prst="rect">
            <a:avLst/>
          </a:prstGeom>
          <a:noFill/>
        </p:spPr>
        <p:txBody>
          <a:bodyPr vert="horz" wrap="none" lIns="0" tIns="0" rIns="0" bIns="0" rtlCol="0">
            <a:spAutoFit/>
          </a:bodyPr>
          <a:lstStyle/>
          <a:p>
            <a:r>
              <a:rPr lang="zh-CN" altLang="en-US" sz="3100" b="1">
                <a:solidFill>
                  <a:srgbClr val="00B050"/>
                </a:solidFill>
                <a:latin typeface="华文细黑" panose="02010600040101010101" pitchFamily="2" charset="-122"/>
              </a:rPr>
              <a:t>√</a:t>
            </a:r>
            <a:endParaRPr lang="zh-CN" altLang="en-US" sz="3100" b="1">
              <a:solidFill>
                <a:srgbClr val="00B050"/>
              </a:solidFill>
              <a:latin typeface="华文细黑" panose="02010600040101010101" pitchFamily="2"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47_1#08ebc3bfc?vop=1&amp;pid=43f6f390d&amp;color=0,0,0&amp;vtp=1&amp;bt=1&amp;bbb=1&amp;hb=1"/>
              <p:cNvSpPr/>
              <p:nvPr/>
            </p:nvSpPr>
            <p:spPr>
              <a:xfrm>
                <a:off x="722376" y="972000"/>
                <a:ext cx="10753344" cy="22532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由于空心莲子草是外来入侵物种，因此应该先种植C区，过一段时间再在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A区种植空心莲子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，A错误；据图2可知</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区入侵程度相对值最大</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次之</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都较低且无显著差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，说明植物功能群数目越多的群落越不易被空心莲子草入侵，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其生态系统抵抗力稳定性越高，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而植物功能群数目相同时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，物种数目对入侵程度无明显影响，B错误，C正确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；空心莲子草入侵会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导致本地物种多样性降低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，生态系统稳定性下降，D错误。</a:t>
                </a:r>
                <a:endParaRPr lang="en-US" altLang="zh-CN" sz="2200" dirty="0"/>
              </a:p>
            </p:txBody>
          </p:sp>
        </mc:Choice>
        <mc:Fallback>
          <p:sp>
            <p:nvSpPr>
              <p:cNvPr id="2" name="QC_4_AS.47_1#08ebc3bfc?vop=1&amp;pid=43f6f390d&amp;color=0,0,0&amp;vtp=1&amp;bt=1&amp;bbb=1&amp;hb=1"/>
              <p:cNvSpPr>
                <a:spLocks noRot="1" noChangeAspect="1" noMove="1" noResize="1" noEditPoints="1" noAdjustHandles="1" noChangeArrowheads="1" noChangeShapeType="1" noTextEdit="1"/>
              </p:cNvSpPr>
              <p:nvPr/>
            </p:nvSpPr>
            <p:spPr>
              <a:xfrm>
                <a:off x="722376" y="972000"/>
                <a:ext cx="10753344" cy="2253234"/>
              </a:xfrm>
              <a:prstGeom prst="rect">
                <a:avLst/>
              </a:prstGeom>
              <a:blipFill rotWithShape="1">
                <a:blip r:embed="rId1"/>
                <a:stretch>
                  <a:fillRect l="-4" t="-20" r="-1104" b="-199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4_BD.48_1#159d80274?htil=8&amp;pid=43f6f390d&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056673" y="1054295"/>
            <a:ext cx="2304288" cy="237744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4_BD.48_2#159d80274?htil=8&amp;pid=43f6f390d&amp;color=0,0,0&amp;vtp=1&amp;bt=1&amp;bbb=1&amp;hb=1"/>
          <p:cNvSpPr/>
          <p:nvPr/>
        </p:nvSpPr>
        <p:spPr>
          <a:xfrm>
            <a:off x="722376" y="972000"/>
            <a:ext cx="8311896"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［江苏南京九中2024高二学情调研</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如图为科研人员建构的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保护区内的某猎物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—捕食者模型，箭头所指方向代表曲线变化趋势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有关分析不合理的是(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4_AN.49_1#159d80274.bracket?pid=43f6f390d&amp;color=0,0,0&amp;vpa=14&amp;vtp=1&amp;bbb=1"/>
          <p:cNvSpPr/>
          <p:nvPr/>
        </p:nvSpPr>
        <p:spPr>
          <a:xfrm>
            <a:off x="3246501" y="1867350"/>
            <a:ext cx="542036"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AC</a:t>
            </a:r>
            <a:endParaRPr lang="en-US" altLang="zh-CN" sz="2000" dirty="0"/>
          </a:p>
        </p:txBody>
      </p:sp>
      <mc:AlternateContent xmlns:mc="http://schemas.openxmlformats.org/markup-compatibility/2006">
        <mc:Choice xmlns:a14="http://schemas.microsoft.com/office/drawing/2010/main" Requires="a14">
          <p:sp>
            <p:nvSpPr>
              <p:cNvPr id="5" name="QC_4_BD.48_3#159d80274.choices?htil=8&amp;pid=43f6f390d&amp;color=0,0,0&amp;vtp=1&amp;bbb=1"/>
              <p:cNvSpPr/>
              <p:nvPr/>
            </p:nvSpPr>
            <p:spPr>
              <a:xfrm>
                <a:off x="722376" y="2334074"/>
                <a:ext cx="8311896"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A.该模型能反映生态系统中普遍存在的正反馈调节机制</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.该模型能解释猎物、捕食者种群数量均维持相对稳定的机理</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.该模型中最可能代表猎物、捕食者种群</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值的分别是</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.猎物和捕食者之间的相互关系是经过长期的协同进化形成的</a:t>
                </a:r>
                <a:endParaRPr lang="en-US" altLang="zh-CN" sz="2000" dirty="0"/>
              </a:p>
            </p:txBody>
          </p:sp>
        </mc:Choice>
        <mc:Fallback>
          <p:sp>
            <p:nvSpPr>
              <p:cNvPr id="5" name="QC_4_BD.48_3#159d80274.choices?htil=8&amp;pid=43f6f390d&amp;color=0,0,0&amp;vtp=1&amp;bbb=1"/>
              <p:cNvSpPr>
                <a:spLocks noRot="1" noChangeAspect="1" noMove="1" noResize="1" noEditPoints="1" noAdjustHandles="1" noChangeArrowheads="1" noChangeShapeType="1" noTextEdit="1"/>
              </p:cNvSpPr>
              <p:nvPr/>
            </p:nvSpPr>
            <p:spPr>
              <a:xfrm>
                <a:off x="722376" y="2334074"/>
                <a:ext cx="8311896" cy="1796034"/>
              </a:xfrm>
              <a:prstGeom prst="rect">
                <a:avLst/>
              </a:prstGeom>
              <a:blipFill rotWithShape="1">
                <a:blip r:embed="rId2"/>
                <a:stretch>
                  <a:fillRect l="-5" t="-25" r="2" b="-250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_1#03ee82a3e?vop=1&amp;pid=1fc4852ae&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生态系统能维持平衡是因为生态系统具有一定的自我调节能力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，而负反馈调节是生态系统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具有自我调节能力的基础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，A正确；农田生态系统中需要施加氮肥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，是因为农作物的输出带走了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大量氮元素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，B错误；一般来说，生态系统中，生物种类越多，营养结构越复杂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，生态系统的自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我调节能力越强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，稳定性也越强，C错误；生态平衡是一种动态平衡，平衡的生态系统中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的种类和数量都保持相对稳定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，并非保持不变，D错误。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50_1#159d80274?vop=1&amp;pid=43f6f390d&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据题图分析，猎物的种群数量由</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增加到</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时，捕食者种群数量由</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增加到</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，之后捕食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者种群数量继续由</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增加到</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，猎物种群数量由</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减少到</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，再之后，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猎物种群数量继续减少，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捕食者种群数量也开始减少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，这种变化趋势反映了生态系统中普遍存在的负反馈调节机制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型能解释猎物和捕食者种群数量保持相对稳定的机理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，A错误，B正确；由题图可知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，猎物种群数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量以</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为中心在</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之间波动，捕食者种群数量以</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为中心，在</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之间波动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，故该模型中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最可能代表猎物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、捕食者种群</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值的分别为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；捕食者与猎物的相互关系是经过长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期的协同进化形成的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4_AS.50_1#159d80274?vop=1&amp;pid=43f6f390d&amp;color=0,0,0&amp;vtp=1&amp;bt=1&amp;bbb=1&amp;hb=1"/>
              <p:cNvSpPr>
                <a:spLocks noRot="1" noChangeAspect="1" noMove="1" noResize="1" noEditPoints="1" noAdjustHandles="1" noChangeArrowheads="1" noChangeShapeType="1" noTextEdit="1"/>
              </p:cNvSpPr>
              <p:nvPr/>
            </p:nvSpPr>
            <p:spPr>
              <a:xfrm>
                <a:off x="722376" y="972000"/>
                <a:ext cx="10753344" cy="3154934"/>
              </a:xfrm>
              <a:prstGeom prst="rect">
                <a:avLst/>
              </a:prstGeom>
              <a:blipFill rotWithShape="1">
                <a:blip r:embed="rId1"/>
                <a:stretch>
                  <a:fillRect l="-4" t="-14" r="-2297" b="-142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51_1#e5e14bb47?pid=43f6f390d&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［辽宁名校联盟2025高二联考］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稳态转换是指在气候变化、人类活动影响下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，生态系统的结构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和功能发生大规模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、突然和持久性的变化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，导致生态系统从一个相对稳定的状态快速重组进入另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一个相对稳定状态的现象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52_1#e5e14bb47.bracket?pid=43f6f390d&amp;color=0,0,0&amp;vpa=15&amp;vtp=1"/>
          <p:cNvSpPr/>
          <p:nvPr/>
        </p:nvSpPr>
        <p:spPr>
          <a:xfrm>
            <a:off x="7018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4_BD.51_2#e5e14bb47?htil=9&amp;pid=43f6f390d&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865507" y="2408877"/>
            <a:ext cx="3529584" cy="136245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4_BD.51_3#e5e14bb47.choices?htil=9&amp;pid=43f6f390d&amp;color=0,0,0&amp;vtp=1&amp;bbb=1&amp;hb=1"/>
          <p:cNvSpPr/>
          <p:nvPr/>
        </p:nvSpPr>
        <p:spPr>
          <a:xfrm>
            <a:off x="722376" y="2334074"/>
            <a:ext cx="7095744" cy="22659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A.生态系统发生稳态转换，往往伴随群落的演替</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.稳态转换后，生态系统的组分更多，营养结构更复杂</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.富营养化是湖泊和沿海生态系统中发生的稳态转换</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.若到达临界点前又重新回到稳态1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，说明此生态系统具有抵抗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力稳定性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53_1#e5e14bb47?vop=1&amp;pid=43f6f390d&amp;color=0,0,0&amp;vtp=1&amp;bt=1&amp;bbb=1&amp;hb=1"/>
          <p:cNvSpPr/>
          <p:nvPr/>
        </p:nvSpPr>
        <p:spPr>
          <a:xfrm>
            <a:off x="722376" y="972000"/>
            <a:ext cx="10753344" cy="3612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稳态转换是生态系统从一个相对稳定状态快速重组进入另一个相对稳定状态的现象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个过程中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，生态系统的结构和功能发生变化，群落中的物种组成等也会改变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，这往往伴随着群落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的演替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，A正确。稳态转换是生态系统从一个相对稳定状态转变为另一个相对稳定状态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，转换后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的生态系统组分不一定更多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，营养结构也不一定更复杂，B错误。富营养化是指水体中氮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、磷等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营养物质过多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，导致藻类等浮游生物大量繁殖、水质恶化等现象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，这会使湖泊和沿海生态系统的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结构和功能发生大规模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、突然和持久性的变化，属于生态系统中发生的稳态转换，C正确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态系统在到达临界点前又重新回到稳态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1，说明它能抵抗外界干扰保持原有的稳定状态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该生态系统具有抵抗力稳定性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4_BD.54_1#7a1e7d59c?htil=10&amp;pid=43f6f390d&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046720" y="972000"/>
            <a:ext cx="2366662" cy="1751203"/>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4_BD.54_2#7a1e7d59c?htil=10&amp;pid=43f6f390d&amp;color=0,0,0&amp;vtp=1&amp;bt=1&amp;bbb=1&amp;hb=1&amp;hs=1"/>
          <p:cNvSpPr/>
          <p:nvPr/>
        </p:nvSpPr>
        <p:spPr>
          <a:xfrm>
            <a:off x="722376" y="984699"/>
            <a:ext cx="7214616"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［湖北鄂东南示范高中2025高二期中联考</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蕲河是一条贯穿整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个蕲春的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“母亲河”，沿途偶有区域受到污水的污染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，如养猪场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污水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。研究人员在沿河的甲、乙、丙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、丁四处采集了水样进行分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，其结果如图所示。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下列有关分析正确的是(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4_AN.55_1#7a1e7d59c.bracket?pid=43f6f390d&amp;color=0,0,0&amp;vpa=16&amp;vtp=1"/>
          <p:cNvSpPr/>
          <p:nvPr/>
        </p:nvSpPr>
        <p:spPr>
          <a:xfrm>
            <a:off x="5989701" y="2337249"/>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5" name="QC_4_BD.54_3#7a1e7d59c.choices?pid=43f6f390d&amp;color=0,0,0&amp;vtp=1&amp;bbb=1&amp;hs=1"/>
          <p:cNvSpPr/>
          <p:nvPr/>
        </p:nvSpPr>
        <p:spPr>
          <a:xfrm>
            <a:off x="722376" y="2794449"/>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A.样品1、样品2、样品3的取样地点分别为丁、乙、丙</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.样品1中藻类植物大量增加的主要原因是水体中有机物含量增多</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.图中的数据说明该河流生态系统的生态平衡已经被破坏</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.若污水中存在有毒物质，水体被重度污染，河流的恢复力稳定性就会被破坏</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EX.56_1#7a1e7d59c?vop=1&amp;pid=43f6f390d&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4_EX.56_2#7a1e7d59c?vop=1&amp;pid=43f6f390d&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123220" y="1511300"/>
            <a:ext cx="3942513" cy="474320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57_1#7a1e7d59c?vop=1&amp;pid=43f6f390d&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1中藻类植物大量增加的主要原因是水体中有机物经微生物分解后产生的无机盐浓度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，B错误；分析题图可知，样品3的各项数值接近甲地水样，说明该河流能通过物理沉降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学分解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、微生物的分解作用等进行净化，很快消除污染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，该河流生态系统的结构和功能仍维持相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对稳定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，说明生态系统具有一定的自我调节能力，C错误；若水体被有毒物质重度污染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，自身的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净化作用已不足以消除大部分有毒物质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，这时河流的恢复力稳定性就会被破坏，D正确。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58_1#de6528ff1?pid=43f6f390d&amp;color=0,0,0&amp;vtp=1&amp;bt=1&amp;bbb=1&amp;hb=1"/>
          <p:cNvSpPr/>
          <p:nvPr/>
        </p:nvSpPr>
        <p:spPr>
          <a:xfrm>
            <a:off x="722376" y="972000"/>
            <a:ext cx="10753344" cy="17706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［山东济宁2024高二期末］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我国内陆水域广阔，淡水养殖产量一直位居世界前列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。某养殖户往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鱼塘大量投放饲料后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，鱼塘水质快速恶化，浮游藻类大量繁殖，养殖的鱼大量死亡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。为防止此类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事件的再次发生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，当地农科所为其设计了如图所示的种养模式，箭头表示水的流动方向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。回答下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列问题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pic>
        <p:nvPicPr>
          <p:cNvPr id="3" name="QO_4_BD.58_2#de6528ff1?pid=43f6f390d&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754880" y="2875603"/>
            <a:ext cx="2679192" cy="184708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B_5_BD.59_1#e783bb226?pid=de6528ff1&amp;color=0,0,0&amp;vtp=1&amp;bbb=1&amp;hb=1"/>
          <p:cNvSpPr/>
          <p:nvPr/>
        </p:nvSpPr>
        <p:spPr>
          <a:xfrm>
            <a:off x="722376" y="4856803"/>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）该鱼塘可以看作一个淡水生态系统的理由是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，其抵抗过多饲料等因素干扰能力低的原因是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B_5_AN.60_1#e783bb226.blank?pid=de6528ff1&amp;color=0,0,0&amp;vpa=17&amp;vtp=1&amp;bbb=1&amp;hb=1"/>
          <p:cNvSpPr/>
          <p:nvPr/>
        </p:nvSpPr>
        <p:spPr>
          <a:xfrm>
            <a:off x="722377" y="4818703"/>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鱼塘的生物群落与它的非生物环境相互作用形</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成了统一整体</a:t>
            </a:r>
            <a:endParaRPr lang="en-US" altLang="zh-CN" sz="2000" dirty="0"/>
          </a:p>
        </p:txBody>
      </p:sp>
      <p:sp>
        <p:nvSpPr>
          <p:cNvPr id="6" name="QB_5_AN.61_1#e783bb226.blank?pid=de6528ff1&amp;color=0,0,0&amp;vpa=18&amp;vtp=1&amp;bbb=1&amp;hb=1"/>
          <p:cNvSpPr/>
          <p:nvPr/>
        </p:nvSpPr>
        <p:spPr>
          <a:xfrm>
            <a:off x="722377" y="5275903"/>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生物种类少</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，食物网简单</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，自我</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调节能力差</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Effect transition="in" filter="fade">
                                      <p:cBhvr>
                                        <p:cTn id="13" dur="500"/>
                                        <p:tgtEl>
                                          <p:spTgt spid="5">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6">
                                            <p:bg/>
                                          </p:spTgt>
                                        </p:tgtEl>
                                        <p:attrNameLst>
                                          <p:attrName>style.visibility</p:attrName>
                                        </p:attrNameLst>
                                      </p:cBhvr>
                                      <p:to>
                                        <p:strVal val="visible"/>
                                      </p:to>
                                    </p:set>
                                    <p:animEffect transition="in" filter="fade">
                                      <p:cBhvr>
                                        <p:cTn id="18" dur="500"/>
                                        <p:tgtEl>
                                          <p:spTgt spid="6">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Effect transition="in" filter="fade">
                                      <p:cBhvr>
                                        <p:cTn id="21" dur="500"/>
                                        <p:tgtEl>
                                          <p:spTgt spid="6">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6">
                                            <p:txEl>
                                              <p:pRg st="1" end="1"/>
                                            </p:txEl>
                                          </p:spTgt>
                                        </p:tgtEl>
                                        <p:attrNameLst>
                                          <p:attrName>style.visibility</p:attrName>
                                        </p:attrNameLst>
                                      </p:cBhvr>
                                      <p:to>
                                        <p:strVal val="visible"/>
                                      </p:to>
                                    </p:set>
                                    <p:animEffect transition="in" filter="fade">
                                      <p:cBhvr>
                                        <p:cTn id="24"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AS.62_1#e783bb226?vop=1&amp;pid=de6528ff1&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鱼塘的生物群落与它的非生物环境相互作用形成了统一整体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，因此该鱼塘可以看作一个淡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水生态系统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。由于该鱼塘生态系统生物种类少，食物网简单，自我调节能力差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，因此其抵抗过多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饲料等因素干扰的能力低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63_1#215393067?pid=de6528ff1&amp;color=0,0,0&amp;vtp=1&amp;bt=1&amp;bbb=1&amp;hb=1"/>
          <p:cNvSpPr/>
          <p:nvPr/>
        </p:nvSpPr>
        <p:spPr>
          <a:xfrm>
            <a:off x="722376" y="969265"/>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）鱼塘上方的灯可通过</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信息吸引昆虫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，这些昆虫可以被鱼捕食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，这时鱼最低属于第</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营养级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5_AN.64_1#215393067.blank?pid=de6528ff1&amp;color=0,0,0&amp;vpa=19&amp;vtp=1&amp;bbb=1"/>
          <p:cNvSpPr/>
          <p:nvPr/>
        </p:nvSpPr>
        <p:spPr>
          <a:xfrm>
            <a:off x="3675126" y="931165"/>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物理</a:t>
            </a:r>
            <a:endParaRPr lang="en-US" altLang="zh-CN" sz="2000" dirty="0"/>
          </a:p>
        </p:txBody>
      </p:sp>
      <p:sp>
        <p:nvSpPr>
          <p:cNvPr id="4" name="QB_5_AN.65_1#215393067.blank?pid=de6528ff1&amp;color=0,0,0&amp;vpa=20&amp;vtp=1"/>
          <p:cNvSpPr/>
          <p:nvPr/>
        </p:nvSpPr>
        <p:spPr>
          <a:xfrm>
            <a:off x="10977626" y="931165"/>
            <a:ext cx="438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三</a:t>
            </a:r>
            <a:endParaRPr lang="en-US" altLang="zh-CN" sz="2000" dirty="0"/>
          </a:p>
        </p:txBody>
      </p:sp>
      <p:sp>
        <p:nvSpPr>
          <p:cNvPr id="5" name="QB_5_AS.66_1#215393067?vop=1&amp;pid=de6528ff1&amp;color=0,0,0&amp;vtp=1&amp;bbb=1&amp;hb=1"/>
          <p:cNvSpPr/>
          <p:nvPr/>
        </p:nvSpPr>
        <p:spPr>
          <a:xfrm>
            <a:off x="722376" y="1926336"/>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鱼塘上方的灯可通过光吸引昆虫，光属于物理信息；这些昆虫最低属于初级消费者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些昆虫可以被鱼捕食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，这时鱼最低属于第三营养级，即次级消费者。</a:t>
            </a:r>
            <a:endParaRPr lang="en-US" altLang="zh-CN" sz="2200" dirty="0"/>
          </a:p>
        </p:txBody>
      </p:sp>
      <p:sp>
        <p:nvSpPr>
          <p:cNvPr id="6" name="QB_5_BD.67_1#bef3f08b0?pid=de6528ff1&amp;color=0,0,0&amp;vtp=1&amp;bbb=1&amp;hb=1"/>
          <p:cNvSpPr/>
          <p:nvPr/>
        </p:nvSpPr>
        <p:spPr>
          <a:xfrm>
            <a:off x="722376" y="2892171"/>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（3）检测发现，B处浮游藻类数量明显少于A处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，推测这是由</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答出两点即可）导致的。为提高稻田的稳定性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，一方面需要控制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流入其中的鱼塘水量及养鸭数量，另一方面需要</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AlternateContent xmlns:mc="http://schemas.openxmlformats.org/markup-compatibility/2006">
        <mc:Choice xmlns:a14="http://schemas.microsoft.com/office/drawing/2010/main" Requires="a14">
          <p:sp>
            <p:nvSpPr>
              <p:cNvPr id="7" name="QB_5_AN.68_1#bef3f08b0.blank?pid=de6528ff1&amp;color=0,0,0&amp;vpa=21&amp;vtp=1&amp;bbb=1&amp;hb=1"/>
              <p:cNvSpPr/>
              <p:nvPr/>
            </p:nvSpPr>
            <p:spPr>
              <a:xfrm>
                <a:off x="722377" y="2854071"/>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鸭等动物的摄食</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水稻遮挡光照、</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水稻竞争</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𝐍</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𝐏</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等化学元素</a:t>
                </a:r>
                <a:endParaRPr lang="en-US" altLang="zh-CN" sz="2000" dirty="0"/>
              </a:p>
            </p:txBody>
          </p:sp>
        </mc:Choice>
        <mc:Fallback>
          <p:sp>
            <p:nvSpPr>
              <p:cNvPr id="7" name="QB_5_AN.68_1#bef3f08b0.blank?pid=de6528ff1&amp;color=0,0,0&amp;vpa=21&amp;vtp=1&amp;bbb=1&amp;hb=1"/>
              <p:cNvSpPr>
                <a:spLocks noRot="1" noChangeAspect="1" noMove="1" noResize="1" noEditPoints="1" noAdjustHandles="1" noChangeArrowheads="1" noChangeShapeType="1" noTextEdit="1"/>
              </p:cNvSpPr>
              <p:nvPr/>
            </p:nvSpPr>
            <p:spPr>
              <a:xfrm>
                <a:off x="722377" y="2854071"/>
                <a:ext cx="10749631" cy="856234"/>
              </a:xfrm>
              <a:prstGeom prst="rect">
                <a:avLst/>
              </a:prstGeom>
              <a:blipFill rotWithShape="1">
                <a:blip r:embed="rId1"/>
                <a:stretch>
                  <a:fillRect l="-269" t="-44" r="-802" b="-5265"/>
                </a:stretch>
              </a:blipFill>
            </p:spPr>
            <p:txBody>
              <a:bodyPr/>
              <a:lstStyle/>
              <a:p>
                <a:r>
                  <a:rPr lang="zh-CN" altLang="en-US">
                    <a:noFill/>
                  </a:rPr>
                  <a:t> </a:t>
                </a:r>
              </a:p>
            </p:txBody>
          </p:sp>
        </mc:Fallback>
      </mc:AlternateContent>
      <p:sp>
        <p:nvSpPr>
          <p:cNvPr id="8" name="QB_5_AN.69_1#bef3f08b0.blank?pid=de6528ff1&amp;color=0,0,0&amp;vpa=22&amp;vtp=1&amp;bbb=1&amp;hb=1"/>
          <p:cNvSpPr/>
          <p:nvPr/>
        </p:nvSpPr>
        <p:spPr>
          <a:xfrm>
            <a:off x="722377" y="3768471"/>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给予相应的物质</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、能量投入</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，保证其内部结构</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与功能的协调</a:t>
            </a:r>
            <a:endParaRPr lang="en-US" altLang="zh-CN" sz="2000" dirty="0"/>
          </a:p>
        </p:txBody>
      </p:sp>
      <p:sp>
        <p:nvSpPr>
          <p:cNvPr id="9" name="QB_5_AS.70_1#bef3f08b0?vop=1&amp;pid=de6528ff1&amp;color=0,0,0&amp;vtp=1&amp;bbb=1&amp;hb=1"/>
          <p:cNvSpPr/>
          <p:nvPr/>
        </p:nvSpPr>
        <p:spPr>
          <a:xfrm>
            <a:off x="722376" y="4751197"/>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鱼塘水通过A流经稻田后，B处水样中浮游藻类数量大大减少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，推测这是水稻与藻类竞争光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照和营养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、动物摄食等导致的。为提高稻田的稳定性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，一方面需要控制流入其中的鱼塘水量及养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鸭数量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，另一方面需要给予相应的物质、能量投入，保证其内部结构与功能的协调。</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1" end="1"/>
                                            </p:txEl>
                                          </p:spTgt>
                                        </p:tgtEl>
                                        <p:attrNameLst>
                                          <p:attrName>style.visibility</p:attrName>
                                        </p:attrNameLst>
                                      </p:cBhvr>
                                      <p:to>
                                        <p:strVal val="visible"/>
                                      </p:to>
                                    </p:set>
                                    <p:animEffect transition="in" filter="fade">
                                      <p:cBhvr>
                                        <p:cTn id="40" dur="500"/>
                                        <p:tgtEl>
                                          <p:spTgt spid="7">
                                            <p:txEl>
                                              <p:pRg st="1" end="1"/>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8">
                                            <p:bg/>
                                          </p:spTgt>
                                        </p:tgtEl>
                                        <p:attrNameLst>
                                          <p:attrName>style.visibility</p:attrName>
                                        </p:attrNameLst>
                                      </p:cBhvr>
                                      <p:to>
                                        <p:strVal val="visible"/>
                                      </p:to>
                                    </p:set>
                                    <p:animEffect transition="in" filter="fade">
                                      <p:cBhvr>
                                        <p:cTn id="45" dur="500"/>
                                        <p:tgtEl>
                                          <p:spTgt spid="8">
                                            <p:bg/>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
                                            <p:txEl>
                                              <p:pRg st="0" end="0"/>
                                            </p:txEl>
                                          </p:spTgt>
                                        </p:tgtEl>
                                        <p:attrNameLst>
                                          <p:attrName>style.visibility</p:attrName>
                                        </p:attrNameLst>
                                      </p:cBhvr>
                                      <p:to>
                                        <p:strVal val="visible"/>
                                      </p:to>
                                    </p:set>
                                    <p:animEffect transition="in" filter="fade">
                                      <p:cBhvr>
                                        <p:cTn id="48" dur="500"/>
                                        <p:tgtEl>
                                          <p:spTgt spid="8">
                                            <p:txEl>
                                              <p:pRg st="0" end="0"/>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
                                            <p:txEl>
                                              <p:pRg st="1" end="1"/>
                                            </p:txEl>
                                          </p:spTgt>
                                        </p:tgtEl>
                                        <p:attrNameLst>
                                          <p:attrName>style.visibility</p:attrName>
                                        </p:attrNameLst>
                                      </p:cBhvr>
                                      <p:to>
                                        <p:strVal val="visible"/>
                                      </p:to>
                                    </p:set>
                                    <p:animEffect transition="in" filter="fade">
                                      <p:cBhvr>
                                        <p:cTn id="51" dur="500"/>
                                        <p:tgtEl>
                                          <p:spTgt spid="8">
                                            <p:txEl>
                                              <p:pRg st="1" end="1"/>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9">
                                            <p:bg/>
                                          </p:spTgt>
                                        </p:tgtEl>
                                        <p:attrNameLst>
                                          <p:attrName>style.visibility</p:attrName>
                                        </p:attrNameLst>
                                      </p:cBhvr>
                                      <p:to>
                                        <p:strVal val="visible"/>
                                      </p:to>
                                    </p:set>
                                    <p:animEffect transition="in" filter="fade">
                                      <p:cBhvr>
                                        <p:cTn id="56" dur="500"/>
                                        <p:tgtEl>
                                          <p:spTgt spid="9">
                                            <p:bg/>
                                          </p:spTgt>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9">
                                            <p:txEl>
                                              <p:pRg st="0" end="0"/>
                                            </p:txEl>
                                          </p:spTgt>
                                        </p:tgtEl>
                                        <p:attrNameLst>
                                          <p:attrName>style.visibility</p:attrName>
                                        </p:attrNameLst>
                                      </p:cBhvr>
                                      <p:to>
                                        <p:strVal val="visible"/>
                                      </p:to>
                                    </p:set>
                                    <p:animEffect transition="in" filter="fade">
                                      <p:cBhvr>
                                        <p:cTn id="59" dur="500"/>
                                        <p:tgtEl>
                                          <p:spTgt spid="9">
                                            <p:txEl>
                                              <p:pRg st="0" end="0"/>
                                            </p:txEl>
                                          </p:spTgt>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9">
                                            <p:txEl>
                                              <p:pRg st="1" end="1"/>
                                            </p:txEl>
                                          </p:spTgt>
                                        </p:tgtEl>
                                        <p:attrNameLst>
                                          <p:attrName>style.visibility</p:attrName>
                                        </p:attrNameLst>
                                      </p:cBhvr>
                                      <p:to>
                                        <p:strVal val="visible"/>
                                      </p:to>
                                    </p:set>
                                    <p:animEffect transition="in" filter="fade">
                                      <p:cBhvr>
                                        <p:cTn id="62" dur="500"/>
                                        <p:tgtEl>
                                          <p:spTgt spid="9">
                                            <p:txEl>
                                              <p:pRg st="1" end="1"/>
                                            </p:txEl>
                                          </p:spTgt>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9">
                                            <p:txEl>
                                              <p:pRg st="2" end="2"/>
                                            </p:txEl>
                                          </p:spTgt>
                                        </p:tgtEl>
                                        <p:attrNameLst>
                                          <p:attrName>style.visibility</p:attrName>
                                        </p:attrNameLst>
                                      </p:cBhvr>
                                      <p:to>
                                        <p:strVal val="visible"/>
                                      </p:to>
                                    </p:set>
                                    <p:animEffect transition="in" filter="fade">
                                      <p:cBhvr>
                                        <p:cTn id="65" dur="500"/>
                                        <p:tgtEl>
                                          <p:spTgt spid="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7" grpId="0" animBg="1" build="p"/>
      <p:bldP spid="8" grpId="0" animBg="1" build="p"/>
      <p:bldP spid="9" grpId="0" animBg="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71_1#43a248d8b?htil=11&amp;pid=8cb4c8e87&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704470" y="1054295"/>
            <a:ext cx="2734056" cy="259689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5_BD.71_2#43a248d8b?htil=11&amp;pid=8cb4c8e87&amp;color=0,0,0&amp;vtp=1&amp;bt=1&amp;bbb=1&amp;hb=1&amp;hs=1"/>
              <p:cNvSpPr/>
              <p:nvPr/>
            </p:nvSpPr>
            <p:spPr>
              <a:xfrm>
                <a:off x="722376" y="972000"/>
                <a:ext cx="7882128" cy="26719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［江西赣州二十五校2025高二期中联考</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生态系统在环境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条件变化下呈现双稳态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（图中实线部分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），稳态间存在不稳定的非平衡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（图中虚线部分）。当外界干扰因素达到临界点时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，系统在分岔点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F</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F</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）发生突变，由原稳态转换为另一种稳态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。当外界干扰发生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了一段时间后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，生态系统状态才会发生变化的现象被称为滞后效应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知</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环境条件逐渐变恶劣。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C_5_BD.71_2#43a248d8b?htil=11&amp;pid=8cb4c8e87&amp;color=0,0,0&amp;vtp=1&amp;bt=1&amp;bbb=1&amp;hb=1&amp;hs=1"/>
              <p:cNvSpPr>
                <a:spLocks noRot="1" noChangeAspect="1" noMove="1" noResize="1" noEditPoints="1" noAdjustHandles="1" noChangeArrowheads="1" noChangeShapeType="1" noTextEdit="1"/>
              </p:cNvSpPr>
              <p:nvPr/>
            </p:nvSpPr>
            <p:spPr>
              <a:xfrm>
                <a:off x="722376" y="972000"/>
                <a:ext cx="7882128" cy="2671953"/>
              </a:xfrm>
              <a:prstGeom prst="rect">
                <a:avLst/>
              </a:prstGeom>
              <a:blipFill rotWithShape="1">
                <a:blip r:embed="rId2"/>
                <a:stretch>
                  <a:fillRect l="-5" t="-17" r="-1527" b="-1699"/>
                </a:stretch>
              </a:blipFill>
            </p:spPr>
            <p:txBody>
              <a:bodyPr/>
              <a:lstStyle/>
              <a:p>
                <a:r>
                  <a:rPr lang="zh-CN" altLang="en-US">
                    <a:noFill/>
                  </a:rPr>
                  <a:t> </a:t>
                </a:r>
              </a:p>
            </p:txBody>
          </p:sp>
        </mc:Fallback>
      </mc:AlternateContent>
      <p:sp>
        <p:nvSpPr>
          <p:cNvPr id="4" name="QC_5_AN.72_1#43a248d8b.bracket?pid=8cb4c8e87&amp;color=0,0,0&amp;vpa=23&amp;vtp=1&amp;bbb=1"/>
          <p:cNvSpPr/>
          <p:nvPr/>
        </p:nvSpPr>
        <p:spPr>
          <a:xfrm>
            <a:off x="6403848" y="3238950"/>
            <a:ext cx="52863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BC</a:t>
            </a:r>
            <a:endParaRPr lang="en-US" altLang="zh-CN" sz="2000" dirty="0"/>
          </a:p>
        </p:txBody>
      </p:sp>
      <mc:AlternateContent xmlns:mc="http://schemas.openxmlformats.org/markup-compatibility/2006">
        <mc:Choice xmlns:a14="http://schemas.microsoft.com/office/drawing/2010/main" Requires="a14">
          <p:sp>
            <p:nvSpPr>
              <p:cNvPr id="5" name="QC_5_BD.71_3#43a248d8b.choices?pid=8cb4c8e87&amp;color=0,0,0&amp;vtp=1&amp;bbb=1&amp;hs=1"/>
              <p:cNvSpPr/>
              <p:nvPr/>
            </p:nvSpPr>
            <p:spPr>
              <a:xfrm>
                <a:off x="722376" y="3643953"/>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A.处于稳态的生态系统具有结构平衡、功能平衡及收支平衡特征</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.正向转换会表现出明显的滞后特征，而逆向转换不会出现此特征</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系统未发生稳态转换，依赖生态系统的恢复力稳定性</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.在逆向转换过程中，人为因素可能会加速这一过程</a:t>
                </a:r>
                <a:endParaRPr lang="en-US" altLang="zh-CN" sz="2000" dirty="0"/>
              </a:p>
            </p:txBody>
          </p:sp>
        </mc:Choice>
        <mc:Fallback>
          <p:sp>
            <p:nvSpPr>
              <p:cNvPr id="5" name="QC_5_BD.71_3#43a248d8b.choices?pid=8cb4c8e87&amp;color=0,0,0&amp;vtp=1&amp;bbb=1&amp;hs=1"/>
              <p:cNvSpPr>
                <a:spLocks noRot="1" noChangeAspect="1" noMove="1" noResize="1" noEditPoints="1" noAdjustHandles="1" noChangeArrowheads="1" noChangeShapeType="1" noTextEdit="1"/>
              </p:cNvSpPr>
              <p:nvPr/>
            </p:nvSpPr>
            <p:spPr>
              <a:xfrm>
                <a:off x="722376" y="3643953"/>
                <a:ext cx="10753344" cy="1796034"/>
              </a:xfrm>
              <a:prstGeom prst="rect">
                <a:avLst/>
              </a:prstGeom>
              <a:blipFill rotWithShape="1">
                <a:blip r:embed="rId3"/>
                <a:stretch>
                  <a:fillRect l="-4" t="-18" b="-251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4_1#03ee82a3e?vop=1&amp;pid=1fc4852ae&amp;color=0,0,0&amp;vtp=1&amp;bt=1&amp;bbb=1"/>
          <p:cNvSpPr/>
          <p:nvPr/>
        </p:nvSpPr>
        <p:spPr>
          <a:xfrm>
            <a:off x="722376" y="969264"/>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a:p>
            <a:pPr latinLnBrk="1">
              <a:lnSpc>
                <a:spcPts val="35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判断生态平衡的依据</a:t>
            </a:r>
            <a:endParaRPr lang="en-US" altLang="zh-CN" sz="2000" dirty="0"/>
          </a:p>
        </p:txBody>
      </p:sp>
      <p:sp>
        <p:nvSpPr>
          <p:cNvPr id="3" name="QC_5_EX.4_2#03ee82a3e?vop=1&amp;pid=1fc4852ae&amp;color=0,0,0&amp;vtp=1&amp;bbb=1"/>
          <p:cNvSpPr/>
          <p:nvPr/>
        </p:nvSpPr>
        <p:spPr>
          <a:xfrm>
            <a:off x="722376" y="1878584"/>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（1）结构平衡：生态系统的各组分保持相对稳定。</a:t>
            </a:r>
            <a:endParaRPr lang="en-US" altLang="zh-CN" sz="2000" dirty="0"/>
          </a:p>
        </p:txBody>
      </p:sp>
      <p:pic>
        <p:nvPicPr>
          <p:cNvPr id="4" name="QC_5_EX.4_3#03ee82a3e?vop=1&amp;pid=1fc4852ae&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557016" y="2416175"/>
            <a:ext cx="5074920" cy="308152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bg/>
                                          </p:spTgt>
                                        </p:tgtEl>
                                        <p:attrNameLst>
                                          <p:attrName>style.visibility</p:attrName>
                                        </p:attrNameLst>
                                      </p:cBhvr>
                                      <p:to>
                                        <p:strVal val="visible"/>
                                      </p:to>
                                    </p:set>
                                    <p:animEffect transition="in" filter="fade">
                                      <p:cBhvr>
                                        <p:cTn id="16" dur="500"/>
                                        <p:tgtEl>
                                          <p:spTgt spid="3">
                                            <p:bg/>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Effect transition="in" filter="fade">
                                      <p:cBhvr>
                                        <p:cTn id="19" dur="500"/>
                                        <p:tgtEl>
                                          <p:spTgt spid="3">
                                            <p:txEl>
                                              <p:pRg st="0" end="0"/>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73_1#43a248d8b?vop=1&amp;pid=8cb4c8e87&amp;color=0,0,0&amp;vtp=1&amp;bt=1&amp;bbb=1&amp;hb=1"/>
              <p:cNvSpPr/>
              <p:nvPr/>
            </p:nvSpPr>
            <p:spPr>
              <a:xfrm>
                <a:off x="722376" y="972000"/>
                <a:ext cx="10753344" cy="27104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处于稳态的生态系统具有结构平衡、功能平衡及收支平衡的特征，A正确；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由题意可知，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当外界干扰发生了一段时间后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，生态系统状态才会发生变化的现象被称为滞后效应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，无论是正向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转换还是逆向转换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，都会出现滞后特征，B错误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环境条件逐渐变恶劣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，但系统未发生稳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态转换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，说明生态系统能抵抗外界环境变化带来的干扰，维持自身的稳定状态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，这依赖生态系统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的抵抗力稳定性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，C错误；在逆向转换过程中，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人为因素可能会加速生态系统的稳态转换过程，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200" dirty="0"/>
              </a:p>
            </p:txBody>
          </p:sp>
        </mc:Choice>
        <mc:Fallback>
          <p:sp>
            <p:nvSpPr>
              <p:cNvPr id="2" name="QC_5_AS.73_1#43a248d8b?vop=1&amp;pid=8cb4c8e87&amp;color=0,0,0&amp;vtp=1&amp;bt=1&amp;bbb=1&amp;hb=1"/>
              <p:cNvSpPr>
                <a:spLocks noRot="1" noChangeAspect="1" noMove="1" noResize="1" noEditPoints="1" noAdjustHandles="1" noChangeArrowheads="1" noChangeShapeType="1" noTextEdit="1"/>
              </p:cNvSpPr>
              <p:nvPr/>
            </p:nvSpPr>
            <p:spPr>
              <a:xfrm>
                <a:off x="722376" y="972000"/>
                <a:ext cx="10753344" cy="2710434"/>
              </a:xfrm>
              <a:prstGeom prst="rect">
                <a:avLst/>
              </a:prstGeom>
              <a:blipFill rotWithShape="1">
                <a:blip r:embed="rId1"/>
                <a:stretch>
                  <a:fillRect l="-4" t="-17" r="-402" b="-166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EX.4_4#03ee82a3e?htil=1&amp;vop=1&amp;pid=1fc4852ae&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968884" y="1115568"/>
            <a:ext cx="2395728" cy="186537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5_EX.4_5#03ee82a3e?htil=1&amp;vop=1&amp;pid=1fc4852ae&amp;color=0,0,0&amp;vtp=1&amp;bt=1&amp;bbb=1&amp;hb=1"/>
          <p:cNvSpPr/>
          <p:nvPr/>
        </p:nvSpPr>
        <p:spPr>
          <a:xfrm>
            <a:off x="722376" y="969264"/>
            <a:ext cx="8220456"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（2）功能平衡：生产—消费—分解的生态过程正常进行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，保证物质总在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循环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，能量不断流动，生物个体持续发展和更新。</a:t>
            </a:r>
            <a:endParaRPr lang="en-US" altLang="zh-CN" sz="2000" dirty="0"/>
          </a:p>
        </p:txBody>
      </p:sp>
      <p:sp>
        <p:nvSpPr>
          <p:cNvPr id="4" name="QC_5_EX.4_6#03ee82a3e?htil=1&amp;vop=1&amp;pid=1fc4852ae&amp;color=0,0,0&amp;vtp=1&amp;bbb=1&amp;hb=1"/>
          <p:cNvSpPr/>
          <p:nvPr/>
        </p:nvSpPr>
        <p:spPr>
          <a:xfrm>
            <a:off x="722376" y="1880616"/>
            <a:ext cx="8220456"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（3）收支平衡：例如，在某生态系统中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，植物在一定时间内制造的可供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其他生物利用的有机物的量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，处于比较稳定的状态。</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bg/>
                                          </p:spTgt>
                                        </p:tgtEl>
                                        <p:attrNameLst>
                                          <p:attrName>style.visibility</p:attrName>
                                        </p:attrNameLst>
                                      </p:cBhvr>
                                      <p:to>
                                        <p:strVal val="visible"/>
                                      </p:to>
                                    </p:set>
                                    <p:animEffect transition="in" filter="fade">
                                      <p:cBhvr>
                                        <p:cTn id="10" dur="500"/>
                                        <p:tgtEl>
                                          <p:spTgt spid="3">
                                            <p:bg/>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500"/>
                                        <p:tgtEl>
                                          <p:spTgt spid="3">
                                            <p:txEl>
                                              <p:pRg st="0" end="0"/>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fade">
                                      <p:cBhvr>
                                        <p:cTn id="16" dur="500"/>
                                        <p:tgtEl>
                                          <p:spTgt spid="3">
                                            <p:txEl>
                                              <p:pRg st="1" end="1"/>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bg/>
                                          </p:spTgt>
                                        </p:tgtEl>
                                        <p:attrNameLst>
                                          <p:attrName>style.visibility</p:attrName>
                                        </p:attrNameLst>
                                      </p:cBhvr>
                                      <p:to>
                                        <p:strVal val="visible"/>
                                      </p:to>
                                    </p:set>
                                    <p:animEffect transition="in" filter="fade">
                                      <p:cBhvr>
                                        <p:cTn id="19" dur="500"/>
                                        <p:tgtEl>
                                          <p:spTgt spid="4">
                                            <p:bg/>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
                                            <p:txEl>
                                              <p:pRg st="0" end="0"/>
                                            </p:txEl>
                                          </p:spTgt>
                                        </p:tgtEl>
                                        <p:attrNameLst>
                                          <p:attrName>style.visibility</p:attrName>
                                        </p:attrNameLst>
                                      </p:cBhvr>
                                      <p:to>
                                        <p:strVal val="visible"/>
                                      </p:to>
                                    </p:set>
                                    <p:animEffect transition="in" filter="fade">
                                      <p:cBhvr>
                                        <p:cTn id="22" dur="500"/>
                                        <p:tgtEl>
                                          <p:spTgt spid="4">
                                            <p:txEl>
                                              <p:pRg st="0" end="0"/>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Effect transition="in" filter="fade">
                                      <p:cBhvr>
                                        <p:cTn id="25"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5_1#397957fbb?pid=1fc4852ae&amp;color=0,0,0&amp;vtp=1&amp;bt=1&amp;bbb=1&amp;hb=1"/>
              <p:cNvSpPr/>
              <p:nvPr/>
            </p:nvSpPr>
            <p:spPr>
              <a:xfrm>
                <a:off x="722376" y="100584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［江苏扬州2025高二期中］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生态系统的结构和功能处于相对稳定的一种状态称为生态平衡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态平衡的形成可简单总结为如下概念图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，其中②或③代表自我调节能力。“</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①</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②</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”的含义是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①是②的基础”，“</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②</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③</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”的含义是“②决定③”。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5_1#397957fbb?pid=1fc4852ae&amp;color=0,0,0&amp;vtp=1&amp;bt=1&amp;bbb=1&amp;hb=1"/>
              <p:cNvSpPr>
                <a:spLocks noRot="1" noChangeAspect="1" noMove="1" noResize="1" noEditPoints="1" noAdjustHandles="1" noChangeArrowheads="1" noChangeShapeType="1" noTextEdit="1"/>
              </p:cNvSpPr>
              <p:nvPr/>
            </p:nvSpPr>
            <p:spPr>
              <a:xfrm>
                <a:off x="722376" y="1005840"/>
                <a:ext cx="10753344" cy="1300353"/>
              </a:xfrm>
              <a:prstGeom prst="rect">
                <a:avLst/>
              </a:prstGeom>
              <a:blipFill rotWithShape="1">
                <a:blip r:embed="rId1"/>
                <a:stretch>
                  <a:fillRect l="-4" b="-3526"/>
                </a:stretch>
              </a:blipFill>
            </p:spPr>
            <p:txBody>
              <a:bodyPr/>
              <a:lstStyle/>
              <a:p>
                <a:r>
                  <a:rPr lang="zh-CN" altLang="en-US">
                    <a:noFill/>
                  </a:rPr>
                  <a:t> </a:t>
                </a:r>
              </a:p>
            </p:txBody>
          </p:sp>
        </mc:Fallback>
      </mc:AlternateContent>
      <p:pic>
        <p:nvPicPr>
          <p:cNvPr id="3" name="QC_5_BD.5_2#397957fbb?pid=1fc4852ae&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4471416" y="2442717"/>
            <a:ext cx="3255264" cy="37490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5_AN.6_1#397957fbb.bracket?pid=1fc4852ae&amp;color=0,0,0&amp;vpa=2&amp;vtp=1"/>
          <p:cNvSpPr/>
          <p:nvPr/>
        </p:nvSpPr>
        <p:spPr>
          <a:xfrm>
            <a:off x="9404223" y="190119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5" name="QC_5_BD.5_3#397957fbb.choices?pid=1fc4852ae&amp;color=0,0,0&amp;vtp=1&amp;bbb=1"/>
          <p:cNvSpPr/>
          <p:nvPr/>
        </p:nvSpPr>
        <p:spPr>
          <a:xfrm>
            <a:off x="722376" y="295071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①代表生态系统的稳定性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.③代表负反馈调节机制</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.保护生物多样性会影响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②的大小</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.达到生态平衡后，能量流动逐渐变慢</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7_1#397957fbb?vop=1&amp;pid=1fc4852ae&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负反馈调节是生态系统具备自我调节能力的基础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，自我调节能力的大小决定生态系统稳定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性的强弱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，生态系统的稳定性是指生态系统维持生态平衡的能力，据此判断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①代表负反馈调节机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，②代表自我调节能力，③代表生态系统的稳定性，A、B错误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；生物多样性会影响生态系统营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养结构的复杂程度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，从而影响自我调节能力，C正确；达到生态平衡后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，生态系统能量流动不会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逐渐变慢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，而是保持相对稳定，D错误。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8_1#fefb0b066?pid=1fc4852ae&amp;color=0,0,0&amp;vtp=1&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［河北衡水多校2025高二联考］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生态系统是一个动态的复杂系统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，其稳定性受多种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因素影响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，正、负干扰对生态系统稳定性的影响如图所示。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9_1#fefb0b066.bracket?pid=1fc4852ae&amp;color=0,0,0&amp;vpa=3&amp;vtp=1&amp;bbb=1"/>
          <p:cNvSpPr/>
          <p:nvPr/>
        </p:nvSpPr>
        <p:spPr>
          <a:xfrm>
            <a:off x="9571101" y="1443990"/>
            <a:ext cx="71913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ABC</a:t>
            </a:r>
            <a:endParaRPr lang="en-US" altLang="zh-CN" sz="2000" dirty="0"/>
          </a:p>
        </p:txBody>
      </p:sp>
      <p:sp>
        <p:nvSpPr>
          <p:cNvPr id="4" name="QC_5_BD.8_2#fefb0b066?pid=1fc4852ae&amp;color=0,0,0&amp;vtp=1&amp;bbb=1"/>
          <p:cNvSpPr/>
          <p:nvPr/>
        </p:nvSpPr>
        <p:spPr>
          <a:xfrm>
            <a:off x="722376" y="1862073"/>
            <a:ext cx="10753344" cy="408559"/>
          </a:xfrm>
          <a:prstGeom prst="rect">
            <a:avLst/>
          </a:prstGeom>
          <a:noFill/>
        </p:spPr>
        <p:txBody>
          <a:bodyPr wrap="none" lIns="0" tIns="0" rIns="0" bIns="0" rtlCol="0" anchor="t"/>
          <a:lstStyle/>
          <a:p>
            <a:pPr algn="ctr"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1是正干扰变化，2和3是负干扰变化</a:t>
            </a:r>
            <a:endParaRPr lang="en-US" altLang="zh-CN" sz="2000" dirty="0"/>
          </a:p>
        </p:txBody>
      </p:sp>
      <p:pic>
        <p:nvPicPr>
          <p:cNvPr id="5" name="QC_5_BD.8_3#fefb0b066?htil=2&amp;pid=1fc4852ae&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694883" y="2404617"/>
            <a:ext cx="3721608" cy="200253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5_BD.8_4#fefb0b066.choices?htil=2&amp;pid=1fc4852ae&amp;color=0,0,0&amp;vtp=1&amp;bbb=1&amp;hb=1"/>
          <p:cNvSpPr/>
          <p:nvPr/>
        </p:nvSpPr>
        <p:spPr>
          <a:xfrm>
            <a:off x="722376" y="2326258"/>
            <a:ext cx="6903720" cy="31803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A.生态系统中的能量输入长期小于输出时，其稳定性将下降</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.在正干扰变化的作用下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，生态系统会向更加优化的方向发展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进化</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.负干扰超过生态系统的自我调节能力阈值时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，可能会使生态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系统退化</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.去除干扰后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，生态系统经历较长时间后都会恢复到退化前的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状态</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9500</Words>
  <Application>WPS 演示</Application>
  <PresentationFormat>宽屏</PresentationFormat>
  <Paragraphs>432</Paragraphs>
  <Slides>51</Slides>
  <Notes>51</Notes>
  <HiddenSlides>0</HiddenSlides>
  <MMClips>0</MMClips>
  <ScaleCrop>false</ScaleCrop>
  <HeadingPairs>
    <vt:vector size="6" baseType="variant">
      <vt:variant>
        <vt:lpstr>已用的字体</vt:lpstr>
      </vt:variant>
      <vt:variant>
        <vt:i4>21</vt:i4>
      </vt:variant>
      <vt:variant>
        <vt:lpstr>主题</vt:lpstr>
      </vt:variant>
      <vt:variant>
        <vt:i4>1</vt:i4>
      </vt:variant>
      <vt:variant>
        <vt:lpstr>幻灯片标题</vt:lpstr>
      </vt:variant>
      <vt:variant>
        <vt:i4>51</vt:i4>
      </vt:variant>
    </vt:vector>
  </HeadingPairs>
  <TitlesOfParts>
    <vt:vector size="73"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Cambria Math</vt:lpstr>
      <vt:lpstr>Calibri</vt:lpstr>
      <vt:lpstr>Arial Unicode MS</vt:lpstr>
      <vt:lpstr>华文细黑</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蓝天</cp:lastModifiedBy>
  <cp:revision>4</cp:revision>
  <dcterms:created xsi:type="dcterms:W3CDTF">2025-08-02T04:16:00Z</dcterms:created>
  <dcterms:modified xsi:type="dcterms:W3CDTF">2025-08-05T01:22:52Z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A5B0A7644AD84CF4B01DDEB9CF298D23_12</vt:lpwstr>
  </property>
  <property fmtid="{D5CDD505-2E9C-101B-9397-08002B2CF9AE}" pid="3" name="KSOProductBuildVer">
    <vt:lpwstr>2052-12.1.0.21915</vt:lpwstr>
  </property>
</Properties>
</file>