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d5ecdb0009caf61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9.xml"/><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9.xml"/><Relationship Id="rId4" Type="http://schemas.openxmlformats.org/officeDocument/2006/relationships/image" Target="../media/image26.pn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27.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9.xml"/><Relationship Id="rId2" Type="http://schemas.openxmlformats.org/officeDocument/2006/relationships/image" Target="../media/image29.jpeg"/><Relationship Id="rId1" Type="http://schemas.openxmlformats.org/officeDocument/2006/relationships/image" Target="../media/image28.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31.jpeg"/><Relationship Id="rId1" Type="http://schemas.openxmlformats.org/officeDocument/2006/relationships/image" Target="../media/image3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9.xml"/><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9.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9.xml"/><Relationship Id="rId1" Type="http://schemas.openxmlformats.org/officeDocument/2006/relationships/image" Target="../media/image43.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27.xml"/><Relationship Id="rId5" Type="http://schemas.openxmlformats.org/officeDocument/2006/relationships/slideLayout" Target="../slideLayouts/slideLayout9.xml"/><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9.xml"/><Relationship Id="rId2" Type="http://schemas.openxmlformats.org/officeDocument/2006/relationships/image" Target="../media/image49.jpeg"/><Relationship Id="rId1" Type="http://schemas.openxmlformats.org/officeDocument/2006/relationships/image" Target="../media/image48.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9.xml"/><Relationship Id="rId1" Type="http://schemas.openxmlformats.org/officeDocument/2006/relationships/image" Target="../media/image50.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9.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9.xml"/><Relationship Id="rId2" Type="http://schemas.openxmlformats.org/officeDocument/2006/relationships/image" Target="../media/image52.png"/><Relationship Id="rId1" Type="http://schemas.openxmlformats.org/officeDocument/2006/relationships/image" Target="../media/image5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9.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1_1#da2b2202f.choices?pid=f25462998&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A.在干旱年份，棉花产量受棉盲蝽的影响较轻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.先涝后旱年份与先旱后涝年份相比，前者棉盲椿对棉花产量的影响更大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.在四种气候条件中，棉花产量受棉盲蝽的影响最大的是涝年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.气候属于影响种群的非密度制约因素，掌握气象数据有利于选择合适时间合理防治害虫</a:t>
            </a:r>
            <a:endParaRPr lang="en-US" altLang="zh-CN" sz="2000" dirty="0"/>
          </a:p>
        </p:txBody>
      </p:sp>
      <p:sp>
        <p:nvSpPr>
          <p:cNvPr id="3" name="QC_3_AN.10_1#da2b2202f.bracket?pid=f25462998&amp;color=0,0,0&amp;vpa=3&amp;vtp=1&amp;bbb=1&amp;answeroption=ACD"/>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4" name="QC_3_AN.10_2#da2b2202f.bracket?pid=f25462998&amp;color=0,0,0&amp;vpa=3&amp;vtp=1&amp;bbb=1&amp;answeroption=ACD"/>
          <p:cNvSpPr txBox="1"/>
          <p:nvPr/>
        </p:nvSpPr>
        <p:spPr>
          <a:xfrm>
            <a:off x="595376" y="1985460"/>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
        <p:nvSpPr>
          <p:cNvPr id="5" name="QC_3_AN.10_3#da2b2202f.bracket?pid=f25462998&amp;color=0,0,0&amp;vpa=3&amp;vtp=1&amp;bbb=1&amp;answeroption=ACD"/>
          <p:cNvSpPr txBox="1"/>
          <p:nvPr/>
        </p:nvSpPr>
        <p:spPr>
          <a:xfrm>
            <a:off x="595376" y="2397194"/>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12_1#da2b2202f?vop=1&amp;pid=f2546299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12_3#da2b2202f?htil=1&amp;vop=1&amp;pid=f25462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0392" y="2681732"/>
            <a:ext cx="3163824"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3_EX.12_4#da2b2202f?htil=1&amp;vop=1&amp;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270248" y="2535428"/>
            <a:ext cx="3191256" cy="24597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EX.12_5#da2b2202f?htil=1&amp;vop=1&amp;pid=f254629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99248" y="1511300"/>
            <a:ext cx="3666744" cy="34838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3_1#da2b2202f?vop=1&amp;pid=f25462998&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气候属于影响种群的非密度制约因素，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掌握气象数据有利于选择合适时间合理防治害虫，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4_1#9ab1579dc?pid=f25462998&amp;color=0,0,0&amp;vtp=1&amp;bt=1&amp;bbb=1&amp;hb=1"/>
              <p:cNvSpPr/>
              <p:nvPr/>
            </p:nvSpPr>
            <p:spPr>
              <a:xfrm>
                <a:off x="722376" y="972000"/>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［湖北示范高中2025高二联考］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图1为种群数量变化曲线。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在调查某草原中田鼠的种群数量时，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计算当年种群数量与一年前种群数量的比值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，并得到图2所示的曲线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4_1#9ab1579dc?pid=f25462998&amp;color=0,0,0&amp;vtp=1&amp;bt=1&amp;bbb=1&amp;hb=1"/>
              <p:cNvSpPr>
                <a:spLocks noRot="1" noChangeAspect="1" noMove="1" noResize="1" noEditPoints="1" noAdjustHandles="1" noChangeArrowheads="1" noChangeShapeType="1" noTextEdit="1"/>
              </p:cNvSpPr>
              <p:nvPr/>
            </p:nvSpPr>
            <p:spPr>
              <a:xfrm>
                <a:off x="722376" y="972000"/>
                <a:ext cx="10753344" cy="1265428"/>
              </a:xfrm>
              <a:prstGeom prst="rect">
                <a:avLst/>
              </a:prstGeom>
              <a:blipFill rotWithShape="1">
                <a:blip r:embed="rId1"/>
                <a:stretch>
                  <a:fillRect l="-4" t="-36" r="-1382" b="-3337"/>
                </a:stretch>
              </a:blipFill>
            </p:spPr>
            <p:txBody>
              <a:bodyPr/>
              <a:lstStyle/>
              <a:p>
                <a:r>
                  <a:rPr lang="zh-CN" altLang="en-US">
                    <a:noFill/>
                  </a:rPr>
                  <a:t> </a:t>
                </a:r>
              </a:p>
            </p:txBody>
          </p:sp>
        </mc:Fallback>
      </mc:AlternateContent>
      <p:sp>
        <p:nvSpPr>
          <p:cNvPr id="3" name="QC_3_AN.15_1#9ab1579dc.bracket?pid=f25462998&amp;color=0,0,0&amp;vpa=4&amp;vtp=1"/>
          <p:cNvSpPr/>
          <p:nvPr/>
        </p:nvSpPr>
        <p:spPr>
          <a:xfrm>
            <a:off x="922401" y="1843855"/>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4_3#9ab1579dc?iti=5&amp;htil=1&amp;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67712" y="2502222"/>
            <a:ext cx="228600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14_4#9ab1579dc?iti=6&amp;htil=1&amp;pid=f254629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26680" y="2365062"/>
            <a:ext cx="21214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4_5#9ab1579dc?iti=5&amp;htil=1&amp;pid=f25462998&amp;color=0,0,0&amp;vtp=1&amp;bbb=1"/>
          <p:cNvSpPr/>
          <p:nvPr/>
        </p:nvSpPr>
        <p:spPr>
          <a:xfrm>
            <a:off x="3180524" y="395510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3_BD.14_6#9ab1579dc?iti=6&amp;htil=1&amp;pid=f25462998&amp;color=0,0,0&amp;vtp=1&amp;bbb=1"/>
          <p:cNvSpPr/>
          <p:nvPr/>
        </p:nvSpPr>
        <p:spPr>
          <a:xfrm>
            <a:off x="8557197" y="395510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3_BD.14_7#9ab1579dc.choices?pid=f25462998&amp;color=0,0,0&amp;vtp=1&amp;bbb=1"/>
              <p:cNvSpPr/>
              <p:nvPr/>
            </p:nvSpPr>
            <p:spPr>
              <a:xfrm>
                <a:off x="722376" y="4358962"/>
                <a:ext cx="10753344" cy="1778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A.图2中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年表明田鼠种群相对稳定，数量无明显变化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.图1投放田鼠的天敌——蛇，曲线Ⅱ中可表明蛇发挥明显生态效应的是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.图1中曲线Ⅱ与曲线Ⅰ的差异仅由天敌、食物等种群外部生物因素导致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，此时田鼠种群的增长率达到最大</a:t>
                </a:r>
                <a:endParaRPr lang="en-US" altLang="zh-CN" sz="2000" dirty="0"/>
              </a:p>
            </p:txBody>
          </p:sp>
        </mc:Choice>
        <mc:Fallback>
          <p:sp>
            <p:nvSpPr>
              <p:cNvPr id="8" name="QC_3_BD.14_7#9ab1579dc.choices?pid=f25462998&amp;color=0,0,0&amp;vtp=1&amp;bbb=1"/>
              <p:cNvSpPr>
                <a:spLocks noRot="1" noChangeAspect="1" noMove="1" noResize="1" noEditPoints="1" noAdjustHandles="1" noChangeArrowheads="1" noChangeShapeType="1" noTextEdit="1"/>
              </p:cNvSpPr>
              <p:nvPr/>
            </p:nvSpPr>
            <p:spPr>
              <a:xfrm>
                <a:off x="722376" y="4358962"/>
                <a:ext cx="10753344" cy="1778000"/>
              </a:xfrm>
              <a:prstGeom prst="rect">
                <a:avLst/>
              </a:prstGeom>
              <a:blipFill rotWithShape="1">
                <a:blip r:embed="rId4"/>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6_1#9ab1579dc?vop=1&amp;pid=f2546299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在图2中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，田鼠种群数量无明显变化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且恒定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，A错误；图1中投放田鼠的天敌——蛇后，在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段田鼠种群数量快速下降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段发挥了明显的生态效应，B正确；图1中曲线Ⅱ与曲线Ⅰ的差异不仅由天敌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、食物等种群外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部生物因素导致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，还可能与种内竞争等种群内部因素以及非生物因素（如气候等）有关，C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”形增长曲线中，种群增长速率在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时达到最大，图1中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，此时田鼠种群的增长速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率达到最大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，但其增长率不是最大，D错误。</a:t>
                </a:r>
                <a:endParaRPr lang="en-US" altLang="zh-CN" sz="2200" dirty="0"/>
              </a:p>
            </p:txBody>
          </p:sp>
        </mc:Choice>
        <mc:Fallback>
          <p:sp>
            <p:nvSpPr>
              <p:cNvPr id="2" name="QC_3_AS.16_1#9ab1579dc?vop=1&amp;pid=f2546299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98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7_1#4cf1935ed?pid=f25462998&amp;color=0,0,0&amp;vtp=1&amp;bt=1&amp;bbb=1&amp;hb=1"/>
              <p:cNvSpPr/>
              <p:nvPr/>
            </p:nvSpPr>
            <p:spPr>
              <a:xfrm>
                <a:off x="722376" y="972000"/>
                <a:ext cx="10753344" cy="16623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化感作用指植物分泌某些化学物质对其他植物的生长产生的抑制或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。制备入侵植物薇甘菊及本地物种葛藤和鸡矢藤的叶片水提液（供体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），分别处理三种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植物幼苗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（受体），然后计算化感作用效应指数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处理组干重/空白对照组干重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7_1#4cf1935ed?pid=f25462998&amp;color=0,0,0&amp;vtp=1&amp;bt=1&amp;bbb=1&amp;hb=1"/>
              <p:cNvSpPr>
                <a:spLocks noRot="1" noChangeAspect="1" noMove="1" noResize="1" noEditPoints="1" noAdjustHandles="1" noChangeArrowheads="1" noChangeShapeType="1" noTextEdit="1"/>
              </p:cNvSpPr>
              <p:nvPr/>
            </p:nvSpPr>
            <p:spPr>
              <a:xfrm>
                <a:off x="722376" y="972000"/>
                <a:ext cx="10753344" cy="1662303"/>
              </a:xfrm>
              <a:prstGeom prst="rect">
                <a:avLst/>
              </a:prstGeom>
              <a:blipFill rotWithShape="1">
                <a:blip r:embed="rId1"/>
                <a:stretch>
                  <a:fillRect l="-4" t="-27" r="-472" b="-2349"/>
                </a:stretch>
              </a:blipFill>
            </p:spPr>
            <p:txBody>
              <a:bodyPr/>
              <a:lstStyle/>
              <a:p>
                <a:r>
                  <a:rPr lang="zh-CN" altLang="en-US">
                    <a:noFill/>
                  </a:rPr>
                  <a:t> </a:t>
                </a:r>
              </a:p>
            </p:txBody>
          </p:sp>
        </mc:Fallback>
      </mc:AlternateContent>
      <p:sp>
        <p:nvSpPr>
          <p:cNvPr id="3" name="QC_3_AN.18_1#4cf1935ed.bracket?pid=f25462998&amp;color=0,0,0&amp;vpa=5&amp;vtp=1"/>
          <p:cNvSpPr/>
          <p:nvPr/>
        </p:nvSpPr>
        <p:spPr>
          <a:xfrm>
            <a:off x="4224401" y="2254446"/>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7_2#4cf1935ed?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758127"/>
            <a:ext cx="52852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7_3#4cf1935ed.choices?pid=f25462998&amp;color=0,0,0&amp;vtp=1&amp;bbb=1"/>
          <p:cNvSpPr/>
          <p:nvPr/>
        </p:nvSpPr>
        <p:spPr>
          <a:xfrm>
            <a:off x="722376" y="46123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A.植物产生赤霉素促进植株增高不属于化感作用</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.葛藤对其他物种生长均表现为促进</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.入侵植物薇甘菊易形成集群分布</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.化感作用存在于植物种间和种内，是引起群落演替的因素之一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19_1#4cf1935ed?vop=1&amp;pid=f25462998&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处理组干重/空白对照组干重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时，起促进作用；当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起抑制作用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EX.19_1#4cf1935ed?vop=1&amp;pid=f25462998&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1329" b="-3409"/>
                </a:stretch>
              </a:blipFill>
            </p:spPr>
            <p:txBody>
              <a:bodyPr/>
              <a:lstStyle/>
              <a:p>
                <a:r>
                  <a:rPr lang="zh-CN" altLang="en-US">
                    <a:noFill/>
                  </a:rPr>
                  <a:t> </a:t>
                </a:r>
              </a:p>
            </p:txBody>
          </p:sp>
        </mc:Fallback>
      </mc:AlternateContent>
      <p:pic>
        <p:nvPicPr>
          <p:cNvPr id="3" name="QC_3_EX.19_2#4cf1935ed?vop=1&amp;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83864" y="2425700"/>
            <a:ext cx="5230368"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20_1#4cf1935ed?vop=1&amp;pid=f2546299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植物产生赤霉素促进植株增高是作用于自身，不是作用于其他植物，不属于化感作用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。由题意及图示可知，葛藤（供体）对鸡矢藤（受体）的生长表现为抑制作用，B错误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，薇甘菊对薇甘菊的化感作用效应指数最大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，说明薇甘菊分泌的某些化学物质能促进其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他薇甘菊的生长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，因此薇甘菊易形成集群分布，C正确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。化感作用是植物通过分泌某些化学物质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对其他植物的生长产生影响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，说明化感作用存在于植物种间和种内，从题中实验可知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对不同生物的影响不同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，因此化感作用可以影响群落的演替，D正确。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21_1#1e584323f?pid=f2546299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［河北邢台一中2025高二期末］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图1为某生态系统的物质循环示意图，其中甲、乙、丙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，A、B、C、D是丙中关系密切的四种生物。图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2为某生态系统的能量金字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塔简图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，其中①②③④分别代表不同的营养级。图3为能量流经图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2所示生态系统第二营养级的示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，能量的单位为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21_1#1e584323f?pid=f2546299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15" b="-2583"/>
                </a:stretch>
              </a:blipFill>
            </p:spPr>
            <p:txBody>
              <a:bodyPr/>
              <a:lstStyle/>
              <a:p>
                <a:r>
                  <a:rPr lang="zh-CN" altLang="en-US">
                    <a:noFill/>
                  </a:rPr>
                  <a:t> </a:t>
                </a:r>
              </a:p>
            </p:txBody>
          </p:sp>
        </mc:Fallback>
      </mc:AlternateContent>
      <p:pic>
        <p:nvPicPr>
          <p:cNvPr id="4" name="QC_3_BD.21_3#1e584323f?htil=1&amp;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32104" y="2866077"/>
            <a:ext cx="2980944"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21_4#1e584323f?htil=1&amp;pid=f254629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98264" y="3167829"/>
            <a:ext cx="1975104"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21_5#1e584323f?htil=1&amp;pid=f2546299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958584" y="3926781"/>
            <a:ext cx="4398264"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23_1#1e584323f.choices?pid=f25462998&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A.若图1表示碳循环，图中一共有3条食物链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.若图2中营养级①所固定的太阳能总量为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，则营养级①②之间的能量传递效率是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.分析图3中能量关系可知，代表第二营养级用于生长、发育和繁殖的能量的是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.第二营养级流入分解者的能量包括第二营养级的遗体残骸和第三营养级粪便中的能量</a:t>
                </a:r>
                <a:endParaRPr lang="en-US" altLang="zh-CN" sz="2000" dirty="0"/>
              </a:p>
            </p:txBody>
          </p:sp>
        </mc:Choice>
        <mc:Fallback>
          <p:sp>
            <p:nvSpPr>
              <p:cNvPr id="2" name="QC_3_BD.23_1#1e584323f.choices?pid=f25462998&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3_AN.22_1#1e584323f.bracket?pid=f25462998&amp;color=0,0,0&amp;vpa=6&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f25462998.fixed?pid=1589ea71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f25462998.fixed?pid=1589ea71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素养提升集训1—图示图表类</a:t>
            </a:r>
            <a:endParaRPr lang="en-US" altLang="zh-CN" sz="4400" dirty="0"/>
          </a:p>
        </p:txBody>
      </p:sp>
      <p:pic>
        <p:nvPicPr>
          <p:cNvPr id="4" name="C_2#f25462998.fixed?pid=1589ea71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f25462998.fixed?pid=1589ea71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24_1#1e584323f?vop=1&amp;pid=f25462998&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1可知，甲代表非生物的物质和能量，乙代表生产者，丙代表各级消费者，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丁代表分解者；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2表示某生态系统的能量金字塔简图，①表示生产者，为第一营养级，②③④表示消费者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，③为第三营养级，④为第四营养级；分析图3可知，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表示在细胞呼吸中以热能形式散失的能量。</a:t>
                </a:r>
                <a:endParaRPr lang="en-US" altLang="zh-CN" sz="2000" dirty="0"/>
              </a:p>
            </p:txBody>
          </p:sp>
        </mc:Choice>
        <mc:Fallback>
          <p:sp>
            <p:nvSpPr>
              <p:cNvPr id="2" name="QC_3_EX.24_1#1e584323f?vop=1&amp;pid=f25462998&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1789"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5_1#1e584323f?vop=1&amp;pid=f25462998&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若题图1为某生态系统的碳循环示意图，则甲是大气中的二氧化碳库，乙是生产者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表各级消费者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，丁是分解者，高中学习的食物链是捕食食物链，只包含生产者和消费者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一共有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3条食物链，分别是乙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，A正确；若图2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中营养级①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，由图3可知，第二营养级的同化量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，则营养级①②之间的能量传递效率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错误；分析图3中能量关系可知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为同化量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二营养级用于生长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；第三营养级粪便中的能量属于第二营养级的同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所以第二营养级流入分解者的能量包括第二营养级的遗体残骸和第三营养级粪便中的能量，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3_AS.25_1#1e584323f?vop=1&amp;pid=f25462998&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2764" b="-10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26_1#b320fdc6d?htil=7&amp;pid=f25462998&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810808" y="1054294"/>
            <a:ext cx="1289731" cy="495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26_2#b320fdc6d?htil=7&amp;pid=f25462998&amp;color=0,0,0&amp;vtp=1&amp;bt=1&amp;bbb=1&amp;hb=1&amp;hs=1"/>
          <p:cNvSpPr/>
          <p:nvPr/>
        </p:nvSpPr>
        <p:spPr>
          <a:xfrm>
            <a:off x="722376" y="972000"/>
            <a:ext cx="8805672" cy="665671"/>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19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9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［江苏盐城2025高二期末</a:t>
            </a:r>
            <a:r>
              <a:rPr lang="en-US" altLang="zh-CN" sz="19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研究人员对某草地的食物关系和能量流动</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进行了调查</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。如图为该草地的部分食物关系。由于受到温度的影响</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a:t>
            </a:r>
            <a:endParaRPr lang="en-US" altLang="zh-CN" sz="1900" dirty="0"/>
          </a:p>
        </p:txBody>
      </p:sp>
      <p:sp>
        <p:nvSpPr>
          <p:cNvPr id="4" name="QC_3_AN.27_1#b320fdc6d.bracket?pid=f25462998&amp;color=0,0,0&amp;vpa=7&amp;vtp=1&amp;bbb=1"/>
          <p:cNvSpPr/>
          <p:nvPr/>
        </p:nvSpPr>
        <p:spPr>
          <a:xfrm>
            <a:off x="9843483" y="2031940"/>
            <a:ext cx="527050" cy="310071"/>
          </a:xfrm>
          <a:prstGeom prst="rect">
            <a:avLst/>
          </a:prstGeom>
          <a:noFill/>
        </p:spPr>
        <p:txBody>
          <a:bodyPr wrap="none" lIns="0" tIns="0" rIns="0" bIns="0" rtlCol="0" anchor="t"/>
          <a:lstStyle/>
          <a:p>
            <a:pPr algn="ctr" latinLnBrk="1">
              <a:lnSpc>
                <a:spcPts val="2600"/>
              </a:lnSpc>
            </a:pPr>
            <a:r>
              <a:rPr lang="en-US" altLang="zh-CN" sz="19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1900" dirty="0"/>
          </a:p>
        </p:txBody>
      </p:sp>
      <p:graphicFrame>
        <p:nvGraphicFramePr>
          <p:cNvPr id="23" name="QC_3_BD.26_3#b320fdc6d?colgroup=14,10,6,6&amp;pid=f25462998&amp;color=0,0,0&amp;vtp=1&amp;bbb=1"/>
          <p:cNvGraphicFramePr>
            <a:graphicFrameLocks noGrp="1"/>
          </p:cNvGraphicFramePr>
          <p:nvPr/>
        </p:nvGraphicFramePr>
        <p:xfrm>
          <a:off x="722376" y="2478726"/>
          <a:ext cx="10698480" cy="1921830"/>
        </p:xfrm>
        <a:graphic>
          <a:graphicData uri="http://schemas.openxmlformats.org/drawingml/2006/table">
            <a:tbl>
              <a:tblPr/>
              <a:tblGrid>
                <a:gridCol w="3959352"/>
                <a:gridCol w="2898648"/>
                <a:gridCol w="1920240"/>
                <a:gridCol w="1920240"/>
              </a:tblGrid>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6" name="QC_3_BD.26_4#b320fdc6d.choices?pid=f25462998&amp;color=0,0,0&amp;vtp=1&amp;bbb=1"/>
              <p:cNvSpPr/>
              <p:nvPr/>
            </p:nvSpPr>
            <p:spPr>
              <a:xfrm>
                <a:off x="722376" y="4536126"/>
                <a:ext cx="10753344" cy="1386396"/>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A.鹰与蛇的种间关系是捕食和种间竞争，鹰处于该食物网的第三、四营养级</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.鹰的食物比例改变后，其增加相同能量所消耗植物的能量是原来的</a:t>
                </a:r>
                <a14:m>
                  <m:oMath xmlns:m="http://schemas.openxmlformats.org/officeDocument/2006/math">
                    <m:f>
                      <m:fPr>
                        <m:ctrlPr>
                          <a:rPr lang="en-US" altLang="zh-CN" sz="19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.表中①的数值是59，②的数值是21，第二、三营养级间的能量传递效率是</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900" dirty="0"/>
              </a:p>
              <a:p>
                <a:pPr latinLnBrk="1">
                  <a:lnSpc>
                    <a:spcPts val="27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.表中第三营养级产生的粪便中的能量属于其流向分解者的能量中的一部分</a:t>
                </a:r>
                <a:endParaRPr lang="en-US" altLang="zh-CN" sz="1900" dirty="0"/>
              </a:p>
            </p:txBody>
          </p:sp>
        </mc:Choice>
        <mc:Fallback>
          <p:sp>
            <p:nvSpPr>
              <p:cNvPr id="6" name="QC_3_BD.26_4#b320fdc6d.choices?pid=f25462998&amp;color=0,0,0&amp;vtp=1&amp;bbb=1"/>
              <p:cNvSpPr>
                <a:spLocks noRot="1" noChangeAspect="1" noMove="1" noResize="1" noEditPoints="1" noAdjustHandles="1" noChangeArrowheads="1" noChangeShapeType="1" noTextEdit="1"/>
              </p:cNvSpPr>
              <p:nvPr/>
            </p:nvSpPr>
            <p:spPr>
              <a:xfrm>
                <a:off x="722376" y="4536126"/>
                <a:ext cx="10753344" cy="1386396"/>
              </a:xfrm>
              <a:prstGeom prst="rect">
                <a:avLst/>
              </a:prstGeom>
              <a:blipFill rotWithShape="1">
                <a:blip r:embed="rId2"/>
                <a:stretch>
                  <a:fillRect l="-4" t="-23" b="-165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3_BD.26_2#b320fdc6d?htil=7&amp;pid=f25462998&amp;color=0,0,0&amp;vtp=1&amp;bt=1&amp;bbb=1&amp;hb=1&amp;hs=1"/>
              <p:cNvSpPr/>
              <p:nvPr/>
            </p:nvSpPr>
            <p:spPr>
              <a:xfrm>
                <a:off x="719993" y="1687135"/>
                <a:ext cx="10752014" cy="662305"/>
              </a:xfrm>
              <a:prstGeom prst="rect">
                <a:avLst/>
              </a:prstGeom>
              <a:noFill/>
            </p:spPr>
            <p:txBody>
              <a:bodyPr wrap="none" lIns="0" tIns="0" rIns="0" bIns="0" rtlCol="0" anchor="t"/>
              <a:lstStyle/>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食物比例由兔</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∶鼠∶蛇</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（能量传递效率按</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）。该草地某食物链（</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3个营养</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级）在夏季时能量流动的相关数据如表所示（</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14:m>
                  <m:oMath xmlns:m="http://schemas.openxmlformats.org/officeDocument/2006/math">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 (</a:t>
                </a:r>
                <a:r>
                  <a:rPr lang="en-US" altLang="zh-CN" sz="19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00" dirty="0"/>
              </a:p>
            </p:txBody>
          </p:sp>
        </mc:Choice>
        <mc:Fallback>
          <p:sp>
            <p:nvSpPr>
              <p:cNvPr id="5" name="QC_3_BD.26_2#b320fdc6d?htil=7&amp;pid=f25462998&amp;color=0,0,0&amp;vtp=1&amp;bt=1&amp;bbb=1&amp;hb=1&amp;hs=1"/>
              <p:cNvSpPr>
                <a:spLocks noRot="1" noChangeAspect="1" noMove="1" noResize="1" noEditPoints="1" noAdjustHandles="1" noChangeArrowheads="1" noChangeShapeType="1" noTextEdit="1"/>
              </p:cNvSpPr>
              <p:nvPr/>
            </p:nvSpPr>
            <p:spPr>
              <a:xfrm>
                <a:off x="719993" y="1687135"/>
                <a:ext cx="10752014" cy="662305"/>
              </a:xfrm>
              <a:prstGeom prst="rect">
                <a:avLst/>
              </a:prstGeom>
              <a:blipFill rotWithShape="1">
                <a:blip r:embed="rId3"/>
                <a:stretch>
                  <a:fillRect l="-5" t="-87" r="-749" b="-34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8_1#b320fdc6d?vop=1&amp;pid=f25462998&amp;color=0,0,0&amp;vtp=1&amp;bt=1&amp;bbb=1&amp;hb=1"/>
              <p:cNvSpPr/>
              <p:nvPr/>
            </p:nvSpPr>
            <p:spPr>
              <a:xfrm>
                <a:off x="722376" y="972000"/>
                <a:ext cx="10753344" cy="4767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由图可知，鹰与蛇的种间关系是捕食和种间竞争，鹰在食物链“植物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鹰”中均属于第三营养级，在食物链“植物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鹰”中属于第四营养级，A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鹰的食物比例改变前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所消耗植物的能量是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食物比例改变后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所消耗植物的能量是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，因此鹰增加相同能量所消耗植物的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能量是原来的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。表中第三营养级的同化量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，第二营养级呼吸散失的能量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，故①的数值是59，②的数值是21，第二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产生的粪便中的能量属于上一营养级流向分解者的能量中的一部分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3_AS.28_1#b320fdc6d?vop=1&amp;pid=f25462998&amp;color=0,0,0&amp;vtp=1&amp;bt=1&amp;bbb=1&amp;hb=1"/>
              <p:cNvSpPr>
                <a:spLocks noRot="1" noChangeAspect="1" noMove="1" noResize="1" noEditPoints="1" noAdjustHandles="1" noChangeArrowheads="1" noChangeShapeType="1" noTextEdit="1"/>
              </p:cNvSpPr>
              <p:nvPr/>
            </p:nvSpPr>
            <p:spPr>
              <a:xfrm>
                <a:off x="722376" y="972000"/>
                <a:ext cx="10753344" cy="4767834"/>
              </a:xfrm>
              <a:prstGeom prst="rect">
                <a:avLst/>
              </a:prstGeom>
              <a:blipFill rotWithShape="1">
                <a:blip r:embed="rId1"/>
                <a:stretch>
                  <a:fillRect l="-4" t="-9" r="-3519" b="-9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29_1#cc64bb5c6?pid=f2546299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呼伦贝尔市积极构建多处自然保护区、国家级湿地公园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，对被过度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、过度放牧等人为干扰严重的草地进行保护和恢复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。科研人员对保护区内不同功能区的植物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丰富度进行了调查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，结果如图1所示。请回答下列问题：</a:t>
            </a:r>
            <a:endParaRPr lang="en-US" altLang="zh-CN" sz="2000" dirty="0"/>
          </a:p>
        </p:txBody>
      </p:sp>
      <p:pic>
        <p:nvPicPr>
          <p:cNvPr id="3" name="QO_3_BD.29_2#cc64bb5c6?pid=f25462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97096" y="2418403"/>
            <a:ext cx="3803904" cy="34930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0_1#517c420fa?pid=cc64bb5c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（1）该自然保护区中禾本科、豆科、菊科等植物星罗棋布，五颜六色的野花点缀在草原上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佛一块色彩斑斓的大地毯，这体现了群落的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结构；研究人员在用样方法调查该保护区某植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物的种群密度时，取样时要做到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31_1#517c420fa.blank?pid=cc64bb5c6&amp;color=0,0,0&amp;vpa=8&amp;vtp=1&amp;bbb=1"/>
          <p:cNvSpPr/>
          <p:nvPr/>
        </p:nvSpPr>
        <p:spPr>
          <a:xfrm>
            <a:off x="555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水平</a:t>
            </a:r>
            <a:endParaRPr lang="en-US" altLang="zh-CN" sz="2000" dirty="0"/>
          </a:p>
        </p:txBody>
      </p:sp>
      <p:sp>
        <p:nvSpPr>
          <p:cNvPr id="4" name="QB_4_AN.32_1#517c420fa.blank?pid=cc64bb5c6&amp;color=0,0,0&amp;vpa=9&amp;vtp=1&amp;bbb=1"/>
          <p:cNvSpPr/>
          <p:nvPr/>
        </p:nvSpPr>
        <p:spPr>
          <a:xfrm>
            <a:off x="4287901" y="18292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5" name="QB_4_AS.33_1#517c420fa?vop=1&amp;pid=cc64bb5c6&amp;color=0,0,0&amp;vtp=1&amp;bbb=1&amp;hb=1"/>
          <p:cNvSpPr/>
          <p:nvPr/>
        </p:nvSpPr>
        <p:spPr>
          <a:xfrm>
            <a:off x="722376" y="2379794"/>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该自然保护区中禾本科、豆科、菊科等植物星罗棋布，五颜六色的野花点缀其中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落的水平结构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。研究人员在用样方法调查该保护区某植物的种群密度时，取样时要做到随机取样。</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4_1#a23e577c9?pid=cc64bb5c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（2）恢复重建区建立后，严禁人类在其中活动，发现物种丰富度在不断变化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，该区域发生的群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落演替属于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35_1#a23e577c9.blank?pid=cc64bb5c6&amp;color=0,0,0&amp;vpa=10&amp;vtp=1&amp;bbb=1"/>
          <p:cNvSpPr/>
          <p:nvPr/>
        </p:nvSpPr>
        <p:spPr>
          <a:xfrm>
            <a:off x="2001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a:t>
            </a:r>
            <a:endParaRPr lang="en-US" altLang="zh-CN" sz="2000" dirty="0"/>
          </a:p>
        </p:txBody>
      </p:sp>
      <p:sp>
        <p:nvSpPr>
          <p:cNvPr id="4" name="QB_4_AS.36_1#a23e577c9?vop=1&amp;pid=cc64bb5c6&amp;color=0,0,0&amp;vtp=1&amp;bbb=1"/>
          <p:cNvSpPr/>
          <p:nvPr/>
        </p:nvSpPr>
        <p:spPr>
          <a:xfrm>
            <a:off x="722376" y="186017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恢复重建区建立后，该区域保留了原有的土壤条件等，故发生的群落演替属于次生演替。</a:t>
            </a:r>
            <a:endParaRPr lang="en-US" altLang="zh-CN" sz="2200" dirty="0"/>
          </a:p>
        </p:txBody>
      </p:sp>
      <p:sp>
        <p:nvSpPr>
          <p:cNvPr id="5" name="QB_4_BD.37_1#144e2bc81?pid=cc64bb5c6&amp;color=0,0,0&amp;vtp=1&amp;bbb=1"/>
          <p:cNvSpPr/>
          <p:nvPr/>
        </p:nvSpPr>
        <p:spPr>
          <a:xfrm>
            <a:off x="722376" y="230156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（3）据图1分析，整个保护区中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，抵抗力稳定性最差的功能区是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4_AN.38_1#144e2bc81.blank?pid=cc64bb5c6&amp;color=0,0,0&amp;vpa=11&amp;vtp=1&amp;bbb=1"/>
          <p:cNvSpPr/>
          <p:nvPr/>
        </p:nvSpPr>
        <p:spPr>
          <a:xfrm>
            <a:off x="7888351" y="2263462"/>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管理服务区</a:t>
            </a:r>
            <a:endParaRPr lang="en-US" altLang="zh-CN" sz="2000" dirty="0"/>
          </a:p>
        </p:txBody>
      </p:sp>
      <p:sp>
        <p:nvSpPr>
          <p:cNvPr id="7" name="QB_4_AS.39_1#144e2bc81?vop=1&amp;pid=cc64bb5c6&amp;color=0,0,0&amp;vtp=1&amp;bbb=1"/>
          <p:cNvSpPr/>
          <p:nvPr/>
        </p:nvSpPr>
        <p:spPr>
          <a:xfrm>
            <a:off x="722376" y="2743459"/>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据图1分析，整个保护区中，管理服务区的植物丰富度最低，因此其抵抗力稳定性最差。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40_1#6a4a1b2e3?pid=cc64bb5c6&amp;color=0,0,0&amp;vtp=1&amp;bt=1&amp;bb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（4）草原上某蝗虫种群摄入的能量流动情况如表1所示[单位：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某蝗虫种群摄入的能量流动情况</a:t>
                </a:r>
                <a:endParaRPr lang="en-US" altLang="zh-CN" sz="2000" dirty="0"/>
              </a:p>
            </p:txBody>
          </p:sp>
        </mc:Choice>
        <mc:Fallback>
          <p:sp>
            <p:nvSpPr>
              <p:cNvPr id="2" name="QB_4_BD.40_1#6a4a1b2e3?pid=cc64bb5c6&amp;color=0,0,0&amp;vtp=1&amp;bt=1&amp;bb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8" name="QB_4_BD.40_2#6a4a1b2e3?colgroup=13,13,13&amp;pid=cc64bb5c6&amp;color=0,0,0&amp;vtp=1&amp;bbb=1"/>
              <p:cNvGraphicFramePr>
                <a:graphicFrameLocks noGrp="1"/>
              </p:cNvGraphicFramePr>
              <p:nvPr/>
            </p:nvGraphicFramePr>
            <p:xfrm>
              <a:off x="722376" y="1951678"/>
              <a:ext cx="10707624" cy="837438"/>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306">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8" name="QB_4_BD.40_2#6a4a1b2e3?colgroup=13,13,13&amp;pid=cc64bb5c6&amp;color=0,0,0&amp;vtp=1&amp;bbb=1"/>
              <p:cNvGraphicFramePr>
                <a:graphicFrameLocks noGrp="1"/>
              </p:cNvGraphicFramePr>
              <p:nvPr/>
            </p:nvGraphicFramePr>
            <p:xfrm>
              <a:off x="722376" y="1951678"/>
              <a:ext cx="10707624" cy="837438"/>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5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B_4_BD.40_3#6a4a1b2e3?pid=cc64bb5c6&amp;color=0,0,0&amp;vtp=1&amp;bbb=1&amp;hb=1"/>
              <p:cNvSpPr/>
              <p:nvPr/>
            </p:nvSpPr>
            <p:spPr>
              <a:xfrm>
                <a:off x="722376" y="2916878"/>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该种群同化的能量中只有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。研究发现群聚激素能使蝗虫由散居型转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变成群居型，这体现了生态系统的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4_BD.40_3#6a4a1b2e3?pid=cc64bb5c6&amp;color=0,0,0&amp;vtp=1&amp;bbb=1&amp;hb=1"/>
              <p:cNvSpPr>
                <a:spLocks noRot="1" noChangeAspect="1" noMove="1" noResize="1" noEditPoints="1" noAdjustHandles="1" noChangeArrowheads="1" noChangeShapeType="1" noTextEdit="1"/>
              </p:cNvSpPr>
              <p:nvPr/>
            </p:nvSpPr>
            <p:spPr>
              <a:xfrm>
                <a:off x="722376" y="2916878"/>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
        <p:nvSpPr>
          <p:cNvPr id="5" name="QB_4_AN.41_1#6a4a1b2e3.blank?pid=cc64bb5c6&amp;color=0,0,0&amp;vpa=12&amp;vtp=1"/>
          <p:cNvSpPr/>
          <p:nvPr/>
        </p:nvSpPr>
        <p:spPr>
          <a:xfrm>
            <a:off x="3513201" y="2878778"/>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6" name="QB_4_AN.42_1#6a4a1b2e3.blank?pid=cc64bb5c6&amp;color=0,0,0&amp;vpa=13&amp;vtp=1&amp;bbb=1"/>
          <p:cNvSpPr/>
          <p:nvPr/>
        </p:nvSpPr>
        <p:spPr>
          <a:xfrm>
            <a:off x="4541901" y="3316928"/>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信息传递</a:t>
            </a:r>
            <a:endParaRPr lang="en-US" altLang="zh-CN" sz="2000" dirty="0"/>
          </a:p>
        </p:txBody>
      </p:sp>
      <mc:AlternateContent xmlns:mc="http://schemas.openxmlformats.org/markup-compatibility/2006">
        <mc:Choice xmlns:a14="http://schemas.microsoft.com/office/drawing/2010/main" Requires="a14">
          <p:sp>
            <p:nvSpPr>
              <p:cNvPr id="7" name="QB_4_AS.43_1#6a4a1b2e3?vop=1&amp;pid=cc64bb5c6&amp;color=0,0,0&amp;vtp=1&amp;bbb=1&amp;hb=1"/>
              <p:cNvSpPr/>
              <p:nvPr/>
            </p:nvSpPr>
            <p:spPr>
              <a:xfrm>
                <a:off x="722376" y="3761428"/>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用于生长、发育和繁殖的能量。表1中用于生长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，故该种群同化的能量中用于生长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和繁殖的能量占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。生态系统的功能有物质循环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和信息传递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，由题意“群聚激素能使蝗虫由散居型转变成群居型”可知，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群聚激素属于化学信息，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因此这体现了生态系统的信息传递功能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4_AS.43_1#6a4a1b2e3?vop=1&amp;pid=cc64bb5c6&amp;color=0,0,0&amp;vtp=1&amp;bbb=1&amp;hb=1"/>
              <p:cNvSpPr>
                <a:spLocks noRot="1" noChangeAspect="1" noMove="1" noResize="1" noEditPoints="1" noAdjustHandles="1" noChangeArrowheads="1" noChangeShapeType="1" noTextEdit="1"/>
              </p:cNvSpPr>
              <p:nvPr/>
            </p:nvSpPr>
            <p:spPr>
              <a:xfrm>
                <a:off x="722376" y="3761428"/>
                <a:ext cx="10753344" cy="2253234"/>
              </a:xfrm>
              <a:prstGeom prst="rect">
                <a:avLst/>
              </a:prstGeom>
              <a:blipFill rotWithShape="1">
                <a:blip r:embed="rId4"/>
                <a:stretch>
                  <a:fillRect l="-4" t="-14" r="-2764"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4_1#dfbb51579?pid=cc64bb5c6&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（5）放牧食草动物会影响草地蝗虫的物种数。研究人员开展不同放牧模式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（放牧区域牛羊数量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达到中等放牧强度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）对某草地蝗虫及生物多样性影响的研究，部分结果如图2、图3和表2所示。</a:t>
            </a:r>
            <a:endParaRPr lang="en-US" altLang="zh-CN" sz="2000" dirty="0"/>
          </a:p>
        </p:txBody>
      </p:sp>
      <p:pic>
        <p:nvPicPr>
          <p:cNvPr id="3" name="QO_4_BD.44_3#dfbb51579?htil=1&amp;pid=cc64bb5c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64792" y="2326963"/>
            <a:ext cx="3282696"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4_4#dfbb51579?htil=1&amp;pid=cc64bb5c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397496" y="1961203"/>
            <a:ext cx="2779776"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4_5#dfbb51579?pid=cc64bb5c6&amp;color=0,0,0&amp;mp=1&amp;vtp=1&amp;bt=1&amp;bbb=1"/>
          <p:cNvSpPr/>
          <p:nvPr/>
        </p:nvSpPr>
        <p:spPr>
          <a:xfrm>
            <a:off x="722376" y="969264"/>
            <a:ext cx="10753344" cy="405003"/>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不同放牧模式下蝗虫物种数和总密度</a:t>
            </a:r>
            <a:endParaRPr lang="en-US" altLang="zh-CN" sz="2000" dirty="0"/>
          </a:p>
        </p:txBody>
      </p:sp>
      <mc:AlternateContent xmlns:mc="http://schemas.openxmlformats.org/markup-compatibility/2006" xmlns:a14="http://schemas.microsoft.com/office/drawing/2010/main">
        <mc:Choice Requires="a14">
          <p:graphicFrame>
            <p:nvGraphicFramePr>
              <p:cNvPr id="30" name="QO_4_BD.44_6#dfbb51579?colgroup=11,14,14&amp;pid=cc64bb5c6&amp;color=0,0,0&amp;vtp=1&amp;bbb=1"/>
              <p:cNvGraphicFramePr>
                <a:graphicFrameLocks noGrp="1"/>
              </p:cNvGraphicFramePr>
              <p:nvPr/>
            </p:nvGraphicFramePr>
            <p:xfrm>
              <a:off x="722376" y="1511300"/>
              <a:ext cx="10716768" cy="2130997"/>
            </p:xfrm>
            <a:graphic>
              <a:graphicData uri="http://schemas.openxmlformats.org/drawingml/2006/table">
                <a:tbl>
                  <a:tblPr/>
                  <a:tblGrid>
                    <a:gridCol w="2999232"/>
                    <a:gridCol w="3858768"/>
                    <a:gridCol w="3858768"/>
                  </a:tblGrid>
                  <a:tr h="425641">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蝗虫总密度（只/</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0" name="QO_4_BD.44_6#dfbb51579?colgroup=11,14,14&amp;pid=cc64bb5c6&amp;color=0,0,0&amp;vtp=1&amp;bbb=1"/>
              <p:cNvGraphicFramePr>
                <a:graphicFrameLocks noGrp="1"/>
              </p:cNvGraphicFramePr>
              <p:nvPr/>
            </p:nvGraphicFramePr>
            <p:xfrm>
              <a:off x="722376" y="1511300"/>
              <a:ext cx="10716768" cy="2130997"/>
            </p:xfrm>
            <a:graphic>
              <a:graphicData uri="http://schemas.openxmlformats.org/drawingml/2006/table">
                <a:tbl>
                  <a:tblPr/>
                  <a:tblGrid>
                    <a:gridCol w="2999232"/>
                    <a:gridCol w="3858768"/>
                    <a:gridCol w="3858768"/>
                  </a:tblGrid>
                  <a:tr h="42545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3_BD#7bdee51a2?pid=f2546299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mc:AlternateContent xmlns:mc="http://schemas.openxmlformats.org/markup-compatibility/2006">
        <mc:Choice xmlns:a14="http://schemas.microsoft.com/office/drawing/2010/main" Requires="a14">
          <p:sp>
            <p:nvSpPr>
              <p:cNvPr id="3" name="QC_3_BD.1_1#bcfeca83f?pid=f25462998&amp;color=0,0,0&amp;vtp=1&amp;bbb=1&amp;hb=1"/>
              <p:cNvSpPr/>
              <p:nvPr/>
            </p:nvSpPr>
            <p:spPr>
              <a:xfrm>
                <a:off x="722376" y="13843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［河南许平汝名校2025模拟］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农田中，某种害虫的种群数量较高，在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时间喷洒杀虫剂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了较好的防治效果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时间后害虫数量出现反弹，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时间开始放养青蛙来代替杀虫剂，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虫种群数量得到控制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。如图表示整个防治时期内害虫各龄期种群数量变化与防治效果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3_BD.1_1#bcfeca83f?pid=f25462998&amp;color=0,0,0&amp;vtp=1&amp;bbb=1&amp;hb=1"/>
              <p:cNvSpPr>
                <a:spLocks noRot="1" noChangeAspect="1" noMove="1" noResize="1" noEditPoints="1" noAdjustHandles="1" noChangeArrowheads="1" noChangeShapeType="1" noTextEdit="1"/>
              </p:cNvSpPr>
              <p:nvPr/>
            </p:nvSpPr>
            <p:spPr>
              <a:xfrm>
                <a:off x="722376" y="1384300"/>
                <a:ext cx="10753344" cy="1757553"/>
              </a:xfrm>
              <a:prstGeom prst="rect">
                <a:avLst/>
              </a:prstGeom>
              <a:blipFill rotWithShape="1">
                <a:blip r:embed="rId1"/>
                <a:stretch>
                  <a:fillRect l="-4" r="-402" b="-2609"/>
                </a:stretch>
              </a:blipFill>
            </p:spPr>
            <p:txBody>
              <a:bodyPr/>
              <a:lstStyle/>
              <a:p>
                <a:r>
                  <a:rPr lang="zh-CN" altLang="en-US">
                    <a:noFill/>
                  </a:rPr>
                  <a:t> </a:t>
                </a:r>
              </a:p>
            </p:txBody>
          </p:sp>
        </mc:Fallback>
      </mc:AlternateContent>
      <p:sp>
        <p:nvSpPr>
          <p:cNvPr id="4" name="QC_3_AN.2_1#bcfeca83f.bracket?pid=f25462998&amp;color=0,0,0&amp;vpa=1&amp;vtp=1"/>
          <p:cNvSpPr/>
          <p:nvPr/>
        </p:nvSpPr>
        <p:spPr>
          <a:xfrm>
            <a:off x="1938401" y="27368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5" name="QC_3_BD.1_2#bcfeca83f?htil=1&amp;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889765" y="3270250"/>
            <a:ext cx="3511296"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3_BD.1_3#bcfeca83f.choices?htil=1&amp;pid=f25462998&amp;color=0,0,0&amp;vtp=1&amp;bbb=1"/>
              <p:cNvSpPr/>
              <p:nvPr/>
            </p:nvSpPr>
            <p:spPr>
              <a:xfrm>
                <a:off x="722376" y="3195447"/>
                <a:ext cx="7104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A.由图示可知，杀虫剂对幼年期害虫的杀伤作用最强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时间害虫种群数量达到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值，此时出生率等于死亡率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时间种群数量虽较少，但年龄结构仍属于增长型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.与喷洒杀虫剂相比，用青蛙防治害虫的显著优点是不污染环境</a:t>
                </a:r>
                <a:endParaRPr lang="en-US" altLang="zh-CN" sz="2000" dirty="0"/>
              </a:p>
            </p:txBody>
          </p:sp>
        </mc:Choice>
        <mc:Fallback>
          <p:sp>
            <p:nvSpPr>
              <p:cNvPr id="6" name="QC_3_BD.1_3#bcfeca83f.choices?htil=1&amp;pid=f25462998&amp;color=0,0,0&amp;vtp=1&amp;bbb=1"/>
              <p:cNvSpPr>
                <a:spLocks noRot="1" noChangeAspect="1" noMove="1" noResize="1" noEditPoints="1" noAdjustHandles="1" noChangeArrowheads="1" noChangeShapeType="1" noTextEdit="1"/>
              </p:cNvSpPr>
              <p:nvPr/>
            </p:nvSpPr>
            <p:spPr>
              <a:xfrm>
                <a:off x="722376" y="3195447"/>
                <a:ext cx="7104888" cy="1796034"/>
              </a:xfrm>
              <a:prstGeom prst="rect">
                <a:avLst/>
              </a:prstGeom>
              <a:blipFill rotWithShape="1">
                <a:blip r:embed="rId3"/>
                <a:stretch>
                  <a:fillRect l="-5" t="-7" r="-926"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5_1#a4ba5f473?pid=dfbb51579&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①放牧区域投放的牛羊数量为中等放牧强度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，此数量是依据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46_1#a4ba5f473.blank?pid=dfbb51579&amp;color=0,0,0&amp;vpa=14&amp;vtp=1&amp;bbb=1"/>
              <p:cNvSpPr/>
              <p:nvPr/>
            </p:nvSpPr>
            <p:spPr>
              <a:xfrm>
                <a:off x="7310501" y="1012952"/>
                <a:ext cx="24114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环境容纳量（</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solidFill>
                    <a:srgbClr val="00B050"/>
                  </a:solidFill>
                </a:endParaRPr>
              </a:p>
            </p:txBody>
          </p:sp>
        </mc:Choice>
        <mc:Fallback>
          <p:sp>
            <p:nvSpPr>
              <p:cNvPr id="3" name="QB_5_AN.46_1#a4ba5f473.blank?pid=dfbb51579&amp;color=0,0,0&amp;vpa=14&amp;vtp=1&amp;bbb=1"/>
              <p:cNvSpPr>
                <a:spLocks noRot="1" noChangeAspect="1" noMove="1" noResize="1" noEditPoints="1" noAdjustHandles="1" noChangeArrowheads="1" noChangeShapeType="1" noTextEdit="1"/>
              </p:cNvSpPr>
              <p:nvPr/>
            </p:nvSpPr>
            <p:spPr>
              <a:xfrm>
                <a:off x="7310501" y="1012952"/>
                <a:ext cx="2411413" cy="303784"/>
              </a:xfrm>
              <a:prstGeom prst="rect">
                <a:avLst/>
              </a:prstGeom>
              <a:blipFill rotWithShape="1">
                <a:blip r:embed="rId1"/>
                <a:stretch>
                  <a:fillRect l="-16" t="-3804" r="3"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47_1#a4ba5f473?vop=1&amp;pid=dfbb51579&amp;color=0,0,0&amp;vtp=1&amp;bbb=1&amp;hb=1"/>
              <p:cNvSpPr/>
              <p:nvPr/>
            </p:nvSpPr>
            <p:spPr>
              <a:xfrm>
                <a:off x="722376" y="13843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值）是指一定的环境条件所能维持的种群最大数量。放牧强度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，即放牧的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，应该依据环境容纳量而定。②表2中信息显示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，蝗虫的物种数和总密度由大到小的放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牧模式为羊放牧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休牧；图2显示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，不同放牧模式下植物群落覆盖度没有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，且均小于休牧；图3显示，植物群落生物多样性由大到小的放牧模式为羊放牧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休牧。综上分析，不同放牧模式下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，植物群落生物多样性与蝗虫物种数和总密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度之间的正相关性较密切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5_AS.47_1#a4ba5f473?vop=1&amp;pid=dfbb51579&amp;color=0,0,0&amp;vtp=1&amp;bbb=1&amp;hb=1"/>
              <p:cNvSpPr>
                <a:spLocks noRot="1" noChangeAspect="1" noMove="1" noResize="1" noEditPoints="1" noAdjustHandles="1" noChangeArrowheads="1" noChangeShapeType="1" noTextEdit="1"/>
              </p:cNvSpPr>
              <p:nvPr/>
            </p:nvSpPr>
            <p:spPr>
              <a:xfrm>
                <a:off x="722376" y="1384300"/>
                <a:ext cx="10753344" cy="2697734"/>
              </a:xfrm>
              <a:prstGeom prst="rect">
                <a:avLst/>
              </a:prstGeom>
              <a:blipFill rotWithShape="1">
                <a:blip r:embed="rId2"/>
                <a:stretch>
                  <a:fillRect l="-4" r="-18" b="-1685"/>
                </a:stretch>
              </a:blipFill>
            </p:spPr>
            <p:txBody>
              <a:bodyPr/>
              <a:lstStyle/>
              <a:p>
                <a:r>
                  <a:rPr lang="zh-CN" altLang="en-US">
                    <a:noFill/>
                  </a:rPr>
                  <a:t> </a:t>
                </a:r>
              </a:p>
            </p:txBody>
          </p:sp>
        </mc:Fallback>
      </mc:AlternateContent>
      <p:sp>
        <p:nvSpPr>
          <p:cNvPr id="5" name="QB_5_BD.48_1#ed4641ec7?pid=dfbb51579&amp;color=0,0,0&amp;vtp=1&amp;bbb=1&amp;hb=1"/>
          <p:cNvSpPr/>
          <p:nvPr/>
        </p:nvSpPr>
        <p:spPr>
          <a:xfrm>
            <a:off x="722376" y="413359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填“植物群落覆盖度”或“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与草地蝗虫的物种数和总密度之间的正相关性较密切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6" name="QB_5_AN.49_1#ed4641ec7.blank?pid=dfbb51579&amp;color=0,0,0&amp;vpa=15&amp;vtp=1&amp;bbb=1"/>
          <p:cNvSpPr/>
          <p:nvPr/>
        </p:nvSpPr>
        <p:spPr>
          <a:xfrm>
            <a:off x="3017901" y="409549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
                                            <p:bg/>
                                          </p:spTgt>
                                        </p:tgtEl>
                                        <p:attrNameLst>
                                          <p:attrName>style.visibility</p:attrName>
                                        </p:attrNameLst>
                                      </p:cBhvr>
                                      <p:to>
                                        <p:strVal val="visible"/>
                                      </p:to>
                                    </p:set>
                                    <p:animEffect transition="in" filter="fade">
                                      <p:cBhvr>
                                        <p:cTn id="38" dur="500"/>
                                        <p:tgtEl>
                                          <p:spTgt spid="6">
                                            <p:bg/>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Effect transition="in" filter="fade">
                                      <p:cBhvr>
                                        <p:cTn id="4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0_1#2b97ba1df?pid=dfbb5157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③蝗虫微孢子虫是蝗虫等昆虫的专性寄生生物。与使用化学农药防治蝗虫相比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，使用蝗虫微孢子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虫防治的优点是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1_1#2b97ba1df.blank?pid=dfbb51579&amp;color=0,0,0&amp;vpa=16&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能减轻因过多使用化学农药而引发的环境污染，以及避免害虫产生耐药性等问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dirty="0"/>
          </a:p>
        </p:txBody>
      </p:sp>
      <p:sp>
        <p:nvSpPr>
          <p:cNvPr id="4" name="QB_5_AS.52_1#2b97ba1df?vop=1&amp;pid=dfbb51579&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利用蝗虫微孢子虫防治蝗虫属于生物防治。与化学农药防治相比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，生物防治的优点是既能有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效控制虫害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，又能减轻因过多使用化学农药而引发的环境污染，以及避免害虫产生耐药性等问题。</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3_1#bcfeca83f?vop=1&amp;pid=f2546299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3_2#bcfeca83f?vop=1&amp;pid=f25462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27832" y="1511300"/>
            <a:ext cx="5724144"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4_1#bcfeca83f?vop=1&amp;pid=f25462998&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用杀虫剂防治害虫属于化学防治，用青蛙防治害虫属于生物防治，与化学防治相比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防治对环境无污染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5_1#053781b42?pid=f2546299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［江苏南京十四校2025联考］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在加拿大班夫国家公园，美洲狮、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灰熊和狼是马鹿的主要捕食者，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研究者仔细分析了最近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20年内401只马鹿个体的监测记录，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图柱顶端的整数为捕食致死的个体数，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6_1#053781b42.bracket?pid=f25462998&amp;color=0,0,0&amp;vpa=2&amp;vtp=1"/>
          <p:cNvSpPr/>
          <p:nvPr/>
        </p:nvSpPr>
        <p:spPr>
          <a:xfrm>
            <a:off x="295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3_BD.5_2#053781b42?htil=2&amp;pid=f25462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19967" y="2408877"/>
            <a:ext cx="4709160" cy="2880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053781b42.choices?htil=2&amp;pid=f25462998&amp;color=0,0,0&amp;vtp=1&amp;bbb=1&amp;hb=1"/>
          <p:cNvSpPr/>
          <p:nvPr/>
        </p:nvSpPr>
        <p:spPr>
          <a:xfrm>
            <a:off x="722376" y="2334074"/>
            <a:ext cx="590702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A.从图中数据推测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，迁徙的一种可能原因是规避被捕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食的风险</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.图示这几种生物间存在的种间关系有捕食和种间竞争</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.由图中数据可知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，该马鹿种群的能量在向东迁徙时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只流向美洲狮</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.美洲狮的集中分布区域可能在马鹿分布区域以东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7_1#053781b42?vop=1&amp;pid=f2546299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7_2#053781b42?vop=1&amp;pid=f25462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84190" y="1511300"/>
            <a:ext cx="4229716"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8_1#053781b42?vop=1&amp;pid=f25462998&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依题意可知，美洲狮、灰熊和狼是马鹿的主要捕食者，可推断美洲狮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、灰熊和狼存在种间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；美洲狮、灰熊和狼都会捕食马鹿，它们与马鹿是捕食关系，B正确。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9_1#da2b2202f?pid=f2546299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［辽宁部分学校2024高二月考联考］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棉花在蕾期（一般是6月中旬至7月上旬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（8月中下旬）不受害虫影响是棉花高产的保证。影响棉花产量的主要害虫是棉盲蝽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棉盲蝽在不同气候条件下的数量变化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，进行了相关研究，实验结果如图a~d所示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3_BD.9_3#da2b2202f?iti=1&amp;htil=1&amp;pid=f2546299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1248" y="2866077"/>
            <a:ext cx="243230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9_4#da2b2202f?iti=2&amp;htil=1&amp;pid=f2546299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547872" y="2875221"/>
            <a:ext cx="24048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9_5#da2b2202f?iti=3&amp;htil=1&amp;pid=f2546299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208776" y="2875221"/>
            <a:ext cx="246888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3_BD.9_6#da2b2202f?iti=4&amp;htil=1&amp;pid=f2546299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924544" y="2875221"/>
            <a:ext cx="24048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3_BD.9_7#da2b2202f?iti=1&amp;htil=1&amp;pid=f25462998&amp;color=0,0,0&amp;vtp=1&amp;bbb=1"/>
          <p:cNvSpPr/>
          <p:nvPr/>
        </p:nvSpPr>
        <p:spPr>
          <a:xfrm>
            <a:off x="809244" y="4611565"/>
            <a:ext cx="2496312" cy="12700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中峰型（干旱年）</a:t>
            </a:r>
            <a:endParaRPr lang="en-US" altLang="zh-CN" sz="2000" dirty="0"/>
          </a:p>
        </p:txBody>
      </p:sp>
      <p:sp>
        <p:nvSpPr>
          <p:cNvPr id="9" name="QC_3_BD.9_8#da2b2202f?iti=2&amp;htil=1&amp;pid=f25462998&amp;color=0,0,0&amp;vtp=1&amp;bbb=1"/>
          <p:cNvSpPr/>
          <p:nvPr/>
        </p:nvSpPr>
        <p:spPr>
          <a:xfrm>
            <a:off x="3561270" y="4611565"/>
            <a:ext cx="2378075"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图b</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双峰型（涝年）</a:t>
            </a:r>
            <a:endParaRPr lang="en-US" altLang="zh-CN" sz="2000" dirty="0"/>
          </a:p>
        </p:txBody>
      </p:sp>
      <p:sp>
        <p:nvSpPr>
          <p:cNvPr id="10" name="QC_3_BD.9_9#da2b2202f?iti=3&amp;htil=1&amp;pid=f25462998&amp;color=0,0,0&amp;vtp=1&amp;bbb=1&amp;hb=1"/>
          <p:cNvSpPr/>
          <p:nvPr/>
        </p:nvSpPr>
        <p:spPr>
          <a:xfrm>
            <a:off x="6190488" y="4611565"/>
            <a:ext cx="2505456" cy="127000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前峰型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先涝后旱年）</a:t>
            </a:r>
            <a:endParaRPr lang="en-US" altLang="zh-CN" sz="2000" dirty="0"/>
          </a:p>
        </p:txBody>
      </p:sp>
      <p:sp>
        <p:nvSpPr>
          <p:cNvPr id="11" name="QC_3_BD.9_10#da2b2202f?iti=4&amp;htil=1&amp;pid=f25462998&amp;color=0,0,0&amp;vtp=1&amp;bbb=1&amp;hb=1"/>
          <p:cNvSpPr/>
          <p:nvPr/>
        </p:nvSpPr>
        <p:spPr>
          <a:xfrm>
            <a:off x="8878824" y="4611565"/>
            <a:ext cx="2496312" cy="127000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后峰型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ct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先旱后涝年）</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5496</Words>
  <Application>WPS 演示</Application>
  <PresentationFormat>宽屏</PresentationFormat>
  <Paragraphs>328</Paragraphs>
  <Slides>32</Slides>
  <Notes>32</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32</vt:i4>
      </vt:variant>
    </vt:vector>
  </HeadingPairs>
  <TitlesOfParts>
    <vt:vector size="51"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Cambria Math</vt:lpstr>
      <vt:lpstr>宋体</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2025-08-02T05:00:00Z</dcterms:created>
  <dcterms:modified xsi:type="dcterms:W3CDTF">2025-08-05T01:26:34Z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832A4A81F9AF493F870A5215F8BD8231_12</vt:lpwstr>
  </property>
  <property fmtid="{D5CDD505-2E9C-101B-9397-08002B2CF9AE}" pid="3" name="KSOProductBuildVer">
    <vt:lpwstr>2052-12.1.0.21915</vt:lpwstr>
  </property>
</Properties>
</file>