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9a4fc58e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一、选择题（本题共6小题，每小题只有一个选项符合题目要求）</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26af6349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二、选择题（本题共3小题，每小题有不止一个选项符合题目要求）</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718233ad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0.xml"/><Relationship Id="rId2" Type="http://schemas.openxmlformats.org/officeDocument/2006/relationships/image" Target="../media/image25.png"/><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image" Target="../media/image26.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28.jpe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10.xml"/><Relationship Id="rId4" Type="http://schemas.openxmlformats.org/officeDocument/2006/relationships/image" Target="../media/image33.png"/><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10.xml"/><Relationship Id="rId2" Type="http://schemas.openxmlformats.org/officeDocument/2006/relationships/image" Target="../media/image36.png"/><Relationship Id="rId1"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0.xml"/><Relationship Id="rId2" Type="http://schemas.openxmlformats.org/officeDocument/2006/relationships/image" Target="../media/image41.png"/><Relationship Id="rId1" Type="http://schemas.openxmlformats.org/officeDocument/2006/relationships/image" Target="../media/image40.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10.xml"/><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image" Target="../media/image44.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image" Target="../media/image47.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15.pn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2_1#713d73ae9?vop=1&amp;pid=9a4fc58e9&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P80复习与提高“非选择题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”的变式题。教材中以非选择题形式进行考查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通过选择题形式进行考查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,注重学生利用所学知识并结合题图信息进行分析判断的能力。</a:t>
                </a:r>
                <a:endParaRPr lang="en-US" altLang="zh-CN" sz="2000" dirty="0"/>
              </a:p>
            </p:txBody>
          </p:sp>
        </mc:Choice>
        <mc:Fallback>
          <p:sp>
            <p:nvSpPr>
              <p:cNvPr id="2" name="QC_5_EX.12_1#713d73ae9?vop=1&amp;pid=9a4fc58e9&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242"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3_1#713d73ae9?vop=1&amp;pid=9a4fc58e9&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由题意可知，该图表示某河流生态系统受到生活污水（含大量有机物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）轻度污染后的净化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说明该河流生态系统具有抵抗力稳定性，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；流入该河流中的细菌等分解者的能量来自动植物的遗体残骸中的化学能和污水有机物中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，B错误；藻类进行光合作用可释放氧气，需氧细菌分解有机物时消耗大量氧气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中曲线可知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段溶解氧大量减少的主要原因是藻类数量的减少和需氧细菌的大量繁殖，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段含碳有机物在减少，说明有机物被大量分解，产生</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使藻类大量繁殖，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13_1#713d73ae9?vop=1&amp;pid=9a4fc58e9&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3254"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4_1#28caaa4b9?pid=9a4fc58e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图1是一个草原生态系统的物质循环示意图，其中甲、乙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为生态系统中的三种组成成分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代表4种动物种群。图2是该生态系统中某两个营养级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4_1#28caaa4b9?pid=9a4fc58e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pic>
        <p:nvPicPr>
          <p:cNvPr id="4" name="QC_5_BD.14_3#28caaa4b9?iti=1&amp;htil=1&amp;pid=9a4fc58e9&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984248" y="2408877"/>
            <a:ext cx="2843784" cy="2642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4_4#28caaa4b9?iti=2&amp;htil=1&amp;pid=9a4fc58e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6992" y="3314133"/>
            <a:ext cx="170078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4_5#28caaa4b9?iti=1&amp;htil=1&amp;pid=9a4fc58e9&amp;color=0,0,0&amp;vtp=1&amp;bbb=1"/>
          <p:cNvSpPr/>
          <p:nvPr/>
        </p:nvSpPr>
        <p:spPr>
          <a:xfrm>
            <a:off x="3175953" y="517849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14_6#28caaa4b9?iti=2&amp;htil=1&amp;pid=9a4fc58e9&amp;color=0,0,0&amp;vtp=1&amp;bbb=1"/>
          <p:cNvSpPr/>
          <p:nvPr/>
        </p:nvSpPr>
        <p:spPr>
          <a:xfrm>
            <a:off x="8557197" y="517849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6_1#28caaa4b9.choices?pid=9a4fc58e9&amp;color=0,0,0&amp;vtp=1&amp;bt=1&amp;bbb=1"/>
              <p:cNvSpPr/>
              <p:nvPr/>
            </p:nvSpPr>
            <p:spPr>
              <a:xfrm>
                <a:off x="722376" y="97200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A.图1生物构成的能量金字塔中，甲处于最底层，丙处于最高层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.图1中碳元素在甲、乙、丙之间以含碳有机物的形式进行流动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的粪便中的能量并不包含在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中，而是属于上一营养级的同化量</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之间的能量传递效率可能为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16_1#28caaa4b9.choices?pid=9a4fc58e9&amp;color=0,0,0&amp;vtp=1&amp;bt=1&amp;bbb=1"/>
              <p:cNvSpPr>
                <a:spLocks noRot="1" noChangeAspect="1" noMove="1" noResize="1" noEditPoints="1" noAdjustHandles="1" noChangeArrowheads="1" noChangeShapeType="1" noTextEdit="1"/>
              </p:cNvSpPr>
              <p:nvPr/>
            </p:nvSpPr>
            <p:spPr>
              <a:xfrm>
                <a:off x="722376" y="972000"/>
                <a:ext cx="10753344" cy="1781302"/>
              </a:xfrm>
              <a:prstGeom prst="rect">
                <a:avLst/>
              </a:prstGeom>
              <a:blipFill rotWithShape="1">
                <a:blip r:embed="rId1"/>
                <a:stretch>
                  <a:fillRect l="-4" t="-25" b="-2641"/>
                </a:stretch>
              </a:blipFill>
            </p:spPr>
            <p:txBody>
              <a:bodyPr/>
              <a:lstStyle/>
              <a:p>
                <a:r>
                  <a:rPr lang="zh-CN" altLang="en-US">
                    <a:noFill/>
                  </a:rPr>
                  <a:t> </a:t>
                </a:r>
              </a:p>
            </p:txBody>
          </p:sp>
        </mc:Fallback>
      </mc:AlternateContent>
      <p:sp>
        <p:nvSpPr>
          <p:cNvPr id="3" name="QC_5_AN.15_1#28caaa4b9.bracket?pid=9a4fc58e9&amp;color=0,0,0&amp;vpa=5&amp;vtp=1&amp;answeroption=A"/>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28caaa4b9?vop=1&amp;pid=9a4fc58e9&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28caaa4b9?vop=1&amp;pid=9a4fc58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10301" y="1511300"/>
            <a:ext cx="4177497"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8_1#28caaa4b9?vop=1&amp;pid=9a4fc58e9&amp;color=0,0,0&amp;vtp=1&amp;bt=1&amp;bbb=1&amp;hb=1"/>
              <p:cNvSpPr/>
              <p:nvPr/>
            </p:nvSpPr>
            <p:spPr>
              <a:xfrm>
                <a:off x="722376" y="969264"/>
                <a:ext cx="10753344" cy="4107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判断生态系统的成分和联系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1）碳循环：根据箭头判断生态系统成分，大气中二氧化碳库和生产者是双箭头，生产者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、分解者均指向大气中二氧化碳库，生产者、消费者均指向分解者。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2）能量流动：根据同化量数值判断捕食关系，因能量流动具有单向流动、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逐级递减的特点，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且相邻两个营养级间的能量传递效率一般在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。同化量高的处于低营养级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，同化量相当的可能处于同一营养级。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3）生物富集：根据生物富集具有沿食物链积累的特点，富集量高的处于高营养级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，富集量低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的处于低营养级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18_1#28caaa4b9?vop=1&amp;pid=9a4fc58e9&amp;color=0,0,0&amp;vtp=1&amp;bt=1&amp;bbb=1&amp;hb=1"/>
              <p:cNvSpPr>
                <a:spLocks noRot="1" noChangeAspect="1" noMove="1" noResize="1" noEditPoints="1" noAdjustHandles="1" noChangeArrowheads="1" noChangeShapeType="1" noTextEdit="1"/>
              </p:cNvSpPr>
              <p:nvPr/>
            </p:nvSpPr>
            <p:spPr>
              <a:xfrm>
                <a:off x="722376" y="969264"/>
                <a:ext cx="10753344" cy="4107434"/>
              </a:xfrm>
              <a:prstGeom prst="rect">
                <a:avLst/>
              </a:prstGeom>
              <a:blipFill rotWithShape="1">
                <a:blip r:embed="rId1"/>
                <a:stretch>
                  <a:fillRect l="-4" t="-6" r="-378" b="-11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08fca4ac1?pid=9a4fc58e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［福建泉厦五校2025高二联考］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某研究小组开展了对塞罕坝某湖泊污染问题的研究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选取了该湖泊中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5种不同的生物A、B、C、D、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，并分析了它们消化道内的食物组成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，然后又请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当地湖泊研究所的专家对这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5种生物体内2种污染物的含量进行了测定（如表所示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08fca4ac1?pid=9a4fc58e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15"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7" name="QC_5_BD.19_2#08fca4ac1?colgroup=12,9,18&amp;pid=9a4fc58e9&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132">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千克重污染物含量/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7" name="QC_5_BD.19_2#08fca4ac1?colgroup=12,9,18&amp;pid=9a4fc58e9&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005">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08fca4ac1.choices?pid=9a4fc58e9&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和B之间是捕食关系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.该地区可种植能大量吸收汞的植物，无需定期收割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.可选择热带雨林中繁殖能力强的植物混合种植在塞罕坝以提高生态系统的稳定性</a:t>
                </a:r>
                <a:endParaRPr lang="en-US" altLang="zh-CN" sz="2000" dirty="0"/>
              </a:p>
            </p:txBody>
          </p:sp>
        </mc:Choice>
        <mc:Fallback>
          <p:sp>
            <p:nvSpPr>
              <p:cNvPr id="2" name="QC_5_BD.21_1#08fca4ac1.choices?pid=9a4fc58e9&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20_1#08fca4ac1.bracket?pid=9a4fc58e9&amp;color=0,0,0&amp;vpa=6&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08fca4ac1?vop=1&amp;pid=9a4fc58e9&amp;color=0,0,0&amp;vtp=1&amp;bt=1&amp;bbb=1&amp;hb=1"/>
              <p:cNvSpPr/>
              <p:nvPr/>
            </p:nvSpPr>
            <p:spPr>
              <a:xfrm>
                <a:off x="722377" y="972000"/>
                <a:ext cx="10749631" cy="3904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据表中的统计结果可知，小球藻是生产者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；再根据其他生物消化道中的食物组成判断消费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，小球藻被水蚤和河蚌所捕食，而水蚤又是鱼（乙）和河蚌的食物，鱼（乙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）又被鱼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由此可确定食物网：</a:t>
                </a:r>
                <a:r>
                  <a:rPr lang="en-US" altLang="zh-CN" sz="32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其中河蚌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和水蚤</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的种间关系是捕食和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被D捕食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以C为食，因此推测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的杀虫剂含量在C、D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，B正确。汞是重金属，在生物体内很难被排出，通过食物链富集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能大量吸收汞的植物定期收割并进行无害化处理主要是为了防止植物死亡腐烂后，通过微生物分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，汞再度回到水体，造成二次污染，C错误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。应注意选择多种当地生长较旺盛的物种混合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，避免因引入的外地物种不适应当地环境而导致失败，也可防止外来物种入侵，D错误。</a:t>
                </a:r>
                <a:endParaRPr lang="en-US" altLang="zh-CN" sz="2200" dirty="0"/>
              </a:p>
            </p:txBody>
          </p:sp>
        </mc:Choice>
        <mc:Fallback>
          <p:sp>
            <p:nvSpPr>
              <p:cNvPr id="2" name="QC_5_AS.22_1#08fca4ac1?vop=1&amp;pid=9a4fc58e9&amp;color=0,0,0&amp;vtp=1&amp;bt=1&amp;bbb=1&amp;hb=1"/>
              <p:cNvSpPr>
                <a:spLocks noRot="1" noChangeAspect="1" noMove="1" noResize="1" noEditPoints="1" noAdjustHandles="1" noChangeArrowheads="1" noChangeShapeType="1" noTextEdit="1"/>
              </p:cNvSpPr>
              <p:nvPr/>
            </p:nvSpPr>
            <p:spPr>
              <a:xfrm>
                <a:off x="722377" y="972000"/>
                <a:ext cx="10749631" cy="3904234"/>
              </a:xfrm>
              <a:prstGeom prst="rect">
                <a:avLst/>
              </a:prstGeom>
              <a:blipFill rotWithShape="1">
                <a:blip r:embed="rId1"/>
                <a:stretch>
                  <a:fillRect l="-4" t="-12" r="-1600" b="-1153"/>
                </a:stretch>
              </a:blipFill>
            </p:spPr>
            <p:txBody>
              <a:bodyPr/>
              <a:lstStyle/>
              <a:p>
                <a:r>
                  <a:rPr lang="zh-CN" altLang="en-US">
                    <a:noFill/>
                  </a:rPr>
                  <a:t> </a:t>
                </a:r>
              </a:p>
            </p:txBody>
          </p:sp>
        </mc:Fallback>
      </mc:AlternateContent>
      <p:pic>
        <p:nvPicPr>
          <p:cNvPr id="3" name="QC_5_AS.22_1#08fca4ac1?vop=1&amp;pid=9a4fc58e9&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86409" y="1932120"/>
            <a:ext cx="1371600"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3_1#c0cf8e2b8?pid=26af6349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［黑龙江省实验中学2024高二期末］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某人工鱼塘（静水）放养的都是鲢鱼苗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，每天投放适量的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有机饲料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，并且水质等其他条件均适合鲢鱼的生长。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下列相关描述错误的是(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4_1#c0cf8e2b8.bracket?pid=26af63496&amp;color=0,0,0&amp;vpa=7&amp;vtp=1&amp;bbb=1"/>
          <p:cNvSpPr/>
          <p:nvPr/>
        </p:nvSpPr>
        <p:spPr>
          <a:xfrm>
            <a:off x="9304401" y="141015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p:sp>
        <p:nvSpPr>
          <p:cNvPr id="4" name="QC_5_BD.23_2#c0cf8e2b8.choices?pid=26af63496&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A.该鱼塘内所有鲢鱼和其他植物共同构成生物群落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.捕捞鲢鱼时需要获得的信息之一是种群密度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.流经该鱼塘的总能量是鱼塘内生产者固定的太阳能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.与传统鱼塘相比，桑基鱼塘可显著提高能量传递效率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05c473c5.fixed?pid=aacfc290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205c473c5.fixed?pid=aacfc290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第3章素养检测</a:t>
            </a:r>
            <a:endParaRPr lang="en-US" altLang="zh-CN" sz="4400" dirty="0"/>
          </a:p>
        </p:txBody>
      </p:sp>
      <p:pic>
        <p:nvPicPr>
          <p:cNvPr id="4" name="C_3#205c473c5.fixed?pid=aacfc290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05c473c5.fixed?pid=aacfc290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c0cf8e2b8?vop=1&amp;pid=26af63496&amp;color=0,0,0&amp;vtp=1&amp;bt=1&amp;bbb=1&amp;hb=1"/>
              <p:cNvSpPr/>
              <p:nvPr/>
            </p:nvSpPr>
            <p:spPr>
              <a:xfrm>
                <a:off x="722376" y="972000"/>
                <a:ext cx="10753344" cy="3116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生物群落是指在相同时间聚集在一定地域中各种生物种群的集合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，该鱼塘内所有鲢鱼和其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他植物不能构成生物群落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，A错误；为了持续获得较大捕捞量，捕捞鲢鱼需在种群数量大于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，且捕捞后种群数量在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附近，因此种群密度（用于估算种群数量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）是捕捞鲢鱼时需要获得的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，B正确；人工鱼塘每天人为投放有机饲料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，故流经该鱼塘的总能量是鱼塘内生产者固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定的太阳能和饲料中有机物所含的能量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，C错误；与传统鱼塘相比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，桑基鱼塘可显著提高能量利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，但不能提高能量的传递效率，D错误。</a:t>
                </a:r>
                <a:endParaRPr lang="en-US" altLang="zh-CN" sz="2200" dirty="0"/>
              </a:p>
            </p:txBody>
          </p:sp>
        </mc:Choice>
        <mc:Fallback>
          <p:sp>
            <p:nvSpPr>
              <p:cNvPr id="2" name="QC_5_AS.25_1#c0cf8e2b8?vop=1&amp;pid=26af63496&amp;color=0,0,0&amp;vtp=1&amp;bt=1&amp;bbb=1&amp;hb=1"/>
              <p:cNvSpPr>
                <a:spLocks noRot="1" noChangeAspect="1" noMove="1" noResize="1" noEditPoints="1" noAdjustHandles="1" noChangeArrowheads="1" noChangeShapeType="1" noTextEdit="1"/>
              </p:cNvSpPr>
              <p:nvPr/>
            </p:nvSpPr>
            <p:spPr>
              <a:xfrm>
                <a:off x="722376" y="972000"/>
                <a:ext cx="10753344" cy="3116834"/>
              </a:xfrm>
              <a:prstGeom prst="rect">
                <a:avLst/>
              </a:prstGeom>
              <a:blipFill rotWithShape="1">
                <a:blip r:embed="rId1"/>
                <a:stretch>
                  <a:fillRect l="-4" t="-14" r="-892" b="-14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6_1#315edf6e4?pid=26af63496&amp;color=0,0,0&amp;vtp=1&amp;bt=1&amp;bbb=1&amp;hb=1"/>
              <p:cNvSpPr/>
              <p:nvPr/>
            </p:nvSpPr>
            <p:spPr>
              <a:xfrm>
                <a:off x="722376" y="972000"/>
                <a:ext cx="10753344" cy="1709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某农场中甲、乙、丙三种生物（不都是消费者）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归属于三个营养级，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三者的数量变化曲线如图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1所示；该农场中的能量流动简图如图2所示，其中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第三营养级从上一营养级同化的能量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6_1#315edf6e4?pid=26af63496&amp;color=0,0,0&amp;vtp=1&amp;bt=1&amp;bbb=1&amp;hb=1"/>
              <p:cNvSpPr>
                <a:spLocks noRot="1" noChangeAspect="1" noMove="1" noResize="1" noEditPoints="1" noAdjustHandles="1" noChangeArrowheads="1" noChangeShapeType="1" noTextEdit="1"/>
              </p:cNvSpPr>
              <p:nvPr/>
            </p:nvSpPr>
            <p:spPr>
              <a:xfrm>
                <a:off x="722376" y="972000"/>
                <a:ext cx="10753344" cy="1709928"/>
              </a:xfrm>
              <a:prstGeom prst="rect">
                <a:avLst/>
              </a:prstGeom>
              <a:blipFill rotWithShape="1">
                <a:blip r:embed="rId1"/>
                <a:stretch>
                  <a:fillRect l="-4" t="-26" r="-2356" b="-2469"/>
                </a:stretch>
              </a:blipFill>
            </p:spPr>
            <p:txBody>
              <a:bodyPr/>
              <a:lstStyle/>
              <a:p>
                <a:r>
                  <a:rPr lang="zh-CN" altLang="en-US">
                    <a:noFill/>
                  </a:rPr>
                  <a:t> </a:t>
                </a:r>
              </a:p>
            </p:txBody>
          </p:sp>
        </mc:Fallback>
      </mc:AlternateContent>
      <p:sp>
        <p:nvSpPr>
          <p:cNvPr id="3" name="QC_5_AN.27_1#315edf6e4.bracket?pid=26af63496&amp;color=0,0,0&amp;vpa=8&amp;vtp=1&amp;bbb=1"/>
          <p:cNvSpPr/>
          <p:nvPr/>
        </p:nvSpPr>
        <p:spPr>
          <a:xfrm>
            <a:off x="922401" y="2290641"/>
            <a:ext cx="749300"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pic>
        <p:nvPicPr>
          <p:cNvPr id="4" name="QC_5_BD.26_3#315edf6e4?htil=1&amp;pid=26af6349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31720" y="2818071"/>
            <a:ext cx="2148840"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315edf6e4?htil=1&amp;pid=26af6349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76288" y="2808927"/>
            <a:ext cx="382219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6_5#315edf6e4.choices?pid=26af63496&amp;color=0,0,0&amp;vtp=1&amp;bbb=1"/>
              <p:cNvSpPr/>
              <p:nvPr/>
            </p:nvSpPr>
            <p:spPr>
              <a:xfrm>
                <a:off x="722376" y="4574227"/>
                <a:ext cx="10753344" cy="1708277"/>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A.甲、乙、丙构成了农场的营养结构，碳循环沿着甲、乙、丙进行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.图1中丙、乙分别属于第二、第三营养级，且乙和丙的种间关系为捕食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.图2中第二、第三营养级粪便中的能量分别属于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.该农场中第一和第二营养级之间的能量传递效率为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26_5#315edf6e4.choices?pid=26af63496&amp;color=0,0,0&amp;vtp=1&amp;bbb=1"/>
              <p:cNvSpPr>
                <a:spLocks noRot="1" noChangeAspect="1" noMove="1" noResize="1" noEditPoints="1" noAdjustHandles="1" noChangeArrowheads="1" noChangeShapeType="1" noTextEdit="1"/>
              </p:cNvSpPr>
              <p:nvPr/>
            </p:nvSpPr>
            <p:spPr>
              <a:xfrm>
                <a:off x="722376" y="4574227"/>
                <a:ext cx="10753344" cy="1708277"/>
              </a:xfrm>
              <a:prstGeom prst="rect">
                <a:avLst/>
              </a:prstGeom>
              <a:blipFill rotWithShape="1">
                <a:blip r:embed="rId4"/>
                <a:stretch>
                  <a:fillRect l="-4" t="-19" b="-25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8_1#315edf6e4?vop=1&amp;pid=26af6349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据图可知，甲为生产者，乙、丙为消费者，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而碳循环发生于非生物环境和生物群落之间，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碳元素主要以有机物的形式沿食物链和食物网进行传递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。曲线中先升先降者为被捕食者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丙，乙属于第二营养级，丙属于第三营养级，A、B错误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生物粪便中的能量是没有被自身同化的能量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属于上一营养级同化的能量中流向分解者的一部分，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为摄入的饲料中的能量，因此图2中第二营养级粪便中的能量属于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。第一和第二营养级之间的能量传递效率为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8_1#315edf6e4?vop=1&amp;pid=26af63496&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764"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2c41ab5b3?pid=26af6349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9.如图表示某生态系统有关功能的示意图。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2c41ab5b3.bracket?pid=26af63496&amp;color=0,0,0&amp;vpa=9&amp;vtp=1&amp;bbb=1"/>
          <p:cNvSpPr/>
          <p:nvPr/>
        </p:nvSpPr>
        <p:spPr>
          <a:xfrm>
            <a:off x="7775639" y="969265"/>
            <a:ext cx="542036"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p:pic>
        <p:nvPicPr>
          <p:cNvPr id="4" name="QC_5_BD.29_2#2c41ab5b3?htil=3&amp;pid=26af6349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27118" y="1511300"/>
            <a:ext cx="440740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9_3#2c41ab5b3.choices?htil=3&amp;pid=26af63496&amp;color=0,0,0&amp;vtp=1&amp;bbb=1&amp;hb=1"/>
              <p:cNvSpPr/>
              <p:nvPr/>
            </p:nvSpPr>
            <p:spPr>
              <a:xfrm>
                <a:off x="722376" y="1384300"/>
                <a:ext cx="6208776"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总量可能大于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过程提供的有机物中的碳将全部转变为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.当该生态系统处于相对稳定状态时，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过程的能量值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.图中箭头也可以表示该生态系统的信息传递方向</a:t>
                </a:r>
                <a:endParaRPr lang="en-US" altLang="zh-CN" sz="2000" dirty="0"/>
              </a:p>
            </p:txBody>
          </p:sp>
        </mc:Choice>
        <mc:Fallback>
          <p:sp>
            <p:nvSpPr>
              <p:cNvPr id="5" name="QC_5_BD.29_3#2c41ab5b3.choices?htil=3&amp;pid=26af63496&amp;color=0,0,0&amp;vtp=1&amp;bbb=1&amp;hb=1"/>
              <p:cNvSpPr>
                <a:spLocks noRot="1" noChangeAspect="1" noMove="1" noResize="1" noEditPoints="1" noAdjustHandles="1" noChangeArrowheads="1" noChangeShapeType="1" noTextEdit="1"/>
              </p:cNvSpPr>
              <p:nvPr/>
            </p:nvSpPr>
            <p:spPr>
              <a:xfrm>
                <a:off x="722376" y="1384300"/>
                <a:ext cx="6208776" cy="3167634"/>
              </a:xfrm>
              <a:prstGeom prst="rect">
                <a:avLst/>
              </a:prstGeom>
              <a:blipFill rotWithShape="1">
                <a:blip r:embed="rId2"/>
                <a:stretch>
                  <a:fillRect l="-6" r="-1113" b="-14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1_1#2c41ab5b3?vop=1&amp;pid=26af63496&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在群落演替到顶极群落之前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过程提供的有机物中的碳将部分转变为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，部分被分解者吸收用于自身生长、发育和繁殖，B错误；在食物链中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量传递效率一般为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，故生态系统处于相对稳定状态时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）的能量值约为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过程（生产者的同化作用）能量值的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；生态系统的信息传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递往往是双向的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，而图中的箭头是单向的，D错误。</a:t>
                </a:r>
                <a:endParaRPr lang="en-US" altLang="zh-CN" sz="2200" dirty="0"/>
              </a:p>
            </p:txBody>
          </p:sp>
        </mc:Choice>
        <mc:Fallback>
          <p:sp>
            <p:nvSpPr>
              <p:cNvPr id="2" name="QC_5_AS.31_1#2c41ab5b3?vop=1&amp;pid=26af63496&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6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2_1#74d9c2c90?htil=4&amp;pid=718233ad0&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07382" y="1054296"/>
            <a:ext cx="4791456"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32_2#74d9c2c90?htil=4&amp;pid=718233ad0&amp;color=0,0,0&amp;vtp=1&amp;bt=1&amp;bbb=1&amp;hb=1&amp;hs=1"/>
          <p:cNvSpPr/>
          <p:nvPr/>
        </p:nvSpPr>
        <p:spPr>
          <a:xfrm>
            <a:off x="722376" y="972000"/>
            <a:ext cx="5824728"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［江苏宿迁2025高二期中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崂山湾位于山东省青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，是多种渔业生物的分布区。研究人员连续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对崂山湾人工鱼礁区的生物资源和环境进行调查，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发现其能量流动数据在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3年中相对稳定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，据此构建了</a:t>
            </a:r>
            <a:endParaRPr lang="en-US" altLang="zh-CN" sz="2000" dirty="0"/>
          </a:p>
        </p:txBody>
      </p:sp>
      <mc:AlternateContent xmlns:mc="http://schemas.openxmlformats.org/markup-compatibility/2006">
        <mc:Choice xmlns:a14="http://schemas.microsoft.com/office/drawing/2010/main" Requires="a14">
          <p:sp>
            <p:nvSpPr>
              <p:cNvPr id="4" name="QO_5_BD.32_3#74d9c2c90?pid=718233ad0&amp;color=0,0,0&amp;vtp=1&amp;bbb=1"/>
              <p:cNvSpPr/>
              <p:nvPr/>
            </p:nvSpPr>
            <p:spPr>
              <a:xfrm>
                <a:off x="722376" y="3252412"/>
                <a:ext cx="10753344" cy="407861"/>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；有机碎屑能量根据水体中溶解有机物和颗粒有机物的量进行估算</a:t>
                </a:r>
                <a:endParaRPr lang="en-US" altLang="zh-CN" sz="2000" dirty="0"/>
              </a:p>
            </p:txBody>
          </p:sp>
        </mc:Choice>
        <mc:Fallback>
          <p:sp>
            <p:nvSpPr>
              <p:cNvPr id="4" name="QO_5_BD.32_3#74d9c2c90?pid=718233ad0&amp;color=0,0,0&amp;vtp=1&amp;bbb=1"/>
              <p:cNvSpPr>
                <a:spLocks noRot="1" noChangeAspect="1" noMove="1" noResize="1" noEditPoints="1" noAdjustHandles="1" noChangeArrowheads="1" noChangeShapeType="1" noTextEdit="1"/>
              </p:cNvSpPr>
              <p:nvPr/>
            </p:nvSpPr>
            <p:spPr>
              <a:xfrm>
                <a:off x="722376" y="3252412"/>
                <a:ext cx="10753344" cy="407861"/>
              </a:xfrm>
              <a:prstGeom prst="rect">
                <a:avLst/>
              </a:prstGeom>
              <a:blipFill rotWithShape="1">
                <a:blip r:embed="rId2"/>
                <a:stretch>
                  <a:fillRect l="-4" t="-141" b="-11956"/>
                </a:stretch>
              </a:blipFill>
            </p:spPr>
            <p:txBody>
              <a:bodyPr/>
              <a:lstStyle/>
              <a:p>
                <a:r>
                  <a:rPr lang="zh-CN" altLang="en-US">
                    <a:noFill/>
                  </a:rPr>
                  <a:t> </a:t>
                </a:r>
              </a:p>
            </p:txBody>
          </p:sp>
        </mc:Fallback>
      </mc:AlternateContent>
      <p:sp>
        <p:nvSpPr>
          <p:cNvPr id="5" name="QB_6_BD.33_1#75f296683?pid=74d9c2c90&amp;color=0,0,0&amp;vtp=1&amp;bbb=1"/>
          <p:cNvSpPr/>
          <p:nvPr/>
        </p:nvSpPr>
        <p:spPr>
          <a:xfrm>
            <a:off x="722376" y="36630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以及非生物的物质和能量组成，能量流动沿着</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4_1#75f296683.blank?pid=74d9c2c90&amp;color=0,0,0&amp;vpa=10&amp;vtp=1&amp;bbb=1"/>
          <p:cNvSpPr/>
          <p:nvPr/>
        </p:nvSpPr>
        <p:spPr>
          <a:xfrm>
            <a:off x="2913126" y="3624903"/>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生产者、消费者和分解者</a:t>
            </a:r>
            <a:endParaRPr lang="en-US" altLang="zh-CN" sz="2000" dirty="0"/>
          </a:p>
        </p:txBody>
      </p:sp>
      <p:sp>
        <p:nvSpPr>
          <p:cNvPr id="7" name="QB_6_AN.35_1#75f296683.blank?pid=74d9c2c90&amp;color=0,0,0&amp;vpa=11&amp;vtp=1&amp;bbb=1"/>
          <p:cNvSpPr/>
          <p:nvPr/>
        </p:nvSpPr>
        <p:spPr>
          <a:xfrm>
            <a:off x="5811901" y="4063053"/>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食物链和食物网</a:t>
            </a:r>
            <a:endParaRPr lang="en-US" altLang="zh-CN" sz="2000" dirty="0"/>
          </a:p>
        </p:txBody>
      </p:sp>
      <p:sp>
        <p:nvSpPr>
          <p:cNvPr id="8" name="QB_6_AS.36_1#75f296683?vop=1&amp;pid=74d9c2c90&amp;color=0,0,0&amp;vtp=1&amp;bbb=1&amp;hb=1"/>
          <p:cNvSpPr/>
          <p:nvPr/>
        </p:nvSpPr>
        <p:spPr>
          <a:xfrm>
            <a:off x="722376" y="46054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在一定空间内，由生物群落与它的非生物环境相互作用而形成的统一整体，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叫作生态系统。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生态系统由生产者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、消费者和分解者以及非生物的物质和能量组成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；能量流动的渠道是食物链和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9" name="QO_5_BD.32_2#74d9c2c90?htil=4&amp;pid=718233ad0&amp;color=0,0,0&amp;vtp=1&amp;bt=1&amp;bbb=1&amp;hb=1&amp;hs=1"/>
          <p:cNvSpPr/>
          <p:nvPr/>
        </p:nvSpPr>
        <p:spPr>
          <a:xfrm>
            <a:off x="719993" y="2795212"/>
            <a:ext cx="10752014" cy="408559"/>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该生态系统的能量流动模型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），为渔业管理提供了参考数据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08c51231a?pid=74d9c2c9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（2）该生态系统中营养级Ⅲ、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Ⅳ之间能量传递效率约为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8_1#08c51231a.blank?pid=74d9c2c90&amp;color=0,0,0&amp;vpa=12&amp;vtp=1&amp;bbb=1"/>
              <p:cNvSpPr/>
              <p:nvPr/>
            </p:nvSpPr>
            <p:spPr>
              <a:xfrm>
                <a:off x="7029514" y="1020000"/>
                <a:ext cx="907542"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8_1#08c51231a.blank?pid=74d9c2c90&amp;color=0,0,0&amp;vpa=12&amp;vtp=1&amp;bbb=1"/>
              <p:cNvSpPr>
                <a:spLocks noRot="1" noChangeAspect="1" noMove="1" noResize="1" noEditPoints="1" noAdjustHandles="1" noChangeArrowheads="1" noChangeShapeType="1" noTextEdit="1"/>
              </p:cNvSpPr>
              <p:nvPr/>
            </p:nvSpPr>
            <p:spPr>
              <a:xfrm>
                <a:off x="7029514" y="1020000"/>
                <a:ext cx="907542" cy="294577"/>
              </a:xfrm>
              <a:prstGeom prst="rect">
                <a:avLst/>
              </a:prstGeom>
              <a:blipFill rotWithShape="1">
                <a:blip r:embed="rId1"/>
                <a:stretch>
                  <a:fillRect l="-7" t="-64" r="21"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9_1#08c51231a?vop=1&amp;pid=74d9c2c90&amp;color=0,0,0&amp;vtp=1&amp;bbb=1&amp;hb=1"/>
              <p:cNvSpPr/>
              <p:nvPr/>
            </p:nvSpPr>
            <p:spPr>
              <a:xfrm>
                <a:off x="722376" y="1384300"/>
                <a:ext cx="10753344" cy="1528636"/>
              </a:xfrm>
              <a:prstGeom prst="rect">
                <a:avLst/>
              </a:prstGeom>
              <a:noFill/>
            </p:spPr>
            <p:txBody>
              <a:bodyPr wrap="none" lIns="0" tIns="0" rIns="0" bIns="0" rtlCol="0" anchor="t"/>
              <a:lstStyle/>
              <a:p>
                <a:pPr algn="l" latinLnBrk="1">
                  <a:lnSpc>
                    <a:spcPts val="52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能量传递效率可通过</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2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，该生态系统中营养级Ⅲ的同化量为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，营养级Ⅲ、Ⅳ之间的能量传递效率为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9_1#08c51231a?vop=1&amp;pid=74d9c2c90&amp;color=0,0,0&amp;vtp=1&amp;bbb=1&amp;hb=1"/>
              <p:cNvSpPr>
                <a:spLocks noRot="1" noChangeAspect="1" noMove="1" noResize="1" noEditPoints="1" noAdjustHandles="1" noChangeArrowheads="1" noChangeShapeType="1" noTextEdit="1"/>
              </p:cNvSpPr>
              <p:nvPr/>
            </p:nvSpPr>
            <p:spPr>
              <a:xfrm>
                <a:off x="722376" y="1384300"/>
                <a:ext cx="10753344" cy="1528636"/>
              </a:xfrm>
              <a:prstGeom prst="rect">
                <a:avLst/>
              </a:prstGeom>
              <a:blipFill rotWithShape="1">
                <a:blip r:embed="rId2"/>
                <a:stretch>
                  <a:fillRect l="-4" b="-302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0_1#af9960de2?pid=74d9c2c90&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（3）分析图中数据可知，对营养级Ⅱ的捕捞量不宜再增加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41_1#af9960de2.blank?pid=74d9c2c90&amp;color=0,0,0&amp;mp=1&amp;vpa=13&amp;vtp=1&amp;bbb=1&amp;hb=1"/>
              <p:cNvSpPr/>
              <p:nvPr/>
            </p:nvSpPr>
            <p:spPr>
              <a:xfrm>
                <a:off x="722377" y="931164"/>
                <a:ext cx="10749631" cy="1217359"/>
              </a:xfrm>
              <a:prstGeom prst="rect">
                <a:avLst/>
              </a:prstGeom>
              <a:noFill/>
            </p:spPr>
            <p:txBody>
              <a:bodyPr wrap="square" lIns="0" tIns="0" rIns="0" bIns="0" rtlCol="0" anchor="t"/>
              <a:lstStyle/>
              <a:p>
                <a:pPr latinLnBrk="1">
                  <a:lnSpc>
                    <a:spcPts val="3265"/>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营养级Ⅱ输入总能量为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，呼吸消耗、传递给下一营养级和进入有机碎屑的总能量为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，与捕捞量大致相当</a:t>
                </a:r>
                <a:endParaRPr lang="en-US" altLang="zh-CN" sz="2000" dirty="0">
                  <a:solidFill>
                    <a:srgbClr val="00B050"/>
                  </a:solidFill>
                </a:endParaRPr>
              </a:p>
            </p:txBody>
          </p:sp>
        </mc:Choice>
        <mc:Fallback>
          <p:sp>
            <p:nvSpPr>
              <p:cNvPr id="3" name="QB_6_AN.41_1#af9960de2.blank?pid=74d9c2c90&amp;color=0,0,0&amp;mp=1&amp;vpa=13&amp;vtp=1&amp;bbb=1&amp;hb=1"/>
              <p:cNvSpPr>
                <a:spLocks noRot="1" noChangeAspect="1" noMove="1" noResize="1" noEditPoints="1" noAdjustHandles="1" noChangeArrowheads="1" noChangeShapeType="1" noTextEdit="1"/>
              </p:cNvSpPr>
              <p:nvPr/>
            </p:nvSpPr>
            <p:spPr>
              <a:xfrm>
                <a:off x="722377" y="931164"/>
                <a:ext cx="10749631" cy="1217359"/>
              </a:xfrm>
              <a:prstGeom prst="rect">
                <a:avLst/>
              </a:prstGeom>
              <a:blipFill rotWithShape="1">
                <a:blip r:embed="rId1"/>
                <a:stretch>
                  <a:fillRect l="-4" t="-21" r="1" b="-21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42_1#af9960de2?vop=1&amp;pid=74d9c2c90&amp;color=0,0,0&amp;vtp=1&amp;bbb=1&amp;hb=1"/>
              <p:cNvSpPr/>
              <p:nvPr/>
            </p:nvSpPr>
            <p:spPr>
              <a:xfrm>
                <a:off x="722376" y="2377567"/>
                <a:ext cx="10753344" cy="2265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据图中数据分析可知，营养级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、传递给下一营养级和进入有机碎屑的总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937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捞量大致相当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。如果增加捕捞量会导致营养级Ⅱ生物量减少,破坏生态平衡，故对营养级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Ⅱ的捕捞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量不宜再增加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42_1#af9960de2?vop=1&amp;pid=74d9c2c90&amp;color=0,0,0&amp;vtp=1&amp;bbb=1&amp;hb=1"/>
              <p:cNvSpPr>
                <a:spLocks noRot="1" noChangeAspect="1" noMove="1" noResize="1" noEditPoints="1" noAdjustHandles="1" noChangeArrowheads="1" noChangeShapeType="1" noTextEdit="1"/>
              </p:cNvSpPr>
              <p:nvPr/>
            </p:nvSpPr>
            <p:spPr>
              <a:xfrm>
                <a:off x="722376" y="2377567"/>
                <a:ext cx="10753344" cy="2265934"/>
              </a:xfrm>
              <a:prstGeom prst="rect">
                <a:avLst/>
              </a:prstGeom>
              <a:blipFill rotWithShape="1">
                <a:blip r:embed="rId2"/>
                <a:stretch>
                  <a:fillRect l="-4" t="-6" r="-968" b="-20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3_1#0c6c77a23?pid=74d9c2c9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（4）该生态系统中有机碎屑的能量可输入营养级Ⅱ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，据此能否认为该生态系统中能量可循环利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4_1#0c6c77a23.blank?pid=74d9c2c90&amp;color=0,0,0&amp;vpa=14&amp;vtp=1&amp;bbb=1"/>
          <p:cNvSpPr/>
          <p:nvPr/>
        </p:nvSpPr>
        <p:spPr>
          <a:xfrm>
            <a:off x="1239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p:sp>
        <p:nvSpPr>
          <p:cNvPr id="4" name="QB_6_AS.45_1#0c6c77a23?vop=1&amp;pid=74d9c2c90&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有机碎屑中的能量输入营养级Ⅱ说明营养级Ⅱ还可作为分解者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，不能认为该生态系统中能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量可循环利用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6_BD.46_1#8fbf0b20f?pid=74d9c2c90&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（5）根据图中数据可初步判断该鱼礁区是处于生态平衡的系统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47_1#8fbf0b20f.blank?pid=74d9c2c90&amp;color=0,0,0&amp;vpa=15&amp;vtp=1&amp;bbb=1&amp;hb=1"/>
          <p:cNvSpPr/>
          <p:nvPr/>
        </p:nvSpPr>
        <p:spPr>
          <a:xfrm>
            <a:off x="722377" y="284677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该生态系统3年中组分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和功能相对稳定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，能量收支接近平衡</a:t>
            </a:r>
            <a:endParaRPr lang="en-US" altLang="zh-CN" sz="2000" dirty="0"/>
          </a:p>
        </p:txBody>
      </p:sp>
      <p:sp>
        <p:nvSpPr>
          <p:cNvPr id="7" name="QB_6_AS.48_1#8fbf0b20f?vop=1&amp;pid=74d9c2c90&amp;color=0,0,0&amp;vtp=1&amp;bbb=1&amp;hb=1"/>
          <p:cNvSpPr/>
          <p:nvPr/>
        </p:nvSpPr>
        <p:spPr>
          <a:xfrm>
            <a:off x="722376" y="38294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分析题意，该生态系统3年中组分和功能相对稳定,能量收支接近平衡（营养级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Ⅰ固定的总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能量略大于所有生物的呼吸消耗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），可初步判断该鱼礁区是处于生态平衡的系统。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5e0c56331?pid=718233ad0&amp;color=0,0,0&amp;vtp=1&amp;bt=1&amp;bbb=1"/>
          <p:cNvSpPr/>
          <p:nvPr/>
        </p:nvSpPr>
        <p:spPr>
          <a:xfrm>
            <a:off x="722376" y="972000"/>
            <a:ext cx="1089501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为研究捕食者对被捕食者的影响，科研人员进行了相关实验。</a:t>
            </a:r>
            <a:endParaRPr lang="en-US" altLang="zh-CN" sz="2000" dirty="0"/>
          </a:p>
        </p:txBody>
      </p:sp>
      <p:sp>
        <p:nvSpPr>
          <p:cNvPr id="3" name="QB_6_BD.50_1#6836acb35?pid=5e0c56331&amp;color=0,0,0&amp;vtp=1&amp;bbb=1&amp;hb=1"/>
          <p:cNvSpPr/>
          <p:nvPr/>
        </p:nvSpPr>
        <p:spPr>
          <a:xfrm>
            <a:off x="722376" y="143872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（1）滨蟹在海岸潮间带中是玉黍螺的捕食者，玉黍螺取食墨角藻（一种海藻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）。滨蟹和玉黍螺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。它们构成的食物链是生态系统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实现的渠道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51_1#6836acb35.blank?pid=5e0c56331&amp;color=0,0,0&amp;vpa=16&amp;vtp=1&amp;bbb=1"/>
          <p:cNvSpPr/>
          <p:nvPr/>
        </p:nvSpPr>
        <p:spPr>
          <a:xfrm>
            <a:off x="3779901" y="185782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5" name="QB_6_AN.52_1#6836acb35.blank?pid=5e0c56331&amp;color=0,0,0&amp;vpa=17&amp;vtp=1&amp;bbb=1"/>
          <p:cNvSpPr/>
          <p:nvPr/>
        </p:nvSpPr>
        <p:spPr>
          <a:xfrm>
            <a:off x="8351901" y="185782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物质循环和能量流动</a:t>
            </a:r>
            <a:endParaRPr lang="en-US" altLang="zh-CN" sz="2000" dirty="0"/>
          </a:p>
        </p:txBody>
      </p:sp>
      <p:sp>
        <p:nvSpPr>
          <p:cNvPr id="6" name="QB_6_AS.53_1#6836acb35?vop=1&amp;pid=5e0c56331&amp;color=0,0,0&amp;vtp=1&amp;bbb=1&amp;hb=1"/>
          <p:cNvSpPr/>
          <p:nvPr/>
        </p:nvSpPr>
        <p:spPr>
          <a:xfrm>
            <a:off x="722376" y="285566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结合题意可知，滨蟹和玉黍螺是捕食者，均为生态系统组成成分中的消费者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食物链是生态系统物质循环和能量流动功能实现的渠道，即物质循环和能量流动是沿着食物链和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972fd48ca?pid=205c473c5&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4e54a40c9?pid=9a4fc58e9&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下列有关生物学实验操作、材料、条件等方面的叙述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4e54a40c9.bracket?pid=9a4fc58e9&amp;color=0,0,0&amp;vpa=1&amp;vtp=1"/>
          <p:cNvSpPr/>
          <p:nvPr/>
        </p:nvSpPr>
        <p:spPr>
          <a:xfrm>
            <a:off x="1176401" y="1871091"/>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_2#4e54a40c9.choices?pid=9a4fc58e9&amp;color=0,0,0&amp;vtp=1&amp;bbb=1&amp;hb=1"/>
          <p:cNvSpPr/>
          <p:nvPr/>
        </p:nvSpPr>
        <p:spPr>
          <a:xfrm>
            <a:off x="722376" y="233184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A.设计实验证明雌蛾能够分泌性外激素吸引雄蛾前来交配，可分成A、B两组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，一组用纱窗罩住雌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，另一组用玻璃罩罩住雌蛾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.探究土壤微生物对淀粉的分解作用实验中可以用碘液或斐林试剂来检测因变量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.探究土壤微生物对落叶的分解作用时，应将对照组土壤灭菌以排除土壤微生物的作用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.设计制作生态缸，观察其稳定性实验中要考虑系统内组分及营养级之间的合适比例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6_BD.54_1#eea18f24e?iti=3&amp;htil=5&amp;pid=5e0c5633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24344" y="1054296"/>
            <a:ext cx="4123944" cy="4178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6_BD.54_2#eea18f24e?iti=3&amp;htil=5&amp;pid=5e0c56331&amp;color=0,0,0&amp;vtp=1&amp;bbb=1"/>
          <p:cNvSpPr/>
          <p:nvPr/>
        </p:nvSpPr>
        <p:spPr>
          <a:xfrm>
            <a:off x="9156128" y="532708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4" name="QO_6_BD.54_3#eea18f24e?htil=5&amp;pid=5e0c56331&amp;color=0,0,0&amp;vtp=1&amp;bt=1&amp;bbb=1&amp;hb=1"/>
          <p:cNvSpPr/>
          <p:nvPr/>
        </p:nvSpPr>
        <p:spPr>
          <a:xfrm>
            <a:off x="722376" y="972000"/>
            <a:ext cx="6492240"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（2）科研人员制作了四个培养箱（水流可通过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培养箱内放置两块平板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平板上长有墨角藻供玉黍螺取食。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四个培养箱分别进行图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，若干天后计数并统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计平板上墨角藻的存留率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5" name="QB_7_BD.55_1#be90c83ef?htil=5&amp;pid=eea18f24e&amp;color=0,0,0&amp;vtp=1&amp;bbb=1&amp;hb=1"/>
              <p:cNvSpPr/>
              <p:nvPr/>
            </p:nvSpPr>
            <p:spPr>
              <a:xfrm>
                <a:off x="722376" y="2748603"/>
                <a:ext cx="6492240"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组的作用是排除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对实验结果产生的影响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B_7_BD.55_1#be90c83ef?htil=5&amp;pid=eea18f24e&amp;color=0,0,0&amp;vtp=1&amp;bbb=1&amp;hb=1"/>
              <p:cNvSpPr>
                <a:spLocks noRot="1" noChangeAspect="1" noMove="1" noResize="1" noEditPoints="1" noAdjustHandles="1" noChangeArrowheads="1" noChangeShapeType="1" noTextEdit="1"/>
              </p:cNvSpPr>
              <p:nvPr/>
            </p:nvSpPr>
            <p:spPr>
              <a:xfrm>
                <a:off x="722376" y="2748603"/>
                <a:ext cx="6492240" cy="843153"/>
              </a:xfrm>
              <a:prstGeom prst="rect">
                <a:avLst/>
              </a:prstGeom>
              <a:blipFill rotWithShape="1">
                <a:blip r:embed="rId2"/>
                <a:stretch>
                  <a:fillRect l="-6" t="-38" r="-1931" b="-5399"/>
                </a:stretch>
              </a:blipFill>
            </p:spPr>
            <p:txBody>
              <a:bodyPr/>
              <a:lstStyle/>
              <a:p>
                <a:r>
                  <a:rPr lang="zh-CN" altLang="en-US">
                    <a:noFill/>
                  </a:rPr>
                  <a:t> </a:t>
                </a:r>
              </a:p>
            </p:txBody>
          </p:sp>
        </mc:Fallback>
      </mc:AlternateContent>
      <p:sp>
        <p:nvSpPr>
          <p:cNvPr id="6" name="QB_7_AN.56_1#be90c83ef.blank?pid=eea18f24e&amp;color=0,0,0&amp;vpa=18&amp;vtp=1&amp;bbb=1&amp;hb=1"/>
          <p:cNvSpPr/>
          <p:nvPr/>
        </p:nvSpPr>
        <p:spPr>
          <a:xfrm>
            <a:off x="722376" y="2710503"/>
            <a:ext cx="6492240"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环境因素引起的墨角藻生长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或死亡</a:t>
            </a:r>
            <a:endParaRPr lang="en-US" altLang="zh-CN" sz="2000" dirty="0"/>
          </a:p>
        </p:txBody>
      </p:sp>
      <mc:AlternateContent xmlns:mc="http://schemas.openxmlformats.org/markup-compatibility/2006">
        <mc:Choice xmlns:a14="http://schemas.microsoft.com/office/drawing/2010/main" Requires="a14">
          <p:sp>
            <p:nvSpPr>
              <p:cNvPr id="7" name="QB_7_AS.57_1#be90c83ef?htil=5&amp;vop=1&amp;pid=eea18f24e&amp;color=0,0,0&amp;vtp=1&amp;bbb=1&amp;hb=1"/>
              <p:cNvSpPr/>
              <p:nvPr/>
            </p:nvSpPr>
            <p:spPr>
              <a:xfrm>
                <a:off x="722376" y="3593153"/>
                <a:ext cx="6492240"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组的作用是作为对照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，目的是排除环境因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素引起的墨角藻生长或死亡对实验结果产生的影响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7_AS.57_1#be90c83ef?htil=5&amp;vop=1&amp;pid=eea18f24e&amp;color=0,0,0&amp;vtp=1&amp;bbb=1&amp;hb=1"/>
              <p:cNvSpPr>
                <a:spLocks noRot="1" noChangeAspect="1" noMove="1" noResize="1" noEditPoints="1" noAdjustHandles="1" noChangeArrowheads="1" noChangeShapeType="1" noTextEdit="1"/>
              </p:cNvSpPr>
              <p:nvPr/>
            </p:nvSpPr>
            <p:spPr>
              <a:xfrm>
                <a:off x="722376" y="3593153"/>
                <a:ext cx="6492240" cy="907034"/>
              </a:xfrm>
              <a:prstGeom prst="rect">
                <a:avLst/>
              </a:prstGeom>
              <a:blipFill rotWithShape="1">
                <a:blip r:embed="rId3"/>
                <a:stretch>
                  <a:fillRect l="-6" t="-36" r="-1002"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58_1#cd00347c1?pid=eea18f24e&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信息能对玉黍螺取食墨角藻产生影响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59_1#cd00347c1.blank?pid=eea18f24e&amp;color=0,0,0&amp;vpa=19&amp;vtp=1&amp;bbb=1"/>
          <p:cNvSpPr/>
          <p:nvPr/>
        </p:nvSpPr>
        <p:spPr>
          <a:xfrm>
            <a:off x="795401" y="1369315"/>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4" name="QB_7_AS.60_1#cd00347c1?vop=1&amp;pid=eea18f24e&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化学信息能对玉黍螺造成影响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，进而影响玉黍螺对墨角藻的取食。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1_1#997cb5911?iti=4&amp;htil=6&amp;pid=5e0c56331&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01379" y="1054296"/>
            <a:ext cx="3849624"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61_2#997cb5911?iti=4&amp;htil=6&amp;pid=5e0c56331&amp;color=0,0,0&amp;vtp=1&amp;bbb=1"/>
          <p:cNvSpPr/>
          <p:nvPr/>
        </p:nvSpPr>
        <p:spPr>
          <a:xfrm>
            <a:off x="9296003" y="365855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6_BD.61_3#997cb5911?htil=6&amp;pid=5e0c56331&amp;color=0,0,0&amp;vtp=1&amp;bt=1&amp;bbb=1&amp;hs=1"/>
          <p:cNvSpPr/>
          <p:nvPr/>
        </p:nvSpPr>
        <p:spPr>
          <a:xfrm>
            <a:off x="722376" y="972000"/>
            <a:ext cx="676656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（3）上述实验统计得到的墨角藻存留率如图2。</a:t>
            </a:r>
            <a:endParaRPr lang="en-US" altLang="zh-CN" sz="2000" dirty="0"/>
          </a:p>
        </p:txBody>
      </p:sp>
      <p:sp>
        <p:nvSpPr>
          <p:cNvPr id="5" name="QB_6_BD.61_4#997cb5911?htil=6&amp;pid=5e0c56331&amp;color=0,0,0&amp;vtp=1&amp;bbb=1&amp;hb=1&amp;hs=1"/>
          <p:cNvSpPr/>
          <p:nvPr/>
        </p:nvSpPr>
        <p:spPr>
          <a:xfrm>
            <a:off x="722376" y="1435169"/>
            <a:ext cx="6766560" cy="13003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依据实验结果可得出的结论是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62_1#997cb5911.blank?pid=5e0c56331&amp;color=0,0,0&amp;vpa=20&amp;vtp=1&amp;bbb=1&amp;hb=1"/>
          <p:cNvSpPr/>
          <p:nvPr/>
        </p:nvSpPr>
        <p:spPr>
          <a:xfrm>
            <a:off x="722376" y="1397069"/>
            <a:ext cx="6766560"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）滨蟹传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递的化学信息明显抑制玉黍螺取食墨角藻，对小玉黍螺取食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的影响更大</a:t>
            </a:r>
            <a:endParaRPr lang="en-US" altLang="zh-CN" sz="2000" dirty="0"/>
          </a:p>
        </p:txBody>
      </p:sp>
      <p:sp>
        <p:nvSpPr>
          <p:cNvPr id="7" name="QB_6_AS.63_1#997cb5911?htil=6&amp;vop=1&amp;pid=5e0c56331&amp;color=0,0,0&amp;vtp=1&amp;bbb=1&amp;hb=1&amp;hs=1"/>
          <p:cNvSpPr/>
          <p:nvPr/>
        </p:nvSpPr>
        <p:spPr>
          <a:xfrm>
            <a:off x="722376" y="2836995"/>
            <a:ext cx="6766560"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实验结果显示，在滨蟹存在的情况下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，玉黍螺受到捕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食者的影响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，减少了对墨角藻的取食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，而在无滨蟹存在的情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，小玉黍螺的取食量高于大玉黍螺的取食量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，由此得出</a:t>
            </a:r>
            <a:endParaRPr lang="en-US" altLang="zh-CN" sz="2200" dirty="0"/>
          </a:p>
        </p:txBody>
      </p:sp>
      <p:sp>
        <p:nvSpPr>
          <p:cNvPr id="8" name="QB_6_AS.63_1#997cb5911?htil=6&amp;vop=1&amp;pid=5e0c56331&amp;color=0,0,0&amp;vtp=1&amp;bbb=1&amp;hb=1&amp;hs=1"/>
          <p:cNvSpPr/>
          <p:nvPr/>
        </p:nvSpPr>
        <p:spPr>
          <a:xfrm>
            <a:off x="722376" y="4218374"/>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的结论为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）滨蟹传递的化学信息能明显抑制玉黍螺取食墨角藻，且对小玉黍螺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取食的影响更大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500"/>
                                        <p:tgtEl>
                                          <p:spTgt spid="7">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bg/>
                                          </p:spTgt>
                                        </p:tgtEl>
                                        <p:attrNameLst>
                                          <p:attrName>style.visibility</p:attrName>
                                        </p:attrNameLst>
                                      </p:cBhvr>
                                      <p:to>
                                        <p:strVal val="visible"/>
                                      </p:to>
                                    </p:set>
                                    <p:animEffect transition="in" filter="fade">
                                      <p:cBhvr>
                                        <p:cTn id="33" dur="500"/>
                                        <p:tgtEl>
                                          <p:spTgt spid="8">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fade">
                                      <p:cBhvr>
                                        <p:cTn id="36" dur="500"/>
                                        <p:tgtEl>
                                          <p:spTgt spid="8">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animEffect transition="in" filter="fade">
                                      <p:cBhvr>
                                        <p:cTn id="3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e54a40c9?vop=1&amp;pid=9a4fc58e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性外激素属于生态系统中的化学信息，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要证明雌蛾能够分泌性外激素吸引雄蛾前来交配，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一组实验用纱窗罩住雌蛾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，不妨碍性外激素传播；另一组用玻璃罩罩住雌蛾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，使得性外激素无法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散发到外界空气中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，阻断信息的传递，两组实验形成对照，A正确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。该实验中淀粉分解后产生还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，因而可以用斐林试剂或碘液来检测因变量，B正确。该实验对照组土壤不做处理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，C错误。在制作生态缸时，要考虑系统内组分及营养级之间的合适比例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之正常运转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5e5a63a8?pid=9a4fc58e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生态系统内各要素之间的作用是通过以“食物联系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”连接的营养结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构实现的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5e5a63a8.bracket?pid=9a4fc58e9&amp;color=0,0,0&amp;vpa=2&amp;vtp=1"/>
          <p:cNvSpPr/>
          <p:nvPr/>
        </p:nvSpPr>
        <p:spPr>
          <a:xfrm>
            <a:off x="422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55e5a63a8.choices?pid=9a4fc58e9&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A.生态系统的营养结构是指食物链和食物网，包括生产者、消费者、分解者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.动物食性的变化会引起食物链的改变，因此动物所处的营养级不是一成不变的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.营养级是指处于食物链同一环节上的同种生物的总和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.一般情况下，食物链越短，能量传递效率更高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55e5a63a8?vop=1&amp;pid=9a4fc58e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生态系统的营养结构是指食物链和食物网，只包括生产者和消费者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，分解者不参与食物链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和食物网的构成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，A错误；动物食性发生变化时，它在食物链中的位置就可能改变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，所以动物所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处的营养级不是固定不变的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，B正确；营养级是指处于食物链同一环节上的所有生物的总和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非同种生物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，C错误；能量在相邻两个营养级间的传递效率一般是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，与食物链长短无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55e5a63a8?vop=1&amp;pid=9a4fc58e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4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d3948a062?pid=9a4fc58e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据生态学家估计，持续7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个月的澳大利亚大火至少向空中释放了3.5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亿吨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120万公顷的森林及大量牧场被烧毁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，澳大利亚独有的动物考拉也在这次火灾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中大量死去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d3948a062?pid=9a4fc58e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8_1#d3948a062.bracket?pid=9a4fc58e9&amp;color=0,0,0&amp;vpa=3&amp;vtp=1"/>
          <p:cNvSpPr/>
          <p:nvPr/>
        </p:nvSpPr>
        <p:spPr>
          <a:xfrm>
            <a:off x="473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d3948a062.choices?pid=9a4fc58e9&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A.火灾中，刺鼻的烟味和火光给考拉传递了物理信息，使一部分考拉逃生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.澳大利亚大火可能对全球的生态环境造成影响的原因是碳循环具有全球性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.在恢复过程中，采取投入适量的物质和能量等措施可以避免被烧毁的林地向荒漠化演替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.强度较弱的地表火能烧掉枯枝落叶，加快生态系统的物质循环，对森林是有利的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d3948a062?vop=1&amp;pid=9a4fc58e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火灾中刺鼻的烟味属于化学信息，而火光属于物理信息，A错误；碳循环具有全球性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大利亚大火释放大量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会参与全球碳循环，从而可能对全球的生态环境造成影响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；在生态系统恢复过程中，采取投入适量的物质和能量等措施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，有利于生态系统恢复原来的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，可以避免被烧毁的林地向荒漠化演替，C正确；强度较弱的地表火能烧掉枯枝落叶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，加快生态系统的物质循环，对森林生态系统有一定益处，D正确。</a:t>
                </a:r>
                <a:endParaRPr lang="en-US" altLang="zh-CN" sz="2200" dirty="0"/>
              </a:p>
            </p:txBody>
          </p:sp>
        </mc:Choice>
        <mc:Fallback>
          <p:sp>
            <p:nvSpPr>
              <p:cNvPr id="2" name="QC_5_AS.9_1#d3948a062?vop=1&amp;pid=9a4fc58e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13d73ae9?pid=9a4fc58e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染后的净化作用示意图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13d73ae9.bracket?pid=9a4fc58e9&amp;color=0,0,0&amp;vpa=4&amp;vtp=1"/>
          <p:cNvSpPr/>
          <p:nvPr/>
        </p:nvSpPr>
        <p:spPr>
          <a:xfrm>
            <a:off x="574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0_2#713d73ae9?pid=9a4fc58e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05656" y="1951677"/>
            <a:ext cx="3986784"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0_3#713d73ae9.choices?pid=9a4fc58e9&amp;color=0,0,0&amp;vtp=1&amp;bbb=1"/>
              <p:cNvSpPr/>
              <p:nvPr/>
            </p:nvSpPr>
            <p:spPr>
              <a:xfrm>
                <a:off x="722376" y="3970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A.该河流受到轻微污染后自我净化的过程说明具有抵抗力稳定性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.流入该河流中的细菌等分解者的能量来自动植物遗体残骸中的化学能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段溶解氧减少的主要原因是藻类数量减少和需氧细菌大量繁殖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段藻类大量繁殖的主要原因是有机物分解产生大量的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endParaRPr lang="en-US" altLang="zh-CN" sz="2000" dirty="0"/>
              </a:p>
            </p:txBody>
          </p:sp>
        </mc:Choice>
        <mc:Fallback>
          <p:sp>
            <p:nvSpPr>
              <p:cNvPr id="5" name="QC_5_BD.10_3#713d73ae9.choices?pid=9a4fc58e9&amp;color=0,0,0&amp;vtp=1&amp;bbb=1"/>
              <p:cNvSpPr>
                <a:spLocks noRot="1" noChangeAspect="1" noMove="1" noResize="1" noEditPoints="1" noAdjustHandles="1" noChangeArrowheads="1" noChangeShapeType="1" noTextEdit="1"/>
              </p:cNvSpPr>
              <p:nvPr/>
            </p:nvSpPr>
            <p:spPr>
              <a:xfrm>
                <a:off x="722376" y="39709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7218</Words>
  <Application>WPS 演示</Application>
  <PresentationFormat>宽屏</PresentationFormat>
  <Paragraphs>369</Paragraphs>
  <Slides>33</Slides>
  <Notes>33</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33</vt:i4>
      </vt:variant>
    </vt:vector>
  </HeadingPairs>
  <TitlesOfParts>
    <vt:vector size="55"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2025-08-02T04:17:00Z</dcterms:created>
  <dcterms:modified xsi:type="dcterms:W3CDTF">2025-08-05T01:21:57Z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7C926121AA644451BB5C2AB4527F7827_12</vt:lpwstr>
  </property>
  <property fmtid="{D5CDD505-2E9C-101B-9397-08002B2CF9AE}" pid="3" name="KSOProductBuildVer">
    <vt:lpwstr>2052-12.1.0.21915</vt:lpwstr>
  </property>
</Properties>
</file>