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5684" autoAdjust="0"/>
    <p:restoredTop sz="94610"/>
  </p:normalViewPr>
  <p:slideViewPr>
    <p:cSldViewPr snapToGrid="0" snapToObjects="1">
      <p:cViewPr varScale="1">
        <p:scale>
          <a:sx n="74" d="100"/>
          <a:sy n="74" d="100"/>
        </p:scale>
        <p:origin x="91" y="36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8bb65e2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混淆摄入量与同化量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d0533cc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分析能量流动的过程和特点</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074823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生态金字塔</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79d570d4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分析能量流动的意义</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8bb65e2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混淆摄入量与同化量</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af864f6262062ddd023#tid=688b2e5f4e75f9000925dda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110728" y="4572000"/>
            <a:ext cx="3639312" cy="932688"/>
          </a:xfrm>
          <a:prstGeom prst="rect">
            <a:avLst/>
          </a:prstGeom>
        </p:spPr>
      </p:pic>
      <p:sp>
        <p:nvSpPr>
          <p:cNvPr id="4" name="MasterShapeName"/>
          <p:cNvSpPr/>
          <p:nvPr/>
        </p:nvSpPr>
        <p:spPr>
          <a:xfrm>
            <a:off x="8101584" y="4572000"/>
            <a:ext cx="3675888" cy="923544"/>
          </a:xfrm>
          <a:prstGeom prst="rect">
            <a:avLst/>
          </a:prstGeom>
          <a:noFill/>
        </p:spPr>
        <p:txBody>
          <a:bodyPr wrap="square" lIns="0" tIns="0" rIns="0" bIns="0" rtlCol="0" anchor="ctr"/>
          <a:lstStyle/>
          <a:p>
            <a:pPr algn="ctr">
              <a:lnSpc>
                <a:spcPct val="120000"/>
              </a:lnSpc>
            </a:pPr>
            <a:r>
              <a:rPr lang="en-US" sz="2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           生物与环境 RJ 多选题模式</a:t>
            </a:r>
            <a:endParaRPr lang="en-US" sz="22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5.xml"/><Relationship Id="rId2" Type="http://schemas.openxmlformats.org/officeDocument/2006/relationships/image" Target="../media/image21.png"/><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6.xml"/><Relationship Id="rId2" Type="http://schemas.openxmlformats.org/officeDocument/2006/relationships/image" Target="../media/image24.png"/><Relationship Id="rId1"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7.xml"/><Relationship Id="rId2" Type="http://schemas.openxmlformats.org/officeDocument/2006/relationships/image" Target="../media/image26.png"/><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7.xml"/><Relationship Id="rId1"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10.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10.xml"/><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image" Target="../media/image33.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10.xml"/><Relationship Id="rId4" Type="http://schemas.openxmlformats.org/officeDocument/2006/relationships/image" Target="../media/image37.png"/><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image" Target="../media/image38.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10.xml"/><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image" Target="../media/image3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image" Target="../media/image42.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10.xml"/><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image" Target="../media/image43.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0.xml"/><Relationship Id="rId1" Type="http://schemas.openxmlformats.org/officeDocument/2006/relationships/image" Target="../media/image46.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10.xml"/><Relationship Id="rId2" Type="http://schemas.openxmlformats.org/officeDocument/2006/relationships/image" Target="../media/image48.png"/><Relationship Id="rId1" Type="http://schemas.openxmlformats.org/officeDocument/2006/relationships/image" Target="../media/image47.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image" Target="../media/image49.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0.xml"/><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image" Target="../media/image5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10.xml"/><Relationship Id="rId2" Type="http://schemas.openxmlformats.org/officeDocument/2006/relationships/image" Target="../media/image54.png"/><Relationship Id="rId1" Type="http://schemas.openxmlformats.org/officeDocument/2006/relationships/image" Target="../media/image53.png"/></Relationships>
</file>

<file path=ppt/slides/_rels/slide41.xml.rels><?xml version="1.0" encoding="UTF-8" standalone="yes"?>
<Relationships xmlns="http://schemas.openxmlformats.org/package/2006/relationships"><Relationship Id="rId6" Type="http://schemas.openxmlformats.org/officeDocument/2006/relationships/notesSlide" Target="../notesSlides/notesSlide41.xml"/><Relationship Id="rId5" Type="http://schemas.openxmlformats.org/officeDocument/2006/relationships/slideLayout" Target="../slideLayouts/slideLayout10.xml"/><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0.xml"/><Relationship Id="rId1" Type="http://schemas.openxmlformats.org/officeDocument/2006/relationships/image" Target="../media/image59.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10.xml"/><Relationship Id="rId2" Type="http://schemas.openxmlformats.org/officeDocument/2006/relationships/image" Target="../media/image61.png"/><Relationship Id="rId1" Type="http://schemas.openxmlformats.org/officeDocument/2006/relationships/image" Target="../media/image60.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10.xml"/><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0.xml"/><Relationship Id="rId1" Type="http://schemas.openxmlformats.org/officeDocument/2006/relationships/image" Target="../media/image65.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4.xml"/><Relationship Id="rId2" Type="http://schemas.openxmlformats.org/officeDocument/2006/relationships/image" Target="../media/image13.png"/><Relationship Id="rId1"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4.xml"/><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4836aec8e?vop=1&amp;pid=9d0533cc0&amp;color=0,0,0&amp;vtp=1&amp;bt=1&amp;bbb=1&amp;hb=1"/>
              <p:cNvSpPr/>
              <p:nvPr/>
            </p:nvSpPr>
            <p:spPr>
              <a:xfrm>
                <a:off x="722376" y="1005840"/>
                <a:ext cx="10753344" cy="2875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图甲中①表示兔的摄入量，③表示兔粪便中的能量，若②为狐的同化量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，兔到狐的能量传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递效率为狐的同化量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为兔流向分解者的能量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为兔流向下一营养级的能量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为兔未利用的能量，图乙中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；兔呼吸作用释放的能量中大部分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以热能形式散失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，少部分用于合成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；兔排出来的粪便中的能量不属于兔自身的同化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，而属于上一营养级同化量的一部分，D错误。</a:t>
                </a:r>
                <a:endParaRPr lang="en-US" altLang="zh-CN" sz="2200" dirty="0"/>
              </a:p>
            </p:txBody>
          </p:sp>
        </mc:Choice>
        <mc:Fallback>
          <p:sp>
            <p:nvSpPr>
              <p:cNvPr id="2" name="QC_5_AS.11_1#4836aec8e?vop=1&amp;pid=9d0533cc0&amp;color=0,0,0&amp;vtp=1&amp;bt=1&amp;bbb=1&amp;hb=1"/>
              <p:cNvSpPr>
                <a:spLocks noRot="1" noChangeAspect="1" noMove="1" noResize="1" noEditPoints="1" noAdjustHandles="1" noChangeArrowheads="1" noChangeShapeType="1" noTextEdit="1"/>
              </p:cNvSpPr>
              <p:nvPr/>
            </p:nvSpPr>
            <p:spPr>
              <a:xfrm>
                <a:off x="722376" y="1005840"/>
                <a:ext cx="10753344" cy="2875534"/>
              </a:xfrm>
              <a:prstGeom prst="rect">
                <a:avLst/>
              </a:prstGeom>
              <a:blipFill rotWithShape="1">
                <a:blip r:embed="rId1"/>
                <a:stretch>
                  <a:fillRect l="-4" r="-1488" b="-15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b19ed0b57?pid=907482345&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［福建莆田一中2024高二期中］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如图所示为生物界可能出现的4种生态金字塔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b19ed0b57.bracket?pid=907482345&amp;color=0,0,0&amp;vpa=4&amp;vtp=1"/>
          <p:cNvSpPr/>
          <p:nvPr/>
        </p:nvSpPr>
        <p:spPr>
          <a:xfrm>
            <a:off x="1938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2_2#b19ed0b57?pid=90748234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77640" y="1985517"/>
            <a:ext cx="4233672"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2_3#b19ed0b57.choices?pid=907482345&amp;color=0,0,0&amp;vtp=1&amp;bbb=1"/>
              <p:cNvSpPr/>
              <p:nvPr/>
            </p:nvSpPr>
            <p:spPr>
              <a:xfrm>
                <a:off x="722376" y="300151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鸟”的数量金字塔和能量金字塔可分别用图甲和图丙表示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.图丁不能表示能量金字塔与能量流动具有逐级递减的特点有关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.生态金字塔中，每一种生物只能属于一层，每一层都不含分解者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.生态金字塔中每一层代表一个营养级，图中“1”代表第一营养级</a:t>
                </a:r>
                <a:endParaRPr lang="en-US" altLang="zh-CN" sz="2000" dirty="0"/>
              </a:p>
            </p:txBody>
          </p:sp>
        </mc:Choice>
        <mc:Fallback>
          <p:sp>
            <p:nvSpPr>
              <p:cNvPr id="5" name="QC_5_BD.12_3#b19ed0b57.choices?pid=907482345&amp;color=0,0,0&amp;vtp=1&amp;bbb=1"/>
              <p:cNvSpPr>
                <a:spLocks noRot="1" noChangeAspect="1" noMove="1" noResize="1" noEditPoints="1" noAdjustHandles="1" noChangeArrowheads="1" noChangeShapeType="1" noTextEdit="1"/>
              </p:cNvSpPr>
              <p:nvPr/>
            </p:nvSpPr>
            <p:spPr>
              <a:xfrm>
                <a:off x="722376" y="3001517"/>
                <a:ext cx="10753344" cy="1796034"/>
              </a:xfrm>
              <a:prstGeom prst="rect">
                <a:avLst/>
              </a:prstGeom>
              <a:blipFill rotWithShape="1">
                <a:blip r:embed="rId2"/>
                <a:stretch>
                  <a:fillRect l="-4" t="-28" b="-25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b19ed0b57?vop=1&amp;pid=907482345&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一棵树上有很多植食性昆虫，还有少量捕食昆虫的鸟类，所以“树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字塔可用图甲表示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；能量流动具有逐级递减的特点，所以其能量金字塔可用图丙表示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，不可用图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，A、B正确；生态金字塔中，一种动物可以位于不同的食物链，属于不同营养级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属于生态金字塔的两层甚至多层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，C错误；生态金字塔中每一层代表一个营养级，图中“1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4_1#b19ed0b57?vop=1&amp;pid=907482345&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1181"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08f57e1c5?pid=907482345&amp;color=0,0,0&amp;vtp=1&amp;bt=1&amp;bbb=1&amp;hb=1"/>
          <p:cNvSpPr/>
          <p:nvPr/>
        </p:nvSpPr>
        <p:spPr>
          <a:xfrm>
            <a:off x="722376" y="100584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生态金字塔是根据营养级绘制的，包括能量金字塔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有机物总干重）金字塔和数量金字塔。某人工桃园存在桃粉蚜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、二斑叶螨以及桃潜叶蛾等果树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，各类生物的数量保持相对稳定。下列关于桃园生态金字塔的叙述，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08f57e1c5.bracket?pid=907482345&amp;color=0,0,0&amp;vpa=5&amp;vtp=1"/>
          <p:cNvSpPr/>
          <p:nvPr/>
        </p:nvSpPr>
        <p:spPr>
          <a:xfrm>
            <a:off x="10053701" y="19011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5_2#08f57e1c5.choices?pid=907482345&amp;color=0,0,0&amp;vtp=1&amp;bbb=1"/>
          <p:cNvSpPr/>
          <p:nvPr/>
        </p:nvSpPr>
        <p:spPr>
          <a:xfrm>
            <a:off x="722376" y="23679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A.桃树和害虫构成的数量金字塔呈倒金字塔形，底部的桃树较少，顶部的害虫较多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.桃园中生物量金字塔为上窄下宽，桃树的生物量大于桃园所有害虫的生物量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.能量金字塔中桃粉蚜、二斑叶螨以及桃潜叶蛾位于第二营养级，属于初级消费者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.桃园暴发桃潜叶蛾灾害时，能量金字塔和生物量金字塔将与数量金字塔形状相似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08f57e1c5?vop=1&amp;pid=907482345&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桃树个体大，一株桃树上可有许多害虫，</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因此桃树和害虫构成的数量金字塔呈倒金字塔形，</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金字塔底部桃树的数量较少</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，顶部害虫的数量较多，A正确；桃园生物量金字塔上窄下宽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，桃树作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，其生物量最大，大于桃园所有害虫的总生物量，B正确；桃粉蚜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、二斑叶螨以及桃潜叶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蛾都是以桃树为食的害虫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，位于第二营养级，属于初级消费者，C正确；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桃园暴发桃潜叶蛾灾害时，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桃园能量金字塔和生物量金字塔的形状仍为上窄下宽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，与数量金字塔形状并不相似，D错误。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08f57e1c5?vop=1&amp;pid=907482345&amp;color=0,0,0&amp;vtp=1&amp;bt=1&amp;bbb=1&amp;hb=1"/>
          <p:cNvSpPr/>
          <p:nvPr/>
        </p:nvSpPr>
        <p:spPr>
          <a:xfrm>
            <a:off x="722376" y="969264"/>
            <a:ext cx="10753344" cy="3167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algn="ct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生态金字塔的每一层代表单位时间内每一营养级所同化的能量或有机物的总干重或生物个体数目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的相对值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，一般情况下，从下至上营养级升高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，各营养级的同化量或生物量或生物个体数量逐级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。能量金字塔通常都是上窄下宽的金字塔形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；而数量金字塔和生物量金字塔一般呈上窄下宽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，但也有倒置情况，如森林生态系统中，树的个体大，一棵树上可有许多昆虫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量金字塔是倒置的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eaccb1289?pid=79d570d41&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研究生态系统的能量流动可以帮助人们将生物在时间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、空间上进行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，增大流入生态系统的总能量。下列关于生态系统中能量流动的叙述，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eaccb1289.bracket?pid=79d570d41&amp;color=0,0,0&amp;vpa=6&amp;vtp=1"/>
          <p:cNvSpPr/>
          <p:nvPr/>
        </p:nvSpPr>
        <p:spPr>
          <a:xfrm>
            <a:off x="10815701" y="144399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eaccb1289.choices?pid=79d570d41&amp;color=0,0,0&amp;vtp=1&amp;bbb=1"/>
          <p:cNvSpPr/>
          <p:nvPr/>
        </p:nvSpPr>
        <p:spPr>
          <a:xfrm>
            <a:off x="722376" y="191071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A.不同类型的生态系统中，流入生态系统的总能量都是生产者固定的太阳能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.“稻—萍—蛙”立体养殖能充分利用群落的空间和资源，提高能量传递效率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.沼气发酵使植物同化的能量得到多级利用，沼渣施肥使能量重新流入生产者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.玉米田除虫调整了能量流动关系，一定程度上提高了生产者同化量流向对人类有利方向的比例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eaccb1289?vop=1&amp;pid=79d570d41&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不同类型的生态系统中，流入生态系统的总能量主要是生产者固定的太阳能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，但可能还有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其他形式的能量输入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，如人工投放饵料中的能量，A错误；“稻—萍—蛙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”立体养殖模式充分利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用了群落的空间和资源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，提高了能量利用率，但不能提高能量传递效率，B错误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；沼气发酵使植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物同化的能量得到多级利用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，沼渣施肥使无机营养物质被生产者利用，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但能量不能流入生产者，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错误；玉米田除虫调整了能量流动关系，减少了害虫对生产者的取食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，一定程度上提高了生产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者同化量流向对人类有利方向的比例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310af30dd?pid=79d570d41&amp;color=0,0,0&amp;vtp=1&amp;bt=1&amp;bbb=1&amp;hb=1"/>
          <p:cNvSpPr/>
          <p:nvPr/>
        </p:nvSpPr>
        <p:spPr>
          <a:xfrm>
            <a:off x="722376" y="1005840"/>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生态农业是一种注重可持续发展的农业生产模式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，稻田养鸭的模式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，鸭子进入稻田后，可以捕食稻田内的部分杂草和害虫，同时疏松土壤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，其排泄物还可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以肥田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，促进水稻生长。鸭几乎不取食水稻。与传统水稻种植相比，稻田养鸭模式效益显著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22_2#310af30dd?pid=79d570d4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06824" y="2425975"/>
            <a:ext cx="3584448"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22_3#310af30dd?pid=79d570d41&amp;color=0,0,0&amp;vtp=1&amp;bbb=1"/>
              <p:cNvSpPr/>
              <p:nvPr/>
            </p:nvSpPr>
            <p:spPr>
              <a:xfrm>
                <a:off x="722376" y="4356375"/>
                <a:ext cx="10753344" cy="351409"/>
              </a:xfrm>
              <a:prstGeom prst="rect">
                <a:avLst/>
              </a:prstGeom>
              <a:noFill/>
            </p:spPr>
            <p:txBody>
              <a:bodyPr wrap="none" lIns="0" tIns="0" rIns="0" bIns="0" rtlCol="0" anchor="t"/>
              <a:lstStyle/>
              <a:p>
                <a:pPr algn="ctr" latinLnBrk="1">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稻田养鸭的效益计算表［单位：元/亩（1亩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666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平方米）］</a:t>
                </a:r>
                <a:endParaRPr lang="en-US" altLang="zh-CN" sz="2000" dirty="0"/>
              </a:p>
            </p:txBody>
          </p:sp>
        </mc:Choice>
        <mc:Fallback>
          <p:sp>
            <p:nvSpPr>
              <p:cNvPr id="4" name="QO_5_BD.22_3#310af30dd?pid=79d570d41&amp;color=0,0,0&amp;vtp=1&amp;bbb=1"/>
              <p:cNvSpPr>
                <a:spLocks noRot="1" noChangeAspect="1" noMove="1" noResize="1" noEditPoints="1" noAdjustHandles="1" noChangeArrowheads="1" noChangeShapeType="1" noTextEdit="1"/>
              </p:cNvSpPr>
              <p:nvPr/>
            </p:nvSpPr>
            <p:spPr>
              <a:xfrm>
                <a:off x="722376" y="4356375"/>
                <a:ext cx="10753344" cy="351409"/>
              </a:xfrm>
              <a:prstGeom prst="rect">
                <a:avLst/>
              </a:prstGeom>
              <a:blipFill rotWithShape="1">
                <a:blip r:embed="rId2"/>
                <a:stretch>
                  <a:fillRect l="-4" t="-78" b="-8342"/>
                </a:stretch>
              </a:blipFill>
            </p:spPr>
            <p:txBody>
              <a:bodyPr/>
              <a:lstStyle/>
              <a:p>
                <a:r>
                  <a:rPr lang="zh-CN" altLang="en-US">
                    <a:noFill/>
                  </a:rPr>
                  <a:t> </a:t>
                </a:r>
              </a:p>
            </p:txBody>
          </p:sp>
        </mc:Fallback>
      </mc:AlternateContent>
      <p:graphicFrame>
        <p:nvGraphicFramePr>
          <p:cNvPr id="19" name="QO_5_BD.22_4#310af30dd?colgroup=4,3,4,3,3,3,4,4,4&amp;pid=79d570d41&amp;color=0,0,0&amp;vtp=1&amp;bbb=1"/>
          <p:cNvGraphicFramePr>
            <a:graphicFrameLocks noGrp="1"/>
          </p:cNvGraphicFramePr>
          <p:nvPr/>
        </p:nvGraphicFramePr>
        <p:xfrm>
          <a:off x="722376" y="4844817"/>
          <a:ext cx="10652760" cy="1260094"/>
        </p:xfrm>
        <a:graphic>
          <a:graphicData uri="http://schemas.openxmlformats.org/drawingml/2006/table">
            <a:tbl>
              <a:tblPr/>
              <a:tblGrid>
                <a:gridCol w="1380744"/>
                <a:gridCol w="932688"/>
                <a:gridCol w="1371600"/>
                <a:gridCol w="941832"/>
                <a:gridCol w="941832"/>
                <a:gridCol w="941832"/>
                <a:gridCol w="1380744"/>
                <a:gridCol w="1380744"/>
                <a:gridCol w="1380744"/>
              </a:tblGrid>
              <a:tr h="416560">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施药工资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尼龙网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纯收入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水稻单种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767">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5#310af30dd?pid=79d570d41&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3_1#3ade6df6e?pid=310af30dd&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（1）生态系统是指一定空间内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相互作用而形成的统一整体，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其中害虫和鸭的种间关系是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4_1#3ade6df6e.blank?pid=310af30dd&amp;color=0,0,0&amp;vpa=7&amp;vtp=1&amp;bbb=1"/>
          <p:cNvSpPr/>
          <p:nvPr/>
        </p:nvSpPr>
        <p:spPr>
          <a:xfrm>
            <a:off x="4691126" y="1394841"/>
            <a:ext cx="323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生物群落与它的非生物环境</a:t>
            </a:r>
            <a:endParaRPr lang="en-US" altLang="zh-CN" sz="2000" dirty="0"/>
          </a:p>
        </p:txBody>
      </p:sp>
      <p:sp>
        <p:nvSpPr>
          <p:cNvPr id="5" name="QB_6_AN.25_1#3ade6df6e.blank?pid=310af30dd&amp;color=0,0,0&amp;vpa=8&amp;vtp=1&amp;bbb=1"/>
          <p:cNvSpPr/>
          <p:nvPr/>
        </p:nvSpPr>
        <p:spPr>
          <a:xfrm>
            <a:off x="3779901" y="1832991"/>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种间竞争和捕食</a:t>
            </a:r>
            <a:endParaRPr lang="en-US" altLang="zh-CN" sz="2000" dirty="0"/>
          </a:p>
        </p:txBody>
      </p:sp>
      <p:sp>
        <p:nvSpPr>
          <p:cNvPr id="6" name="QB_6_AS.26_1#3ade6df6e?vop=1&amp;pid=310af30dd&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生态系统是指在一定空间内，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由生物群落与它的非生物环境相互作用而形成的统一整体。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，二者之间存在捕食关系；同时害虫和鸭都可以取食稻田里的杂草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，二者之间还存在种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1b103416.fixed?pid=e5c52278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21b103416.fixed?pid=e5c52278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生态系统的能量流动</a:t>
            </a:r>
            <a:endParaRPr lang="en-US" altLang="zh-CN" sz="4400" dirty="0"/>
          </a:p>
        </p:txBody>
      </p:sp>
      <p:pic>
        <p:nvPicPr>
          <p:cNvPr id="4" name="C_3#21b103416.fixed?pid=e5c52278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1b103416.fixed?pid=e5c52278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_1#eafde0854?pid=310af30dd&amp;color=0,0,0&amp;vtp=1&amp;bt=1&amp;bbb=1&amp;hb=1"/>
          <p:cNvSpPr/>
          <p:nvPr/>
        </p:nvSpPr>
        <p:spPr>
          <a:xfrm>
            <a:off x="722376" y="969264"/>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）流入稻田的总能量是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与水稻单种相比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鸭模式下水稻产量明显提高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，请从种间关系和物质循环角度分析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请从生态系统能量流动的角度分析将鸭引入农田的意义：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8_1#eafde0854.blank?pid=310af30dd&amp;color=0,0,0&amp;vpa=9&amp;vtp=1&amp;bbb=1"/>
          <p:cNvSpPr/>
          <p:nvPr/>
        </p:nvSpPr>
        <p:spPr>
          <a:xfrm>
            <a:off x="3675126" y="931164"/>
            <a:ext cx="450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生产者固定的太阳能和饲料中的化学能</a:t>
            </a:r>
            <a:endParaRPr lang="en-US" altLang="zh-CN" sz="2000" dirty="0"/>
          </a:p>
        </p:txBody>
      </p:sp>
      <p:sp>
        <p:nvSpPr>
          <p:cNvPr id="4" name="QB_6_AN.29_1#eafde0854.blank?pid=310af30dd&amp;color=0,0,0&amp;vpa=10&amp;vtp=1&amp;bbb=1&amp;hb=1"/>
          <p:cNvSpPr/>
          <p:nvPr/>
        </p:nvSpPr>
        <p:spPr>
          <a:xfrm>
            <a:off x="722377" y="13883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鸭吃杂草，能减小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杂草与水稻的竞争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；鸭吃害虫，能减少害虫对水稻的取食；鸭粪等被分解者分解成无机盐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化碳等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，促进水稻生长</a:t>
            </a:r>
            <a:endParaRPr lang="en-US" altLang="zh-CN" sz="2000" dirty="0"/>
          </a:p>
        </p:txBody>
      </p:sp>
      <p:sp>
        <p:nvSpPr>
          <p:cNvPr id="5" name="QB_6_AN.30_1#eafde0854.blank?pid=310af30dd&amp;color=0,0,0&amp;vpa=11&amp;vtp=1&amp;bbb=1&amp;hb=1"/>
          <p:cNvSpPr/>
          <p:nvPr/>
        </p:nvSpPr>
        <p:spPr>
          <a:xfrm>
            <a:off x="722377" y="27726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鸭吃杂草和害虫，可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以帮助人们合理地调整生态系统中的能量流动关系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，使能量持续高效地流向对人类最有益的部分</a:t>
            </a:r>
            <a:endParaRPr lang="en-US" altLang="zh-CN" sz="2000" dirty="0"/>
          </a:p>
        </p:txBody>
      </p:sp>
      <p:sp>
        <p:nvSpPr>
          <p:cNvPr id="6" name="QB_6_AS.31_1#eafde0854?vop=1&amp;pid=310af30dd&amp;color=0,0,0&amp;vtp=1&amp;bbb=1&amp;hb=1"/>
          <p:cNvSpPr/>
          <p:nvPr/>
        </p:nvSpPr>
        <p:spPr>
          <a:xfrm>
            <a:off x="722376" y="37618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流入稻田生态系统的总能量是生产者固定的太阳能和饲料中的化学能。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从种间关系角度看，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鸭吃杂草和害虫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，能减少杂草与水稻的竞争和害虫对水稻的取食，从而使水稻产量提高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循环角度看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，鸭的粪便被分解者分解成无机盐、二氧化碳等，能促进水稻生长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。从生态系统能量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，鸭吃杂草和害虫，可帮助人们合理地调整生态系统中能量流动关系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高效地流向对人类最有益的部分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
                                            <p:bg/>
                                          </p:spTgt>
                                        </p:tgtEl>
                                        <p:attrNameLst>
                                          <p:attrName>style.visibility</p:attrName>
                                        </p:attrNameLst>
                                      </p:cBhvr>
                                      <p:to>
                                        <p:strVal val="visible"/>
                                      </p:to>
                                    </p:set>
                                    <p:animEffect transition="in" filter="fade">
                                      <p:cBhvr>
                                        <p:cTn id="40" dur="500"/>
                                        <p:tgtEl>
                                          <p:spTgt spid="6">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Effect transition="in" filter="fade">
                                      <p:cBhvr>
                                        <p:cTn id="43" dur="500"/>
                                        <p:tgtEl>
                                          <p:spTgt spid="6">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1" end="1"/>
                                            </p:txEl>
                                          </p:spTgt>
                                        </p:tgtEl>
                                        <p:attrNameLst>
                                          <p:attrName>style.visibility</p:attrName>
                                        </p:attrNameLst>
                                      </p:cBhvr>
                                      <p:to>
                                        <p:strVal val="visible"/>
                                      </p:to>
                                    </p:set>
                                    <p:animEffect transition="in" filter="fade">
                                      <p:cBhvr>
                                        <p:cTn id="46" dur="500"/>
                                        <p:tgtEl>
                                          <p:spTgt spid="6">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Effect transition="in" filter="fade">
                                      <p:cBhvr>
                                        <p:cTn id="49" dur="500"/>
                                        <p:tgtEl>
                                          <p:spTgt spid="6">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3" end="3"/>
                                            </p:txEl>
                                          </p:spTgt>
                                        </p:tgtEl>
                                        <p:attrNameLst>
                                          <p:attrName>style.visibility</p:attrName>
                                        </p:attrNameLst>
                                      </p:cBhvr>
                                      <p:to>
                                        <p:strVal val="visible"/>
                                      </p:to>
                                    </p:set>
                                    <p:animEffect transition="in" filter="fade">
                                      <p:cBhvr>
                                        <p:cTn id="52" dur="500"/>
                                        <p:tgtEl>
                                          <p:spTgt spid="6">
                                            <p:txEl>
                                              <p:pRg st="3" end="3"/>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
                                            <p:txEl>
                                              <p:pRg st="4" end="4"/>
                                            </p:txEl>
                                          </p:spTgt>
                                        </p:tgtEl>
                                        <p:attrNameLst>
                                          <p:attrName>style.visibility</p:attrName>
                                        </p:attrNameLst>
                                      </p:cBhvr>
                                      <p:to>
                                        <p:strVal val="visible"/>
                                      </p:to>
                                    </p:set>
                                    <p:animEffect transition="in" filter="fade">
                                      <p:cBhvr>
                                        <p:cTn id="55"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b5335463d?pid=310af30dd&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（3）据表可知，与传统水稻种植相比，稻田养鸭取得了明显的生态效益和经济效益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，具体表现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3" name="QB_6_AN.33_1#b5335463d.blank?pid=310af30dd&amp;color=0,0,0&amp;vpa=12&amp;vtp=1&amp;bbb=1"/>
          <p:cNvSpPr/>
          <p:nvPr/>
        </p:nvSpPr>
        <p:spPr>
          <a:xfrm>
            <a:off x="985901" y="1405890"/>
            <a:ext cx="526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减少了农药的使用，保护了环境；增加了收入</a:t>
            </a:r>
            <a:endParaRPr lang="en-US" altLang="zh-CN" sz="2000" dirty="0"/>
          </a:p>
        </p:txBody>
      </p:sp>
      <p:sp>
        <p:nvSpPr>
          <p:cNvPr id="4" name="QB_6_AS.34_1#b5335463d?vop=1&amp;pid=310af30dd&amp;color=0,0,0&amp;vtp=1&amp;bbb=1&amp;hb=1"/>
          <p:cNvSpPr/>
          <p:nvPr/>
        </p:nvSpPr>
        <p:spPr>
          <a:xfrm>
            <a:off x="722376" y="195643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生态效益方面，稻田养鸭减少了农药的使用，从而保护了环境；经济效益方面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315f14e12?pid=8bb65e289&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［天津蓟州区2024高二月考］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下表是某昆虫摄食植物后的能量流动情况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3" name="QC_6_BD.35_2#315f14e12?colgroup=11,8,8,11&amp;pid=8bb65e289&amp;color=0,0,0&amp;vtp=1&amp;bbb=1"/>
              <p:cNvGraphicFramePr>
                <a:graphicFrameLocks noGrp="1"/>
              </p:cNvGraphicFramePr>
              <p:nvPr/>
            </p:nvGraphicFramePr>
            <p:xfrm>
              <a:off x="722376" y="1985517"/>
              <a:ext cx="10725912" cy="852678"/>
            </p:xfrm>
            <a:graphic>
              <a:graphicData uri="http://schemas.openxmlformats.org/drawingml/2006/table">
                <a:tbl>
                  <a:tblPr/>
                  <a:tblGrid>
                    <a:gridCol w="3108960"/>
                    <a:gridCol w="2249424"/>
                    <a:gridCol w="2249424"/>
                    <a:gridCol w="3118104"/>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3" name="QC_6_BD.35_2#315f14e12?colgroup=11,8,8,11&amp;pid=8bb65e289&amp;color=0,0,0&amp;vtp=1&amp;bbb=1"/>
              <p:cNvGraphicFramePr>
                <a:graphicFrameLocks noGrp="1"/>
              </p:cNvGraphicFramePr>
              <p:nvPr/>
            </p:nvGraphicFramePr>
            <p:xfrm>
              <a:off x="722376" y="1985517"/>
              <a:ext cx="10725912" cy="852678"/>
            </p:xfrm>
            <a:graphic>
              <a:graphicData uri="http://schemas.openxmlformats.org/drawingml/2006/table">
                <a:tbl>
                  <a:tblPr/>
                  <a:tblGrid>
                    <a:gridCol w="3108960"/>
                    <a:gridCol w="2249424"/>
                    <a:gridCol w="2249424"/>
                    <a:gridCol w="3118104"/>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36_1#315f14e12.bracket?pid=8bb65e289&amp;color=0,0,0&amp;vpa=13&amp;vtp=1&amp;bbb=1"/>
          <p:cNvSpPr/>
          <p:nvPr/>
        </p:nvSpPr>
        <p:spPr>
          <a:xfrm>
            <a:off x="1976501" y="144399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mc:AlternateContent xmlns:mc="http://schemas.openxmlformats.org/markup-compatibility/2006">
        <mc:Choice xmlns:a14="http://schemas.microsoft.com/office/drawing/2010/main" Requires="a14">
          <p:sp>
            <p:nvSpPr>
              <p:cNvPr id="5" name="QC_6_BD.35_3#315f14e12.choices?pid=8bb65e289&amp;color=0,0,0&amp;vtp=1&amp;bbb=1"/>
              <p:cNvSpPr/>
              <p:nvPr/>
            </p:nvSpPr>
            <p:spPr>
              <a:xfrm>
                <a:off x="722376" y="2976117"/>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A.昆虫的同化量是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.昆虫的粪便量属于植物同化的能量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.呼吸消耗量是用于昆虫的生长、发育和繁殖的能量</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.储存在昆虫体内有机物中的能量为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35_3#315f14e12.choices?pid=8bb65e289&amp;color=0,0,0&amp;vtp=1&amp;bbb=1"/>
              <p:cNvSpPr>
                <a:spLocks noRot="1" noChangeAspect="1" noMove="1" noResize="1" noEditPoints="1" noAdjustHandles="1" noChangeArrowheads="1" noChangeShapeType="1" noTextEdit="1"/>
              </p:cNvSpPr>
              <p:nvPr/>
            </p:nvSpPr>
            <p:spPr>
              <a:xfrm>
                <a:off x="722376" y="2976117"/>
                <a:ext cx="10753344" cy="1781302"/>
              </a:xfrm>
              <a:prstGeom prst="rect">
                <a:avLst/>
              </a:prstGeom>
              <a:blipFill rotWithShape="1">
                <a:blip r:embed="rId2"/>
                <a:stretch>
                  <a:fillRect l="-4" t="-28" b="-26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315f14e12?vop=1&amp;pid=8bb65e289&amp;color=0,0,0&amp;vtp=1&amp;bt=1&amp;bbb=1&amp;hb=1"/>
              <p:cNvSpPr/>
              <p:nvPr/>
            </p:nvSpPr>
            <p:spPr>
              <a:xfrm>
                <a:off x="722376" y="100584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摄入量-粪便量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；昆虫的粪便量属于上一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（植物）同化量的一部分，B正确；同化量-呼吸消耗量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，C错误；储存在昆虫体内有机物中的能量为同化量-呼吸消耗量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37_1#315f14e12?vop=1&amp;pid=8bb65e289&amp;color=0,0,0&amp;vtp=1&amp;bt=1&amp;bbb=1&amp;hb=1"/>
              <p:cNvSpPr>
                <a:spLocks noRot="1" noChangeAspect="1" noMove="1" noResize="1" noEditPoints="1" noAdjustHandles="1" noChangeArrowheads="1" noChangeShapeType="1" noTextEdit="1"/>
              </p:cNvSpPr>
              <p:nvPr/>
            </p:nvSpPr>
            <p:spPr>
              <a:xfrm>
                <a:off x="722376" y="1005840"/>
                <a:ext cx="10753344" cy="1796034"/>
              </a:xfrm>
              <a:prstGeom prst="rect">
                <a:avLst/>
              </a:prstGeom>
              <a:blipFill rotWithShape="1">
                <a:blip r:embed="rId1"/>
                <a:stretch>
                  <a:fillRect l="-4" r="-602"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8_1#315f14e12?vop=1&amp;pid=8bb65e289&amp;color=0,0,0&amp;vtp=1&amp;bt=1&amp;bbb=1&amp;hb=1"/>
              <p:cNvSpPr/>
              <p:nvPr/>
            </p:nvSpPr>
            <p:spPr>
              <a:xfrm>
                <a:off x="722376" y="969264"/>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algn="ct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能量流动过程分析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摄入量：消费者同化的能量等于消费者摄入的能量减去粪便中的能量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能量属于上一营养级同化量的一部分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同化量-呼吸消耗量。</a:t>
                </a:r>
                <a:endParaRPr lang="en-US" altLang="zh-CN" sz="2000" dirty="0"/>
              </a:p>
            </p:txBody>
          </p:sp>
        </mc:Choice>
        <mc:Fallback>
          <p:sp>
            <p:nvSpPr>
              <p:cNvPr id="2" name="QC_6_EX.38_1#315f14e12?vop=1&amp;pid=8bb65e289&amp;color=0,0,0&amp;vtp=1&amp;bt=1&amp;bbb=1&amp;hb=1"/>
              <p:cNvSpPr>
                <a:spLocks noRot="1" noChangeAspect="1" noMove="1" noResize="1" noEditPoints="1" noAdjustHandles="1" noChangeArrowheads="1" noChangeShapeType="1" noTextEdit="1"/>
              </p:cNvSpPr>
              <p:nvPr/>
            </p:nvSpPr>
            <p:spPr>
              <a:xfrm>
                <a:off x="722376" y="969264"/>
                <a:ext cx="10753344" cy="2253234"/>
              </a:xfrm>
              <a:prstGeom prst="rect">
                <a:avLst/>
              </a:prstGeom>
              <a:blipFill rotWithShape="1">
                <a:blip r:embed="rId1"/>
                <a:stretch>
                  <a:fillRect l="-4" t="-11" b="-20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5308db77.fixed?pid=e5c52278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25308db77.fixed?pid=e5c52278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生态系统的能量流动</a:t>
            </a:r>
            <a:endParaRPr lang="en-US" altLang="zh-CN" sz="4400" dirty="0"/>
          </a:p>
        </p:txBody>
      </p:sp>
      <p:pic>
        <p:nvPicPr>
          <p:cNvPr id="4" name="C_3#25308db77.fixed?pid=e5c52278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5308db77.fixed?pid=e5c52278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4e4d8e20e?pid=25308db7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如图为某生态系统中流经第二营养级的能量示意图，其中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示该营养级生物的摄入量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表示流向第三营养级的能量。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4e4d8e20e?pid=25308db77&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4_AN.40_1#4e4d8e20e.bracket?pid=25308db77&amp;color=0,0,0&amp;vpa=14&amp;vtp=1"/>
          <p:cNvSpPr/>
          <p:nvPr/>
        </p:nvSpPr>
        <p:spPr>
          <a:xfrm>
            <a:off x="970553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39_2#4e4d8e20e?htil=3&amp;pid=25308db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55400" y="1951677"/>
            <a:ext cx="3118104"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9_3#4e4d8e20e.choices?htil=3&amp;pid=25308db77&amp;color=0,0,0&amp;vtp=1&amp;bbb=1"/>
              <p:cNvSpPr/>
              <p:nvPr/>
            </p:nvSpPr>
            <p:spPr>
              <a:xfrm>
                <a:off x="722376" y="1824677"/>
                <a:ext cx="749808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表示第二营养级的同化量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蕴含的能量均未被第二营养级同化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表示呼吸作用以热能形式散失的能量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.畜牧业中，圈养与放养相比，可提高图中</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endParaRPr lang="en-US" altLang="zh-CN" sz="2000" dirty="0"/>
              </a:p>
            </p:txBody>
          </p:sp>
        </mc:Choice>
        <mc:Fallback>
          <p:sp>
            <p:nvSpPr>
              <p:cNvPr id="5" name="QC_4_BD.39_3#4e4d8e20e.choices?htil=3&amp;pid=25308db77&amp;color=0,0,0&amp;vtp=1&amp;bbb=1"/>
              <p:cNvSpPr>
                <a:spLocks noRot="1" noChangeAspect="1" noMove="1" noResize="1" noEditPoints="1" noAdjustHandles="1" noChangeArrowheads="1" noChangeShapeType="1" noTextEdit="1"/>
              </p:cNvSpPr>
              <p:nvPr/>
            </p:nvSpPr>
            <p:spPr>
              <a:xfrm>
                <a:off x="722376" y="1824677"/>
                <a:ext cx="7498080" cy="1866900"/>
              </a:xfrm>
              <a:prstGeom prst="rect">
                <a:avLst/>
              </a:prstGeom>
              <a:blipFill rotWithShape="1">
                <a:blip r:embed="rId3"/>
                <a:stretch>
                  <a:fillRect l="-5" t="-17" r="5"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1_1#4e4d8e20e?vop=1&amp;pid=25308db77&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题图表示能量流经某生态系统第二营养级的示意图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表示该营养级摄入的能量，那么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该营养级同化的能量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表示分解者利用的能量，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吸作用中以热能形式散失的能量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表示流向下一营养级的能量。据此答题即可。</a:t>
                </a:r>
                <a:endParaRPr lang="en-US" altLang="zh-CN" sz="2000" dirty="0"/>
              </a:p>
            </p:txBody>
          </p:sp>
        </mc:Choice>
        <mc:Fallback>
          <p:sp>
            <p:nvSpPr>
              <p:cNvPr id="2" name="QC_4_EX.41_1#4e4d8e20e?vop=1&amp;pid=25308db77&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63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4e4d8e20e?vop=1&amp;pid=25308db77&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表示第二营养级同化的能量，A正确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表示分解者利用的能量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有一部分能量未被第二营养级同化，由第二营养级流入分解者的能量是被第二营养级同化的能量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表示呼吸作用中以热能形式散失的能量，C正确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动物运动量小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，以呼吸作用散失的能量少，更多的能量用于生长、发育和繁殖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，所以圈养与放养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增大，可提高</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的值，D正确。</a:t>
                </a:r>
                <a:endParaRPr lang="en-US" altLang="zh-CN" sz="2200" dirty="0"/>
              </a:p>
            </p:txBody>
          </p:sp>
        </mc:Choice>
        <mc:Fallback>
          <p:sp>
            <p:nvSpPr>
              <p:cNvPr id="2" name="QC_4_AS.42_1#4e4d8e20e?vop=1&amp;pid=25308db77&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767212d11?pid=25308db7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［河南信阳高级中学2025高二月考］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如图是巴拿马热带森林与英吉利海峡的生物量金字塔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767212d11.bracket?pid=25308db77&amp;color=0,0,0&amp;vpa=15&amp;vtp=1"/>
          <p:cNvSpPr/>
          <p:nvPr/>
        </p:nvSpPr>
        <p:spPr>
          <a:xfrm>
            <a:off x="346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3_3#767212d11?iti=3&amp;htil=1&amp;pid=25308db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615184" y="1951677"/>
            <a:ext cx="1581912"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3_4#767212d11?iti=4&amp;htil=1&amp;pid=25308db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238744" y="2244285"/>
            <a:ext cx="1088136" cy="749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3_5#767212d11?iti=3&amp;htil=1&amp;pid=25308db77&amp;color=0,0,0&amp;vtp=1&amp;bbb=1"/>
          <p:cNvSpPr/>
          <p:nvPr/>
        </p:nvSpPr>
        <p:spPr>
          <a:xfrm>
            <a:off x="3175952" y="313023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43_6#767212d11?iti=4&amp;htil=1&amp;pid=25308db77&amp;color=0,0,0&amp;vtp=1&amp;bbb=1"/>
          <p:cNvSpPr/>
          <p:nvPr/>
        </p:nvSpPr>
        <p:spPr>
          <a:xfrm>
            <a:off x="8552624" y="312109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43_7#767212d11?pid=25308db77&amp;color=0,0,0&amp;vtp=1&amp;bbb=1"/>
              <p:cNvSpPr/>
              <p:nvPr/>
            </p:nvSpPr>
            <p:spPr>
              <a:xfrm>
                <a:off x="722376" y="3585786"/>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代表生产者，C代表消费者，数字代表生物量相对值</a:t>
                </a:r>
                <a:endParaRPr lang="en-US" altLang="zh-CN" sz="2000" dirty="0"/>
              </a:p>
            </p:txBody>
          </p:sp>
        </mc:Choice>
        <mc:Fallback>
          <p:sp>
            <p:nvSpPr>
              <p:cNvPr id="8" name="QC_4_BD.43_7#767212d11?pid=25308db77&amp;color=0,0,0&amp;vtp=1&amp;bbb=1"/>
              <p:cNvSpPr>
                <a:spLocks noRot="1" noChangeAspect="1" noMove="1" noResize="1" noEditPoints="1" noAdjustHandles="1" noChangeArrowheads="1" noChangeShapeType="1" noTextEdit="1"/>
              </p:cNvSpPr>
              <p:nvPr/>
            </p:nvSpPr>
            <p:spPr>
              <a:xfrm>
                <a:off x="722376" y="3585786"/>
                <a:ext cx="10753344" cy="408559"/>
              </a:xfrm>
              <a:prstGeom prst="rect">
                <a:avLst/>
              </a:prstGeom>
              <a:blipFill rotWithShape="1">
                <a:blip r:embed="rId3"/>
                <a:stretch>
                  <a:fillRect l="-4" t="-141" b="-117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C_4_BD.43_8#767212d11.choices?pid=25308db77&amp;color=0,0,0&amp;vtp=1&amp;bbb=1"/>
              <p:cNvSpPr/>
              <p:nvPr/>
            </p:nvSpPr>
            <p:spPr>
              <a:xfrm>
                <a:off x="722376" y="39963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A.图1中可能存在多条食物链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.图1与图2形成差异的原因是海洋生态系统主要以捕食食物链为主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.图2表明英吉利海峡两营养级之间的生物量呈倒金字塔形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的生物量实际上就是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净生产量在某一调查时刻前的现存量，而非积累量</a:t>
                </a:r>
                <a:endParaRPr lang="en-US" altLang="zh-CN" sz="2000" dirty="0"/>
              </a:p>
            </p:txBody>
          </p:sp>
        </mc:Choice>
        <mc:Fallback>
          <p:sp>
            <p:nvSpPr>
              <p:cNvPr id="9" name="QC_4_BD.43_8#767212d11.choices?pid=25308db77&amp;color=0,0,0&amp;vtp=1&amp;bbb=1"/>
              <p:cNvSpPr>
                <a:spLocks noRot="1" noChangeAspect="1" noMove="1" noResize="1" noEditPoints="1" noAdjustHandles="1" noChangeArrowheads="1" noChangeShapeType="1" noTextEdit="1"/>
              </p:cNvSpPr>
              <p:nvPr/>
            </p:nvSpPr>
            <p:spPr>
              <a:xfrm>
                <a:off x="722376" y="39963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17bcecf3e?pid=9d0533cc0&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［河北衡水武强中学2025高二期末］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一切生命活动都伴随着能量的变化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。下面有关生态系统的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能量流动的表述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17bcecf3e.bracket?pid=9d0533cc0&amp;color=0,0,0&amp;vpa=1&amp;vtp=1"/>
          <p:cNvSpPr/>
          <p:nvPr/>
        </p:nvSpPr>
        <p:spPr>
          <a:xfrm>
            <a:off x="3970401" y="144399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17bcecf3e.choices?pid=9d0533cc0&amp;color=0,0,0&amp;vtp=1&amp;bbb=1"/>
          <p:cNvSpPr/>
          <p:nvPr/>
        </p:nvSpPr>
        <p:spPr>
          <a:xfrm>
            <a:off x="722376" y="191071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A.只有生产者能将太阳能输入生态系统中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.能量只能沿食物链单向流动，不可逆转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.生态系统中初级消费者的个体数量一定大于次级消费者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.不同营养级的生物获取能量的途径可能存在差别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5_1#767212d11?vop=1&amp;pid=25308db77&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生物量金字塔表示各个营养级的生物量之间的关系，每一个营养级可能有多种生物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中可能存在多条食物链，A正确；在海洋生态系统中，由于浮游植物的个体小、繁殖快、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寿命短，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会不断地被浮游动物等吃掉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，所以某一时刻调查到的浮游植物的生物量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，可能低于浮游动物的生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，这时生物量金字塔就会呈现倒金字塔形，这是图1与图2形成差异的主要原因，B错误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；由图1可以看出</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的生物量实际上是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净生产量在某一调查时刻前的现存量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非积累量），D正确。</a:t>
                </a:r>
                <a:endParaRPr lang="en-US" altLang="zh-CN" sz="2200" dirty="0"/>
              </a:p>
            </p:txBody>
          </p:sp>
        </mc:Choice>
        <mc:Fallback>
          <p:sp>
            <p:nvSpPr>
              <p:cNvPr id="2" name="QC_4_AS.45_1#767212d11?vop=1&amp;pid=25308db77&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3449"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e2d51a66f?pid=25308db7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）某人工饲养的高密度鱼塘部分能量流动关系如图，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6_1#e2d51a66f?pid=25308db77&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307" b="-5384"/>
                </a:stretch>
              </a:blipFill>
            </p:spPr>
            <p:txBody>
              <a:bodyPr/>
              <a:lstStyle/>
              <a:p>
                <a:r>
                  <a:rPr lang="zh-CN" altLang="en-US">
                    <a:noFill/>
                  </a:rPr>
                  <a:t> </a:t>
                </a:r>
              </a:p>
            </p:txBody>
          </p:sp>
        </mc:Fallback>
      </mc:AlternateContent>
      <p:sp>
        <p:nvSpPr>
          <p:cNvPr id="3" name="QC_4_AN.47_1#e2d51a66f.bracket?pid=25308db77&amp;color=0,0,0&amp;vpa=16&amp;vtp=1&amp;bbb=1"/>
          <p:cNvSpPr/>
          <p:nvPr/>
        </p:nvSpPr>
        <p:spPr>
          <a:xfrm>
            <a:off x="2992501" y="1410150"/>
            <a:ext cx="5476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a:t>
            </a:r>
            <a:endParaRPr lang="en-US" altLang="zh-CN" sz="2000" dirty="0"/>
          </a:p>
        </p:txBody>
      </p:sp>
      <p:pic>
        <p:nvPicPr>
          <p:cNvPr id="4" name="QC_4_BD.46_2#e2d51a66f?htil=5&amp;pid=25308db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20266" y="1951677"/>
            <a:ext cx="3703320" cy="7772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6_3#e2d51a66f.choices?htil=5&amp;pid=25308db77&amp;color=0,0,0&amp;vtp=1&amp;bbb=1"/>
              <p:cNvSpPr/>
              <p:nvPr/>
            </p:nvSpPr>
            <p:spPr>
              <a:xfrm>
                <a:off x="722376" y="1824677"/>
                <a:ext cx="6912864"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代表流入该生态系统的总能量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.鱼种甲和鱼种乙同化的能量去向不同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.植物可以从塘泥中的腐殖质直接获得能量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.鱼种甲到鱼种乙的能量传递效率是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46_3#e2d51a66f.choices?htil=5&amp;pid=25308db77&amp;color=0,0,0&amp;vtp=1&amp;bbb=1"/>
              <p:cNvSpPr>
                <a:spLocks noRot="1" noChangeAspect="1" noMove="1" noResize="1" noEditPoints="1" noAdjustHandles="1" noChangeArrowheads="1" noChangeShapeType="1" noTextEdit="1"/>
              </p:cNvSpPr>
              <p:nvPr/>
            </p:nvSpPr>
            <p:spPr>
              <a:xfrm>
                <a:off x="722376" y="1824677"/>
                <a:ext cx="6912864" cy="1866900"/>
              </a:xfrm>
              <a:prstGeom prst="rect">
                <a:avLst/>
              </a:prstGeom>
              <a:blipFill rotWithShape="1">
                <a:blip r:embed="rId3"/>
                <a:stretch>
                  <a:fillRect l="-6" t="-17"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8_1#e2d51a66f?vop=1&amp;pid=25308db77&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流经该生态系统的总能量为绿色植物所固定的太阳能和投放饵料中的化学能，图中鱼种甲处于第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，鱼种乙处于第三营养级。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9_1#e2d51a66f?vop=1&amp;pid=25308db77&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流经该生态系统的总能量是生产者固定的太阳能和人工投放的饵料中的化学能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，A正确；鱼种甲处于第二营养级，同化的能量去向包括流入下一营养级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，鱼种乙处于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，同化的能量去向不包括流入下一营养级，B正确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；植物可以利用腐殖质被分解后产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生的无机盐等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，不能从塘泥的腐殖质中直接获取能量，C错误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；鱼种甲到鱼种乙的能量传递效率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49_1#e2d51a66f?vop=1&amp;pid=25308db77&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0_1#2a867cd65?pid=25308db77&amp;color=0,0,0&amp;vtp=1&amp;bt=1&amp;bbb=1&amp;hb=1"/>
          <p:cNvSpPr/>
          <p:nvPr/>
        </p:nvSpPr>
        <p:spPr>
          <a:xfrm>
            <a:off x="722377" y="972000"/>
            <a:ext cx="10749631"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湖南娄底2024高二期末］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生态学家研究了某草原生态系统的能量流动情况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，其局部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，字母代表能量。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4_BD.50_1#2a867cd65?pid=25308db77&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56407"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N.51_1#2a867cd65.bracket?pid=25308db77&amp;color=0,0,0&amp;vpa=17&amp;vtp=1"/>
          <p:cNvSpPr/>
          <p:nvPr/>
        </p:nvSpPr>
        <p:spPr>
          <a:xfrm>
            <a:off x="7018402"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5" name="QC_4_BD.50_2#2a867cd65?htil=6&amp;pid=25308db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28798" y="1951678"/>
            <a:ext cx="3346704"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4_BD.50_3#2a867cd65.choices?htil=6&amp;pid=25308db77&amp;color=0,0,0&amp;vtp=1&amp;bbb=1&amp;hb=1"/>
              <p:cNvSpPr/>
              <p:nvPr/>
            </p:nvSpPr>
            <p:spPr>
              <a:xfrm>
                <a:off x="722376" y="1876875"/>
                <a:ext cx="726948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A.未利用量就是指未被自身呼吸作用消耗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，也未被分解者利用的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.生产者用于生长、发育和繁殖等生命活动的能量是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属于第一营养级流向分解者的能量，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a:t>
                </a:r>
                <a:endParaRPr lang="en-US" altLang="zh-CN" sz="2000" dirty="0"/>
              </a:p>
            </p:txBody>
          </p:sp>
        </mc:Choice>
        <mc:Fallback>
          <p:sp>
            <p:nvSpPr>
              <p:cNvPr id="6" name="QC_4_BD.50_3#2a867cd65.choices?htil=6&amp;pid=25308db77&amp;color=0,0,0&amp;vtp=1&amp;bbb=1&amp;hb=1"/>
              <p:cNvSpPr>
                <a:spLocks noRot="1" noChangeAspect="1" noMove="1" noResize="1" noEditPoints="1" noAdjustHandles="1" noChangeArrowheads="1" noChangeShapeType="1" noTextEdit="1"/>
              </p:cNvSpPr>
              <p:nvPr/>
            </p:nvSpPr>
            <p:spPr>
              <a:xfrm>
                <a:off x="722376" y="1876875"/>
                <a:ext cx="7269480" cy="2253234"/>
              </a:xfrm>
              <a:prstGeom prst="rect">
                <a:avLst/>
              </a:prstGeom>
              <a:blipFill rotWithShape="1">
                <a:blip r:embed="rId3"/>
                <a:stretch>
                  <a:fillRect l="-5" t="-20" r="-702"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2_1#2a867cd65?vop=1&amp;pid=25308db77&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P56思考·讨论“分析赛达伯格湖的能量流动”的变式题。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本题以草原生态系统为情境，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考查能量流动的过程和能量传递效率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，考查学生的知识迁移应用能力。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3_1#2a867cd65?vop=1&amp;pid=25308db77&amp;color=0,0,0&amp;vtp=1&amp;bt=1&amp;bbb=1&amp;hb=1"/>
              <p:cNvSpPr/>
              <p:nvPr/>
            </p:nvSpPr>
            <p:spPr>
              <a:xfrm>
                <a:off x="722376" y="972000"/>
                <a:ext cx="10753344" cy="18258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结合图示可知，未利用的能量是指除去呼吸消耗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、流向分解者和流向下一营养级后剩下的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生产者用于生长、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属于第二营养级流向分解者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表示第二营养级未被利用的能量，D错误。</a:t>
                </a:r>
                <a:endParaRPr lang="en-US" altLang="zh-CN" sz="2200" dirty="0"/>
              </a:p>
            </p:txBody>
          </p:sp>
        </mc:Choice>
        <mc:Fallback>
          <p:sp>
            <p:nvSpPr>
              <p:cNvPr id="2" name="QC_4_AS.53_1#2a867cd65?vop=1&amp;pid=25308db77&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rotWithShape="1">
                <a:blip r:embed="rId1"/>
                <a:stretch>
                  <a:fillRect l="-4" t="-25" r="-1311" b="-29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2b181e2ea?pid=25308db7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［陕西西安2024高二阶段测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如图是某生态系统一条食物链中的三个种群一年内能量流动统计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2b181e2ea.bracket?pid=25308db77&amp;color=0,0,0&amp;vpa=18&amp;vtp=1"/>
          <p:cNvSpPr/>
          <p:nvPr/>
        </p:nvSpPr>
        <p:spPr>
          <a:xfrm>
            <a:off x="446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4_2#2b181e2ea?htil=7&amp;pid=25308db7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70629" y="1951677"/>
            <a:ext cx="5239512"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4_3#2b181e2ea.choices?htil=7&amp;pid=25308db77&amp;color=0,0,0&amp;vtp=1&amp;bbb=1&amp;hb=1"/>
              <p:cNvSpPr/>
              <p:nvPr/>
            </p:nvSpPr>
            <p:spPr>
              <a:xfrm>
                <a:off x="722376" y="1824677"/>
                <a:ext cx="5376672"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A.三个种群组成的食物链是Ⅰ</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→Ⅱ→Ⅲ</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Ⅱ全部生物呼吸消耗的能量约为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C.第二营养级到第三营养级的能量传递效率约为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.不同营养级之间的能量流动以有机物为载体</a:t>
                </a:r>
                <a:endParaRPr lang="en-US" altLang="zh-CN" sz="2000" dirty="0"/>
              </a:p>
            </p:txBody>
          </p:sp>
        </mc:Choice>
        <mc:Fallback>
          <p:sp>
            <p:nvSpPr>
              <p:cNvPr id="5" name="QC_4_BD.54_3#2b181e2ea.choices?htil=7&amp;pid=25308db77&amp;color=0,0,0&amp;vtp=1&amp;bbb=1&amp;hb=1"/>
              <p:cNvSpPr>
                <a:spLocks noRot="1" noChangeAspect="1" noMove="1" noResize="1" noEditPoints="1" noAdjustHandles="1" noChangeArrowheads="1" noChangeShapeType="1" noTextEdit="1"/>
              </p:cNvSpPr>
              <p:nvPr/>
            </p:nvSpPr>
            <p:spPr>
              <a:xfrm>
                <a:off x="722376" y="1824677"/>
                <a:ext cx="5376672" cy="2685034"/>
              </a:xfrm>
              <a:prstGeom prst="rect">
                <a:avLst/>
              </a:prstGeom>
              <a:blipFill rotWithShape="1">
                <a:blip r:embed="rId2"/>
                <a:stretch>
                  <a:fillRect l="-7" t="-12" r="-1172" b="-16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6_1#2b181e2ea?vop=1&amp;pid=25308db77&amp;color=0,0,0&amp;vtp=1&amp;bt=1&amp;bbb=1&amp;hb=1"/>
              <p:cNvSpPr/>
              <p:nvPr/>
            </p:nvSpPr>
            <p:spPr>
              <a:xfrm>
                <a:off x="722376" y="972000"/>
                <a:ext cx="10753344" cy="3726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据图可知，三个种群同化的能量值：Ⅰ为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，结合题意及能量流动的特点可知，三个种群组成的食物链是Ⅱ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→Ⅰ→Ⅲ</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被种群Ⅰ同化的能量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根据图中数据可知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，种群Ⅱ全部生物呼吸消耗的能量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；因三个种群组成的食物链是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→Ⅰ→Ⅲ</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，故第二营养级到第三营养级的能量传递效率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物质是能量的载体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，能量流动是物质循环的动力，生态系统中能量以有机物为载体沿食物链（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6_1#2b181e2ea?vop=1&amp;pid=25308db77&amp;color=0,0,0&amp;vtp=1&amp;bt=1&amp;bbb=1&amp;hb=1"/>
              <p:cNvSpPr>
                <a:spLocks noRot="1" noChangeAspect="1" noMove="1" noResize="1" noEditPoints="1" noAdjustHandles="1" noChangeArrowheads="1" noChangeShapeType="1" noTextEdit="1"/>
              </p:cNvSpPr>
              <p:nvPr/>
            </p:nvSpPr>
            <p:spPr>
              <a:xfrm>
                <a:off x="722376" y="972000"/>
                <a:ext cx="10753344" cy="3726434"/>
              </a:xfrm>
              <a:prstGeom prst="rect">
                <a:avLst/>
              </a:prstGeom>
              <a:blipFill rotWithShape="1">
                <a:blip r:embed="rId1"/>
                <a:stretch>
                  <a:fillRect l="-4" t="-12" r="-2764" b="-12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57_1#374358f44?pid=25308db77&amp;color=0,0,0&amp;vtp=1&amp;bt=1&amp;bbb=1&amp;hb=1"/>
              <p:cNvSpPr/>
              <p:nvPr/>
            </p:nvSpPr>
            <p:spPr>
              <a:xfrm>
                <a:off x="722376" y="972000"/>
                <a:ext cx="10753344" cy="2167509"/>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［江苏南通海安高级中学2025高二月考］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东部沿海地区积极发展“海洋牧场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”。投放人工鱼礁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和生物会影响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“海洋牧场”的结构和功能，但能增加经济收入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。研究人员通过数据模拟投放脉红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，在其增殖后不同密度下，脉红螺、竹蛏种群在20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年间种群数量和生物量的预期变化曲线，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1。已知随着脉红螺增殖后密度的提高，当模型中任何一个种群低于原始生物量的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被认为此时的脉红螺密度超出环境容纳量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4_BD.57_1#374358f44?pid=25308db77&amp;color=0,0,0&amp;vtp=1&amp;bt=1&amp;bbb=1&amp;hb=1"/>
              <p:cNvSpPr>
                <a:spLocks noRot="1" noChangeAspect="1" noMove="1" noResize="1" noEditPoints="1" noAdjustHandles="1" noChangeArrowheads="1" noChangeShapeType="1" noTextEdit="1"/>
              </p:cNvSpPr>
              <p:nvPr/>
            </p:nvSpPr>
            <p:spPr>
              <a:xfrm>
                <a:off x="722376" y="972000"/>
                <a:ext cx="10753344" cy="2167509"/>
              </a:xfrm>
              <a:prstGeom prst="rect">
                <a:avLst/>
              </a:prstGeom>
              <a:blipFill rotWithShape="1">
                <a:blip r:embed="rId1"/>
                <a:stretch>
                  <a:fillRect l="-4" t="-21" r="-3177" b="-1930"/>
                </a:stretch>
              </a:blipFill>
            </p:spPr>
            <p:txBody>
              <a:bodyPr/>
              <a:lstStyle/>
              <a:p>
                <a:r>
                  <a:rPr lang="zh-CN" altLang="en-US">
                    <a:noFill/>
                  </a:rPr>
                  <a:t> </a:t>
                </a:r>
              </a:p>
            </p:txBody>
          </p:sp>
        </mc:Fallback>
      </mc:AlternateContent>
      <p:pic>
        <p:nvPicPr>
          <p:cNvPr id="3" name="QO_4_BD.57_3#374358f44?iti=5&amp;htil=1&amp;pid=25308db7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828800" y="3348424"/>
            <a:ext cx="3163824"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7_4#374358f44?htil=1&amp;pid=25308db7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11696" y="3266128"/>
            <a:ext cx="3122799" cy="145134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7_5#374358f44?iti=5&amp;htil=1&amp;pid=25308db77&amp;color=0,0,0&amp;vtp=1&amp;bbb=1"/>
          <p:cNvSpPr/>
          <p:nvPr/>
        </p:nvSpPr>
        <p:spPr>
          <a:xfrm>
            <a:off x="5642754" y="4875472"/>
            <a:ext cx="460375" cy="39712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B_5_BD.58_1#1d689d673?pid=374358f44&amp;color=0,0,0&amp;vtp=1&amp;bbb=1"/>
          <p:cNvSpPr/>
          <p:nvPr/>
        </p:nvSpPr>
        <p:spPr>
          <a:xfrm>
            <a:off x="722376" y="5446337"/>
            <a:ext cx="10753344" cy="38595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（1）人工鱼礁属于生态系统结构中的</a:t>
            </a:r>
            <a:r>
              <a:rPr lang="en-US" altLang="zh-CN" sz="2000" i="0" dirty="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59_1#1d689d673.blank?pid=374358f44&amp;color=0,0,0&amp;vpa=19&amp;vtp=1&amp;bbb=1"/>
          <p:cNvSpPr/>
          <p:nvPr/>
        </p:nvSpPr>
        <p:spPr>
          <a:xfrm>
            <a:off x="4945126" y="5400617"/>
            <a:ext cx="297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非生物的物质（和能量）</a:t>
            </a:r>
            <a:endParaRPr lang="en-US" altLang="zh-CN" sz="2000" dirty="0"/>
          </a:p>
        </p:txBody>
      </p:sp>
      <p:sp>
        <p:nvSpPr>
          <p:cNvPr id="8" name="QB_5_AS.60_1#1d689d673?vop=1&amp;pid=374358f44&amp;color=0,0,0&amp;vtp=1&amp;bbb=1"/>
          <p:cNvSpPr/>
          <p:nvPr/>
        </p:nvSpPr>
        <p:spPr>
          <a:xfrm>
            <a:off x="722376" y="5870961"/>
            <a:ext cx="10753344" cy="425260"/>
          </a:xfrm>
          <a:prstGeom prst="rect">
            <a:avLst/>
          </a:prstGeom>
          <a:noFill/>
        </p:spPr>
        <p:txBody>
          <a:bodyPr wrap="none" lIns="0" tIns="0" rIns="0" bIns="0" rtlCol="0" anchor="t"/>
          <a:lstStyle/>
          <a:p>
            <a:pPr algn="l" latinLnBrk="1">
              <a:lnSpc>
                <a:spcPts val="3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人工渔礁属于生态系统结构中的非生物的物质和能量。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7bcecf3e?vop=1&amp;pid=9d0533cc0&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生产者通过光合作用把太阳能转化成化学能，固定在它们所制造的有机物中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，太阳能输入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，A正确；由于食物链中捕食者与被捕食者的关系不可逆转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，所以能量沿食物链流动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是单向的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，B正确；生态系统中初级消费者的个体数量不一定大于次级消费者，C错误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能量主要来自太阳能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，消费者的能量来自上一营养级同化的能量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，不同营养级的生物获取能量的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途径可能存在差别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1_1#b3665d23a?pid=374358f44&amp;color=0,0,0&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（2）若竹蛏为第一个低于原始生物量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，则每平方米脉红螺的环境容纳量是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。根据模拟数据判断，前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5年脉红螺种群的增长率变化趋势均为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量减少的原因是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1_1#b3665d23a?pid=374358f44&amp;color=0,0,0&amp;vtp=1&amp;bt=1&amp;bbb=1&amp;hb=1"/>
              <p:cNvSpPr>
                <a:spLocks noRot="1" noChangeAspect="1" noMove="1" noResize="1" noEditPoints="1" noAdjustHandles="1" noChangeArrowheads="1" noChangeShapeType="1" noTextEdit="1"/>
              </p:cNvSpPr>
              <p:nvPr/>
            </p:nvSpPr>
            <p:spPr>
              <a:xfrm>
                <a:off x="722376" y="969265"/>
                <a:ext cx="10753344" cy="1313053"/>
              </a:xfrm>
              <a:prstGeom prst="rect">
                <a:avLst/>
              </a:prstGeom>
              <a:blipFill rotWithShape="1">
                <a:blip r:embed="rId1"/>
                <a:stretch>
                  <a:fillRect l="-4" t="-19" r="-815" b="-3472"/>
                </a:stretch>
              </a:blipFill>
            </p:spPr>
            <p:txBody>
              <a:bodyPr/>
              <a:lstStyle/>
              <a:p>
                <a:r>
                  <a:rPr lang="zh-CN" altLang="en-US">
                    <a:noFill/>
                  </a:rPr>
                  <a:t> </a:t>
                </a:r>
              </a:p>
            </p:txBody>
          </p:sp>
        </mc:Fallback>
      </mc:AlternateContent>
      <p:sp>
        <p:nvSpPr>
          <p:cNvPr id="3" name="QB_5_AN.62_1#b3665d23a.blank?pid=374358f44&amp;color=0,0,0&amp;vpa=20&amp;vtp=1&amp;bbb=1"/>
          <p:cNvSpPr/>
          <p:nvPr/>
        </p:nvSpPr>
        <p:spPr>
          <a:xfrm>
            <a:off x="10253726" y="931165"/>
            <a:ext cx="498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2000" dirty="0"/>
          </a:p>
        </p:txBody>
      </p:sp>
      <p:sp>
        <p:nvSpPr>
          <p:cNvPr id="4" name="QB_5_AN.63_1#b3665d23a.blank?pid=374358f44&amp;color=0,0,0&amp;vpa=21&amp;vtp=1&amp;bbb=1"/>
          <p:cNvSpPr/>
          <p:nvPr/>
        </p:nvSpPr>
        <p:spPr>
          <a:xfrm>
            <a:off x="7993126" y="1401065"/>
            <a:ext cx="69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5_AN.64_1#b3665d23a.blank?pid=374358f44&amp;color=0,0,0&amp;vpa=22&amp;vtp=1&amp;bbb=1"/>
          <p:cNvSpPr/>
          <p:nvPr/>
        </p:nvSpPr>
        <p:spPr>
          <a:xfrm>
            <a:off x="2509901" y="1839215"/>
            <a:ext cx="272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脉红螺种群数量在增加</a:t>
            </a:r>
            <a:endParaRPr lang="en-US" altLang="zh-CN" sz="2000" dirty="0"/>
          </a:p>
        </p:txBody>
      </p:sp>
      <mc:AlternateContent xmlns:mc="http://schemas.openxmlformats.org/markup-compatibility/2006">
        <mc:Choice xmlns:a14="http://schemas.microsoft.com/office/drawing/2010/main" Requires="a14">
          <p:sp>
            <p:nvSpPr>
              <p:cNvPr id="6" name="QB_5_AS.65_1#b3665d23a?vop=1&amp;pid=374358f44&amp;color=0,0,0&amp;vtp=1&amp;bbb=1&amp;hb=1"/>
              <p:cNvSpPr/>
              <p:nvPr/>
            </p:nvSpPr>
            <p:spPr>
              <a:xfrm>
                <a:off x="722376" y="22923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分析题意，当模型中任何一个种群低于原始生物量的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，被认为此时的脉红螺密度超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，由图1可知，当脉红螺种群增殖后密度为24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10年竹蛏种群生物量开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，故每平方米脉红螺的环境容纳量是23只；模拟数据的前5年间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，脉红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螺种群数量在增加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，但增加幅度变小，故增长率变化趋势均为下降；据图1分析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，竹蛏生物量减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少的原因是脉红螺种群数量增加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，对竹蛏的影响增大，导致竹蛏生物量减少。</a:t>
                </a:r>
                <a:endParaRPr lang="en-US" altLang="zh-CN" sz="2200" dirty="0"/>
              </a:p>
            </p:txBody>
          </p:sp>
        </mc:Choice>
        <mc:Fallback>
          <p:sp>
            <p:nvSpPr>
              <p:cNvPr id="6" name="QB_5_AS.65_1#b3665d23a?vop=1&amp;pid=374358f44&amp;color=0,0,0&amp;vtp=1&amp;bbb=1&amp;hb=1"/>
              <p:cNvSpPr>
                <a:spLocks noRot="1" noChangeAspect="1" noMove="1" noResize="1" noEditPoints="1" noAdjustHandles="1" noChangeArrowheads="1" noChangeShapeType="1" noTextEdit="1"/>
              </p:cNvSpPr>
              <p:nvPr/>
            </p:nvSpPr>
            <p:spPr>
              <a:xfrm>
                <a:off x="722376" y="2292350"/>
                <a:ext cx="10753344" cy="2240534"/>
              </a:xfrm>
              <a:prstGeom prst="rect">
                <a:avLst/>
              </a:prstGeom>
              <a:blipFill rotWithShape="1">
                <a:blip r:embed="rId2"/>
                <a:stretch>
                  <a:fillRect l="-4" r="-768"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6_1#420ec4378?iti=6&amp;htil=9&amp;pid=374358f44&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58096" y="1054296"/>
            <a:ext cx="2679192"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6_2#420ec4378?iti=6&amp;htil=9&amp;pid=374358f44&amp;color=0,0,0&amp;vtp=1&amp;bbb=1"/>
          <p:cNvSpPr/>
          <p:nvPr/>
        </p:nvSpPr>
        <p:spPr>
          <a:xfrm>
            <a:off x="9867504" y="298266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66_3#420ec4378?htil=9&amp;pid=374358f44&amp;color=0,0,0&amp;vtp=1&amp;bt=1&amp;bbb=1&amp;hb=1&amp;hs=1"/>
              <p:cNvSpPr/>
              <p:nvPr/>
            </p:nvSpPr>
            <p:spPr>
              <a:xfrm>
                <a:off x="722376" y="972000"/>
                <a:ext cx="7936992"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（3）如图2为投放人工鱼礁后海洋牧场能量流动的模式图。图中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的能量是指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洋牧场的生物量金字塔常呈现上宽下窄，可能的原因是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66_3#420ec4378?htil=9&amp;pid=374358f44&amp;color=0,0,0&amp;vtp=1&amp;bt=1&amp;bbb=1&amp;hb=1&amp;hs=1"/>
              <p:cNvSpPr>
                <a:spLocks noRot="1" noChangeAspect="1" noMove="1" noResize="1" noEditPoints="1" noAdjustHandles="1" noChangeArrowheads="1" noChangeShapeType="1" noTextEdit="1"/>
              </p:cNvSpPr>
              <p:nvPr/>
            </p:nvSpPr>
            <p:spPr>
              <a:xfrm>
                <a:off x="722376" y="972000"/>
                <a:ext cx="7936992" cy="2214753"/>
              </a:xfrm>
              <a:prstGeom prst="rect">
                <a:avLst/>
              </a:prstGeom>
              <a:blipFill rotWithShape="1">
                <a:blip r:embed="rId2"/>
                <a:stretch>
                  <a:fillRect l="-5" t="-20" r="-826" b="-2050"/>
                </a:stretch>
              </a:blipFill>
            </p:spPr>
            <p:txBody>
              <a:bodyPr/>
              <a:lstStyle/>
              <a:p>
                <a:r>
                  <a:rPr lang="zh-CN" altLang="en-US">
                    <a:noFill/>
                  </a:rPr>
                  <a:t> </a:t>
                </a:r>
              </a:p>
            </p:txBody>
          </p:sp>
        </mc:Fallback>
      </mc:AlternateContent>
      <p:sp>
        <p:nvSpPr>
          <p:cNvPr id="5" name="QB_5_AN.67_1#420ec4378.blank?pid=374358f44&amp;color=0,0,0&amp;vpa=23&amp;vtp=1&amp;bbb=1"/>
          <p:cNvSpPr/>
          <p:nvPr/>
        </p:nvSpPr>
        <p:spPr>
          <a:xfrm>
            <a:off x="2001901" y="1391100"/>
            <a:ext cx="526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第一营养级（生产者）用于生长、发育和繁殖</a:t>
            </a:r>
            <a:endParaRPr lang="en-US" altLang="zh-CN" sz="2000" dirty="0">
              <a:solidFill>
                <a:srgbClr val="00B050"/>
              </a:solidFill>
            </a:endParaRPr>
          </a:p>
        </p:txBody>
      </p:sp>
      <p:sp>
        <p:nvSpPr>
          <p:cNvPr id="6" name="QB_5_AN.69_1#420ec4378.blank?pid=374358f44&amp;color=0,0,0&amp;vpa=24&amp;vtp=1&amp;bbb=1&amp;hb=1"/>
          <p:cNvSpPr/>
          <p:nvPr/>
        </p:nvSpPr>
        <p:spPr>
          <a:xfrm>
            <a:off x="722376" y="1848300"/>
            <a:ext cx="7936992"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浮游植物个体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、寿命短，不断被浮游动物吃掉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，某一时刻其生物量可能低于浮游动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物的生物量</a:t>
            </a:r>
            <a:endParaRPr lang="en-US" altLang="zh-CN" sz="2000" dirty="0">
              <a:solidFill>
                <a:srgbClr val="00B050"/>
              </a:solidFill>
            </a:endParaRPr>
          </a:p>
        </p:txBody>
      </p:sp>
      <p:sp>
        <p:nvSpPr>
          <p:cNvPr id="7" name="QB_5_BD.68_1#420ec4378?htil=9&amp;pid=374358f44&amp;color=0,0,0&amp;vtp=1&amp;bbb=1&amp;hb=1&amp;hs=1"/>
          <p:cNvSpPr/>
          <p:nvPr/>
        </p:nvSpPr>
        <p:spPr>
          <a:xfrm>
            <a:off x="722376" y="3199834"/>
            <a:ext cx="7936992"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假设图中消费者为脉红螺、竹蛏，为保证持续高产获得脉红螺、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8" name="QB_5_AN.70_1#420ec4378.blank?pid=374358f44&amp;color=0,0,0&amp;vpa=25&amp;vtp=1&amp;bbb=1"/>
              <p:cNvSpPr/>
              <p:nvPr/>
            </p:nvSpPr>
            <p:spPr>
              <a:xfrm>
                <a:off x="2534505" y="3724026"/>
                <a:ext cx="45243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𝐀𝐂</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5_AN.70_1#420ec4378.blank?pid=374358f44&amp;color=0,0,0&amp;vpa=25&amp;vtp=1&amp;bbb=1"/>
              <p:cNvSpPr>
                <a:spLocks noRot="1" noChangeAspect="1" noMove="1" noResize="1" noEditPoints="1" noAdjustHandles="1" noChangeArrowheads="1" noChangeShapeType="1" noTextEdit="1"/>
              </p:cNvSpPr>
              <p:nvPr/>
            </p:nvSpPr>
            <p:spPr>
              <a:xfrm>
                <a:off x="2534505" y="3724026"/>
                <a:ext cx="452438" cy="294577"/>
              </a:xfrm>
              <a:prstGeom prst="rect">
                <a:avLst/>
              </a:prstGeom>
              <a:blipFill rotWithShape="1">
                <a:blip r:embed="rId3"/>
                <a:stretch>
                  <a:fillRect l="-49" t="-131" r="119" b="-7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BD.68_1#420ec4378?htil=9&amp;pid=374358f44&amp;color=0,0,0&amp;vtp=1&amp;bbb=1&amp;hb=1&amp;hs=1"/>
              <p:cNvSpPr/>
              <p:nvPr/>
            </p:nvSpPr>
            <p:spPr>
              <a:xfrm>
                <a:off x="719993" y="3664019"/>
                <a:ext cx="10752014" cy="22659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理论上需要研究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填字母）以确定人工投入该系统的能量。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.脉红螺、竹蛏的环境容纳量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.①②③的量</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.⑥和分解者通过呼吸作用散失的能量</a:t>
                </a:r>
                <a:endParaRPr lang="en-US" altLang="zh-CN" sz="2000" dirty="0">
                  <a:solidFill>
                    <a:srgbClr val="000000"/>
                  </a:solidFill>
                </a:endParaRPr>
              </a:p>
            </p:txBody>
          </p:sp>
        </mc:Choice>
        <mc:Fallback>
          <p:sp>
            <p:nvSpPr>
              <p:cNvPr id="9" name="QB_5_BD.68_1#420ec4378?htil=9&amp;pid=374358f44&amp;color=0,0,0&amp;vtp=1&amp;bbb=1&amp;hb=1&amp;hs=1"/>
              <p:cNvSpPr>
                <a:spLocks noRot="1" noChangeAspect="1" noMove="1" noResize="1" noEditPoints="1" noAdjustHandles="1" noChangeArrowheads="1" noChangeShapeType="1" noTextEdit="1"/>
              </p:cNvSpPr>
              <p:nvPr/>
            </p:nvSpPr>
            <p:spPr>
              <a:xfrm>
                <a:off x="719993" y="3664019"/>
                <a:ext cx="10752014" cy="2265934"/>
              </a:xfrm>
              <a:prstGeom prst="rect">
                <a:avLst/>
              </a:prstGeom>
              <a:blipFill rotWithShape="1">
                <a:blip r:embed="rId4"/>
                <a:stretch>
                  <a:fillRect l="-5" t="-3" r="1"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fade">
                                      <p:cBhvr>
                                        <p:cTn id="29" dur="500"/>
                                        <p:tgtEl>
                                          <p:spTgt spid="8">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1_1#420ec4378?vop=1&amp;pid=374358f4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中的能量一部分流向消费者，另一部分流向死有机质，可表示第一营养级（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、发育和繁殖的能量；由于浮游植物个体小、寿命短，不断被浮游动物吃掉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时刻其生物量可能低于浮游动物的生物量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所以该海洋生态系统的生物量金字塔常呈现上宽下窄。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2中消费者为脉红螺、竹蛏，以消费者为研究单位，为保证持续高产获得脉红螺、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理论上需要研究脉红螺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、竹蛏的环境容纳量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，由上一营养级流入消费者的能量和消费者同化量的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不同去向即图中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①②③的量。故选A、C。</a:t>
                </a:r>
                <a:endParaRPr lang="en-US" altLang="zh-CN" sz="2200" dirty="0"/>
              </a:p>
            </p:txBody>
          </p:sp>
        </mc:Choice>
        <mc:Fallback>
          <p:sp>
            <p:nvSpPr>
              <p:cNvPr id="2" name="QB_5_AS.71_1#420ec4378?vop=1&amp;pid=374358f44&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2_1#b0e1b9451?pid=374358f4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（4）为研究海洋牧场的建立对海洋环境的影响，科研人员调查了对照区和牧场中A、B、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浮游动物的总丰富度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（与环境的优劣呈正相关）及海水中无机氮、活性磷酸盐含量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（与海水富营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养化程度呈正相关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），结果如表和图3。结果表明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，海洋牧场中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区的生态效益最佳，判断的理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3_1#b0e1b9451.blank?pid=374358f44&amp;color=0,0,0&amp;vpa=26&amp;vtp=1"/>
          <p:cNvSpPr/>
          <p:nvPr/>
        </p:nvSpPr>
        <p:spPr>
          <a:xfrm>
            <a:off x="7726426" y="1848300"/>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B_5_AN.75_1#b0e1b9451.blank?pid=374358f44&amp;color=0,0,0&amp;vpa=27&amp;vtp=1&amp;bbb=1"/>
          <p:cNvSpPr/>
          <p:nvPr/>
        </p:nvSpPr>
        <p:spPr>
          <a:xfrm>
            <a:off x="1239901" y="2286450"/>
            <a:ext cx="780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该区域的无机氮、活性磷酸盐含量较低，而浮游动物的总丰富度最高</a:t>
            </a:r>
            <a:endParaRPr lang="en-US" altLang="zh-CN" sz="2000" dirty="0"/>
          </a:p>
        </p:txBody>
      </p:sp>
      <p:pic>
        <p:nvPicPr>
          <p:cNvPr id="5" name="QB_5_BD.74_1#b0e1b9451?iti=7&amp;pid=374358f4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18590" y="2866078"/>
            <a:ext cx="3751775" cy="178892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74_2#b0e1b9451?iti=7&amp;pid=374358f44&amp;color=0,0,0&amp;vtp=1&amp;bbb=1"/>
          <p:cNvSpPr/>
          <p:nvPr/>
        </p:nvSpPr>
        <p:spPr>
          <a:xfrm>
            <a:off x="5864290" y="478200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mc:AlternateContent xmlns:mc="http://schemas.openxmlformats.org/markup-compatibility/2006" xmlns:a14="http://schemas.microsoft.com/office/drawing/2010/main">
        <mc:Choice Requires="a14">
          <p:graphicFrame>
            <p:nvGraphicFramePr>
              <p:cNvPr id="44" name="QB_5_BD.74_3#b0e1b9451?colgroup=11,6,6,6,6&amp;pid=374358f44&amp;color=0,0,0&amp;vtp=1&amp;bbb=1"/>
              <p:cNvGraphicFramePr>
                <a:graphicFrameLocks noGrp="1"/>
              </p:cNvGraphicFramePr>
              <p:nvPr/>
            </p:nvGraphicFramePr>
            <p:xfrm>
              <a:off x="722376" y="5321500"/>
              <a:ext cx="10680192" cy="852678"/>
            </p:xfrm>
            <a:graphic>
              <a:graphicData uri="http://schemas.openxmlformats.org/drawingml/2006/table">
                <a:tbl>
                  <a:tblPr/>
                  <a:tblGrid>
                    <a:gridCol w="2999232"/>
                    <a:gridCol w="1920240"/>
                    <a:gridCol w="1920240"/>
                    <a:gridCol w="1920240"/>
                    <a:gridCol w="19202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总丰富度/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ind</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4" name="QB_5_BD.74_3#b0e1b9451?colgroup=11,6,6,6,6&amp;pid=374358f44&amp;color=0,0,0&amp;vtp=1&amp;bbb=1"/>
              <p:cNvGraphicFramePr>
                <a:graphicFrameLocks noGrp="1"/>
              </p:cNvGraphicFramePr>
              <p:nvPr/>
            </p:nvGraphicFramePr>
            <p:xfrm>
              <a:off x="722376" y="5321500"/>
              <a:ext cx="10680192" cy="852678"/>
            </p:xfrm>
            <a:graphic>
              <a:graphicData uri="http://schemas.openxmlformats.org/drawingml/2006/table">
                <a:tbl>
                  <a:tblPr/>
                  <a:tblGrid>
                    <a:gridCol w="2999232"/>
                    <a:gridCol w="1920240"/>
                    <a:gridCol w="1920240"/>
                    <a:gridCol w="1920240"/>
                    <a:gridCol w="19202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76_1#b0e1b9451?vop=1&amp;pid=374358f4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分析题意、题表及题图3可知，与对照区相比，C区的浮游动物总丰富度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（与环境的优劣呈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）最高，说明该区域环境较好；且海水中无机氮、活性磷酸盐含量较低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，说明该区域富营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养化程度低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，故C区生态效益最佳。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7_1#7c3d4f190?htil=10&amp;pid=bbe93f30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18705" y="972000"/>
            <a:ext cx="3192673" cy="2208403"/>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7_2#7c3d4f190?htil=10&amp;pid=bbe93f30d&amp;color=0,0,0&amp;vtp=1&amp;bt=1&amp;bbb=1&amp;hb=1&amp;hs=1"/>
              <p:cNvSpPr/>
              <p:nvPr/>
            </p:nvSpPr>
            <p:spPr>
              <a:xfrm>
                <a:off x="722376" y="984699"/>
                <a:ext cx="7086600"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人工高密度养殖的罗非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鱼塘中往往要大量投入人工饵料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，极易引起水体中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造成水体污染。研究人员拟利用空心菜生态浮床技术来净化池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塘水质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，以期达到淡水养殖废水排放二级标准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，如图是空心菜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生态浮床覆盖率研究结果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7_2#7c3d4f190?htil=10&amp;pid=bbe93f30d&amp;color=0,0,0&amp;vtp=1&amp;bt=1&amp;bbb=1&amp;hb=1&amp;hs=1"/>
              <p:cNvSpPr>
                <a:spLocks noRot="1" noChangeAspect="1" noMove="1" noResize="1" noEditPoints="1" noAdjustHandles="1" noChangeArrowheads="1" noChangeShapeType="1" noTextEdit="1"/>
              </p:cNvSpPr>
              <p:nvPr/>
            </p:nvSpPr>
            <p:spPr>
              <a:xfrm>
                <a:off x="722376" y="984699"/>
                <a:ext cx="7086600" cy="2214753"/>
              </a:xfrm>
              <a:prstGeom prst="rect">
                <a:avLst/>
              </a:prstGeom>
              <a:blipFill rotWithShape="1">
                <a:blip r:embed="rId2"/>
                <a:stretch>
                  <a:fillRect l="-5" t="-20" r="-1554" b="-2050"/>
                </a:stretch>
              </a:blipFill>
            </p:spPr>
            <p:txBody>
              <a:bodyPr/>
              <a:lstStyle/>
              <a:p>
                <a:r>
                  <a:rPr lang="zh-CN" altLang="en-US">
                    <a:noFill/>
                  </a:rPr>
                  <a:t> </a:t>
                </a:r>
              </a:p>
            </p:txBody>
          </p:sp>
        </mc:Fallback>
      </mc:AlternateContent>
      <p:sp>
        <p:nvSpPr>
          <p:cNvPr id="4" name="QC_5_AN.78_1#7c3d4f190.bracket?pid=bbe93f30d&amp;color=0,0,0&amp;vpa=28&amp;vtp=1"/>
          <p:cNvSpPr/>
          <p:nvPr/>
        </p:nvSpPr>
        <p:spPr>
          <a:xfrm>
            <a:off x="5989701" y="2794449"/>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7_3#7c3d4f190.choices?pid=bbe93f30d&amp;color=0,0,0&amp;vtp=1&amp;bbb=1&amp;hs=1"/>
              <p:cNvSpPr/>
              <p:nvPr/>
            </p:nvSpPr>
            <p:spPr>
              <a:xfrm>
                <a:off x="722376" y="3199452"/>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时对水体总氮去除效果一定比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.该鱼塘中各营养级的能量金字塔表现为上宽下窄的金字塔形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时实验组总氮浓度较低的主要原因是含氮有机物被空心菜直接吸收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.流经该池塘生态系统的总能量大于生态浮床中的空心菜固定的太阳能总量</a:t>
                </a:r>
                <a:endParaRPr lang="en-US" altLang="zh-CN" sz="2000" dirty="0"/>
              </a:p>
            </p:txBody>
          </p:sp>
        </mc:Choice>
        <mc:Fallback>
          <p:sp>
            <p:nvSpPr>
              <p:cNvPr id="5" name="QC_5_BD.77_3#7c3d4f190.choices?pid=bbe93f30d&amp;color=0,0,0&amp;vtp=1&amp;bbb=1&amp;hs=1"/>
              <p:cNvSpPr>
                <a:spLocks noRot="1" noChangeAspect="1" noMove="1" noResize="1" noEditPoints="1" noAdjustHandles="1" noChangeArrowheads="1" noChangeShapeType="1" noTextEdit="1"/>
              </p:cNvSpPr>
              <p:nvPr/>
            </p:nvSpPr>
            <p:spPr>
              <a:xfrm>
                <a:off x="722376" y="3199452"/>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9_1#7c3d4f190?vop=1&amp;pid=bbe93f30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仅根据题目已有信息，无法推测空心菜浮床覆盖率大于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时对水体总氮去除效果一定比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时更好，A错误；能量在流动过程中总是逐级递减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，因此能量金字塔通常都是上窄下宽的金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，B错误；植物主要通过分解者将含氮有机物分解为无机物来利用其中的氮元素，C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流经该池塘生态系统的总能量为生产者固定的太阳能总量以及人工投入饵料中的化学能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79_1#7c3d4f190?vop=1&amp;pid=bbe93f30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1600"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4_1#17bcecf3e?vop=1&amp;pid=9d0533cc0&amp;color=0,0,0&amp;vtp=1&amp;bt=1&amp;bbb=1&amp;hb=1"/>
              <p:cNvSpPr/>
              <p:nvPr/>
            </p:nvSpPr>
            <p:spPr>
              <a:xfrm>
                <a:off x="722376" y="969264"/>
                <a:ext cx="10753344" cy="541870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algn="ctr" latinLnBrk="1">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能量流动的过程</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1）能量的输入:生产者通过光合作用将光能转化成化学能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,固定在它们所制造的有机物中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有些生物可通过化能合成作用合成有机物）。</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2）能量的传递</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传递的渠道:食物链和食物网。</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某一营养级（最高营养级除外）同化的能量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未被利用的能量。但对于最高营养级,它所同化的能量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能量流动的特点:单向流动、逐级递减。</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能量的散失:以热能形式散失是能量的最终归宿（热能不能再为其他生物所利用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是单向的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,不能循环流动）。</a:t>
                </a:r>
                <a:endParaRPr lang="en-US" altLang="zh-CN" sz="2000" dirty="0"/>
              </a:p>
            </p:txBody>
          </p:sp>
        </mc:Choice>
        <mc:Fallback>
          <p:sp>
            <p:nvSpPr>
              <p:cNvPr id="2" name="QC_5_EX.4_1#17bcecf3e?vop=1&amp;pid=9d0533cc0&amp;color=0,0,0&amp;vtp=1&amp;bt=1&amp;bbb=1&amp;hb=1"/>
              <p:cNvSpPr>
                <a:spLocks noRot="1" noChangeAspect="1" noMove="1" noResize="1" noEditPoints="1" noAdjustHandles="1" noChangeArrowheads="1" noChangeShapeType="1" noTextEdit="1"/>
              </p:cNvSpPr>
              <p:nvPr/>
            </p:nvSpPr>
            <p:spPr>
              <a:xfrm>
                <a:off x="722376" y="969264"/>
                <a:ext cx="10753344" cy="5418709"/>
              </a:xfrm>
              <a:prstGeom prst="rect">
                <a:avLst/>
              </a:prstGeom>
              <a:blipFill rotWithShape="1">
                <a:blip r:embed="rId1"/>
                <a:stretch>
                  <a:fillRect l="-4" t="-5" r="-974" b="-7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b6c6f224d?pid=9d0533cc0&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如图是某自然生态系统中能量流动过程示意图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，其中字母表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示能量值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b6c6f224d.bracket?pid=9d0533cc0&amp;color=0,0,0&amp;vpa=2&amp;vtp=1"/>
          <p:cNvSpPr/>
          <p:nvPr/>
        </p:nvSpPr>
        <p:spPr>
          <a:xfrm>
            <a:off x="4732401" y="144399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5_2#b6c6f224d?htil=1&amp;pid=9d0533cc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41132" y="1985517"/>
            <a:ext cx="4709160"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5_3#b6c6f224d.choices?htil=1&amp;pid=9d0533cc0&amp;color=0,0,0&amp;vtp=1&amp;bbb=1&amp;hb=1"/>
              <p:cNvSpPr/>
              <p:nvPr/>
            </p:nvSpPr>
            <p:spPr>
              <a:xfrm>
                <a:off x="722376" y="1858517"/>
                <a:ext cx="5907024" cy="31616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表示初级消费者通过呼吸作用以热能形式散失的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.图中流经该生态系统的总能量为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、发育和繁殖等生命活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D.初级消费者和次级消费者之间的能量传递效率为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5_3#b6c6f224d.choices?htil=1&amp;pid=9d0533cc0&amp;color=0,0,0&amp;vtp=1&amp;bbb=1&amp;hb=1"/>
              <p:cNvSpPr>
                <a:spLocks noRot="1" noChangeAspect="1" noMove="1" noResize="1" noEditPoints="1" noAdjustHandles="1" noChangeArrowheads="1" noChangeShapeType="1" noTextEdit="1"/>
              </p:cNvSpPr>
              <p:nvPr/>
            </p:nvSpPr>
            <p:spPr>
              <a:xfrm>
                <a:off x="722376" y="1858517"/>
                <a:ext cx="5907024" cy="3161602"/>
              </a:xfrm>
              <a:prstGeom prst="rect">
                <a:avLst/>
              </a:prstGeom>
              <a:blipFill rotWithShape="1">
                <a:blip r:embed="rId2"/>
                <a:stretch>
                  <a:fillRect l="-6" t="-16" b="-16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b6c6f224d?vop=1&amp;pid=9d0533cc0&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表示生产者固定的能量，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表示第二营养级的摄入量，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表示第三营养级的摄入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表示第二营养级粪便中的能量（属于第一营养级同化量的一部分），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表示第二营养级用于生长、发育和繁殖的能量。</a:t>
                </a:r>
                <a:endParaRPr lang="en-US" altLang="zh-CN" sz="2000" dirty="0"/>
              </a:p>
            </p:txBody>
          </p:sp>
        </mc:Choice>
        <mc:Fallback>
          <p:sp>
            <p:nvSpPr>
              <p:cNvPr id="2" name="QC_5_EX.7_1#b6c6f224d?vop=1&amp;pid=9d0533cc0&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2415"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_1#b6c6f224d?vop=1&amp;pid=9d0533cc0&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表示初级消费者通过呼吸作用以热能形式散失的能量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者的同化量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，A正确，C错误；生产者固定的能量为流入该生态系统的总能量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，即流经该生态系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，B错误；初级消费者和次级消费者之间的能量传递效率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，图中没有次级消费者的同化量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，无法计算两者之间的能量传递效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8_1#b6c6f224d?vop=1&amp;pid=9d0533cc0&amp;color=0,0,0&amp;vtp=1&amp;bt=1&amp;bbb=1&amp;hb=1"/>
              <p:cNvSpPr>
                <a:spLocks noRot="1" noChangeAspect="1" noMove="1" noResize="1" noEditPoints="1" noAdjustHandles="1" noChangeArrowheads="1" noChangeShapeType="1" noTextEdit="1"/>
              </p:cNvSpPr>
              <p:nvPr/>
            </p:nvSpPr>
            <p:spPr>
              <a:xfrm>
                <a:off x="722376" y="1005840"/>
                <a:ext cx="10753344" cy="2240534"/>
              </a:xfrm>
              <a:prstGeom prst="rect">
                <a:avLst/>
              </a:prstGeom>
              <a:blipFill rotWithShape="1">
                <a:blip r:embed="rId1"/>
                <a:stretch>
                  <a:fillRect l="-4" r="-1990"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4836aec8e?pid=9d0533cc0&amp;color=0,0,0&amp;vtp=1&amp;bt=1&amp;bbb=1&amp;hb=1"/>
          <p:cNvSpPr/>
          <p:nvPr/>
        </p:nvSpPr>
        <p:spPr>
          <a:xfrm>
            <a:off x="722376" y="1005840"/>
            <a:ext cx="10753344" cy="116065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图甲表示食物链上能量流动的部分情况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（图中数字代表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），图乙表示兔的能量来源与去向（图中字母代表能量值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4836aec8e.bracket?pid=9d0533cc0&amp;color=0,0,0&amp;vpa=3&amp;vtp=1&amp;bbb=1"/>
          <p:cNvSpPr/>
          <p:nvPr/>
        </p:nvSpPr>
        <p:spPr>
          <a:xfrm>
            <a:off x="935101" y="1802638"/>
            <a:ext cx="719138"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ABC</a:t>
            </a:r>
            <a:endParaRPr lang="en-US" altLang="zh-CN" sz="2000" dirty="0"/>
          </a:p>
        </p:txBody>
      </p:sp>
      <p:pic>
        <p:nvPicPr>
          <p:cNvPr id="4" name="QC_5_BD.9_3#4836aec8e?iti=1&amp;htil=1&amp;pid=9d0533cc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67128" y="2328925"/>
            <a:ext cx="2478024"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9_4#4836aec8e?iti=2&amp;htil=1&amp;pid=9d0533cc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06640" y="2301493"/>
            <a:ext cx="2752344"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9_5#4836aec8e?iti=1&amp;htil=1&amp;pid=9d0533cc0&amp;color=0,0,0&amp;vtp=1"/>
          <p:cNvSpPr/>
          <p:nvPr/>
        </p:nvSpPr>
        <p:spPr>
          <a:xfrm>
            <a:off x="3250565" y="3781805"/>
            <a:ext cx="311150" cy="367411"/>
          </a:xfrm>
          <a:prstGeom prst="rect">
            <a:avLst/>
          </a:prstGeom>
          <a:noFill/>
        </p:spPr>
        <p:txBody>
          <a:bodyPr wrap="square" lIns="0" tIns="0" rIns="0" bIns="0" rtlCol="0" anchor="t"/>
          <a:lstStyle/>
          <a:p>
            <a:pPr algn="ctr" latinLnBrk="1">
              <a:lnSpc>
                <a:spcPct val="13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9_6#4836aec8e?iti=2&amp;htil=1&amp;pid=9d0533cc0&amp;color=0,0,0&amp;vtp=1"/>
          <p:cNvSpPr/>
          <p:nvPr/>
        </p:nvSpPr>
        <p:spPr>
          <a:xfrm>
            <a:off x="8627237" y="3781805"/>
            <a:ext cx="311150" cy="367411"/>
          </a:xfrm>
          <a:prstGeom prst="rect">
            <a:avLst/>
          </a:prstGeom>
          <a:noFill/>
        </p:spPr>
        <p:txBody>
          <a:bodyPr wrap="square" lIns="0" tIns="0" rIns="0" bIns="0" rtlCol="0" anchor="t"/>
          <a:lstStyle/>
          <a:p>
            <a:pPr algn="ctr" latinLnBrk="1">
              <a:lnSpc>
                <a:spcPct val="132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9_7#4836aec8e?pid=9d0533cc0&amp;color=0,0,0&amp;vtp=1&amp;bbb=1"/>
          <p:cNvSpPr/>
          <p:nvPr/>
        </p:nvSpPr>
        <p:spPr>
          <a:xfrm>
            <a:off x="722376" y="4202302"/>
            <a:ext cx="10753344" cy="360934"/>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图甲中的草指某一种草，假定该生态系统中只有图示这一条简单的食物链</a:t>
            </a:r>
            <a:endParaRPr lang="en-US" altLang="zh-CN" sz="2000" dirty="0"/>
          </a:p>
        </p:txBody>
      </p:sp>
      <mc:AlternateContent xmlns:mc="http://schemas.openxmlformats.org/markup-compatibility/2006">
        <mc:Choice xmlns:a14="http://schemas.microsoft.com/office/drawing/2010/main" Requires="a14">
          <p:sp>
            <p:nvSpPr>
              <p:cNvPr id="9" name="QC_5_BD.9_8#4836aec8e.choices?pid=9d0533cc0&amp;color=0,0,0&amp;vtp=1&amp;bbb=1"/>
              <p:cNvSpPr/>
              <p:nvPr/>
            </p:nvSpPr>
            <p:spPr>
              <a:xfrm>
                <a:off x="722376" y="4568316"/>
                <a:ext cx="10753344" cy="1723009"/>
              </a:xfrm>
              <a:prstGeom prst="rect">
                <a:avLst/>
              </a:prstGeom>
              <a:noFill/>
            </p:spPr>
            <p:txBody>
              <a:bodyPr wrap="none" lIns="0" tIns="0" rIns="0" bIns="0" rtlCol="0" anchor="t"/>
              <a:lstStyle/>
              <a:p>
                <a:pPr algn="l" latinLnBrk="1">
                  <a:lnSpc>
                    <a:spcPts val="4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A.若②为狐的同化量，图甲</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代表兔到狐的能量传递效率</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，表示兔未被利用的能量</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.兔通过呼吸作用释放的能量大部分以热能的形式散失</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.兔流向分解者的能量包括兔的遗体残骸和粪便中的能量</a:t>
                </a:r>
                <a:endParaRPr lang="en-US" altLang="zh-CN" sz="2000" dirty="0"/>
              </a:p>
            </p:txBody>
          </p:sp>
        </mc:Choice>
        <mc:Fallback>
          <p:sp>
            <p:nvSpPr>
              <p:cNvPr id="9" name="QC_5_BD.9_8#4836aec8e.choices?pid=9d0533cc0&amp;color=0,0,0&amp;vtp=1&amp;bbb=1"/>
              <p:cNvSpPr>
                <a:spLocks noRot="1" noChangeAspect="1" noMove="1" noResize="1" noEditPoints="1" noAdjustHandles="1" noChangeArrowheads="1" noChangeShapeType="1" noTextEdit="1"/>
              </p:cNvSpPr>
              <p:nvPr/>
            </p:nvSpPr>
            <p:spPr>
              <a:xfrm>
                <a:off x="722376" y="4568316"/>
                <a:ext cx="10753344" cy="1723009"/>
              </a:xfrm>
              <a:prstGeom prst="rect">
                <a:avLst/>
              </a:prstGeom>
              <a:blipFill rotWithShape="1">
                <a:blip r:embed="rId3"/>
                <a:stretch>
                  <a:fillRect l="-4" t="-7" b="-17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9630</Words>
  <Application>WPS 演示</Application>
  <PresentationFormat>宽屏</PresentationFormat>
  <Paragraphs>507</Paragraphs>
  <Slides>47</Slides>
  <Notes>47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47</vt:i4>
      </vt:variant>
    </vt:vector>
  </HeadingPairs>
  <TitlesOfParts>
    <vt:vector size="6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蓝天</cp:lastModifiedBy>
  <cp:revision>4</cp:revision>
  <dcterms:created xsi:type="dcterms:W3CDTF">2025-08-02T03:34:00Z</dcterms:created>
  <dcterms:modified xsi:type="dcterms:W3CDTF">2025-08-05T01:20:40Z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1F1837D309444ECC9ADFB62A32F89639_12</vt:lpwstr>
  </property>
  <property fmtid="{D5CDD505-2E9C-101B-9397-08002B2CF9AE}" pid="3" name="KSOProductBuildVer">
    <vt:lpwstr>2052-12.1.0.21915</vt:lpwstr>
  </property>
</Properties>
</file>