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5684" autoAdjust="0"/>
    <p:restoredTop sz="94610"/>
  </p:normalViewPr>
  <p:slideViewPr>
    <p:cSldViewPr snapToGrid="0" snapToObjects="1">
      <p:cViewPr varScale="1">
        <p:scale>
          <a:sx n="74" d="100"/>
          <a:sy n="74" d="100"/>
        </p:scale>
        <p:origin x="91" y="36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7080f49e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一、选择题（本题共3小题，每小题只有一个选项符合题目要求）</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5b6d79e8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二、选择题（本题共2小题，每小题有不止一个选项符合题目要求）</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65779731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三、非选择题（本题共1小题）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f864f6262062ddd023#tid=688b2e5f4e75f9000925ddb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932688"/>
          </a:xfrm>
          <a:prstGeom prst="rect">
            <a:avLst/>
          </a:prstGeom>
        </p:spPr>
      </p:pic>
      <p:sp>
        <p:nvSpPr>
          <p:cNvPr id="4" name="MasterShapeName"/>
          <p:cNvSpPr/>
          <p:nvPr/>
        </p:nvSpPr>
        <p:spPr>
          <a:xfrm>
            <a:off x="8101584" y="4572000"/>
            <a:ext cx="3675888" cy="923544"/>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多选题模式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xml"/><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image" Target="../media/image17.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0.xml"/><Relationship Id="rId1" Type="http://schemas.openxmlformats.org/officeDocument/2006/relationships/image" Target="../media/image19.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0.xml"/><Relationship Id="rId2" Type="http://schemas.openxmlformats.org/officeDocument/2006/relationships/image" Target="../media/image21.jpeg"/><Relationship Id="rId1" Type="http://schemas.openxmlformats.org/officeDocument/2006/relationships/image" Target="../media/image20.jpe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0.xml"/><Relationship Id="rId2" Type="http://schemas.openxmlformats.org/officeDocument/2006/relationships/image" Target="../media/image23.png"/><Relationship Id="rId1" Type="http://schemas.openxmlformats.org/officeDocument/2006/relationships/image" Target="../media/image22.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0.xml"/><Relationship Id="rId1" Type="http://schemas.openxmlformats.org/officeDocument/2006/relationships/image" Target="../media/image24.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0.xml"/><Relationship Id="rId1" Type="http://schemas.openxmlformats.org/officeDocument/2006/relationships/image" Target="../media/image11.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0.xml"/><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0.xml"/><Relationship Id="rId1"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1_1#96ebc465a?vop=1&amp;pid=7080f49e6&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三叶鬼针草吸收的镉为重金属，镉有生物富集和生物放大现象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，其沿着食物链向更高营养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级流动时逐级递增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，A正确；在应用植物修复技术治理被镉等重金属污染的土壤时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，选择合适的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，这遵循了协调原理，B正确；分析富集系数的图示可知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，三叶鬼针草对镉的富集程度为轻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度污染组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重度污染组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对照组，而其他两种植物不是，C错误；分析转运系数的图示可知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麦轻度污染组和重度污染组的转运系数都远低于对照组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，有可能是镉污染影响了其生理活动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黑麦转运重金属镉的能力减弱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11_1#96ebc465a?vop=1&amp;pid=7080f49e6&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803"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2_1#0085290c8?pid=5b6d79e8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［江苏镇江中学2025高二检测］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“海绵城市”是指城市能够像海绵一样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，在适应环境变化和应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对自然灾害等方面具有良好的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“弹性”。如图为“海绵城市”生态工程模式图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3_1#0085290c8.bracket?pid=5b6d79e84&amp;color=0,0,0&amp;vpa=4&amp;vtp=1&amp;bbb=1"/>
          <p:cNvSpPr/>
          <p:nvPr/>
        </p:nvSpPr>
        <p:spPr>
          <a:xfrm>
            <a:off x="1176401" y="1867350"/>
            <a:ext cx="743649"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p:pic>
        <p:nvPicPr>
          <p:cNvPr id="4" name="QC_5_BD.12_2#0085290c8?htil=3&amp;pid=5b6d79e8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161992" y="2408877"/>
            <a:ext cx="4279392" cy="38404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2_3#0085290c8.choices?htil=3&amp;pid=5b6d79e84&amp;color=0,0,0&amp;vtp=1&amp;bbb=1&amp;hb=1"/>
          <p:cNvSpPr/>
          <p:nvPr/>
        </p:nvSpPr>
        <p:spPr>
          <a:xfrm>
            <a:off x="722376" y="2334074"/>
            <a:ext cx="6345936" cy="36375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A.“海绵城市”注重生态与经济、社会相结合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.“海绵城市”的自我调节能力是有限的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，进水口的污水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流入量需加以控制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.“海绵城市”中无须共生的自生固氮菌属于生产者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解污水的微生物属于分解者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.目前我国的生态工程建设已设计出标准化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、易操作的生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态工程样板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0085290c8?vop=1&amp;pid=5b6d79e84&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“海绵城市”注重生态与经济、社会相结合，体现的是整体原理，而不是协调原理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原理是指进行生态工程建设时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，不但要考虑自然生态系统的规律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，更要考虑经济和社会等系统的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，A错误。生态系统的自我调节能力是有限的，“海绵城市”作为一个生态系统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，其自我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调节能力同样有限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，所以进水口的污水流入量需加以控制，B正确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。自生固氮菌能将空气中的氮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气转化为含氮化合物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，但它不能利用无机物合成有机物，不属于生产者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；降解污水的微生物能将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污水中的有机物分解为无机物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，属于分解者，C错误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。目前我国的生态工程建设还没有设计出标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准化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、易操作的生态工程样板，还需要进一步探索和完善，D错误。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_1#a84c95b37?pid=5b6d79e8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［江西抚州2024高二期中］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池塘养殖普遍存在由饵料利用不充分、换水不及时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、鱼类排泄物积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累等引起的水体污染现象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研究者设计了如图所示的循环水池塘养殖系统来解决水体污染问题。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下列叙述中错误的是(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6_1#a84c95b37.bracket?pid=5b6d79e84&amp;color=0,0,0&amp;vpa=5&amp;vtp=1&amp;bbb=1"/>
          <p:cNvSpPr/>
          <p:nvPr/>
        </p:nvSpPr>
        <p:spPr>
          <a:xfrm>
            <a:off x="3246501" y="1867350"/>
            <a:ext cx="5588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BD</a:t>
            </a:r>
            <a:endParaRPr lang="en-US" altLang="zh-CN" sz="2000" dirty="0"/>
          </a:p>
        </p:txBody>
      </p:sp>
      <p:pic>
        <p:nvPicPr>
          <p:cNvPr id="4" name="QC_5_BD.15_2#a84c95b37?pid=5b6d79e8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22192" y="2408877"/>
            <a:ext cx="4544568" cy="11887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5_3#a84c95b37.choices?pid=5b6d79e84&amp;color=0,0,0&amp;vtp=1&amp;bbb=1"/>
          <p:cNvSpPr/>
          <p:nvPr/>
        </p:nvSpPr>
        <p:spPr>
          <a:xfrm>
            <a:off x="722376" y="37296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A.潜流湿地内选择污染物净化能力强的多种植物并进行合理布设遵循了自生原理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.流入该养殖系统的总能量为生产者固定的能量和污染水体中有机物的能量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.前一池塘上层水流入后一池塘底部，能增加水中的溶解氧，提高饵料的利用率</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.栽种的水生植物既能净化水体又能美化环境，体现了生物多样性的直接价值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7_1#a84c95b37?vop=1&amp;pid=5b6d79e84&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17_2#a84c95b37?vop=1&amp;pid=5b6d79e8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090672" y="1511300"/>
            <a:ext cx="6016752" cy="29718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8_1#a84c95b37?vop=1&amp;pid=5b6d79e84&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潜流湿地内选择净化能力强的多种植物并进行合理布设，使其产生自组织、自我优化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我调节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、自我更新和维持，遵循了生态工程建设的自生原理,A正确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；流入该养殖系统的总能量为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生产者固定的能量和投放的有机饵料中的能量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，B错误；栽种的水生植物能净化水质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物多样性的间接价值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，而美化环境体现了生物多样性的直接价值，D错误。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9_1#eccac8efe?pid=657797316&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［河南驻马店2025模拟］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图1为某条小河流从高山湖泊进入大河的示意图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，其中某蚕丝加工厂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的有机污染物会向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A河段排放；图2是A河段的处理设施图。结合所学知识，回答下列问题：</a:t>
            </a:r>
            <a:endParaRPr lang="en-US" altLang="zh-CN" sz="2000" dirty="0"/>
          </a:p>
        </p:txBody>
      </p:sp>
      <p:pic>
        <p:nvPicPr>
          <p:cNvPr id="3" name="QO_5_BD.19_3#eccac8efe?iti=1&amp;htil=1&amp;pid=65779731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755648" y="1961203"/>
            <a:ext cx="3310128" cy="19476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19_4#eccac8efe?iti=2&amp;htil=1&amp;pid=657797316&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821424" y="2080075"/>
            <a:ext cx="3931920" cy="18288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19_5#eccac8efe?iti=1&amp;htil=1&amp;pid=657797316&amp;color=0,0,0&amp;vtp=1&amp;bbb=1"/>
          <p:cNvSpPr/>
          <p:nvPr/>
        </p:nvSpPr>
        <p:spPr>
          <a:xfrm>
            <a:off x="3180525" y="403587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5_BD.19_6#eccac8efe?iti=2&amp;htil=1&amp;pid=657797316&amp;color=0,0,0&amp;vtp=1&amp;bbb=1"/>
          <p:cNvSpPr/>
          <p:nvPr/>
        </p:nvSpPr>
        <p:spPr>
          <a:xfrm>
            <a:off x="7388003" y="4035875"/>
            <a:ext cx="2798762" cy="812800"/>
          </a:xfrm>
          <a:prstGeom prst="rect">
            <a:avLst/>
          </a:prstGeom>
          <a:noFill/>
        </p:spPr>
        <p:txBody>
          <a:bodyPr wrap="none" lIns="0" tIns="0" rIns="0" bIns="0" rtlCol="0" anchor="t"/>
          <a:lstStyle/>
          <a:p>
            <a:pPr algn="ctr"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A河段的处理设施图</a:t>
            </a:r>
            <a:endParaRPr lang="en-US" altLang="zh-CN" sz="2000" dirty="0"/>
          </a:p>
        </p:txBody>
      </p:sp>
      <p:sp>
        <p:nvSpPr>
          <p:cNvPr id="7" name="QO_5_BD.19_7#eccac8efe?pid=657797316&amp;color=0,0,0&amp;vtp=1&amp;bbb=1"/>
          <p:cNvSpPr/>
          <p:nvPr/>
        </p:nvSpPr>
        <p:spPr>
          <a:xfrm>
            <a:off x="722376" y="4497012"/>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海马齿是一种根系发达的植物，这些根系能为微生物提供生存场所</a:t>
            </a:r>
            <a:endParaRPr lang="en-US" altLang="zh-CN" sz="2000" dirty="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20_1#55e26b478?pid=eccac8efe&amp;color=0,0,0&amp;vtp=1&amp;bt=1&amp;bbb=1&amp;hb=1"/>
              <p:cNvSpPr/>
              <p:nvPr/>
            </p:nvSpPr>
            <p:spPr>
              <a:xfrm>
                <a:off x="722376" y="969265"/>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）河水中的有机污染物属于生态系统组成成分中的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。尾水处理系统中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，如水温、盐度、</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等，在各采样点间差异小，且在各月份间相对稳定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，对海马齿种群来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说，这些因素属于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填“密度”或“非密度”）制约因素。</a:t>
                </a:r>
                <a:endParaRPr lang="en-US" altLang="zh-CN" sz="2000" dirty="0"/>
              </a:p>
            </p:txBody>
          </p:sp>
        </mc:Choice>
        <mc:Fallback>
          <p:sp>
            <p:nvSpPr>
              <p:cNvPr id="2" name="QB_6_BD.20_1#55e26b478?pid=eccac8efe&amp;color=0,0,0&amp;vtp=1&amp;bt=1&amp;bbb=1&amp;hb=1"/>
              <p:cNvSpPr>
                <a:spLocks noRot="1" noChangeAspect="1" noMove="1" noResize="1" noEditPoints="1" noAdjustHandles="1" noChangeArrowheads="1" noChangeShapeType="1" noTextEdit="1"/>
              </p:cNvSpPr>
              <p:nvPr/>
            </p:nvSpPr>
            <p:spPr>
              <a:xfrm>
                <a:off x="722376" y="969265"/>
                <a:ext cx="10753344" cy="1300353"/>
              </a:xfrm>
              <a:prstGeom prst="rect">
                <a:avLst/>
              </a:prstGeom>
              <a:blipFill rotWithShape="1">
                <a:blip r:embed="rId1"/>
                <a:stretch>
                  <a:fillRect l="-4" t="-20" r="-974" b="-3506"/>
                </a:stretch>
              </a:blipFill>
            </p:spPr>
            <p:txBody>
              <a:bodyPr/>
              <a:lstStyle/>
              <a:p>
                <a:r>
                  <a:rPr lang="zh-CN" altLang="en-US">
                    <a:noFill/>
                  </a:rPr>
                  <a:t> </a:t>
                </a:r>
              </a:p>
            </p:txBody>
          </p:sp>
        </mc:Fallback>
      </mc:AlternateContent>
      <p:sp>
        <p:nvSpPr>
          <p:cNvPr id="3" name="QB_6_AN.21_1#55e26b478.blank?pid=eccac8efe&amp;color=0,0,0&amp;vpa=6&amp;vtp=1&amp;bbb=1"/>
          <p:cNvSpPr/>
          <p:nvPr/>
        </p:nvSpPr>
        <p:spPr>
          <a:xfrm>
            <a:off x="6723126" y="931165"/>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非生物的物质和能量</a:t>
            </a:r>
            <a:endParaRPr lang="en-US" altLang="zh-CN" sz="2000" dirty="0"/>
          </a:p>
        </p:txBody>
      </p:sp>
      <p:sp>
        <p:nvSpPr>
          <p:cNvPr id="4" name="QB_6_AN.22_1#55e26b478.blank?pid=eccac8efe&amp;color=0,0,0&amp;vpa=7&amp;vtp=1&amp;bbb=1"/>
          <p:cNvSpPr/>
          <p:nvPr/>
        </p:nvSpPr>
        <p:spPr>
          <a:xfrm>
            <a:off x="2763901" y="1826515"/>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非密度</a:t>
            </a:r>
            <a:endParaRPr lang="en-US" altLang="zh-CN" sz="2000" dirty="0"/>
          </a:p>
        </p:txBody>
      </p:sp>
      <mc:AlternateContent xmlns:mc="http://schemas.openxmlformats.org/markup-compatibility/2006">
        <mc:Choice xmlns:a14="http://schemas.microsoft.com/office/drawing/2010/main" Requires="a14">
          <p:sp>
            <p:nvSpPr>
              <p:cNvPr id="5" name="QB_6_AS.23_1#55e26b478?vop=1&amp;pid=eccac8efe&amp;color=0,0,0&amp;vtp=1&amp;bbb=1&amp;hb=1"/>
              <p:cNvSpPr/>
              <p:nvPr/>
            </p:nvSpPr>
            <p:spPr>
              <a:xfrm>
                <a:off x="722376" y="227965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河水中的有机污染物属于生态系统组成成分中的非生物的物质和能量。水温、盐度</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是影响种群数量的自然因素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，属于非密度制约因素。</a:t>
                </a:r>
                <a:endParaRPr lang="en-US" altLang="zh-CN" sz="2200" dirty="0"/>
              </a:p>
            </p:txBody>
          </p:sp>
        </mc:Choice>
        <mc:Fallback>
          <p:sp>
            <p:nvSpPr>
              <p:cNvPr id="5" name="QB_6_AS.23_1#55e26b478?vop=1&amp;pid=eccac8efe&amp;color=0,0,0&amp;vtp=1&amp;bbb=1&amp;hb=1"/>
              <p:cNvSpPr>
                <a:spLocks noRot="1" noChangeAspect="1" noMove="1" noResize="1" noEditPoints="1" noAdjustHandles="1" noChangeArrowheads="1" noChangeShapeType="1" noTextEdit="1"/>
              </p:cNvSpPr>
              <p:nvPr/>
            </p:nvSpPr>
            <p:spPr>
              <a:xfrm>
                <a:off x="722376" y="2279650"/>
                <a:ext cx="10753344" cy="907034"/>
              </a:xfrm>
              <a:prstGeom prst="rect">
                <a:avLst/>
              </a:prstGeom>
              <a:blipFill rotWithShape="1">
                <a:blip r:embed="rId2"/>
                <a:stretch>
                  <a:fillRect l="-4" r="-632" b="-50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4_1#c829c4cf6?pid=eccac8efe&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（2）蚕丝加工厂排出的尾水首先经过滤池进行粗过滤；再进入海马齿浮床中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，若要保证污水净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化效果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，则流入该处理设施的废水不能过量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，说明生态系统的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是有一定限度的。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2所示处理系统能减轻水体富营养化，该系统对污水具有净化作用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，其主要原因可能是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25_1#c829c4cf6.blank?pid=eccac8efe&amp;color=0,0,0&amp;vpa=8&amp;vtp=1&amp;bbb=1"/>
          <p:cNvSpPr/>
          <p:nvPr/>
        </p:nvSpPr>
        <p:spPr>
          <a:xfrm>
            <a:off x="7589901" y="1391100"/>
            <a:ext cx="170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自我调节能力</a:t>
            </a:r>
            <a:endParaRPr lang="en-US" altLang="zh-CN" sz="2000" dirty="0"/>
          </a:p>
        </p:txBody>
      </p:sp>
      <p:sp>
        <p:nvSpPr>
          <p:cNvPr id="4" name="QB_6_AN.26_1#c829c4cf6.blank?pid=eccac8efe&amp;color=0,0,0&amp;vpa=9&amp;vtp=1&amp;bbb=1&amp;hb=1"/>
          <p:cNvSpPr/>
          <p:nvPr/>
        </p:nvSpPr>
        <p:spPr>
          <a:xfrm>
            <a:off x="722376" y="2305500"/>
            <a:ext cx="10668000" cy="865759"/>
          </a:xfrm>
          <a:prstGeom prst="rect">
            <a:avLst/>
          </a:prstGeom>
          <a:noFill/>
        </p:spPr>
        <p:txBody>
          <a:bodyPr wrap="square" lIns="0" tIns="0" rIns="0" bIns="0" rtlCol="0" anchor="t"/>
          <a:lstStyle/>
          <a:p>
            <a:pPr latinLnBrk="1">
              <a:lnSpc>
                <a:spcPct val="1500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海马齿发达的根系为微生物提供生存场所</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，有利于微生物将有机物分解为无机盐等</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，海马齿吸收水体中的无机盐</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，从而净化污水</a:t>
            </a:r>
            <a:endParaRPr lang="en-US" altLang="zh-CN" sz="2000" dirty="0"/>
          </a:p>
        </p:txBody>
      </p:sp>
      <p:sp>
        <p:nvSpPr>
          <p:cNvPr id="5" name="QB_6_AS.27_1#c829c4cf6?vop=1&amp;pid=eccac8efe&amp;color=0,0,0&amp;vtp=1&amp;bbb=1&amp;hb=1"/>
          <p:cNvSpPr/>
          <p:nvPr/>
        </p:nvSpPr>
        <p:spPr>
          <a:xfrm>
            <a:off x="722376" y="3294195"/>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若要保证污水净化效果，则流入该处理设施的废水不能过量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，说明生态系统的自我调节能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力是有限的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。海马齿是一种根系发达的植物，这些根系能为微生物提供生存场所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，有利于微生物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将有机物分解为无机盐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，而海马齿吸收水体中的无机盐，从而净化污水，因此图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2所示处理系统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对污水具有净化作用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_1#b76c48c36?pid=eccac8efe&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（3）为了保证污水净化效果，科研人员向海马齿净化池、二沉池中引入了挺水植物，鲢鱼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鱼等鱼类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，通过相互之间的种间竞争和捕食关系自发构成有序的整体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，这主要体现了生态工程的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。在上述基础上，相关部门还进一步建立了一个集污水净化、休闲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、蓄洪防旱为一体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的新型人工生态系统，这主要体现了生物多样性的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29_1#b76c48c36.blank?pid=eccac8efe&amp;color=0,0,0&amp;vpa=10&amp;vtp=1&amp;bbb=1"/>
          <p:cNvSpPr/>
          <p:nvPr/>
        </p:nvSpPr>
        <p:spPr>
          <a:xfrm>
            <a:off x="731901" y="1848300"/>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自生</a:t>
            </a:r>
            <a:endParaRPr lang="en-US" altLang="zh-CN" sz="2000" dirty="0"/>
          </a:p>
        </p:txBody>
      </p:sp>
      <p:sp>
        <p:nvSpPr>
          <p:cNvPr id="4" name="QB_6_AN.30_1#b76c48c36.blank?pid=eccac8efe&amp;color=0,0,0&amp;vpa=11&amp;vtp=1&amp;bbb=1"/>
          <p:cNvSpPr/>
          <p:nvPr/>
        </p:nvSpPr>
        <p:spPr>
          <a:xfrm>
            <a:off x="6319901" y="2286450"/>
            <a:ext cx="196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直接价值和间接</a:t>
            </a:r>
            <a:endParaRPr lang="en-US" altLang="zh-CN" sz="2000" dirty="0"/>
          </a:p>
        </p:txBody>
      </p:sp>
      <p:sp>
        <p:nvSpPr>
          <p:cNvPr id="5" name="QB_6_AS.31_1#b76c48c36?vop=1&amp;pid=eccac8efe&amp;color=0,0,0&amp;vtp=1&amp;bbb=1&amp;hb=1"/>
          <p:cNvSpPr/>
          <p:nvPr/>
        </p:nvSpPr>
        <p:spPr>
          <a:xfrm>
            <a:off x="722376" y="2836994"/>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海马齿净化池、二沉池中引入了挺水植物，鲢鱼、鳙鱼等鱼类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，通过它们相互之间的种间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竞争和捕食关系自发构成有序的整体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，体现了生态工程的自生原理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。题干中指出该生态系统可以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集污水净化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（间接价值）、休闲（直接价值）、蓄洪防旱（间接价值）为一体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，这主要体现了生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物多样性的直接价值和间接价值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023ef0a2a.fixed?pid=44b678aa2&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023ef0a2a.fixed?pid=44b678aa2&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第4章素养检测</a:t>
            </a:r>
            <a:endParaRPr lang="en-US" altLang="zh-CN" sz="4400" dirty="0"/>
          </a:p>
        </p:txBody>
      </p:sp>
      <p:pic>
        <p:nvPicPr>
          <p:cNvPr id="4" name="C_3#023ef0a2a.fixed?pid=44b678aa2&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023ef0a2a.fixed?pid=44b678aa2&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刷速度</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2_1#3cfc66df1?pid=eccac8efe&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（4）图1中B河段地理位置独特，土壤肥沃、物种丰富、水体含氧量高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，是典型的稻鱼混养模式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示范区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。为探究增加养殖品种和密度对产量和生态效益的影响，某研究团队进行了相关实验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分结果见下表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（注：增重率是与实验开始时鱼的平均体重进行比较，可表示产量）。</a:t>
            </a:r>
            <a:endParaRPr lang="en-US" altLang="zh-CN" sz="2000" dirty="0"/>
          </a:p>
        </p:txBody>
      </p:sp>
      <mc:AlternateContent xmlns:mc="http://schemas.openxmlformats.org/markup-compatibility/2006" xmlns:a14="http://schemas.microsoft.com/office/drawing/2010/main">
        <mc:Choice Requires="a14">
          <p:graphicFrame>
            <p:nvGraphicFramePr>
              <p:cNvPr id="22" name="QB_6_BD.32_2#3cfc66df1?colgroup=3,16,9,9&amp;pid=eccac8efe&amp;color=0,0,0&amp;vtp=1&amp;bbb=1&amp;hb=1"/>
              <p:cNvGraphicFramePr>
                <a:graphicFrameLocks noGrp="1"/>
              </p:cNvGraphicFramePr>
              <p:nvPr/>
            </p:nvGraphicFramePr>
            <p:xfrm>
              <a:off x="722376" y="2418403"/>
              <a:ext cx="10725912" cy="2096389"/>
            </p:xfrm>
            <a:graphic>
              <a:graphicData uri="http://schemas.openxmlformats.org/drawingml/2006/table">
                <a:tbl>
                  <a:tblPr/>
                  <a:tblGrid>
                    <a:gridCol w="1069848"/>
                    <a:gridCol w="4297680"/>
                    <a:gridCol w="2679192"/>
                    <a:gridCol w="2679192"/>
                  </a:tblGrid>
                  <a:tr h="81737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混养模式（以每立方米养殖的尾数计</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第75天鲤鱼增重率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第150天鲤鱼增重率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鲤鱼（</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310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鲤鱼（</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尾）</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罗非鱼（</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148</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260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鲤鱼（</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尾）</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罗非鱼（</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415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2" name="QB_6_BD.32_2#3cfc66df1?colgroup=3,16,9,9&amp;pid=eccac8efe&amp;color=0,0,0&amp;vtp=1&amp;bbb=1&amp;hb=1"/>
              <p:cNvGraphicFramePr>
                <a:graphicFrameLocks noGrp="1"/>
              </p:cNvGraphicFramePr>
              <p:nvPr/>
            </p:nvGraphicFramePr>
            <p:xfrm>
              <a:off x="722376" y="2418403"/>
              <a:ext cx="10725912" cy="2096389"/>
            </p:xfrm>
            <a:graphic>
              <a:graphicData uri="http://schemas.openxmlformats.org/drawingml/2006/table">
                <a:tbl>
                  <a:tblPr/>
                  <a:tblGrid>
                    <a:gridCol w="1069848"/>
                    <a:gridCol w="4297680"/>
                    <a:gridCol w="2679192"/>
                    <a:gridCol w="2679192"/>
                  </a:tblGrid>
                  <a:tr h="81737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混养模式（以每立方米养殖的尾数计</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第75天鲤鱼增重率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第150天鲤鱼增重率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08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08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
        <p:nvSpPr>
          <p:cNvPr id="4" name="QB_6_BD.32_3#3cfc66df1?pid=eccac8efe&amp;color=0,0,0&amp;vtp=1&amp;bbb=1&amp;hb=1"/>
          <p:cNvSpPr/>
          <p:nvPr/>
        </p:nvSpPr>
        <p:spPr>
          <a:xfrm>
            <a:off x="722376" y="4653603"/>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从种间关系的角度分析丙组第75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天鲤鱼增重率最低的原因：</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随着鱼类逐渐适应生活环境，在第150天鲤鱼增重率最高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，可能的原因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是鲤鱼的觅食生态位逐渐</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填“变宽”或“变窄”），占用更多资源。</a:t>
            </a:r>
            <a:endParaRPr lang="en-US" altLang="zh-CN" sz="2000" dirty="0"/>
          </a:p>
        </p:txBody>
      </p:sp>
      <p:sp>
        <p:nvSpPr>
          <p:cNvPr id="5" name="QB_6_AN.33_1#3cfc66df1.blank?pid=eccac8efe&amp;color=0,0,0&amp;vpa=12&amp;vtp=1&amp;bbb=1&amp;hb=1"/>
          <p:cNvSpPr/>
          <p:nvPr/>
        </p:nvSpPr>
        <p:spPr>
          <a:xfrm>
            <a:off x="722377" y="4615503"/>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罗非鱼的密度过大，占据了过多的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资源</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（如食物）和空间</a:t>
            </a:r>
            <a:endParaRPr lang="en-US" altLang="zh-CN" sz="2000" dirty="0"/>
          </a:p>
        </p:txBody>
      </p:sp>
      <p:sp>
        <p:nvSpPr>
          <p:cNvPr id="6" name="QB_6_AN.34_1#3cfc66df1.blank?pid=eccac8efe&amp;color=0,0,0&amp;vpa=13&amp;vtp=1&amp;bbb=1"/>
          <p:cNvSpPr/>
          <p:nvPr/>
        </p:nvSpPr>
        <p:spPr>
          <a:xfrm>
            <a:off x="3525901" y="5510853"/>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变宽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bg/>
                                          </p:spTgt>
                                        </p:tgtEl>
                                        <p:attrNameLst>
                                          <p:attrName>style.visibility</p:attrName>
                                        </p:attrNameLst>
                                      </p:cBhvr>
                                      <p:to>
                                        <p:strVal val="visible"/>
                                      </p:to>
                                    </p:set>
                                    <p:animEffect transition="in" filter="fade">
                                      <p:cBhvr>
                                        <p:cTn id="18" dur="500"/>
                                        <p:tgtEl>
                                          <p:spTgt spid="6">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35_1#3cfc66df1?vop=1&amp;pid=eccac8efe&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丙组第75天时，每立方米养殖的罗非鱼的尾数过多，占据了过多的资源（如食物）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和空间，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故鲤鱼增重率最低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。生态位是指一个物种在群落中的地位和作用，在第150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天鲤鱼增重率最高，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可能的原因是随着鱼类逐渐适应生境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，鲤鱼的觅食生态位逐渐变宽，占用更多资源。</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05cd36faa?pid=7080f49e6&amp;color=0,0,0&amp;vtp=1&amp;bt=1&amp;bbb=1"/>
          <p:cNvSpPr/>
          <p:nvPr/>
        </p:nvSpPr>
        <p:spPr>
          <a:xfrm>
            <a:off x="722376" y="1470427"/>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［江西新九校协作体2025高二联考］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下列关于生物多样性的叙述，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05cd36faa.bracket?pid=7080f49e6&amp;color=0,0,0&amp;vpa=1&amp;vtp=1"/>
          <p:cNvSpPr/>
          <p:nvPr/>
        </p:nvSpPr>
        <p:spPr>
          <a:xfrm>
            <a:off x="9515539" y="1470427"/>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05cd36faa.choices?pid=7080f49e6&amp;color=0,0,0&amp;vtp=1&amp;bbb=1"/>
          <p:cNvSpPr/>
          <p:nvPr/>
        </p:nvSpPr>
        <p:spPr>
          <a:xfrm>
            <a:off x="722376" y="1937659"/>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A.生物多样性是指所有动物、植物和微生物以及它们所拥有的全部基因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.调节气候、改善环境、用于科学研究都属于生物多样性的间接价值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.保护生物多样性，关键是要处理好人与自然的相互关系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.全球性的生态环境问题包括臭氧层破坏、土地荒漠化、生物多样性丧失和人口老龄化严重</a:t>
            </a:r>
            <a:endParaRPr lang="en-US" altLang="zh-CN" sz="2000" dirty="0"/>
          </a:p>
        </p:txBody>
      </p:sp>
      <p:sp>
        <p:nvSpPr>
          <p:cNvPr id="5" name="P_3_BD#c2a2bfbc5?pid=44b678aa2&amp;color=0,0,0&amp;vtp=1&amp;bt=1&amp;bbb=1"/>
          <p:cNvSpPr/>
          <p:nvPr/>
        </p:nvSpPr>
        <p:spPr>
          <a:xfrm>
            <a:off x="722376" y="969264"/>
            <a:ext cx="10753344" cy="408559"/>
          </a:xfrm>
          <a:prstGeom prst="rect">
            <a:avLst/>
          </a:prstGeom>
          <a:noFill/>
        </p:spPr>
        <p:txBody>
          <a:bodyPr wrap="none" lIns="0" tIns="0" rIns="0" bIns="0" rtlCol="0" anchor="t"/>
          <a:lstStyle/>
          <a:p>
            <a:pPr algn="ct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建议用时：25分钟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05cd36faa?vop=1&amp;pid=7080f49e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生物多样性包括三个层次：遗传多样性、物种多样性、生态系统多样性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，选项中只提到了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前两个层次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，A错误。调节气候、改善环境属于生物多样性的间接价值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，用于科学研究属于生物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多样性的直接价值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，B错误。保护生物多样性，关键是要处理好人与自然的相互关系，C正确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球性的生态环境问题包括全球气候变化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、臭氧层破坏、水资源短缺、土地荒漠化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、生物多样性丧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失和环境污染等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；人口老龄化严重不属于全球性的生态环境问题，D错误。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8408392d1?pid=7080f49e6&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［黑龙江龙东十校2025高二联考］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如图为一富营养化河流生态修复工程的示意图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8408392d1.bracket?pid=7080f49e6&amp;color=0,0,0&amp;vpa=2&amp;vtp=1"/>
          <p:cNvSpPr/>
          <p:nvPr/>
        </p:nvSpPr>
        <p:spPr>
          <a:xfrm>
            <a:off x="1684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4_2#8408392d1?htil=1&amp;pid=7080f49e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573410" y="1951677"/>
            <a:ext cx="4837176" cy="25420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4_3#8408392d1.choices?htil=1&amp;pid=7080f49e6&amp;color=0,0,0&amp;vtp=1&amp;bbb=1&amp;hb=1"/>
          <p:cNvSpPr/>
          <p:nvPr/>
        </p:nvSpPr>
        <p:spPr>
          <a:xfrm>
            <a:off x="722376" y="1876874"/>
            <a:ext cx="5788152" cy="2723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A.曝气可增加厌氧微生物降解有机污染物的能力</a:t>
            </a:r>
            <a:endParaRPr lang="en-US" altLang="zh-CN" sz="2000" dirty="0"/>
          </a:p>
          <a:p>
            <a:pPr latinLnBrk="1">
              <a:lnSpc>
                <a:spcPts val="3700"/>
              </a:lnSpc>
            </a:pP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.吸附基质增加了微生物附着的面积，提高了净化能力</a:t>
            </a:r>
            <a:endParaRPr lang="en-US" altLang="zh-CN" sz="2000" spc="-1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.植物浮床有吸收水体中氮、磷的能力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，可减少富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.增加水体透明度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，恢复水草生长是该修复工程的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目标之一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8408392d1?vop=1&amp;pid=7080f49e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曝气可增加水中溶解氧，可增加需氧微生物降解有机污染物的能力，A错误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；吸附基质增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加了微生物附着的面积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，有利于微生物的生理活动，可促进有机污染物的降解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，因此能够提高净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，B正确；植物浮床中的植物根系可从水体中吸收氮、磷等物质，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可减少水体富营养化，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起到改善和净化水质的作用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，增加水体透明度，恢复水草的生长，可见，增加水体透明度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水草生长是该修复工程的目标之一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7_1#8408392d1?vop=1&amp;pid=7080f49e6&amp;color=0,0,0&amp;vtp=1&amp;bt=1&amp;bbb=1&amp;hb=1"/>
          <p:cNvSpPr/>
          <p:nvPr/>
        </p:nvSpPr>
        <p:spPr>
          <a:xfrm>
            <a:off x="722376" y="969264"/>
            <a:ext cx="10753344" cy="2240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富营养化是指水体中氮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、磷等营养物质的积累，引起藻类及其他浮游生物异常增殖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，死亡后被微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生物分解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，大量消耗水体溶解氧使水质恶化的现象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。需氧微生物与厌氧微生物能够降解有机污染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，植物的根系能够从水体中吸收氮、磷等营养物质，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依据生态工程的基本原理进行合理布设，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对污染的生态环境进行修复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，可以达到改善和净化水质的目的。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96ebc465a?pid=7080f49e6&amp;color=0,0,0&amp;vtp=1&amp;bt=1&amp;bbb=1&amp;hb=1"/>
          <p:cNvSpPr/>
          <p:nvPr/>
        </p:nvSpPr>
        <p:spPr>
          <a:xfrm>
            <a:off x="722376" y="972000"/>
            <a:ext cx="10753344" cy="1205103"/>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.植物修复是利用某些可以忍耐和富集有毒元素的植物及其共存的微生物体系清除污染的一种环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境治理新技术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，富集植物的筛选是该技术的关键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。科研人员用被镉污染的农田土壤培养本地的三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叶鬼针草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、黑麦及外来植物印度芥菜，并测定了相关指标，结果如图。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4" name="QC_5_BD.8_3#96ebc465a?htil=1&amp;pid=7080f49e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527048" y="2297372"/>
            <a:ext cx="3758184" cy="268833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8_4#96ebc465a?htil=1&amp;pid=7080f49e6&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885432" y="2288228"/>
            <a:ext cx="3794760" cy="269748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5_BD.8_5#96ebc465a?pid=7080f49e6&amp;color=0,0,0&amp;vtp=1&amp;bbb=1&amp;hb=1"/>
              <p:cNvSpPr/>
              <p:nvPr/>
            </p:nvSpPr>
            <p:spPr>
              <a:xfrm>
                <a:off x="722376" y="5120328"/>
                <a:ext cx="10753344" cy="1199134"/>
              </a:xfrm>
              <a:prstGeom prst="rect">
                <a:avLst/>
              </a:prstGeom>
              <a:noFill/>
            </p:spPr>
            <p:txBody>
              <a:bodyPr wrap="none" lIns="0" tIns="0" rIns="0" bIns="0" rtlCol="0" anchor="t"/>
              <a:lstStyle/>
              <a:p>
                <a:pPr algn="l" latinLnBrk="1">
                  <a:lnSpc>
                    <a:spcPts val="33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富集系数反映植物从土壤中吸收重金属的能力，富集系数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植株中重金属浓度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/土壤重金属浓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；转运系数可反映植物将重金属从地下部分向地上部分运输的能力，转运系数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地上部分重金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属含量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/地下部分重金属含量</a:t>
                </a:r>
                <a:endParaRPr lang="en-US" altLang="zh-CN" sz="2000" dirty="0"/>
              </a:p>
            </p:txBody>
          </p:sp>
        </mc:Choice>
        <mc:Fallback>
          <p:sp>
            <p:nvSpPr>
              <p:cNvPr id="6" name="QC_5_BD.8_5#96ebc465a?pid=7080f49e6&amp;color=0,0,0&amp;vtp=1&amp;bbb=1&amp;hb=1"/>
              <p:cNvSpPr>
                <a:spLocks noRot="1" noChangeAspect="1" noMove="1" noResize="1" noEditPoints="1" noAdjustHandles="1" noChangeArrowheads="1" noChangeShapeType="1" noTextEdit="1"/>
              </p:cNvSpPr>
              <p:nvPr/>
            </p:nvSpPr>
            <p:spPr>
              <a:xfrm>
                <a:off x="722376" y="5120328"/>
                <a:ext cx="10753344" cy="1199134"/>
              </a:xfrm>
              <a:prstGeom prst="rect">
                <a:avLst/>
              </a:prstGeom>
              <a:blipFill rotWithShape="1">
                <a:blip r:embed="rId3"/>
                <a:stretch>
                  <a:fillRect l="-4" t="-27" r="-815" b="-2706"/>
                </a:stretch>
              </a:blipFill>
            </p:spPr>
            <p:txBody>
              <a:bodyPr/>
              <a:lstStyle/>
              <a:p>
                <a:r>
                  <a:rPr lang="zh-CN" altLang="en-US">
                    <a:noFill/>
                  </a:rPr>
                  <a:t> </a:t>
                </a:r>
              </a:p>
            </p:txBody>
          </p:sp>
        </mc:Fallback>
      </mc:AlternateContent>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0_1#96ebc465a.choices?pid=7080f49e6&amp;color=0,0,0&amp;vtp=1&amp;bt=1&amp;bbb=1"/>
              <p:cNvSpPr/>
              <p:nvPr/>
            </p:nvSpPr>
            <p:spPr>
              <a:xfrm>
                <a:off x="722376" y="9720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A.三叶鬼针草吸收的镉，沿着食物链向更高营养级流动时，逐级递增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.利用植物修复技术选择合适的植物治理被重金属污染的土壤，遵循了协调原理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.三种植物对镉的富集程度均为轻度污染组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重度污染组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.镉污染可能对黑麦产生了影响，使黑麦转运镉的能力减弱</a:t>
                </a:r>
                <a:endParaRPr lang="en-US" altLang="zh-CN" sz="2000" dirty="0"/>
              </a:p>
            </p:txBody>
          </p:sp>
        </mc:Choice>
        <mc:Fallback>
          <p:sp>
            <p:nvSpPr>
              <p:cNvPr id="2" name="QC_5_BD.10_1#96ebc465a.choices?pid=7080f49e6&amp;color=0,0,0&amp;vtp=1&amp;bt=1&amp;bb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
        <p:nvSpPr>
          <p:cNvPr id="3" name="QC_5_AN.9_1#96ebc465a.bracket?pid=7080f49e6&amp;color=0,0,0&amp;vpa=3&amp;vtp=1&amp;answeroption=C"/>
          <p:cNvSpPr txBox="1"/>
          <p:nvPr/>
        </p:nvSpPr>
        <p:spPr>
          <a:xfrm>
            <a:off x="595376" y="19854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4137</Words>
  <Application>WPS 演示</Application>
  <PresentationFormat>宽屏</PresentationFormat>
  <Paragraphs>209</Paragraphs>
  <Slides>22</Slides>
  <Notes>22</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22</vt:i4>
      </vt:variant>
    </vt:vector>
  </HeadingPairs>
  <TitlesOfParts>
    <vt:vector size="44"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Calibri</vt:lpstr>
      <vt:lpstr>Arial Unicode MS</vt:lpstr>
      <vt:lpstr>Cambria Math</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2025-08-02T04:59:00Z</dcterms:created>
  <dcterms:modified xsi:type="dcterms:W3CDTF">2025-08-05T01:25:45Z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82A9DFC7BDC84DA8B9F26A37E03DCE59_12</vt:lpwstr>
  </property>
  <property fmtid="{D5CDD505-2E9C-101B-9397-08002B2CF9AE}" pid="3" name="KSOProductBuildVer">
    <vt:lpwstr>2052-12.1.0.21915</vt:lpwstr>
  </property>
</Properties>
</file>