
<file path=[Content_Types].xml><?xml version="1.0" encoding="utf-8"?>
<Types xmlns="http://schemas.openxmlformats.org/package/2006/content-types">
  <Default Extension="png" ContentType="image/png"/>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4"/>
  </p:notesMasterIdLst>
  <p:sldIdLst>
    <p:sldId id="256" r:id="rId3"/>
    <p:sldId id="257" r:id="rId5"/>
    <p:sldId id="258" r:id="rId6"/>
    <p:sldId id="259" r:id="rId7"/>
    <p:sldId id="260" r:id="rId8"/>
    <p:sldId id="261" r:id="rId9"/>
    <p:sldId id="262" r:id="rId10"/>
    <p:sldId id="263" r:id="rId11"/>
    <p:sldId id="264" r:id="rId12"/>
    <p:sldId id="265" r:id="rId13"/>
    <p:sldId id="266" r:id="rId14"/>
    <p:sldId id="267" r:id="rId15"/>
    <p:sldId id="268" r:id="rId16"/>
    <p:sldId id="269" r:id="rId17"/>
    <p:sldId id="270" r:id="rId18"/>
    <p:sldId id="271" r:id="rId19"/>
    <p:sldId id="272" r:id="rId20"/>
    <p:sldId id="273" r:id="rId21"/>
    <p:sldId id="274" r:id="rId22"/>
    <p:sldId id="275" r:id="rId23"/>
    <p:sldId id="276" r:id="rId24"/>
    <p:sldId id="277" r:id="rId25"/>
    <p:sldId id="278" r:id="rId26"/>
    <p:sldId id="279" r:id="rId27"/>
    <p:sldId id="280" r:id="rId28"/>
    <p:sldId id="281" r:id="rId29"/>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35684" autoAdjust="0"/>
    <p:restoredTop sz="94610"/>
  </p:normalViewPr>
  <p:slideViewPr>
    <p:cSldViewPr snapToGrid="0" snapToObjects="1">
      <p:cViewPr varScale="1">
        <p:scale>
          <a:sx n="74" d="100"/>
          <a:sy n="74" d="100"/>
        </p:scale>
        <p:origin x="91" y="365"/>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2" Type="http://schemas.openxmlformats.org/officeDocument/2006/relationships/tableStyles" Target="tableStyles.xml"/><Relationship Id="rId31" Type="http://schemas.openxmlformats.org/officeDocument/2006/relationships/viewProps" Target="viewProps.xml"/><Relationship Id="rId30" Type="http://schemas.openxmlformats.org/officeDocument/2006/relationships/presProps" Target="presProps.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484632"/>
            <a:ext cx="8842248" cy="521208"/>
          </a:xfrm>
          <a:prstGeom prst="rect">
            <a:avLst/>
          </a:prstGeom>
          <a:noFill/>
        </p:spPr>
        <p:txBody>
          <a:bodyPr/>
          <a:lstStyle/>
          <a:p>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易错点#df=b27ca4dd8">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易错点</a:t>
            </a:r>
            <a:endParaRPr lang="en-US" sz="5400" dirty="0"/>
          </a:p>
        </p:txBody>
      </p:sp>
      <p:sp>
        <p:nvSpPr>
          <p:cNvPr id="4" name="MasterShapeName"/>
          <p:cNvSpPr/>
          <p:nvPr/>
        </p:nvSpPr>
        <p:spPr>
          <a:xfrm>
            <a:off x="557784" y="2011680"/>
            <a:ext cx="6784848" cy="813816"/>
          </a:xfrm>
          <a:prstGeom prst="rect">
            <a:avLst/>
          </a:prstGeom>
          <a:noFill/>
        </p:spPr>
        <p:txBody>
          <a:bodyPr wrap="square" lIns="0" tIns="0" rIns="0" bIns="0" rtlCol="0" anchor="t"/>
          <a:lstStyle/>
          <a:p>
            <a:pPr algn="l">
              <a:lnSpc>
                <a:spcPct val="100000"/>
              </a:lnSpc>
            </a:pPr>
            <a:r>
              <a:rPr lang="en-US" sz="44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不能正确理解和区分生物多样性的价值</a:t>
            </a:r>
            <a:endParaRPr lang="en-US" sz="4400" dirty="0"/>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内容1#df=61b2fdeaa">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484632"/>
            <a:ext cx="8842248" cy="521208"/>
          </a:xfrm>
          <a:prstGeom prst="rect">
            <a:avLst/>
          </a:prstGeom>
          <a:noFill/>
        </p:spPr>
        <p:txBody>
          <a:bodyPr wrap="square" lIns="0" tIns="0" rIns="0" bIns="0" rtlCol="0" anchor="ctr"/>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题型1 生物多样性的价值分析</a:t>
            </a:r>
            <a:endParaRPr lang="en-US" sz="2800"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内容1#df=469f6497a">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484632"/>
            <a:ext cx="8842248" cy="521208"/>
          </a:xfrm>
          <a:prstGeom prst="rect">
            <a:avLst/>
          </a:prstGeom>
          <a:noFill/>
        </p:spPr>
        <p:txBody>
          <a:bodyPr wrap="square" lIns="0" tIns="0" rIns="0" bIns="0" rtlCol="0" anchor="ctr"/>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题型2 生物多样性的丧失</a:t>
            </a:r>
            <a:endParaRPr lang="en-US" sz="2800"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内容1#df=aedc8f4c7">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484632"/>
            <a:ext cx="8842248" cy="521208"/>
          </a:xfrm>
          <a:prstGeom prst="rect">
            <a:avLst/>
          </a:prstGeom>
          <a:noFill/>
        </p:spPr>
        <p:txBody>
          <a:bodyPr wrap="square" lIns="0" tIns="0" rIns="0" bIns="0" rtlCol="0" anchor="ctr"/>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题型3 生物多样性的保护措施</a:t>
            </a:r>
            <a:endParaRPr lang="en-US" sz="2800"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内容1#df=b27ca4dd8">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484632"/>
            <a:ext cx="8842248" cy="521208"/>
          </a:xfrm>
          <a:prstGeom prst="rect">
            <a:avLst/>
          </a:prstGeom>
          <a:noFill/>
        </p:spPr>
        <p:txBody>
          <a:bodyPr wrap="square" lIns="0" tIns="0" rIns="0" bIns="0" rtlCol="0" anchor="ctr"/>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易错点 不能正确理解和区分生物多样性的价值</a:t>
            </a:r>
            <a:endParaRPr lang="en-US" sz="280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biology#pid=6886eaf864f6262062ddd023#tid=688b2e5f4e75f9000925ddb1#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8110728" y="4572000"/>
            <a:ext cx="3639312" cy="932688"/>
          </a:xfrm>
          <a:prstGeom prst="rect">
            <a:avLst/>
          </a:prstGeom>
        </p:spPr>
      </p:pic>
      <p:sp>
        <p:nvSpPr>
          <p:cNvPr id="4" name="MasterShapeName"/>
          <p:cNvSpPr/>
          <p:nvPr/>
        </p:nvSpPr>
        <p:spPr>
          <a:xfrm>
            <a:off x="8101584" y="4572000"/>
            <a:ext cx="3675888" cy="923544"/>
          </a:xfrm>
          <a:prstGeom prst="rect">
            <a:avLst/>
          </a:prstGeom>
          <a:noFill/>
        </p:spPr>
        <p:txBody>
          <a:bodyPr wrap="square" lIns="0" tIns="0" rIns="0" bIns="0" rtlCol="0" anchor="ctr"/>
          <a:lstStyle/>
          <a:p>
            <a:pPr algn="ctr">
              <a:lnSpc>
                <a:spcPct val="120000"/>
              </a:lnSpc>
            </a:pPr>
            <a:r>
              <a:rPr lang="en-US" sz="2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生物学 选择性必修2           生物与环境 RJ 多选题模式</a:t>
            </a:r>
            <a:endParaRPr lang="en-US" sz="22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标题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高中必刷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高中必刷题</a:t>
            </a:r>
            <a:endParaRPr lang="en-US" sz="5400" dirty="0"/>
          </a:p>
        </p:txBody>
      </p:sp>
      <p:sp>
        <p:nvSpPr>
          <p:cNvPr id="4"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高考强化">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高考强化</a:t>
            </a:r>
            <a:endParaRPr lang="en-US" sz="5400" dirty="0"/>
          </a:p>
        </p:txBody>
      </p:sp>
      <p:sp>
        <p:nvSpPr>
          <p:cNvPr id="4"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易错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a:lstStyle/>
          <a:p>
            <a:endParaRPr lang="zh-CN" altLang="en-US"/>
          </a:p>
        </p:txBody>
      </p:sp>
      <p:sp>
        <p:nvSpPr>
          <p:cNvPr id="4" name="MasterShapeName"/>
          <p:cNvSpPr/>
          <p:nvPr/>
        </p:nvSpPr>
        <p:spPr>
          <a:xfrm>
            <a:off x="557784" y="2011680"/>
            <a:ext cx="6784848" cy="813816"/>
          </a:xfrm>
          <a:prstGeom prst="rect">
            <a:avLst/>
          </a:prstGeom>
          <a:noFill/>
        </p:spPr>
        <p:txBody>
          <a:bodyPr/>
          <a:lstStyle/>
          <a:p>
            <a:endParaRPr lang="zh-CN" altLang="en-US"/>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专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a:lstStyle/>
          <a:p>
            <a:endParaRPr lang="zh-CN" altLang="en-US"/>
          </a:p>
        </p:txBody>
      </p:sp>
      <p:sp>
        <p:nvSpPr>
          <p:cNvPr id="4" name="MasterShapeName"/>
          <p:cNvSpPr/>
          <p:nvPr/>
        </p:nvSpPr>
        <p:spPr>
          <a:xfrm>
            <a:off x="557784" y="2011680"/>
            <a:ext cx="6784848" cy="813816"/>
          </a:xfrm>
          <a:prstGeom prst="rect">
            <a:avLst/>
          </a:prstGeom>
          <a:noFill/>
        </p:spPr>
        <p:txBody>
          <a:bodyPr/>
          <a:lstStyle/>
          <a:p>
            <a:endParaRPr lang="zh-CN" altLang="en-US"/>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8" Type="http://schemas.openxmlformats.org/officeDocument/2006/relationships/theme" Target="../theme/theme1.xml"/><Relationship Id="rId17" Type="http://schemas.openxmlformats.org/officeDocument/2006/relationships/slideLayout" Target="../slideLayouts/slideLayout17.xml"/><Relationship Id="rId16" Type="http://schemas.openxmlformats.org/officeDocument/2006/relationships/slideLayout" Target="../slideLayouts/slideLayout16.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5.xml"/></Relationships>
</file>

<file path=ppt/slides/_rels/slide11.xml.rels><?xml version="1.0" encoding="UTF-8" standalone="yes"?>
<Relationships xmlns="http://schemas.openxmlformats.org/package/2006/relationships"><Relationship Id="rId4" Type="http://schemas.openxmlformats.org/officeDocument/2006/relationships/notesSlide" Target="../notesSlides/notesSlide11.xml"/><Relationship Id="rId3" Type="http://schemas.openxmlformats.org/officeDocument/2006/relationships/slideLayout" Target="../slideLayouts/slideLayout15.xml"/><Relationship Id="rId2" Type="http://schemas.openxmlformats.org/officeDocument/2006/relationships/image" Target="../media/image12.jpeg"/><Relationship Id="rId1" Type="http://schemas.openxmlformats.org/officeDocument/2006/relationships/image" Target="../media/image11.pn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5.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5.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5.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5.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6.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6.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6.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6.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4.xml"/><Relationship Id="rId1" Type="http://schemas.openxmlformats.org/officeDocument/2006/relationships/image" Target="../media/image10.pn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6.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6.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6.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7.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7.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7.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5.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5.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12_1#2222260ec?vop=1&amp;pid=469f6497a&amp;color=0,0,0&amp;vtp=1&amp;bt=1&amp;bbb=1&amp;hb=1"/>
          <p:cNvSpPr/>
          <p:nvPr/>
        </p:nvSpPr>
        <p:spPr>
          <a:xfrm>
            <a:off x="722376" y="1005840"/>
            <a:ext cx="10753344" cy="31549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从原产地引进天敌来遏制飞机草蔓延不是防控飞机草的最佳方法</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，引进的天敌可能成为新</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的入侵物种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，A错误；由于大瓶螺繁殖能力强，食量极大，能占据大量的环境资源</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，可能导致多</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种物种的消亡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，从而形成单优群落，生态系统的营养结构变得简单，抵抗力稳定性下降，B</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紫茎泽兰入侵生境后</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，迅速成为优势种，对当地物种造成威胁，使群落发生次生演替</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，形成单优</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群落</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，由于物种多样性下降，因而不能提高生态系统的抵抗力稳定性，C错误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；生物圈内所有的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动植物</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、微生物等，它们所拥有的全部基因，以及各种各样的生态系统，</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共同构成了生物多样性，</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5_BD.13_1#4a6e4d328?pid=469f6497a&amp;color=0,0,0&amp;vtp=1&amp;bt=1&amp;bbb=1&amp;hb=1"/>
              <p:cNvSpPr/>
              <p:nvPr/>
            </p:nvSpPr>
            <p:spPr>
              <a:xfrm>
                <a:off x="722376" y="1005840"/>
                <a:ext cx="10753344" cy="17706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5.马缨丹是多年生常绿灌木，主要生长在高温、潮湿且阳光充足的区域</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。研究人员以福州海岛上</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受马缨丹入侵的台湾相思林和桉树林为研究对象，对马缨丹入侵群落的物种生态位及群落稳定性</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进行了分析</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，已知不同物种对资源的利用情况如图所示，其中</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ac</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段、</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bd</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段表示生态位宽度，</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bc</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段</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表示生态位重叠</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。请回答下列问题：</a:t>
                </a:r>
                <a:endParaRPr lang="en-US" altLang="zh-CN" sz="2000" dirty="0"/>
              </a:p>
            </p:txBody>
          </p:sp>
        </mc:Choice>
        <mc:Fallback>
          <p:sp>
            <p:nvSpPr>
              <p:cNvPr id="2" name="QO_5_BD.13_1#4a6e4d328?pid=469f6497a&amp;color=0,0,0&amp;vtp=1&amp;bt=1&amp;bbb=1&amp;hb=1"/>
              <p:cNvSpPr>
                <a:spLocks noRot="1" noChangeAspect="1" noMove="1" noResize="1" noEditPoints="1" noAdjustHandles="1" noChangeArrowheads="1" noChangeShapeType="1" noTextEdit="1"/>
              </p:cNvSpPr>
              <p:nvPr/>
            </p:nvSpPr>
            <p:spPr>
              <a:xfrm>
                <a:off x="722376" y="1005840"/>
                <a:ext cx="10753344" cy="1770634"/>
              </a:xfrm>
              <a:prstGeom prst="rect">
                <a:avLst/>
              </a:prstGeom>
              <a:blipFill rotWithShape="1">
                <a:blip r:embed="rId1"/>
                <a:stretch>
                  <a:fillRect l="-4" r="-443" b="-2568"/>
                </a:stretch>
              </a:blipFill>
            </p:spPr>
            <p:txBody>
              <a:bodyPr/>
              <a:lstStyle/>
              <a:p>
                <a:r>
                  <a:rPr lang="zh-CN" altLang="en-US">
                    <a:noFill/>
                  </a:rPr>
                  <a:t> </a:t>
                </a:r>
              </a:p>
            </p:txBody>
          </p:sp>
        </mc:Fallback>
      </mc:AlternateContent>
      <p:pic>
        <p:nvPicPr>
          <p:cNvPr id="3" name="QO_5_BD.13_2#4a6e4d328?pid=469f6497a&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5020056" y="2909443"/>
            <a:ext cx="2148840" cy="1527048"/>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14_1#b1ed3e191?pid=4a6e4d328&amp;color=0,0,0&amp;mp=1&amp;vtp=1&amp;bt=1&amp;bbb=1&amp;hb=1"/>
          <p:cNvSpPr/>
          <p:nvPr/>
        </p:nvSpPr>
        <p:spPr>
          <a:xfrm>
            <a:off x="722376" y="969264"/>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（1）除全球气候变化和生物多样性丧失外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，全球性生态环境问题还有</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6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至少答出两种）等</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。若马缨丹入侵后在相对较短的时间内成为优</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势物种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，从其他生物对马缨丹种群数量变化影响的角度分析</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，其原因是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B_6_AN.15_1#b1ed3e191.blank?pid=4a6e4d328&amp;color=0,0,0&amp;mp=1&amp;vpa=5&amp;vtp=1&amp;bbb=1&amp;hb=1"/>
          <p:cNvSpPr/>
          <p:nvPr/>
        </p:nvSpPr>
        <p:spPr>
          <a:xfrm>
            <a:off x="722377" y="931164"/>
            <a:ext cx="10749631" cy="856234"/>
          </a:xfrm>
          <a:prstGeom prst="rect">
            <a:avLst/>
          </a:prstGeom>
          <a:noFill/>
        </p:spPr>
        <p:txBody>
          <a:bodyPr wrap="square" lIns="0" tIns="0" rIns="0" bIns="0" rtlCol="0" anchor="t"/>
          <a:lstStyle/>
          <a:p>
            <a:pPr latinLnBrk="1">
              <a:lnSpc>
                <a:spcPts val="3600"/>
              </a:lnSpc>
            </a:pPr>
            <a:r>
              <a:rPr lang="en-US" altLang="zh-CN" sz="2000" b="1" i="0">
                <a:solidFill>
                  <a:srgbClr val="00B050"/>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水资源短缺、臭氧层破</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坏</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、土地荒漠化、环境污染</a:t>
            </a:r>
            <a:endParaRPr lang="en-US" altLang="zh-CN" sz="2000" dirty="0"/>
          </a:p>
        </p:txBody>
      </p:sp>
      <p:sp>
        <p:nvSpPr>
          <p:cNvPr id="4" name="QB_6_AN.16_1#b1ed3e191.blank?pid=4a6e4d328&amp;color=0,0,0&amp;mp=1&amp;vpa=6&amp;vtp=1&amp;bbb=1"/>
          <p:cNvSpPr/>
          <p:nvPr/>
        </p:nvSpPr>
        <p:spPr>
          <a:xfrm>
            <a:off x="8605901" y="1826514"/>
            <a:ext cx="24701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缺少天敌和竞争物种</a:t>
            </a:r>
            <a:endParaRPr lang="en-US" altLang="zh-CN" sz="2000" dirty="0"/>
          </a:p>
        </p:txBody>
      </p:sp>
      <p:sp>
        <p:nvSpPr>
          <p:cNvPr id="5" name="QB_6_AS.17_1#b1ed3e191?vop=1&amp;pid=4a6e4d328&amp;color=0,0,0&amp;vtp=1&amp;bbb=1&amp;hb=1"/>
          <p:cNvSpPr/>
          <p:nvPr/>
        </p:nvSpPr>
        <p:spPr>
          <a:xfrm>
            <a:off x="722376" y="2377567"/>
            <a:ext cx="10753344" cy="13261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全球性生态环境问题具体表现为全球气候变化、生物多样性丧失、水资源短缺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、臭氧层破</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、土地荒漠化、环境污染等。若马缨丹入侵后在相对较短的时间内成为优势物种</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，从其他生物</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对马缨丹种群数量变化影响的角度分析</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，其原因是缺少天敌和竞争物种。</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4">
                                            <p:bg/>
                                          </p:spTgt>
                                        </p:tgtEl>
                                        <p:attrNameLst>
                                          <p:attrName>style.visibility</p:attrName>
                                        </p:attrNameLst>
                                      </p:cBhvr>
                                      <p:to>
                                        <p:strVal val="visible"/>
                                      </p:to>
                                    </p:set>
                                    <p:animEffect transition="in" filter="fade">
                                      <p:cBhvr>
                                        <p:cTn id="18" dur="500"/>
                                        <p:tgtEl>
                                          <p:spTgt spid="4">
                                            <p:bg/>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Effect transition="in" filter="fade">
                                      <p:cBhvr>
                                        <p:cTn id="21" dur="500"/>
                                        <p:tgtEl>
                                          <p:spTgt spid="4">
                                            <p:txEl>
                                              <p:pRg st="0" end="0"/>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5">
                                            <p:bg/>
                                          </p:spTgt>
                                        </p:tgtEl>
                                        <p:attrNameLst>
                                          <p:attrName>style.visibility</p:attrName>
                                        </p:attrNameLst>
                                      </p:cBhvr>
                                      <p:to>
                                        <p:strVal val="visible"/>
                                      </p:to>
                                    </p:set>
                                    <p:animEffect transition="in" filter="fade">
                                      <p:cBhvr>
                                        <p:cTn id="26" dur="500"/>
                                        <p:tgtEl>
                                          <p:spTgt spid="5">
                                            <p:bg/>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5">
                                            <p:txEl>
                                              <p:pRg st="0" end="0"/>
                                            </p:txEl>
                                          </p:spTgt>
                                        </p:tgtEl>
                                        <p:attrNameLst>
                                          <p:attrName>style.visibility</p:attrName>
                                        </p:attrNameLst>
                                      </p:cBhvr>
                                      <p:to>
                                        <p:strVal val="visible"/>
                                      </p:to>
                                    </p:set>
                                    <p:animEffect transition="in" filter="fade">
                                      <p:cBhvr>
                                        <p:cTn id="29" dur="500"/>
                                        <p:tgtEl>
                                          <p:spTgt spid="5">
                                            <p:txEl>
                                              <p:pRg st="0" end="0"/>
                                            </p:txEl>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5">
                                            <p:txEl>
                                              <p:pRg st="1" end="1"/>
                                            </p:txEl>
                                          </p:spTgt>
                                        </p:tgtEl>
                                        <p:attrNameLst>
                                          <p:attrName>style.visibility</p:attrName>
                                        </p:attrNameLst>
                                      </p:cBhvr>
                                      <p:to>
                                        <p:strVal val="visible"/>
                                      </p:to>
                                    </p:set>
                                    <p:animEffect transition="in" filter="fade">
                                      <p:cBhvr>
                                        <p:cTn id="32" dur="500"/>
                                        <p:tgtEl>
                                          <p:spTgt spid="5">
                                            <p:txEl>
                                              <p:pRg st="1" end="1"/>
                                            </p:txEl>
                                          </p:spTgt>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5">
                                            <p:txEl>
                                              <p:pRg st="2" end="2"/>
                                            </p:txEl>
                                          </p:spTgt>
                                        </p:tgtEl>
                                        <p:attrNameLst>
                                          <p:attrName>style.visibility</p:attrName>
                                        </p:attrNameLst>
                                      </p:cBhvr>
                                      <p:to>
                                        <p:strVal val="visible"/>
                                      </p:to>
                                    </p:set>
                                    <p:animEffect transition="in" filter="fade">
                                      <p:cBhvr>
                                        <p:cTn id="35" dur="500"/>
                                        <p:tgtEl>
                                          <p:spTgt spid="5">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18_1#76883a4c0?pid=4a6e4d328&amp;color=0,0,0&amp;vtp=1&amp;bt=1&amp;bbb=1&amp;hb=1"/>
          <p:cNvSpPr/>
          <p:nvPr/>
        </p:nvSpPr>
        <p:spPr>
          <a:xfrm>
            <a:off x="722376" y="969264"/>
            <a:ext cx="1075334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（2）若图中甲为马缨丹</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，其生态位宽度反映了</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6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研究发现，马缨丹入侵后，在其入侵地的原生植物中，台湾相思林下的雀梅藤</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、两</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面针及桉树林下的五节芒</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、苎麻也有较大的生态位宽度</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，这对群落稳定性的意义是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4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B_6_AN.19_1#76883a4c0.blank?pid=4a6e4d328&amp;color=0,0,0&amp;vpa=7&amp;vtp=1&amp;bbb=1&amp;hb=1"/>
          <p:cNvSpPr/>
          <p:nvPr/>
        </p:nvSpPr>
        <p:spPr>
          <a:xfrm>
            <a:off x="722377" y="931164"/>
            <a:ext cx="10749631" cy="856234"/>
          </a:xfrm>
          <a:prstGeom prst="rect">
            <a:avLst/>
          </a:prstGeom>
          <a:noFill/>
        </p:spPr>
        <p:txBody>
          <a:bodyPr wrap="square" lIns="0" tIns="0" rIns="0" bIns="0" rtlCol="0" anchor="t"/>
          <a:lstStyle/>
          <a:p>
            <a:pPr latinLnBrk="1">
              <a:lnSpc>
                <a:spcPts val="3600"/>
              </a:lnSpc>
            </a:pPr>
            <a:r>
              <a:rPr lang="en-US" altLang="zh-CN" sz="2000" b="1" i="0">
                <a:solidFill>
                  <a:srgbClr val="00B050"/>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马缨丹对资源利用的能力（或马缨丹对环境的适</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应状况</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4" name="QB_6_AN.20_1#76883a4c0.blank?pid=4a6e4d328&amp;color=0,0,0&amp;vpa=8&amp;vtp=1&amp;bbb=1&amp;hb=1"/>
          <p:cNvSpPr/>
          <p:nvPr/>
        </p:nvSpPr>
        <p:spPr>
          <a:xfrm>
            <a:off x="722377" y="1845564"/>
            <a:ext cx="10749631" cy="856234"/>
          </a:xfrm>
          <a:prstGeom prst="rect">
            <a:avLst/>
          </a:prstGeom>
          <a:noFill/>
        </p:spPr>
        <p:txBody>
          <a:bodyPr wrap="square" lIns="0" tIns="0" rIns="0" bIns="0" rtlCol="0" anchor="t"/>
          <a:lstStyle/>
          <a:p>
            <a:pPr latinLnBrk="1">
              <a:lnSpc>
                <a:spcPts val="3600"/>
              </a:lnSpc>
            </a:pPr>
            <a:r>
              <a:rPr lang="en-US" altLang="zh-CN" sz="2000" b="1" i="0">
                <a:solidFill>
                  <a:srgbClr val="00B050"/>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避免马缨丹</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大量繁殖造成群落稳定性下降</a:t>
            </a:r>
            <a:endParaRPr lang="en-US" altLang="zh-CN" sz="2000" dirty="0"/>
          </a:p>
        </p:txBody>
      </p:sp>
      <p:sp>
        <p:nvSpPr>
          <p:cNvPr id="5" name="QB_6_AS.21_1#76883a4c0?vop=1&amp;pid=4a6e4d328&amp;color=0,0,0&amp;vtp=1&amp;bbb=1&amp;hb=1"/>
          <p:cNvSpPr/>
          <p:nvPr/>
        </p:nvSpPr>
        <p:spPr>
          <a:xfrm>
            <a:off x="722376" y="2834767"/>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生态位宽度又称生态位广度，指一个物种所能利用的各种资源的总和。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若图中甲为马缨丹，</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其生态位宽度反映了马缨丹对资源利用的能力</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（或马缨丹对环境的适应状况）；</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马缨丹入侵后，</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在其入侵地的原生植物中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，台湾相思林下的雀梅藤、两面针及桉树林下的五节芒</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、苎麻也有较大</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的生态位宽度</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，这对群落稳定性的意义是避免马缨丹大量繁殖造成群落稳定性下降。</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4">
                                            <p:bg/>
                                          </p:spTgt>
                                        </p:tgtEl>
                                        <p:attrNameLst>
                                          <p:attrName>style.visibility</p:attrName>
                                        </p:attrNameLst>
                                      </p:cBhvr>
                                      <p:to>
                                        <p:strVal val="visible"/>
                                      </p:to>
                                    </p:set>
                                    <p:animEffect transition="in" filter="fade">
                                      <p:cBhvr>
                                        <p:cTn id="18" dur="500"/>
                                        <p:tgtEl>
                                          <p:spTgt spid="4">
                                            <p:bg/>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Effect transition="in" filter="fade">
                                      <p:cBhvr>
                                        <p:cTn id="21" dur="500"/>
                                        <p:tgtEl>
                                          <p:spTgt spid="4">
                                            <p:txEl>
                                              <p:pRg st="0" end="0"/>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
                                            <p:txEl>
                                              <p:pRg st="1" end="1"/>
                                            </p:txEl>
                                          </p:spTgt>
                                        </p:tgtEl>
                                        <p:attrNameLst>
                                          <p:attrName>style.visibility</p:attrName>
                                        </p:attrNameLst>
                                      </p:cBhvr>
                                      <p:to>
                                        <p:strVal val="visible"/>
                                      </p:to>
                                    </p:set>
                                    <p:animEffect transition="in" filter="fade">
                                      <p:cBhvr>
                                        <p:cTn id="24" dur="500"/>
                                        <p:tgtEl>
                                          <p:spTgt spid="4">
                                            <p:txEl>
                                              <p:pRg st="1" end="1"/>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grpId="0" nodeType="clickEffect">
                                  <p:stCondLst>
                                    <p:cond delay="0"/>
                                  </p:stCondLst>
                                  <p:childTnLst>
                                    <p:set>
                                      <p:cBhvr>
                                        <p:cTn id="28" dur="1" fill="hold">
                                          <p:stCondLst>
                                            <p:cond delay="0"/>
                                          </p:stCondLst>
                                        </p:cTn>
                                        <p:tgtEl>
                                          <p:spTgt spid="5">
                                            <p:bg/>
                                          </p:spTgt>
                                        </p:tgtEl>
                                        <p:attrNameLst>
                                          <p:attrName>style.visibility</p:attrName>
                                        </p:attrNameLst>
                                      </p:cBhvr>
                                      <p:to>
                                        <p:strVal val="visible"/>
                                      </p:to>
                                    </p:set>
                                    <p:animEffect transition="in" filter="fade">
                                      <p:cBhvr>
                                        <p:cTn id="29" dur="500"/>
                                        <p:tgtEl>
                                          <p:spTgt spid="5">
                                            <p:bg/>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5">
                                            <p:txEl>
                                              <p:pRg st="0" end="0"/>
                                            </p:txEl>
                                          </p:spTgt>
                                        </p:tgtEl>
                                        <p:attrNameLst>
                                          <p:attrName>style.visibility</p:attrName>
                                        </p:attrNameLst>
                                      </p:cBhvr>
                                      <p:to>
                                        <p:strVal val="visible"/>
                                      </p:to>
                                    </p:set>
                                    <p:animEffect transition="in" filter="fade">
                                      <p:cBhvr>
                                        <p:cTn id="32" dur="500"/>
                                        <p:tgtEl>
                                          <p:spTgt spid="5">
                                            <p:txEl>
                                              <p:pRg st="0" end="0"/>
                                            </p:txEl>
                                          </p:spTgt>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5">
                                            <p:txEl>
                                              <p:pRg st="1" end="1"/>
                                            </p:txEl>
                                          </p:spTgt>
                                        </p:tgtEl>
                                        <p:attrNameLst>
                                          <p:attrName>style.visibility</p:attrName>
                                        </p:attrNameLst>
                                      </p:cBhvr>
                                      <p:to>
                                        <p:strVal val="visible"/>
                                      </p:to>
                                    </p:set>
                                    <p:animEffect transition="in" filter="fade">
                                      <p:cBhvr>
                                        <p:cTn id="35" dur="500"/>
                                        <p:tgtEl>
                                          <p:spTgt spid="5">
                                            <p:txEl>
                                              <p:pRg st="1" end="1"/>
                                            </p:txEl>
                                          </p:spTgt>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5">
                                            <p:txEl>
                                              <p:pRg st="2" end="2"/>
                                            </p:txEl>
                                          </p:spTgt>
                                        </p:tgtEl>
                                        <p:attrNameLst>
                                          <p:attrName>style.visibility</p:attrName>
                                        </p:attrNameLst>
                                      </p:cBhvr>
                                      <p:to>
                                        <p:strVal val="visible"/>
                                      </p:to>
                                    </p:set>
                                    <p:animEffect transition="in" filter="fade">
                                      <p:cBhvr>
                                        <p:cTn id="38" dur="500"/>
                                        <p:tgtEl>
                                          <p:spTgt spid="5">
                                            <p:txEl>
                                              <p:pRg st="2" end="2"/>
                                            </p:txEl>
                                          </p:spTgt>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5">
                                            <p:txEl>
                                              <p:pRg st="3" end="3"/>
                                            </p:txEl>
                                          </p:spTgt>
                                        </p:tgtEl>
                                        <p:attrNameLst>
                                          <p:attrName>style.visibility</p:attrName>
                                        </p:attrNameLst>
                                      </p:cBhvr>
                                      <p:to>
                                        <p:strVal val="visible"/>
                                      </p:to>
                                    </p:set>
                                    <p:animEffect transition="in" filter="fade">
                                      <p:cBhvr>
                                        <p:cTn id="41" dur="500"/>
                                        <p:tgtEl>
                                          <p:spTgt spid="5">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22_1#70f792e85?pid=4a6e4d328&amp;color=0,0,0&amp;vtp=1&amp;bt=1&amp;bbb=1&amp;hb=1"/>
          <p:cNvSpPr/>
          <p:nvPr/>
        </p:nvSpPr>
        <p:spPr>
          <a:xfrm>
            <a:off x="722376" y="1005840"/>
            <a:ext cx="10753344" cy="22147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）生态位重叠是指两个或两个以上生态位相似的物种生活于同一空间时分享或竞争共同资源</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的现象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，可反映种间竞争程度和对资源的利用情况。在台湾相思林和桉树林两种林地</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，马缨丹入</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侵前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，群落中原生优势物种间的生态位重叠值均较小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，这表明</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6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马缨丹入侵后</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，其与入侵群落中原生优势物种间的生态位重叠值</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均较大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这表明</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B_6_AN.23_1#70f792e85.blank?pid=4a6e4d328&amp;color=0,0,0&amp;vpa=9&amp;vtp=1&amp;bbb=1&amp;hb=1"/>
          <p:cNvSpPr/>
          <p:nvPr/>
        </p:nvSpPr>
        <p:spPr>
          <a:xfrm>
            <a:off x="722377" y="1882140"/>
            <a:ext cx="10749631" cy="856234"/>
          </a:xfrm>
          <a:prstGeom prst="rect">
            <a:avLst/>
          </a:prstGeom>
          <a:noFill/>
        </p:spPr>
        <p:txBody>
          <a:bodyPr wrap="square" lIns="0" tIns="0" rIns="0" bIns="0" rtlCol="0" anchor="t"/>
          <a:lstStyle/>
          <a:p>
            <a:pPr latinLnBrk="1">
              <a:lnSpc>
                <a:spcPts val="3600"/>
              </a:lnSpc>
            </a:pPr>
            <a:r>
              <a:rPr lang="en-US" altLang="zh-CN" sz="2000" b="1" i="0">
                <a:solidFill>
                  <a:srgbClr val="00B050"/>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原生优势物种间的种间竞争较弱，</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在资源利用上存在一定分化</a:t>
            </a:r>
            <a:endParaRPr lang="en-US" altLang="zh-CN" sz="2000" dirty="0"/>
          </a:p>
        </p:txBody>
      </p:sp>
      <p:sp>
        <p:nvSpPr>
          <p:cNvPr id="4" name="QB_6_AN.24_1#70f792e85.blank?pid=4a6e4d328&amp;color=0,0,0&amp;vpa=10&amp;vtp=1&amp;bbb=1"/>
          <p:cNvSpPr/>
          <p:nvPr/>
        </p:nvSpPr>
        <p:spPr>
          <a:xfrm>
            <a:off x="2636901" y="2777490"/>
            <a:ext cx="75501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马缨丹与原生优势物种间的种间竞争较激烈，利用的相同资源较多</a:t>
            </a:r>
            <a:endParaRPr lang="en-US" altLang="zh-CN" sz="2000" dirty="0"/>
          </a:p>
        </p:txBody>
      </p:sp>
      <p:sp>
        <p:nvSpPr>
          <p:cNvPr id="5" name="QB_6_AS.25_1#70f792e85?vop=1&amp;pid=4a6e4d328&amp;color=0,0,0&amp;vtp=1&amp;bbb=1&amp;hb=1"/>
          <p:cNvSpPr/>
          <p:nvPr/>
        </p:nvSpPr>
        <p:spPr>
          <a:xfrm>
            <a:off x="722376" y="3328035"/>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在台湾相思林和桉树林两种林地，马缨丹入侵前</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，群落中原生优势物种间的生态位重叠值</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均较小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，这表明原生优势物种间的种间竞争较弱，在资源利用上存在一定分化；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马缨丹入侵后，</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其与入侵群落中原生优势物种间的生态位重叠值均较大，表明马缨丹与原生优势物种间的种间竞</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争激烈</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，利用的相同资源较多。</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4">
                                            <p:bg/>
                                          </p:spTgt>
                                        </p:tgtEl>
                                        <p:attrNameLst>
                                          <p:attrName>style.visibility</p:attrName>
                                        </p:attrNameLst>
                                      </p:cBhvr>
                                      <p:to>
                                        <p:strVal val="visible"/>
                                      </p:to>
                                    </p:set>
                                    <p:animEffect transition="in" filter="fade">
                                      <p:cBhvr>
                                        <p:cTn id="18" dur="500"/>
                                        <p:tgtEl>
                                          <p:spTgt spid="4">
                                            <p:bg/>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Effect transition="in" filter="fade">
                                      <p:cBhvr>
                                        <p:cTn id="21" dur="500"/>
                                        <p:tgtEl>
                                          <p:spTgt spid="4">
                                            <p:txEl>
                                              <p:pRg st="0" end="0"/>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5">
                                            <p:bg/>
                                          </p:spTgt>
                                        </p:tgtEl>
                                        <p:attrNameLst>
                                          <p:attrName>style.visibility</p:attrName>
                                        </p:attrNameLst>
                                      </p:cBhvr>
                                      <p:to>
                                        <p:strVal val="visible"/>
                                      </p:to>
                                    </p:set>
                                    <p:animEffect transition="in" filter="fade">
                                      <p:cBhvr>
                                        <p:cTn id="26" dur="500"/>
                                        <p:tgtEl>
                                          <p:spTgt spid="5">
                                            <p:bg/>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5">
                                            <p:txEl>
                                              <p:pRg st="0" end="0"/>
                                            </p:txEl>
                                          </p:spTgt>
                                        </p:tgtEl>
                                        <p:attrNameLst>
                                          <p:attrName>style.visibility</p:attrName>
                                        </p:attrNameLst>
                                      </p:cBhvr>
                                      <p:to>
                                        <p:strVal val="visible"/>
                                      </p:to>
                                    </p:set>
                                    <p:animEffect transition="in" filter="fade">
                                      <p:cBhvr>
                                        <p:cTn id="29" dur="500"/>
                                        <p:tgtEl>
                                          <p:spTgt spid="5">
                                            <p:txEl>
                                              <p:pRg st="0" end="0"/>
                                            </p:txEl>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5">
                                            <p:txEl>
                                              <p:pRg st="1" end="1"/>
                                            </p:txEl>
                                          </p:spTgt>
                                        </p:tgtEl>
                                        <p:attrNameLst>
                                          <p:attrName>style.visibility</p:attrName>
                                        </p:attrNameLst>
                                      </p:cBhvr>
                                      <p:to>
                                        <p:strVal val="visible"/>
                                      </p:to>
                                    </p:set>
                                    <p:animEffect transition="in" filter="fade">
                                      <p:cBhvr>
                                        <p:cTn id="32" dur="500"/>
                                        <p:tgtEl>
                                          <p:spTgt spid="5">
                                            <p:txEl>
                                              <p:pRg st="1" end="1"/>
                                            </p:txEl>
                                          </p:spTgt>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5">
                                            <p:txEl>
                                              <p:pRg st="2" end="2"/>
                                            </p:txEl>
                                          </p:spTgt>
                                        </p:tgtEl>
                                        <p:attrNameLst>
                                          <p:attrName>style.visibility</p:attrName>
                                        </p:attrNameLst>
                                      </p:cBhvr>
                                      <p:to>
                                        <p:strVal val="visible"/>
                                      </p:to>
                                    </p:set>
                                    <p:animEffect transition="in" filter="fade">
                                      <p:cBhvr>
                                        <p:cTn id="35" dur="500"/>
                                        <p:tgtEl>
                                          <p:spTgt spid="5">
                                            <p:txEl>
                                              <p:pRg st="2" end="2"/>
                                            </p:txEl>
                                          </p:spTgt>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5">
                                            <p:txEl>
                                              <p:pRg st="3" end="3"/>
                                            </p:txEl>
                                          </p:spTgt>
                                        </p:tgtEl>
                                        <p:attrNameLst>
                                          <p:attrName>style.visibility</p:attrName>
                                        </p:attrNameLst>
                                      </p:cBhvr>
                                      <p:to>
                                        <p:strVal val="visible"/>
                                      </p:to>
                                    </p:set>
                                    <p:animEffect transition="in" filter="fade">
                                      <p:cBhvr>
                                        <p:cTn id="38" dur="500"/>
                                        <p:tgtEl>
                                          <p:spTgt spid="5">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26_1#f28747b42?pid=4a6e4d328&amp;color=0,0,0&amp;vtp=1&amp;bt=1&amp;bbb=1&amp;hb=1"/>
          <p:cNvSpPr/>
          <p:nvPr/>
        </p:nvSpPr>
        <p:spPr>
          <a:xfrm>
            <a:off x="722376" y="969264"/>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（4）马缨丹具有清热解毒、散结止痛、祛风止痒的功效</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，这体现了生物多样性的</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价值。</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从马缨丹茎干树皮</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、叶和花中提取的精油具有类似保幼激素的作用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，请据此提出一种马缨丹在蚕</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丝生产上的应用：</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B_6_AN.27_1#f28747b42.blank?pid=4a6e4d328&amp;color=0,0,0&amp;vpa=11&amp;vtp=1&amp;bbb=1"/>
          <p:cNvSpPr/>
          <p:nvPr/>
        </p:nvSpPr>
        <p:spPr>
          <a:xfrm>
            <a:off x="9771126" y="931164"/>
            <a:ext cx="692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直接</a:t>
            </a:r>
            <a:endParaRPr lang="en-US" altLang="zh-CN" sz="2000" dirty="0"/>
          </a:p>
        </p:txBody>
      </p:sp>
      <p:sp>
        <p:nvSpPr>
          <p:cNvPr id="4" name="QB_6_AN.28_1#f28747b42.blank?pid=4a6e4d328&amp;color=0,0,0&amp;vpa=12&amp;vtp=1&amp;bbb=1"/>
          <p:cNvSpPr/>
          <p:nvPr/>
        </p:nvSpPr>
        <p:spPr>
          <a:xfrm>
            <a:off x="2763901" y="1826514"/>
            <a:ext cx="70421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给家蚕喷洒马缨丹精油，推迟家蚕结茧时间，增加蚕丝的产量</a:t>
            </a:r>
            <a:endParaRPr lang="en-US" altLang="zh-CN" sz="2000" dirty="0"/>
          </a:p>
        </p:txBody>
      </p:sp>
      <p:sp>
        <p:nvSpPr>
          <p:cNvPr id="5" name="QB_6_AS.29_1#f28747b42?vop=1&amp;pid=4a6e4d328&amp;color=0,0,0&amp;vtp=1&amp;bbb=1&amp;hb=1"/>
          <p:cNvSpPr/>
          <p:nvPr/>
        </p:nvSpPr>
        <p:spPr>
          <a:xfrm>
            <a:off x="722376" y="2377567"/>
            <a:ext cx="10753344" cy="13261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马缨丹具有清热解毒、散结止痛、祛风止痒的功效，体现了生物多样性的直接价值</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；从马</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缨丹茎干树皮</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、叶和花中提取的精油具有类似保幼激素的作用，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故可以给家蚕喷洒马缨丹精油，</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推迟家蚕结茧时间</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，增加蚕丝的产量。</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5">
                                            <p:txEl>
                                              <p:pRg st="1" end="1"/>
                                            </p:txEl>
                                          </p:spTgt>
                                        </p:tgtEl>
                                        <p:attrNameLst>
                                          <p:attrName>style.visibility</p:attrName>
                                        </p:attrNameLst>
                                      </p:cBhvr>
                                      <p:to>
                                        <p:strVal val="visible"/>
                                      </p:to>
                                    </p:set>
                                    <p:animEffect transition="in" filter="fade">
                                      <p:cBhvr>
                                        <p:cTn id="29" dur="500"/>
                                        <p:tgtEl>
                                          <p:spTgt spid="5">
                                            <p:txEl>
                                              <p:pRg st="1" end="1"/>
                                            </p:txEl>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5">
                                            <p:txEl>
                                              <p:pRg st="2" end="2"/>
                                            </p:txEl>
                                          </p:spTgt>
                                        </p:tgtEl>
                                        <p:attrNameLst>
                                          <p:attrName>style.visibility</p:attrName>
                                        </p:attrNameLst>
                                      </p:cBhvr>
                                      <p:to>
                                        <p:strVal val="visible"/>
                                      </p:to>
                                    </p:set>
                                    <p:animEffect transition="in" filter="fade">
                                      <p:cBhvr>
                                        <p:cTn id="32" dur="500"/>
                                        <p:tgtEl>
                                          <p:spTgt spid="5">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30_1#1e6db2089?pid=aedc8f4c7&amp;color=0,0,0&amp;vtp=1&amp;bt=1&amp;bbb=1&amp;hb=1"/>
          <p:cNvSpPr/>
          <p:nvPr/>
        </p:nvSpPr>
        <p:spPr>
          <a:xfrm>
            <a:off x="722376" y="100584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［河北廊坊2025高二月考］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某湿地公园通过开展水体生态修复、构建水鸟生态廊道</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、建设湿地</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碧道等措施</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，营造水鸟天堂，吸引了众多的鸟类停留。</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下列叙述错误的是(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31_1#1e6db2089.bracket?pid=aedc8f4c7&amp;color=0,0,0&amp;vpa=13&amp;vtp=1"/>
          <p:cNvSpPr/>
          <p:nvPr/>
        </p:nvSpPr>
        <p:spPr>
          <a:xfrm>
            <a:off x="9050401" y="1443990"/>
            <a:ext cx="35560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sp>
        <p:nvSpPr>
          <p:cNvPr id="4" name="QC_5_BD.30_2#1e6db2089.choices?pid=aedc8f4c7&amp;color=0,0,0&amp;vtp=1&amp;bbb=1"/>
          <p:cNvSpPr/>
          <p:nvPr/>
        </p:nvSpPr>
        <p:spPr>
          <a:xfrm>
            <a:off x="722376" y="191071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A.湿地公园中种类繁多的水鸟体现了物种多样性和基因多样性</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.建设湿地碧道，营造水鸟天堂属于对生物多样性的就地保护</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.湿地公园可以供人们旅游观光，其直接价值大于间接价值</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.生态廊道的建立能够促进同种水鸟不同种群间的基因交流</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32_1#1e6db2089?vop=1&amp;pid=aedc8f4c7&amp;color=0,0,0&amp;vtp=1&amp;bt=1&amp;bbb=1&amp;hb=1"/>
          <p:cNvSpPr/>
          <p:nvPr/>
        </p:nvSpPr>
        <p:spPr>
          <a:xfrm>
            <a:off x="722376" y="100584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湿地公园存在种类繁多的鸟类体现了生物多样性中的物种多样性和遗传（基因）</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多样性，</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正确；建设湿地碧道，营造水鸟天堂，是在原地进行保护，属于对生物多样性的就地保护，</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B正</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确</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；湿地公园可供人类旅游观赏属于生物多样性的直接价值</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，湿地公园为鸟类提供栖息场所体现</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了生物多样性的生态功能</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，属于其间接价值，间接价值大于直接价值，C错误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；生态廊道的建立</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能促进同种水鸟不同种群间的基因交流</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33_1#4503bd485?pid=aedc8f4c7&amp;color=0,0,0&amp;vtp=1&amp;bt=1&amp;bbb=1&amp;hb=1"/>
          <p:cNvSpPr/>
          <p:nvPr/>
        </p:nvSpPr>
        <p:spPr>
          <a:xfrm>
            <a:off x="722376" y="100584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7.</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［河南安阳2024高二期末］</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朱鹮是世界上最为濒危的鸟类之一</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。河南省生态环境厅在信阳罗山</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董寨国家级自然保护区内</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，主办了一场别开生面的朱鹮放飞活动，经过野生环境适应阶段的</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6只</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人工繁育的朱鹮被放归自然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下列说法错误的是(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34_1#4503bd485.bracket?pid=aedc8f4c7&amp;color=0,0,0&amp;vpa=14&amp;vtp=1"/>
          <p:cNvSpPr/>
          <p:nvPr/>
        </p:nvSpPr>
        <p:spPr>
          <a:xfrm>
            <a:off x="6256401" y="1901190"/>
            <a:ext cx="35560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sp>
        <p:nvSpPr>
          <p:cNvPr id="4" name="QC_5_BD.33_2#4503bd485.choices?pid=aedc8f4c7&amp;color=0,0,0&amp;vtp=1&amp;bbb=1"/>
          <p:cNvSpPr/>
          <p:nvPr/>
        </p:nvSpPr>
        <p:spPr>
          <a:xfrm>
            <a:off x="722376" y="236791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A.对于朱鹮等珍稀濒危物种，应禁止一切形式的猎采和买卖</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.在自然保护区内观赏鸟类是生物多样性直接价值的体现</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.通过野化放归活动将朱鹮放飞到历史分布区属于就地保护</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.应加强立法、执法、宣传教育，增强人们保护生物多样性的意识</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35_1#4503bd485?vop=1&amp;pid=aedc8f4c7&amp;color=0,0,0&amp;vtp=1&amp;bt=1&amp;bbb=1&amp;hb=1"/>
          <p:cNvSpPr/>
          <p:nvPr/>
        </p:nvSpPr>
        <p:spPr>
          <a:xfrm>
            <a:off x="722376" y="1005840"/>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对于朱鹮等珍稀濒危物种，应禁止一切形式的猎采和买卖，A正确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；在自然保护区内观赏</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鸟类是生物多样性直接价值的体现</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；通过野化放归活动将朱鹮放飞到历史分布区属于易</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地保护</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，C错误；保护生物多样性要加强立法、执法、宣传教育</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，使每个人都能树立保护生物多</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样性的意识</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，自觉形成保护生物多样性的行为和习惯，D正确。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8a1295bed.fixed?pid=2a9e83ea9&amp;color=100,146,38&amp;vtp=1"/>
          <p:cNvSpPr/>
          <p:nvPr/>
        </p:nvSpPr>
        <p:spPr>
          <a:xfrm>
            <a:off x="6181344" y="950976"/>
            <a:ext cx="969264" cy="1197864"/>
          </a:xfrm>
          <a:prstGeom prst="rect">
            <a:avLst/>
          </a:prstGeom>
          <a:noFill/>
        </p:spPr>
        <p:txBody>
          <a:bodyPr wrap="square" lIns="0" tIns="0" rIns="0" bIns="0" rtlCol="0" anchor="ctr"/>
          <a:lstStyle/>
          <a:p>
            <a:pPr algn="l" latinLnBrk="1">
              <a:lnSpc>
                <a:spcPct val="1000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2</a:t>
            </a:r>
            <a:endParaRPr lang="en-US" altLang="zh-CN" sz="7200" dirty="0"/>
          </a:p>
        </p:txBody>
      </p:sp>
      <p:sp>
        <p:nvSpPr>
          <p:cNvPr id="3" name="C_3#8a1295bed.fixed?pid=2a9e83ea9&amp;color=255,255,255&amp;vtp=1&amp;bbb=1"/>
          <p:cNvSpPr/>
          <p:nvPr/>
        </p:nvSpPr>
        <p:spPr>
          <a:xfrm>
            <a:off x="0" y="3493008"/>
            <a:ext cx="12188952" cy="768096"/>
          </a:xfrm>
          <a:prstGeom prst="rect">
            <a:avLst/>
          </a:prstGeom>
          <a:noFill/>
        </p:spPr>
        <p:txBody>
          <a:bodyPr wrap="none" lIns="0" tIns="0" rIns="0" bIns="0" rtlCol="0" anchor="ctr"/>
          <a:lstStyle/>
          <a:p>
            <a:pPr algn="ctr" latinLnBrk="1">
              <a:lnSpc>
                <a:spcPts val="5400"/>
              </a:lnSpc>
            </a:pP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第2节</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生物多样性及其保护</a:t>
            </a:r>
            <a:endParaRPr lang="en-US" altLang="zh-CN" sz="4400" dirty="0"/>
          </a:p>
        </p:txBody>
      </p:sp>
      <p:pic>
        <p:nvPicPr>
          <p:cNvPr id="4" name="C_3#8a1295bed.fixed?pid=2a9e83ea9&amp;color=0,0,0&amp;tib=255,255,255&amp;vtp=1" descr="preencoded.png"/>
          <p:cNvPicPr>
            <a:picLocks noChangeAspect="1"/>
          </p:cNvPicPr>
          <p:nvPr/>
        </p:nvPicPr>
        <p:blipFill>
          <a:blip r:embed="rId1"/>
          <a:stretch>
            <a:fillRect/>
          </a:stretch>
        </p:blipFill>
        <p:spPr>
          <a:xfrm>
            <a:off x="9939528" y="4507992"/>
            <a:ext cx="402336" cy="438912"/>
          </a:xfrm>
          <a:prstGeom prst="rect">
            <a:avLst/>
          </a:prstGeom>
        </p:spPr>
      </p:pic>
      <p:sp>
        <p:nvSpPr>
          <p:cNvPr id="5" name="C_3_BD#8a1295bed.fixed?pid=2a9e83ea9&amp;color=255,255,255&amp;vtp=1&amp;bbb=1"/>
          <p:cNvSpPr/>
          <p:nvPr/>
        </p:nvSpPr>
        <p:spPr>
          <a:xfrm>
            <a:off x="10460736" y="4379944"/>
            <a:ext cx="1709928" cy="566992"/>
          </a:xfrm>
          <a:prstGeom prst="rect">
            <a:avLst/>
          </a:prstGeom>
          <a:noFill/>
        </p:spPr>
        <p:txBody>
          <a:bodyPr wrap="none" lIns="0" tIns="0" rIns="0" bIns="0" rtlCol="0" anchor="ctr"/>
          <a:lstStyle/>
          <a:p>
            <a:pPr algn="l" latinLnBrk="1">
              <a:lnSpc>
                <a:spcPts val="5000"/>
              </a:lnSpc>
            </a:pPr>
            <a:r>
              <a:rPr lang="en-US" altLang="zh-CN" sz="2800" b="1" i="0" dirty="0">
                <a:solidFill>
                  <a:srgbClr val="FFFFFF"/>
                </a:solidFill>
                <a:latin typeface="黑体" panose="02010609060101010101" charset="-122"/>
                <a:ea typeface="黑体" panose="02010609060101010101" charset="-122"/>
                <a:cs typeface="黑体" panose="02010609060101010101" pitchFamily="34" charset="-120"/>
              </a:rPr>
              <a:t>刷基础</a:t>
            </a:r>
            <a:endParaRPr lang="en-US" altLang="zh-CN" sz="2800" dirty="0"/>
          </a:p>
        </p:txBody>
      </p:sp>
    </p:spTree>
  </p:cSld>
  <p:clrMapOvr>
    <a:masterClrMapping/>
  </p:clrMapOvr>
  <p:transition>
    <p:fad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EX.36_1#4503bd485?vop=1&amp;pid=aedc8f4c7&amp;color=0,0,0&amp;vtp=1&amp;bt=1&amp;bbb=1&amp;hb=1"/>
          <p:cNvSpPr/>
          <p:nvPr/>
        </p:nvSpPr>
        <p:spPr>
          <a:xfrm>
            <a:off x="722376" y="969264"/>
            <a:ext cx="10753344" cy="3193034"/>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方法总结</a:t>
            </a:r>
            <a:endParaRPr lang="en-US" altLang="zh-CN" sz="2000" dirty="0"/>
          </a:p>
          <a:p>
            <a:pPr latinLnBrk="1">
              <a:lnSpc>
                <a:spcPts val="37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保护生物多样性的一些措施</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1）就地保护：最有效的措施。</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2）易地保护：将保护对象迁出原地，在异地进行专门保护</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，这是为行将灭绝的物种提供最后</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的生存机会</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3）建立濒危物种种子库、精子库、基因库，利用生物技术对濒危物种的基因进行保护。</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4）加强立法、执法和宣传教育，使每个人都能树立保护生物多样性的意识。</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37_1#0d581906c?pid=aedc8f4c7&amp;color=0,0,0&amp;vtp=1&amp;bt=1&amp;bbb=1&amp;hb=1"/>
          <p:cNvSpPr/>
          <p:nvPr/>
        </p:nvSpPr>
        <p:spPr>
          <a:xfrm>
            <a:off x="722376" y="100584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8.</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［江苏扬州2025高二期末］</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为防止大熊猫栖息地碎片化程度加深，我国将川、陕</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、甘三省的野</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生大熊猫种群高密度区有机整合</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，形成一片基本相互连接的国家公园。目前</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，大熊猫受威胁程度</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等级已经由</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“濒危”降为“易危”。</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下列说法错误的是(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38_1#0d581906c.bracket?pid=aedc8f4c7&amp;color=0,0,0&amp;vpa=15&amp;vtp=1"/>
          <p:cNvSpPr/>
          <p:nvPr/>
        </p:nvSpPr>
        <p:spPr>
          <a:xfrm>
            <a:off x="7018401" y="1901190"/>
            <a:ext cx="35560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sp>
        <p:nvSpPr>
          <p:cNvPr id="4" name="QC_5_BD.37_2#0d581906c.choices?pid=aedc8f4c7&amp;color=0,0,0&amp;vtp=1&amp;bbb=1"/>
          <p:cNvSpPr/>
          <p:nvPr/>
        </p:nvSpPr>
        <p:spPr>
          <a:xfrm>
            <a:off x="722376" y="236791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A.国家公园的建立属于就地保护，能够有效保护大熊猫</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.栖息地的碎片化会阻碍大熊猫之间的交配，从而降低生物多样性</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.国家公园的建立促进了大熊猫之间的基因流动，体现了生物多样性的直接价值</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.借助生态旅游区位优势，积极做好大熊猫生活习性的宣传有助于更好地保护大熊猫</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39_1#0d581906c?vop=1&amp;pid=aedc8f4c7&amp;color=0,0,0&amp;vtp=1&amp;bt=1&amp;bbb=1&amp;hb=1"/>
          <p:cNvSpPr/>
          <p:nvPr/>
        </p:nvSpPr>
        <p:spPr>
          <a:xfrm>
            <a:off x="722376" y="1005840"/>
            <a:ext cx="10753344" cy="31549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就地保护的主要形式是建立自然保护区以及国家公园等，</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是保护生物多样性最有效的措施，</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故国家公园的建立能够有效保护大熊猫</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栖息地的碎片化会形成很多小的大熊猫种群，</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产生地理隔离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，从而阻止大熊猫之间的基因交流，导致遗传多样性降低，</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进而降低生物多样性，</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正确；生物多样性的间接价值主要体现在调节生态系统的功能等方面</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，建立国家公园有利于保</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护生物和生态系统</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，促进了大熊猫之间的基因交流，提高了生物多样性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，体现了生物多样性的间</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接价值</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，C错误；借助生态旅游区位优势，做好宣传教育，</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有利于更好地保护大熊猫的生存环境，</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更好地保护大熊猫</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40_1#9f96eb98b?pid=b27ca4dd8&amp;color=0,0,0&amp;vtp=1&amp;bt=1&amp;bbb=1&amp;hb=1"/>
          <p:cNvSpPr/>
          <p:nvPr/>
        </p:nvSpPr>
        <p:spPr>
          <a:xfrm>
            <a:off x="722376" y="100584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9.（</a:t>
            </a: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多选题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［山东临沂2025高二月考］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雄安新区的“千年秀林</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”工程是我国在平原地区大面积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开展的异龄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、复层、混交样式的近自然森林建设工程，旨在构建雄安新区“蓝绿交织、</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清新明亮”</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的生态空间格局</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下列相关叙述错误的是(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6_AN.41_1#9f96eb98b.bracket?pid=b27ca4dd8&amp;color=0,0,0&amp;vpa=16&amp;vtp=1&amp;bbb=1"/>
          <p:cNvSpPr/>
          <p:nvPr/>
        </p:nvSpPr>
        <p:spPr>
          <a:xfrm>
            <a:off x="5532501" y="1901190"/>
            <a:ext cx="557213"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CD</a:t>
            </a:r>
            <a:endParaRPr lang="en-US" altLang="zh-CN" sz="2000" dirty="0"/>
          </a:p>
        </p:txBody>
      </p:sp>
      <p:sp>
        <p:nvSpPr>
          <p:cNvPr id="4" name="QC_6_BD.40_2#9f96eb98b.choices?pid=b27ca4dd8&amp;color=0,0,0&amp;vtp=1&amp;bbb=1"/>
          <p:cNvSpPr/>
          <p:nvPr/>
        </p:nvSpPr>
        <p:spPr>
          <a:xfrm>
            <a:off x="722376" y="236791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A.建设“千年秀林”吸引游客，体现了生物多样性的直接价值</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.保护生物多样性的关键在于协调好人与生态环境的关系</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.“千年秀林”的生态功能属于生物多样性的潜在价值</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.建设“千年秀林”可任意选择我国南方树种进行移栽</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42_1#9f96eb98b?vop=1&amp;pid=b27ca4dd8&amp;color=0,0,0&amp;vtp=1&amp;bt=1&amp;bbb=1&amp;hb=1"/>
          <p:cNvSpPr/>
          <p:nvPr/>
        </p:nvSpPr>
        <p:spPr>
          <a:xfrm>
            <a:off x="722376" y="100584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建设“千年秀林”吸引游客，属于旅游观赏价值，故体现了生物多样性的直接价值，</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A正</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确</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,保护生物多样性，关键是协调好人与自然的相互关系</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，当前主要是降低破坏地球生态环境的速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度</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，B正确；“千年秀林”的生态功能属于生物多样性的间接价值，C错误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；引种时需要考虑所引</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树种能否适应当地环境以及是否会造成生态入侵等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，所以建设“千年秀林</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”不能任意选择我国南</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方树种进行移栽</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EX.43_1#9f96eb98b?vop=1&amp;pid=b27ca4dd8&amp;color=0,0,0&amp;vtp=1&amp;bt=1&amp;bbb=1&amp;hb=1"/>
          <p:cNvSpPr/>
          <p:nvPr/>
        </p:nvSpPr>
        <p:spPr>
          <a:xfrm>
            <a:off x="722376" y="969264"/>
            <a:ext cx="10753344" cy="2723134"/>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易错警示</a:t>
            </a:r>
            <a:endParaRPr lang="en-US" altLang="zh-CN" sz="2000" dirty="0"/>
          </a:p>
          <a:p>
            <a:pPr latinLnBrk="1">
              <a:lnSpc>
                <a:spcPts val="37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生物多样性的价值</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1）直接价值：对人类有食用、药用和作为工业原料等实用意义的，以及有旅游观赏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、科学研</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究和文学艺术创作等非实用意义的价值</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2）间接价值：主要体现在调节生态系统的功能等方面。</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3）潜在价值：目前人们尚不太清楚的价值。</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_1#4a5c67bbf?pid=61b2fdeaa&amp;color=0,0,0&amp;vtp=1&amp;bt=1&amp;bbb=1&amp;hb=1"/>
          <p:cNvSpPr/>
          <p:nvPr/>
        </p:nvSpPr>
        <p:spPr>
          <a:xfrm>
            <a:off x="722376" y="100584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［河北邢台卓越联盟2025高二联考］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2025年5月22日，国际生物多样性日如约而至</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，今年的主</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题是</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“万物共生</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和美永续”。下列关于生物多样性及其价值的说法，</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2_1#4a5c67bbf.bracket?pid=61b2fdeaa&amp;color=0,0,0&amp;vpa=1&amp;vtp=1"/>
          <p:cNvSpPr/>
          <p:nvPr/>
        </p:nvSpPr>
        <p:spPr>
          <a:xfrm>
            <a:off x="9685401" y="1443990"/>
            <a:ext cx="35560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sp>
        <p:nvSpPr>
          <p:cNvPr id="4" name="QC_5_BD.1_2#4a5c67bbf.choices?pid=61b2fdeaa&amp;color=0,0,0&amp;vtp=1&amp;bbb=1"/>
          <p:cNvSpPr/>
          <p:nvPr/>
        </p:nvSpPr>
        <p:spPr>
          <a:xfrm>
            <a:off x="722376" y="191071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A.白洋淀生态系统生物种类多体现了生物多样性中的种群多样性</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.小麦、牛奶为人类提供食物，体现了生物多样性的间接价值</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.用某药用植物园种的铁皮石斛入药利用了生物多样性的直接价值</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.秦皇岛海滨某种不知名的海洋生物不具有任何价值</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3_1#4a5c67bbf?vop=1&amp;pid=61b2fdeaa&amp;color=0,0,0&amp;vtp=1&amp;bt=1&amp;bbb=1&amp;hb=1"/>
          <p:cNvSpPr/>
          <p:nvPr/>
        </p:nvSpPr>
        <p:spPr>
          <a:xfrm>
            <a:off x="722376" y="1005840"/>
            <a:ext cx="10753344" cy="26977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生物多样性包括基因多样性、物种多样性和生态系统多样性，不包括种群多样性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，白洋淀</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生态系统生物种类多</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，体现了物种多样性和遗传多样性，A错误:小麦、牛奶为人类提供食物</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，体</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现了生物多样性的直接价值</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，B错误；直接价值是对人类有食用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、药用和作为工业原料等实用意</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义的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，以及有旅游观赏、科学研究和文学艺术创作等非实用意义的价值</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，某药用植物园种的铁皮</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石斛入药体现了生物多样性的直接价值</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；秦皇岛海滨某种不知名的海洋生物具有潜在价</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值</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4_1#145bcbb15?pid=61b2fdeaa&amp;color=0,0,0&amp;vtp=1&amp;bt=1&amp;bbb=1&amp;hb=1"/>
          <p:cNvSpPr/>
          <p:nvPr/>
        </p:nvSpPr>
        <p:spPr>
          <a:xfrm>
            <a:off x="722376" y="100584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［湖南岳阳2024高二月考联考］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人工生态景观浮岛是在水面上铺设浮床，</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浮床上种植黄菖蒲、</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旱伞草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、美人蕉、千屈菜等根系发达的耐水湿植物，以达到净化水质和美化水域景观的目的</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列叙述错误的是(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5_1#145bcbb15.bracket?pid=61b2fdeaa&amp;color=0,0,0&amp;vpa=2&amp;vtp=1"/>
          <p:cNvSpPr/>
          <p:nvPr/>
        </p:nvSpPr>
        <p:spPr>
          <a:xfrm>
            <a:off x="2700401" y="1901190"/>
            <a:ext cx="35560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sp>
        <p:nvSpPr>
          <p:cNvPr id="4" name="QC_5_BD.4_2#145bcbb15.choices?pid=61b2fdeaa&amp;color=0,0,0&amp;vtp=1&amp;bbb=1"/>
          <p:cNvSpPr/>
          <p:nvPr/>
        </p:nvSpPr>
        <p:spPr>
          <a:xfrm>
            <a:off x="722376" y="236791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A.生态浮岛可视作一个微型生态系统</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.该生态浮岛可用于治理水体富营养化</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.水生植物美化水域景观体现了生物多样性的间接价值</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.美人蕉发达的根系有利于吸收水体中的营养物质</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6_1#145bcbb15?vop=1&amp;pid=61b2fdeaa&amp;color=0,0,0&amp;vtp=1&amp;bt=1&amp;bbb=1&amp;hb=1"/>
          <p:cNvSpPr/>
          <p:nvPr/>
        </p:nvSpPr>
        <p:spPr>
          <a:xfrm>
            <a:off x="722376" y="1005840"/>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根据题干信息可知，生态浮岛是在水面上铺设浮床，浮床上种植植物，</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用于净化水质等，</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，生态浮岛可视作一个微型生态系统，A正确；浮床上种植的黄菖蒲、旱伞草、美人蕉</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、千</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屈菜等根系发达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，能吸收水中更多的无机盐等，故可以净化水质，治理水体富营养化，B、</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D正</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确</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；水生植物美化水域景观体现了生物多样性的直接价值，C错误。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7_1#307ae9d5c?pid=469f6497a&amp;color=0,0,0&amp;vtp=1&amp;bt=1&amp;bbb=1"/>
          <p:cNvSpPr/>
          <p:nvPr/>
        </p:nvSpPr>
        <p:spPr>
          <a:xfrm>
            <a:off x="722376" y="96926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［江苏常州2025高二月考］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下列关于生物多样性丧失的原因的叙述，</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8_1#307ae9d5c.bracket?pid=469f6497a&amp;color=0,0,0&amp;vpa=3&amp;vtp=1"/>
          <p:cNvSpPr/>
          <p:nvPr/>
        </p:nvSpPr>
        <p:spPr>
          <a:xfrm>
            <a:off x="9756839" y="969265"/>
            <a:ext cx="385763"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sp>
        <p:nvSpPr>
          <p:cNvPr id="4" name="QC_5_BD.7_2#307ae9d5c.choices?pid=469f6497a&amp;color=0,0,0&amp;vtp=1&amp;bbb=1"/>
          <p:cNvSpPr/>
          <p:nvPr/>
        </p:nvSpPr>
        <p:spPr>
          <a:xfrm>
            <a:off x="722376" y="1436497"/>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A.掠夺式利用野生资源是物种生存受到威胁的重要原因</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.环境污染是生物多样性丧失的原因之一</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.人类活动对野生物种生存环境的破坏会影响生物多样性</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.引入适应当地生态环境的外来物种，不会影响当地的生物多样性</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9_1#307ae9d5c?vop=1&amp;pid=469f6497a&amp;color=0,0,0&amp;vtp=1&amp;bt=1&amp;bbb=1&amp;hb=1"/>
          <p:cNvSpPr/>
          <p:nvPr/>
        </p:nvSpPr>
        <p:spPr>
          <a:xfrm>
            <a:off x="722376" y="1005840"/>
            <a:ext cx="10753344" cy="26977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掠夺式利用包括过度采伐、滥捕乱猎，这是生物生存受到威胁的重要原因，A正确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；环境</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污染会使生物的生存环境发生改变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，不利于一些生物的生存，</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这是生物多样性丧失的原因之一，</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正确；人类活动对野生物种生存环境的破坏会影响生物多样性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，主要表现为使生物的栖息地丧</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失或碎片化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，如砍伐森林，交通、水利设施建设，房地产开发，C正确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；引入适应当地生态环境</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的外来物种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，可能导致外来物种入侵，给当地物种的生存造成严重威胁，</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影响当地的生物多样性，</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如水葫芦的引入</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0_1#2222260ec?pid=469f6497a&amp;color=0,0,0&amp;vtp=1&amp;bt=1&amp;bbb=1&amp;hb=1"/>
          <p:cNvSpPr/>
          <p:nvPr/>
        </p:nvSpPr>
        <p:spPr>
          <a:xfrm>
            <a:off x="722376" y="100584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多选题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［广东清远八校2025高二联考</a:t>
            </a:r>
            <a:r>
              <a:rPr lang="en-US" altLang="zh-CN" sz="2000" b="0" i="0">
                <a:solidFill>
                  <a:srgbClr val="000000"/>
                </a:solidFill>
                <a:latin typeface="仿宋" panose="02010609060101010101" pitchFamily="34" charset="-122"/>
                <a:ea typeface="仿宋" panose="02010609060101010101" pitchFamily="34" charset="-122"/>
                <a:cs typeface="仿宋" panose="02010609060101010101"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目前外来物种入侵已经成为生物多样性丧失的主要</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原因之一</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。生态小组对广东境内出现的部分入侵物种进行了调查和研究，结果如表所示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，下列说</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法错误的是(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graphicFrame>
        <p:nvGraphicFramePr>
          <p:cNvPr id="10" name="QC_5_BD.10_2#2222260ec?colgroup=4,7,27&amp;pid=469f6497a&amp;color=0,0,0&amp;vtp=1&amp;bbb=1"/>
          <p:cNvGraphicFramePr>
            <a:graphicFrameLocks noGrp="1"/>
          </p:cNvGraphicFramePr>
          <p:nvPr/>
        </p:nvGraphicFramePr>
        <p:xfrm>
          <a:off x="722376" y="2442717"/>
          <a:ext cx="10707624" cy="1700149"/>
        </p:xfrm>
        <a:graphic>
          <a:graphicData uri="http://schemas.openxmlformats.org/drawingml/2006/table">
            <a:tbl>
              <a:tblPr/>
              <a:tblGrid>
                <a:gridCol w="1426464"/>
                <a:gridCol w="2093976"/>
                <a:gridCol w="7187184"/>
              </a:tblGrid>
              <a:tr h="421132">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物种</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原产地</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主要危害</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339">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紫茎泽兰</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中美洲</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形成单优群落</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排斥本地植物</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339">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大瓶螺</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亚马孙河流域</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繁殖能力强</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食量极大</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339">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飞机草</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中美洲</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产生化学物质排挤本地物种</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全株有毒</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昆虫拒食</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p:sp>
        <p:nvSpPr>
          <p:cNvPr id="4" name="QC_5_AN.11_1#2222260ec.bracket?pid=469f6497a&amp;color=0,0,0&amp;vpa=4&amp;vtp=1&amp;bbb=1"/>
          <p:cNvSpPr/>
          <p:nvPr/>
        </p:nvSpPr>
        <p:spPr>
          <a:xfrm>
            <a:off x="2192401" y="1901190"/>
            <a:ext cx="743649"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ACD</a:t>
            </a:r>
            <a:endParaRPr lang="en-US" altLang="zh-CN" sz="2000" dirty="0"/>
          </a:p>
        </p:txBody>
      </p:sp>
      <p:sp>
        <p:nvSpPr>
          <p:cNvPr id="5" name="QC_5_BD.10_3#2222260ec.choices?pid=469f6497a&amp;color=0,0,0&amp;vtp=1&amp;bbb=1"/>
          <p:cNvSpPr/>
          <p:nvPr/>
        </p:nvSpPr>
        <p:spPr>
          <a:xfrm>
            <a:off x="722376" y="4271517"/>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A.从原产地引进天敌来遏制飞机草蔓延是防控飞机草的最佳方法</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.大瓶螺入侵生境后可能成为单优群落，对生态安全构成严重威胁</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.紫茎泽兰入侵生境后，群落发生次生演替，提高生态系统的抵抗力稳定性</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.生物圈内所有的动植物、微生物等，以及各种各样的生态系统，共同构成了生物多样性</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5497</Words>
  <Application>WPS 演示</Application>
  <PresentationFormat>宽屏</PresentationFormat>
  <Paragraphs>243</Paragraphs>
  <Slides>26</Slides>
  <Notes>26</Notes>
  <HiddenSlides>0</HiddenSlides>
  <MMClips>0</MMClips>
  <ScaleCrop>false</ScaleCrop>
  <HeadingPairs>
    <vt:vector size="6" baseType="variant">
      <vt:variant>
        <vt:lpstr>已用的字体</vt:lpstr>
      </vt:variant>
      <vt:variant>
        <vt:i4>20</vt:i4>
      </vt:variant>
      <vt:variant>
        <vt:lpstr>主题</vt:lpstr>
      </vt:variant>
      <vt:variant>
        <vt:i4>1</vt:i4>
      </vt:variant>
      <vt:variant>
        <vt:lpstr>幻灯片标题</vt:lpstr>
      </vt:variant>
      <vt:variant>
        <vt:i4>26</vt:i4>
      </vt:variant>
    </vt:vector>
  </HeadingPairs>
  <TitlesOfParts>
    <vt:vector size="47" baseType="lpstr">
      <vt:lpstr>Arial</vt:lpstr>
      <vt:lpstr>宋体</vt:lpstr>
      <vt:lpstr>Wingdings</vt:lpstr>
      <vt:lpstr>微软雅黑</vt:lpstr>
      <vt:lpstr>微软雅黑</vt:lpstr>
      <vt:lpstr>等线 (正文)</vt:lpstr>
      <vt:lpstr>等线</vt:lpstr>
      <vt:lpstr>等线 (正文)</vt:lpstr>
      <vt:lpstr>等线 (正文)</vt:lpstr>
      <vt:lpstr>汉仪舒圆黑简体</vt:lpstr>
      <vt:lpstr>黑体</vt:lpstr>
      <vt:lpstr>汉仪舒圆黑简体</vt:lpstr>
      <vt:lpstr>汉仪舒圆黑简体</vt:lpstr>
      <vt:lpstr>黑体</vt:lpstr>
      <vt:lpstr>宋体</vt:lpstr>
      <vt:lpstr>仿宋</vt:lpstr>
      <vt:lpstr>仿宋</vt:lpstr>
      <vt:lpstr>Calibri</vt:lpstr>
      <vt:lpstr>Arial Unicode MS</vt:lpstr>
      <vt:lpstr>Cambria Math</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
  <cp:lastModifiedBy>蓝天</cp:lastModifiedBy>
  <cp:revision>4</cp:revision>
  <dcterms:created xsi:type="dcterms:W3CDTF">2025-08-02T04:21:00Z</dcterms:created>
  <dcterms:modified xsi:type="dcterms:W3CDTF">2025-08-05T01:24:46Z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BE356914BAB6431D82F165CEFC2DDA62_12</vt:lpwstr>
  </property>
  <property fmtid="{D5CDD505-2E9C-101B-9397-08002B2CF9AE}" pid="3" name="KSOProductBuildVer">
    <vt:lpwstr>2052-12.1.0.21915</vt:lpwstr>
  </property>
</Properties>
</file>