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3960" autoAdjust="0"/>
    <p:restoredTop sz="94610"/>
  </p:normalViewPr>
  <p:slideViewPr>
    <p:cSldViewPr snapToGrid="0" snapToObjects="1">
      <p:cViewPr varScale="1">
        <p:scale>
          <a:sx n="76" d="100"/>
          <a:sy n="76" d="100"/>
        </p:scale>
        <p:origin x="72" y="31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6" Type="http://schemas.openxmlformats.org/officeDocument/2006/relationships/tableStyles" Target="tableStyles.xml"/><Relationship Id="rId55" Type="http://schemas.openxmlformats.org/officeDocument/2006/relationships/viewProps" Target="viewProps.xml"/><Relationship Id="rId54" Type="http://schemas.openxmlformats.org/officeDocument/2006/relationships/presProps" Target="presProps.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82ade1d4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不能正确理解物质循环的含义、形式及过程</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349bd3a3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碳循环</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0e125ac0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生物富集</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1e83602b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能量流动和物质循环的关系</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80a74e30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题型4 探究土壤微生物的分解作用</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82ade1d4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不能正确理解物质循环的含义、形式及过程</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af864f6262062ddd023#tid=688b2e5f4e75f9000925ddaa#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10728" y="4572000"/>
            <a:ext cx="3639312" cy="932688"/>
          </a:xfrm>
          <a:prstGeom prst="rect">
            <a:avLst/>
          </a:prstGeom>
        </p:spPr>
      </p:pic>
      <p:sp>
        <p:nvSpPr>
          <p:cNvPr id="4" name="MasterShapeName"/>
          <p:cNvSpPr/>
          <p:nvPr/>
        </p:nvSpPr>
        <p:spPr>
          <a:xfrm>
            <a:off x="8101584" y="4572000"/>
            <a:ext cx="3675888" cy="923544"/>
          </a:xfrm>
          <a:prstGeom prst="rect">
            <a:avLst/>
          </a:prstGeom>
          <a:noFill/>
        </p:spPr>
        <p:txBody>
          <a:bodyPr wrap="square" lIns="0" tIns="0" rIns="0" bIns="0" rtlCol="0" anchor="ctr"/>
          <a:lstStyle/>
          <a:p>
            <a:pPr algn="ctr">
              <a:lnSpc>
                <a:spcPct val="120000"/>
              </a:lnSpc>
            </a:pPr>
            <a:r>
              <a:rPr lang="en-US" sz="2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           生物与环境 RJ 多选题模式</a:t>
            </a:r>
            <a:endParaRPr lang="en-US" sz="22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4.xml"/><Relationship Id="rId1" Type="http://schemas.openxmlformats.org/officeDocument/2006/relationships/image" Target="../media/image19.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5.xml"/><Relationship Id="rId2" Type="http://schemas.openxmlformats.org/officeDocument/2006/relationships/image" Target="../media/image21.png"/><Relationship Id="rId1" Type="http://schemas.openxmlformats.org/officeDocument/2006/relationships/image" Target="../media/image20.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5.xml"/><Relationship Id="rId2" Type="http://schemas.openxmlformats.org/officeDocument/2006/relationships/image" Target="../media/image23.png"/><Relationship Id="rId1"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5.xml"/><Relationship Id="rId1"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5.xml"/><Relationship Id="rId1" Type="http://schemas.openxmlformats.org/officeDocument/2006/relationships/image" Target="../media/image25.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5.xml"/><Relationship Id="rId1" Type="http://schemas.openxmlformats.org/officeDocument/2006/relationships/image" Target="../media/image26.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6.xml"/><Relationship Id="rId1" Type="http://schemas.openxmlformats.org/officeDocument/2006/relationships/image" Target="../media/image27.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6.xml"/><Relationship Id="rId1" Type="http://schemas.openxmlformats.org/officeDocument/2006/relationships/image" Target="../media/image28.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4.xml"/><Relationship Id="rId1" Type="http://schemas.openxmlformats.org/officeDocument/2006/relationships/image" Target="../media/image11.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0.xml"/><Relationship Id="rId1" Type="http://schemas.openxmlformats.org/officeDocument/2006/relationships/image" Target="../media/image29.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5" Type="http://schemas.openxmlformats.org/officeDocument/2006/relationships/notesSlide" Target="../notesSlides/notesSlide33.xml"/><Relationship Id="rId4" Type="http://schemas.openxmlformats.org/officeDocument/2006/relationships/slideLayout" Target="../slideLayouts/slideLayout10.xml"/><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image" Target="../media/image30.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0.xml"/><Relationship Id="rId1" Type="http://schemas.openxmlformats.org/officeDocument/2006/relationships/image" Target="../media/image33.jpe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5" Type="http://schemas.openxmlformats.org/officeDocument/2006/relationships/notesSlide" Target="../notesSlides/notesSlide36.xml"/><Relationship Id="rId4" Type="http://schemas.openxmlformats.org/officeDocument/2006/relationships/slideLayout" Target="../slideLayouts/slideLayout10.xml"/><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image" Target="../media/image34.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0.xml"/><Relationship Id="rId1" Type="http://schemas.openxmlformats.org/officeDocument/2006/relationships/image" Target="../media/image37.png"/></Relationships>
</file>

<file path=ppt/slides/_rels/slide38.xml.rels><?xml version="1.0" encoding="UTF-8" standalone="yes"?>
<Relationships xmlns="http://schemas.openxmlformats.org/package/2006/relationships"><Relationship Id="rId4" Type="http://schemas.openxmlformats.org/officeDocument/2006/relationships/notesSlide" Target="../notesSlides/notesSlide38.xml"/><Relationship Id="rId3" Type="http://schemas.openxmlformats.org/officeDocument/2006/relationships/slideLayout" Target="../slideLayouts/slideLayout10.xml"/><Relationship Id="rId2" Type="http://schemas.openxmlformats.org/officeDocument/2006/relationships/image" Target="../media/image39.png"/><Relationship Id="rId1" Type="http://schemas.openxmlformats.org/officeDocument/2006/relationships/image" Target="../media/image38.jpe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0.xml"/><Relationship Id="rId1" Type="http://schemas.openxmlformats.org/officeDocument/2006/relationships/image" Target="../media/image40.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0.xml"/><Relationship Id="rId1" Type="http://schemas.openxmlformats.org/officeDocument/2006/relationships/image" Target="../media/image41.jpe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4" Type="http://schemas.openxmlformats.org/officeDocument/2006/relationships/notesSlide" Target="../notesSlides/notesSlide44.xml"/><Relationship Id="rId3" Type="http://schemas.openxmlformats.org/officeDocument/2006/relationships/slideLayout" Target="../slideLayouts/slideLayout10.xml"/><Relationship Id="rId2" Type="http://schemas.openxmlformats.org/officeDocument/2006/relationships/image" Target="../media/image43.png"/><Relationship Id="rId1" Type="http://schemas.openxmlformats.org/officeDocument/2006/relationships/image" Target="../media/image42.jpe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10.xml"/><Relationship Id="rId1" Type="http://schemas.openxmlformats.org/officeDocument/2006/relationships/image" Target="../media/image44.png"/></Relationships>
</file>

<file path=ppt/slides/_rels/slide46.xml.rels><?xml version="1.0" encoding="UTF-8" standalone="yes"?>
<Relationships xmlns="http://schemas.openxmlformats.org/package/2006/relationships"><Relationship Id="rId6" Type="http://schemas.openxmlformats.org/officeDocument/2006/relationships/notesSlide" Target="../notesSlides/notesSlide46.xml"/><Relationship Id="rId5" Type="http://schemas.openxmlformats.org/officeDocument/2006/relationships/slideLayout" Target="../slideLayouts/slideLayout10.xml"/><Relationship Id="rId4" Type="http://schemas.openxmlformats.org/officeDocument/2006/relationships/image" Target="../media/image48.png"/><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image" Target="../media/image45.png"/></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10.xml"/><Relationship Id="rId1" Type="http://schemas.openxmlformats.org/officeDocument/2006/relationships/image" Target="../media/image49.png"/></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10.xml"/><Relationship Id="rId1" Type="http://schemas.openxmlformats.org/officeDocument/2006/relationships/image" Target="../media/image50.png"/></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10.xml"/><Relationship Id="rId1" Type="http://schemas.openxmlformats.org/officeDocument/2006/relationships/image" Target="../media/image51.pn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14.xml"/><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image" Target="../media/image12.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4.xml"/><Relationship Id="rId1" Type="http://schemas.openxmlformats.org/officeDocument/2006/relationships/image" Target="../media/image15.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4.xml"/><Relationship Id="rId2" Type="http://schemas.openxmlformats.org/officeDocument/2006/relationships/image" Target="../media/image17.jpeg"/><Relationship Id="rId1" Type="http://schemas.openxmlformats.org/officeDocument/2006/relationships/image" Target="../media/image16.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4.xml"/><Relationship Id="rId1"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11_1#99d14f125?vop=1&amp;pid=349bd3a3a&amp;color=0,0,0&amp;vtp=1&amp;bt=1&amp;bbb=1&amp;hb=1"/>
              <p:cNvSpPr/>
              <p:nvPr/>
            </p:nvSpPr>
            <p:spPr>
              <a:xfrm>
                <a:off x="722376" y="969264"/>
                <a:ext cx="10753344" cy="2723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判断碳循环过程图中的生态系统成分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1）根据双向箭头判断：双向箭头连接的为生产者和大气中的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，其中各成分都有箭头指向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的一方为大气中的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库，另一方则为生产者。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2）判断分解者、消费者：只有单向箭头连接的成分为分解者和消费者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，其中有多个箭头指向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的一方为分解者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，另一方则为消费者。</a:t>
                </a:r>
                <a:endParaRPr lang="en-US" altLang="zh-CN" sz="2000" dirty="0"/>
              </a:p>
            </p:txBody>
          </p:sp>
        </mc:Choice>
        <mc:Fallback>
          <p:sp>
            <p:nvSpPr>
              <p:cNvPr id="2" name="QC_5_EX.11_1#99d14f125?vop=1&amp;pid=349bd3a3a&amp;color=0,0,0&amp;vtp=1&amp;bt=1&amp;bbb=1&amp;hb=1"/>
              <p:cNvSpPr>
                <a:spLocks noRot="1" noChangeAspect="1" noMove="1" noResize="1" noEditPoints="1" noAdjustHandles="1" noChangeArrowheads="1" noChangeShapeType="1" noTextEdit="1"/>
              </p:cNvSpPr>
              <p:nvPr/>
            </p:nvSpPr>
            <p:spPr>
              <a:xfrm>
                <a:off x="722376" y="969264"/>
                <a:ext cx="10753344" cy="2723134"/>
              </a:xfrm>
              <a:prstGeom prst="rect">
                <a:avLst/>
              </a:prstGeom>
              <a:blipFill rotWithShape="1">
                <a:blip r:embed="rId1"/>
                <a:stretch>
                  <a:fillRect l="-4" t="-9" r="-998" b="-166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2_1#38f0a2555?pid=0e125ac00&amp;color=0,0,0&amp;vtp=1&amp;bt=1&amp;bbb=1&amp;hb=1"/>
              <p:cNvSpPr/>
              <p:nvPr/>
            </p:nvSpPr>
            <p:spPr>
              <a:xfrm>
                <a:off x="722376" y="1005840"/>
                <a:ext cx="10753344" cy="11303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［山东临沂2025高二月考］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生物富集的效率可以用生物富集系数（</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𝐵𝐶𝐹</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进行量化，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计算公式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𝐵𝐶𝐹</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生物体中某种物质的浓度</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环境中同种物质的浓度</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C_5_BD.12_1#38f0a2555?pid=0e125ac00&amp;color=0,0,0&amp;vtp=1&amp;bt=1&amp;bbb=1&amp;hb=1"/>
              <p:cNvSpPr>
                <a:spLocks noRot="1" noChangeAspect="1" noMove="1" noResize="1" noEditPoints="1" noAdjustHandles="1" noChangeArrowheads="1" noChangeShapeType="1" noTextEdit="1"/>
              </p:cNvSpPr>
              <p:nvPr/>
            </p:nvSpPr>
            <p:spPr>
              <a:xfrm>
                <a:off x="722376" y="1005840"/>
                <a:ext cx="10753344" cy="1130300"/>
              </a:xfrm>
              <a:prstGeom prst="rect">
                <a:avLst/>
              </a:prstGeom>
              <a:blipFill rotWithShape="1">
                <a:blip r:embed="rId1"/>
                <a:stretch>
                  <a:fillRect l="-4" r="-2037"/>
                </a:stretch>
              </a:blipFill>
            </p:spPr>
            <p:txBody>
              <a:bodyPr/>
              <a:lstStyle/>
              <a:p>
                <a:r>
                  <a:rPr lang="zh-CN" altLang="en-US">
                    <a:noFill/>
                  </a:rPr>
                  <a:t> </a:t>
                </a:r>
              </a:p>
            </p:txBody>
          </p:sp>
        </mc:Fallback>
      </mc:AlternateContent>
      <p:sp>
        <p:nvSpPr>
          <p:cNvPr id="3" name="QC_5_AN.13_1#38f0a2555.bracket?pid=0e125ac00&amp;color=0,0,0&amp;vpa=4&amp;vtp=1&amp;bbb=1"/>
          <p:cNvSpPr/>
          <p:nvPr/>
        </p:nvSpPr>
        <p:spPr>
          <a:xfrm>
            <a:off x="8125079" y="1711260"/>
            <a:ext cx="557213" cy="303784"/>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CD</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4" name="QC_5_BD.12_2#38f0a2555.choices?pid=0e125ac00&amp;color=0,0,0&amp;vtp=1&amp;bbb=1"/>
              <p:cNvSpPr/>
              <p:nvPr/>
            </p:nvSpPr>
            <p:spPr>
              <a:xfrm>
                <a:off x="722376" y="213156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A.有害物质可以通过大气、水等途径扩散，故生物富集具有全球性</a:t>
                </a:r>
                <a:endParaRPr lang="en-US" altLang="zh-CN" sz="2000" dirty="0">
                  <a:solidFill>
                    <a:srgbClr val="000000"/>
                  </a:solidFill>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.生物富集效率会受到生物特性、有害物质性质及环境因素的影响</a:t>
                </a:r>
                <a:endParaRPr lang="en-US" altLang="zh-CN" sz="2000" dirty="0">
                  <a:solidFill>
                    <a:srgbClr val="000000"/>
                  </a:solidFill>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𝐵𝐶𝐹</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数值越大，说明该物质越容易在生物体内分解</a:t>
                </a:r>
                <a:endParaRPr lang="en-US" altLang="zh-CN" sz="2000" dirty="0">
                  <a:solidFill>
                    <a:srgbClr val="000000"/>
                  </a:solidFill>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.重金属沿着食物链传递过程中，其浓度在较高营养级中一般较低</a:t>
                </a:r>
                <a:endParaRPr lang="en-US" altLang="zh-CN" sz="2000" dirty="0">
                  <a:solidFill>
                    <a:srgbClr val="000000"/>
                  </a:solidFill>
                </a:endParaRPr>
              </a:p>
            </p:txBody>
          </p:sp>
        </mc:Choice>
        <mc:Fallback>
          <p:sp>
            <p:nvSpPr>
              <p:cNvPr id="4" name="QC_5_BD.12_2#38f0a2555.choices?pid=0e125ac00&amp;color=0,0,0&amp;vtp=1&amp;bbb=1"/>
              <p:cNvSpPr>
                <a:spLocks noRot="1" noChangeAspect="1" noMove="1" noResize="1" noEditPoints="1" noAdjustHandles="1" noChangeArrowheads="1" noChangeShapeType="1" noTextEdit="1"/>
              </p:cNvSpPr>
              <p:nvPr/>
            </p:nvSpPr>
            <p:spPr>
              <a:xfrm>
                <a:off x="722376" y="2131567"/>
                <a:ext cx="10753344" cy="1796034"/>
              </a:xfrm>
              <a:prstGeom prst="rect">
                <a:avLst/>
              </a:prstGeom>
              <a:blipFill rotWithShape="1">
                <a:blip r:embed="rId2"/>
                <a:stretch>
                  <a:fillRect l="-4" t="-28" b="-250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4_1#38f0a2555?vop=1&amp;pid=0e125ac00&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有害物质可通过水、大气和生物迁移等多种途径扩散到世界各地，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生物富集具有全球性，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正确；根据生物富集的特点可知，生物富集效率会受到生物特性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、有害物质性质及环境因素的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，B正确；生物富集系数的数值越大，说明该物质越难在生物体内分解，从而不断积累，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；重金属沿着食物链传递过程中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，较高营养级生物体内的重金属浓度一般比低营养级生物体内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的重金属浓度高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5_1#0486017d7?pid=0e125ac00&amp;color=0,0,0&amp;vtp=1&amp;bt=1&amp;bbb=1&amp;hb=1"/>
          <p:cNvSpPr/>
          <p:nvPr/>
        </p:nvSpPr>
        <p:spPr>
          <a:xfrm>
            <a:off x="722376" y="1005840"/>
            <a:ext cx="10753344" cy="1481328"/>
          </a:xfrm>
          <a:prstGeom prst="rect">
            <a:avLst/>
          </a:prstGeom>
          <a:noFill/>
        </p:spPr>
        <p:txBody>
          <a:bodyPr wrap="none" lIns="0" tIns="0" rIns="0" bIns="0" rtlCol="0" anchor="t"/>
          <a:lstStyle/>
          <a:p>
            <a:pPr algn="l" latinLnBrk="1">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［辽宁名校联盟2025高二联考］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某研究小组开展了对某湖泊污染问题的研究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，他们首先选取了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该湖泊中能构成食物网的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5种不同生物甲、乙、丙（生产者）、丁、戊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，并对其进行消化道内食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物组成分析；然后又请当地湖泊研究所的专家对两种在生物体内难以分解的物质的含量进行了测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，结果如表所示。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14" name="QC_5_BD.15_2#0486017d7?colgroup=7,10,21&amp;pid=0e125ac00&amp;color=0,0,0&amp;vtp=1&amp;bbb=1"/>
              <p:cNvGraphicFramePr>
                <a:graphicFrameLocks noGrp="1"/>
              </p:cNvGraphicFramePr>
              <p:nvPr/>
            </p:nvGraphicFramePr>
            <p:xfrm>
              <a:off x="722376" y="2617342"/>
              <a:ext cx="10716768" cy="2865247"/>
            </p:xfrm>
            <a:graphic>
              <a:graphicData uri="http://schemas.openxmlformats.org/drawingml/2006/table">
                <a:tbl>
                  <a:tblPr/>
                  <a:tblGrid>
                    <a:gridCol w="2020824"/>
                    <a:gridCol w="2898648"/>
                    <a:gridCol w="2898648"/>
                    <a:gridCol w="2898648"/>
                  </a:tblGrid>
                  <a:tr h="0">
                    <a:tc rowSpan="2">
                      <a:txBody>
                        <a:bodyPr/>
                        <a:lstStyle/>
                        <a:p>
                          <a:pPr algn="ctr" latinLnBrk="1" hangingPunct="0">
                            <a:lnSpc>
                              <a:spcPts val="29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pPr algn="ctr" latinLnBrk="1" hangingPunct="0">
                            <a:lnSpc>
                              <a:spcPts val="29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消化道内食物组成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每千克生物中物质含量/</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r h="409702">
                    <a:tc vMerge="1">
                      <a:tcPr/>
                    </a:tc>
                    <a:tc vMerge="1">
                      <a:tcPr/>
                    </a:tc>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DDT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4909">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4909">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4909">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4909">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4909">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4" name="QC_5_BD.15_2#0486017d7?colgroup=7,10,21&amp;pid=0e125ac00&amp;color=0,0,0&amp;vtp=1&amp;bbb=1"/>
              <p:cNvGraphicFramePr>
                <a:graphicFrameLocks noGrp="1"/>
              </p:cNvGraphicFramePr>
              <p:nvPr/>
            </p:nvGraphicFramePr>
            <p:xfrm>
              <a:off x="722376" y="2617342"/>
              <a:ext cx="10716768" cy="2865247"/>
            </p:xfrm>
            <a:graphic>
              <a:graphicData uri="http://schemas.openxmlformats.org/drawingml/2006/table">
                <a:tbl>
                  <a:tblPr/>
                  <a:tblGrid>
                    <a:gridCol w="2020824"/>
                    <a:gridCol w="2898648"/>
                    <a:gridCol w="2898648"/>
                    <a:gridCol w="2898648"/>
                  </a:tblGrid>
                  <a:tr h="381000">
                    <a:tc rowSpan="2">
                      <a:txBody>
                        <a:bodyPr/>
                        <a:lstStyle/>
                        <a:p>
                          <a:pPr algn="ctr" latinLnBrk="1" hangingPunct="0">
                            <a:lnSpc>
                              <a:spcPts val="29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pPr algn="ctr" latinLnBrk="1" hangingPunct="0">
                            <a:lnSpc>
                              <a:spcPts val="29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消化道内食物组成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hMerge="1">
                      <a:tcPr/>
                    </a:tc>
                  </a:tr>
                  <a:tr h="409575">
                    <a:tc vMerge="1">
                      <a:tcPr/>
                    </a:tc>
                    <a:tc vMerge="1">
                      <a:tcPr/>
                    </a:tc>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14909">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4909">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4909">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4909">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4909">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5_AN.16_1#0486017d7.bracket?pid=0e125ac00&amp;color=0,0,0&amp;vpa=5&amp;vtp=1"/>
          <p:cNvSpPr/>
          <p:nvPr/>
        </p:nvSpPr>
        <p:spPr>
          <a:xfrm>
            <a:off x="5240401" y="2139315"/>
            <a:ext cx="374650" cy="341884"/>
          </a:xfrm>
          <a:prstGeom prst="rect">
            <a:avLst/>
          </a:prstGeom>
          <a:noFill/>
        </p:spPr>
        <p:txBody>
          <a:bodyPr wrap="none" lIns="0" tIns="0" rIns="0" bIns="0" rtlCol="0" anchor="t"/>
          <a:lstStyle/>
          <a:p>
            <a:pPr algn="ctr" latinLnBrk="1">
              <a:lnSpc>
                <a:spcPts val="29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5" name="QC_5_BD.15_3#0486017d7.choices?pid=0e125ac00&amp;color=0,0,0&amp;vtp=1&amp;bbb=1"/>
              <p:cNvSpPr/>
              <p:nvPr/>
            </p:nvSpPr>
            <p:spPr>
              <a:xfrm>
                <a:off x="722376" y="5576442"/>
                <a:ext cx="10753344" cy="719328"/>
              </a:xfrm>
              <a:prstGeom prst="rect">
                <a:avLst/>
              </a:prstGeom>
              <a:noFill/>
            </p:spPr>
            <p:txBody>
              <a:bodyPr wrap="none" lIns="0" tIns="0" rIns="0" bIns="0" rtlCol="0" anchor="t"/>
              <a:lstStyle/>
              <a:p>
                <a:pPr latinLnBrk="1">
                  <a:lnSpc>
                    <a:spcPts val="30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A.表中生物可能形成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4条食物链</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.乙和戊之间存在捕食和种间竞争</a:t>
                </a:r>
                <a:endParaRPr lang="en-US" altLang="zh-CN" sz="2000" dirty="0"/>
              </a:p>
              <a:p>
                <a:pPr latinLnBrk="1">
                  <a:lnSpc>
                    <a:spcPts val="29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DDT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在甲生物体内浓度超过环境浓度</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.铅与碳、氮等元素的循环过程不同</a:t>
                </a:r>
                <a:endParaRPr lang="en-US" altLang="zh-CN" sz="2000" dirty="0"/>
              </a:p>
            </p:txBody>
          </p:sp>
        </mc:Choice>
        <mc:Fallback>
          <p:sp>
            <p:nvSpPr>
              <p:cNvPr id="5" name="QC_5_BD.15_3#0486017d7.choices?pid=0e125ac00&amp;color=0,0,0&amp;vtp=1&amp;bbb=1"/>
              <p:cNvSpPr>
                <a:spLocks noRot="1" noChangeAspect="1" noMove="1" noResize="1" noEditPoints="1" noAdjustHandles="1" noChangeArrowheads="1" noChangeShapeType="1" noTextEdit="1"/>
              </p:cNvSpPr>
              <p:nvPr/>
            </p:nvSpPr>
            <p:spPr>
              <a:xfrm>
                <a:off x="722376" y="5576442"/>
                <a:ext cx="10753344" cy="719328"/>
              </a:xfrm>
              <a:prstGeom prst="rect">
                <a:avLst/>
              </a:prstGeom>
              <a:blipFill rotWithShape="1">
                <a:blip r:embed="rId2"/>
                <a:stretch>
                  <a:fillRect l="-4" t="-70" b="-409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17_1#0486017d7?vop=1&amp;pid=0e125ac00&amp;color=0,0,0&amp;vtp=1&amp;bt=1&amp;bbb=1&amp;hb=1"/>
              <p:cNvSpPr/>
              <p:nvPr/>
            </p:nvSpPr>
            <p:spPr>
              <a:xfrm>
                <a:off x="722376" y="969264"/>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P67拓展应用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的变式题。教材中以重金属的富集为情境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，以非选择题的形式考查了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生物富集的概念及特点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；本题丰富了情境，增加了对生物消化道内食物组成的分析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，据此来构建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食物链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（网），并以选择题的形式考查学生的逻辑思维能力及信息获取能力。</a:t>
                </a:r>
                <a:endParaRPr lang="en-US" altLang="zh-CN" sz="2000" dirty="0"/>
              </a:p>
            </p:txBody>
          </p:sp>
        </mc:Choice>
        <mc:Fallback>
          <p:sp>
            <p:nvSpPr>
              <p:cNvPr id="2" name="QC_5_EX.17_1#0486017d7?vop=1&amp;pid=0e125ac00&amp;color=0,0,0&amp;vtp=1&amp;bt=1&amp;bbb=1&amp;hb=1"/>
              <p:cNvSpPr>
                <a:spLocks noRot="1" noChangeAspect="1" noMove="1" noResize="1" noEditPoints="1" noAdjustHandles="1" noChangeArrowheads="1" noChangeShapeType="1" noTextEdit="1"/>
              </p:cNvSpPr>
              <p:nvPr/>
            </p:nvSpPr>
            <p:spPr>
              <a:xfrm>
                <a:off x="722376" y="969264"/>
                <a:ext cx="10753344" cy="1783334"/>
              </a:xfrm>
              <a:prstGeom prst="rect">
                <a:avLst/>
              </a:prstGeom>
              <a:blipFill rotWithShape="1">
                <a:blip r:embed="rId1"/>
                <a:stretch>
                  <a:fillRect l="-4" t="-14" r="-402" b="-253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8_1#0486017d7?vop=1&amp;pid=0e125ac00&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信息转化</a:t>
            </a:r>
            <a:endParaRPr lang="en-US" altLang="zh-CN" sz="2000" dirty="0"/>
          </a:p>
        </p:txBody>
      </p:sp>
      <p:sp>
        <p:nvSpPr>
          <p:cNvPr id="3" name="QC_5_EX.18_2#0486017d7?vop=1&amp;pid=0e125ac00&amp;color=0,0,0&amp;vtp=1&amp;bbb=1"/>
          <p:cNvSpPr/>
          <p:nvPr/>
        </p:nvSpPr>
        <p:spPr>
          <a:xfrm>
            <a:off x="722376" y="1430909"/>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根据题干和表格信息可知该生物群落中的食物网：</a:t>
            </a:r>
            <a:endParaRPr lang="en-US" altLang="zh-CN" sz="2000" dirty="0"/>
          </a:p>
        </p:txBody>
      </p:sp>
      <p:pic>
        <p:nvPicPr>
          <p:cNvPr id="4" name="QC_5_EX.18_3#0486017d7?vop=1&amp;pid=0e125ac0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956048" y="1968500"/>
            <a:ext cx="2286000" cy="8138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bg/>
                                          </p:spTgt>
                                        </p:tgtEl>
                                        <p:attrNameLst>
                                          <p:attrName>style.visibility</p:attrName>
                                        </p:attrNameLst>
                                      </p:cBhvr>
                                      <p:to>
                                        <p:strVal val="visible"/>
                                      </p:to>
                                    </p:set>
                                    <p:animEffect transition="in" filter="fade">
                                      <p:cBhvr>
                                        <p:cTn id="13" dur="500"/>
                                        <p:tgtEl>
                                          <p:spTgt spid="3">
                                            <p:bg/>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500"/>
                                        <p:tgtEl>
                                          <p:spTgt spid="3">
                                            <p:txEl>
                                              <p:pRg st="0" end="0"/>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9_1#0486017d7?vop=1&amp;pid=0e125ac00&amp;color=0,0,0&amp;vtp=1&amp;bt=1&amp;bbb=1&amp;hb=1"/>
              <p:cNvSpPr/>
              <p:nvPr/>
            </p:nvSpPr>
            <p:spPr>
              <a:xfrm>
                <a:off x="722376" y="1005840"/>
                <a:ext cx="10753344" cy="1796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由信息转化可知，表中有3条食物链，其中乙和戊之间存在捕食和种间竞争关系，A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正确；甲是最高营养级</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DDT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在甲生物体内浓度超过环境浓度，C正确；含有铅和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DDT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等有毒物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质的生物被更高营养级的动物捕食后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，这些有毒物质会沿着食物链逐渐在生物体内聚集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累在食物链顶端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19_1#0486017d7?vop=1&amp;pid=0e125ac00&amp;color=0,0,0&amp;vtp=1&amp;bt=1&amp;bbb=1&amp;hb=1"/>
              <p:cNvSpPr>
                <a:spLocks noRot="1" noChangeAspect="1" noMove="1" noResize="1" noEditPoints="1" noAdjustHandles="1" noChangeArrowheads="1" noChangeShapeType="1" noTextEdit="1"/>
              </p:cNvSpPr>
              <p:nvPr/>
            </p:nvSpPr>
            <p:spPr>
              <a:xfrm>
                <a:off x="722376" y="1005840"/>
                <a:ext cx="10753344" cy="1796034"/>
              </a:xfrm>
              <a:prstGeom prst="rect">
                <a:avLst/>
              </a:prstGeom>
              <a:blipFill rotWithShape="1">
                <a:blip r:embed="rId1"/>
                <a:stretch>
                  <a:fillRect l="-4" r="-880" b="-25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0_1#c33de83a6?pid=1e83602ba&amp;color=0,0,0&amp;vtp=1&amp;bt=1&amp;bbb=1&amp;h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［北京大兴区2024高二期末］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下列有关生态系统的物质循环和能量流动的叙述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1_1#c33de83a6.bracket?pid=1e83602ba&amp;color=0,0,0&amp;vpa=6&amp;vtp=1"/>
          <p:cNvSpPr/>
          <p:nvPr/>
        </p:nvSpPr>
        <p:spPr>
          <a:xfrm>
            <a:off x="922401" y="1407414"/>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20_2#c33de83a6.choices?pid=1e83602ba&amp;color=0,0,0&amp;vtp=1&amp;bbb=1"/>
          <p:cNvSpPr/>
          <p:nvPr/>
        </p:nvSpPr>
        <p:spPr>
          <a:xfrm>
            <a:off x="722376" y="187464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A.能量流动和物质循环是生态系统的主要功能，彼此相互依存、不可分割</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.生态系统的物质循环、能量流动都是沿着食物链循环进行的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.生物圈中有机物在非生物环境和生物群落之间循环往复</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.秸秆还田提高农田土壤储碳量加剧了温室效应</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2_1#c33de83a6?vop=1&amp;pid=1e83602ba&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能量流动和物质循环是生态系统的主要功能，彼此相互依存、不可分割，A正确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统的物质循环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、能量流动都是沿着食物链和食物网进行的，但能量流动不能循环，B错误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生物体的化学元素不断在非生物环境和生物群落之间循环往复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；秸秆还田能增加土壤有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机质的含量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，进而提高农田土壤储碳量，不会引起大气中二氧化碳含量的上升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，即不会加剧温室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效应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5_BD.23_1#98c9d9dab?htil=2&amp;pid=1e83602ba&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534656" y="1088136"/>
            <a:ext cx="3922776" cy="340156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5_BD.23_2#98c9d9dab?htil=2&amp;pid=1e83602ba&amp;color=0,0,0&amp;vtp=1&amp;bt=1&amp;bbb=1&amp;hb=1&amp;hs=1"/>
          <p:cNvSpPr/>
          <p:nvPr/>
        </p:nvSpPr>
        <p:spPr>
          <a:xfrm>
            <a:off x="722376" y="1005840"/>
            <a:ext cx="6693408"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［湖南邵阳2025高二期末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某生物兴趣小组对某农田生态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系统的碳循环过程进行了调查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并绘制了碳循环过程示意图。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回答下列相关问题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B_6_BD.24_1#f47a1187f?htil=2&amp;pid=98c9d9dab&amp;color=0,0,0&amp;vtp=1&amp;bbb=1&amp;hb=1&amp;hs=1"/>
          <p:cNvSpPr/>
          <p:nvPr/>
        </p:nvSpPr>
        <p:spPr>
          <a:xfrm>
            <a:off x="722376" y="2373884"/>
            <a:ext cx="6693408"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（1）物质循环过程伴随着能量流动，据图分析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，输入农田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生态系统的能量包括</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B_6_AN.25_1#f47a1187f.blank?pid=98c9d9dab&amp;color=0,0,0&amp;vpa=7&amp;vtp=1&amp;bbb=1&amp;hb=1"/>
          <p:cNvSpPr/>
          <p:nvPr/>
        </p:nvSpPr>
        <p:spPr>
          <a:xfrm>
            <a:off x="722376" y="2792984"/>
            <a:ext cx="6693408"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农作物等固定的太阳能、种子和有机</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肥中含有的能量</a:t>
            </a:r>
            <a:endParaRPr lang="en-US" altLang="zh-CN" sz="2000" dirty="0"/>
          </a:p>
        </p:txBody>
      </p:sp>
      <p:sp>
        <p:nvSpPr>
          <p:cNvPr id="6" name="QB_6_AS.26_1#f47a1187f?htil=2&amp;vop=1&amp;pid=98c9d9dab&amp;color=0,0,0&amp;vtp=1&amp;bbb=1&amp;hb=1&amp;hs=1"/>
          <p:cNvSpPr/>
          <p:nvPr/>
        </p:nvSpPr>
        <p:spPr>
          <a:xfrm>
            <a:off x="722376" y="3775710"/>
            <a:ext cx="6693408"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从图中可以看到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，输入农田生态系统的能量来源有多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个方面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。农作物等通过光合作用固定太阳能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，这是生态系统</a:t>
            </a:r>
            <a:endParaRPr lang="en-US" altLang="zh-CN" sz="2200" dirty="0"/>
          </a:p>
        </p:txBody>
      </p:sp>
      <p:sp>
        <p:nvSpPr>
          <p:cNvPr id="7" name="QB_6_AS.26_1#f47a1187f?htil=2&amp;vop=1&amp;pid=98c9d9dab&amp;color=0,0,0&amp;vtp=1&amp;bbb=1&amp;hb=1&amp;hs=1"/>
          <p:cNvSpPr/>
          <p:nvPr/>
        </p:nvSpPr>
        <p:spPr>
          <a:xfrm>
            <a:off x="722376" y="4737989"/>
            <a:ext cx="10752014" cy="1313434"/>
          </a:xfrm>
          <a:prstGeom prst="rect">
            <a:avLst/>
          </a:prstGeom>
          <a:noFill/>
        </p:spPr>
        <p:txBody>
          <a:bodyPr wrap="none" lIns="0" tIns="0" rIns="0" bIns="0" rtlCol="0" anchor="t"/>
          <a:lstStyle/>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能量输入的重要方式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种子作为农业生产的投入物，本身含有能量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有机肥也含有能量，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它们都属于输入农田生态系统的能量。所以输入农田生态系统的能量包括农作物等固定的太阳能、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种子和有机肥中含有的能量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500"/>
                                        <p:tgtEl>
                                          <p:spTgt spid="5">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
                                            <p:bg/>
                                          </p:spTgt>
                                        </p:tgtEl>
                                        <p:attrNameLst>
                                          <p:attrName>style.visibility</p:attrName>
                                        </p:attrNameLst>
                                      </p:cBhvr>
                                      <p:to>
                                        <p:strVal val="visible"/>
                                      </p:to>
                                    </p:set>
                                    <p:animEffect transition="in" filter="fade">
                                      <p:cBhvr>
                                        <p:cTn id="18" dur="500"/>
                                        <p:tgtEl>
                                          <p:spTgt spid="6">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Effect transition="in" filter="fade">
                                      <p:cBhvr>
                                        <p:cTn id="21" dur="500"/>
                                        <p:tgtEl>
                                          <p:spTgt spid="6">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xEl>
                                              <p:pRg st="1" end="1"/>
                                            </p:txEl>
                                          </p:spTgt>
                                        </p:tgtEl>
                                        <p:attrNameLst>
                                          <p:attrName>style.visibility</p:attrName>
                                        </p:attrNameLst>
                                      </p:cBhvr>
                                      <p:to>
                                        <p:strVal val="visible"/>
                                      </p:to>
                                    </p:set>
                                    <p:animEffect transition="in" filter="fade">
                                      <p:cBhvr>
                                        <p:cTn id="24" dur="500"/>
                                        <p:tgtEl>
                                          <p:spTgt spid="6">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7">
                                            <p:bg/>
                                          </p:spTgt>
                                        </p:tgtEl>
                                        <p:attrNameLst>
                                          <p:attrName>style.visibility</p:attrName>
                                        </p:attrNameLst>
                                      </p:cBhvr>
                                      <p:to>
                                        <p:strVal val="visible"/>
                                      </p:to>
                                    </p:set>
                                    <p:animEffect transition="in" filter="fade">
                                      <p:cBhvr>
                                        <p:cTn id="27" dur="500"/>
                                        <p:tgtEl>
                                          <p:spTgt spid="7">
                                            <p:bg/>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
                                            <p:txEl>
                                              <p:pRg st="0" end="0"/>
                                            </p:txEl>
                                          </p:spTgt>
                                        </p:tgtEl>
                                        <p:attrNameLst>
                                          <p:attrName>style.visibility</p:attrName>
                                        </p:attrNameLst>
                                      </p:cBhvr>
                                      <p:to>
                                        <p:strVal val="visible"/>
                                      </p:to>
                                    </p:set>
                                    <p:animEffect transition="in" filter="fade">
                                      <p:cBhvr>
                                        <p:cTn id="30" dur="500"/>
                                        <p:tgtEl>
                                          <p:spTgt spid="7">
                                            <p:txEl>
                                              <p:pRg st="0" end="0"/>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7">
                                            <p:txEl>
                                              <p:pRg st="1" end="1"/>
                                            </p:txEl>
                                          </p:spTgt>
                                        </p:tgtEl>
                                        <p:attrNameLst>
                                          <p:attrName>style.visibility</p:attrName>
                                        </p:attrNameLst>
                                      </p:cBhvr>
                                      <p:to>
                                        <p:strVal val="visible"/>
                                      </p:to>
                                    </p:set>
                                    <p:animEffect transition="in" filter="fade">
                                      <p:cBhvr>
                                        <p:cTn id="33" dur="500"/>
                                        <p:tgtEl>
                                          <p:spTgt spid="7">
                                            <p:txEl>
                                              <p:pRg st="1" end="1"/>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7">
                                            <p:txEl>
                                              <p:pRg st="2" end="2"/>
                                            </p:txEl>
                                          </p:spTgt>
                                        </p:tgtEl>
                                        <p:attrNameLst>
                                          <p:attrName>style.visibility</p:attrName>
                                        </p:attrNameLst>
                                      </p:cBhvr>
                                      <p:to>
                                        <p:strVal val="visible"/>
                                      </p:to>
                                    </p:set>
                                    <p:animEffect transition="in" filter="fade">
                                      <p:cBhvr>
                                        <p:cTn id="36"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b9f622088.fixed?pid=8147d7b3b&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b9f622088.fixed?pid=8147d7b3b&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第3节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生态系统的物质循环</a:t>
            </a:r>
            <a:endParaRPr lang="en-US" altLang="zh-CN" sz="4400" dirty="0"/>
          </a:p>
        </p:txBody>
      </p:sp>
      <p:pic>
        <p:nvPicPr>
          <p:cNvPr id="4" name="C_3#b9f622088.fixed?pid=8147d7b3b&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b9f622088.fixed?pid=8147d7b3b&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7_1#ef092aad8?pid=98c9d9dab&amp;color=0,0,0&amp;vtp=1&amp;bt=1&amp;bbb=1&amp;h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（2）在该农田生态系统中，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农作物通过过程①</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从大气中吸收二氧化碳并固定在农作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物体内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土壤碳库中的有机物由分解者通过过程②</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转变成无机物重新被植物利用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
        <p:nvSpPr>
          <p:cNvPr id="3" name="QB_6_AN.28_1#ef092aad8.blank?pid=98c9d9dab&amp;color=0,0,0&amp;vpa=8&amp;vtp=1&amp;bbb=1"/>
          <p:cNvSpPr/>
          <p:nvPr/>
        </p:nvSpPr>
        <p:spPr>
          <a:xfrm>
            <a:off x="5961126" y="931164"/>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光合作用</a:t>
            </a:r>
            <a:endParaRPr lang="en-US" altLang="zh-CN" sz="2000" dirty="0">
              <a:solidFill>
                <a:srgbClr val="00B050"/>
              </a:solidFill>
            </a:endParaRPr>
          </a:p>
        </p:txBody>
      </p:sp>
      <p:sp>
        <p:nvSpPr>
          <p:cNvPr id="4" name="QB_6_AN.29_1#ef092aad8.blank?pid=98c9d9dab&amp;color=0,0,0&amp;vpa=9&amp;vtp=1&amp;bbb=1"/>
          <p:cNvSpPr/>
          <p:nvPr/>
        </p:nvSpPr>
        <p:spPr>
          <a:xfrm>
            <a:off x="6319901" y="1369314"/>
            <a:ext cx="120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分解作用</a:t>
            </a:r>
            <a:endParaRPr lang="en-US" altLang="zh-CN" sz="2000" dirty="0">
              <a:solidFill>
                <a:srgbClr val="00B050"/>
              </a:solidFill>
            </a:endParaRPr>
          </a:p>
        </p:txBody>
      </p:sp>
      <p:sp>
        <p:nvSpPr>
          <p:cNvPr id="5" name="QB_6_AS.30_1#ef092aad8?vop=1&amp;pid=98c9d9dab&amp;color=0,0,0&amp;vtp=1&amp;bbb=1&amp;hb=1"/>
          <p:cNvSpPr/>
          <p:nvPr/>
        </p:nvSpPr>
        <p:spPr>
          <a:xfrm>
            <a:off x="722376" y="1920367"/>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农作物通过过程①光合作用从大气中吸收二氧化碳固定在农作物体内，在光合作用中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物利用光能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，将二氧化碳和水转化为储存能量的有机物，并释放出氧气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。土壤碳库中的有机物由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分解者通过自身的代谢活动分解为二氧化碳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、水和无机盐等无机物，重新被植物利用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，分解者的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这种作用称为分解作用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p:sp>
        <p:nvSpPr>
          <p:cNvPr id="6" name="QB_6_BD.31_1#9a952a9aa?pid=98c9d9dab&amp;color=0,0,0&amp;vtp=1&amp;bbb=1&amp;hb=1"/>
          <p:cNvSpPr/>
          <p:nvPr/>
        </p:nvSpPr>
        <p:spPr>
          <a:xfrm>
            <a:off x="722376" y="3758946"/>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）碳元素在大气碳库和植物碳库之间循环的主要形式是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，人类活动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“减缓”）了碳循环的进程。</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7" name="QB_6_AN.32_1#9a952a9aa.blank?pid=98c9d9dab&amp;color=0,0,0&amp;vpa=10&amp;vtp=1&amp;bbb=1"/>
              <p:cNvSpPr/>
              <p:nvPr/>
            </p:nvSpPr>
            <p:spPr>
              <a:xfrm>
                <a:off x="7258114" y="3818191"/>
                <a:ext cx="582041" cy="294577"/>
              </a:xfrm>
              <a:prstGeom prst="rect">
                <a:avLst/>
              </a:prstGeom>
              <a:noFill/>
            </p:spPr>
            <p:txBody>
              <a:bodyPr wrap="none" lIns="0" tIns="0" rIns="0" bIns="0" rtlCol="0" anchor="t"/>
              <a:lstStyle/>
              <a:p>
                <a:pPr algn="ctr" latinLnBrk="1">
                  <a:lnSpc>
                    <a:spcPts val="2500"/>
                  </a:lnSpc>
                </a:pPr>
                <a14:m>
                  <m:oMath xmlns:m="http://schemas.openxmlformats.org/officeDocument/2006/math">
                    <m:sSub>
                      <m:sSub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𝐂𝐎</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Sub>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7" name="QB_6_AN.32_1#9a952a9aa.blank?pid=98c9d9dab&amp;color=0,0,0&amp;vpa=10&amp;vtp=1&amp;bbb=1"/>
              <p:cNvSpPr>
                <a:spLocks noRot="1" noChangeAspect="1" noMove="1" noResize="1" noEditPoints="1" noAdjustHandles="1" noChangeArrowheads="1" noChangeShapeType="1" noTextEdit="1"/>
              </p:cNvSpPr>
              <p:nvPr/>
            </p:nvSpPr>
            <p:spPr>
              <a:xfrm>
                <a:off x="7258114" y="3818191"/>
                <a:ext cx="582041" cy="294577"/>
              </a:xfrm>
              <a:prstGeom prst="rect">
                <a:avLst/>
              </a:prstGeom>
              <a:blipFill rotWithShape="1">
                <a:blip r:embed="rId1"/>
                <a:stretch>
                  <a:fillRect l="-11" t="-194" r="76" b="-7588"/>
                </a:stretch>
              </a:blipFill>
            </p:spPr>
            <p:txBody>
              <a:bodyPr/>
              <a:lstStyle/>
              <a:p>
                <a:r>
                  <a:rPr lang="zh-CN" altLang="en-US">
                    <a:noFill/>
                  </a:rPr>
                  <a:t> </a:t>
                </a:r>
              </a:p>
            </p:txBody>
          </p:sp>
        </mc:Fallback>
      </mc:AlternateContent>
      <p:sp>
        <p:nvSpPr>
          <p:cNvPr id="8" name="QB_6_AN.33_1#9a952a9aa.blank?pid=98c9d9dab&amp;color=0,0,0&amp;vpa=11&amp;vtp=1&amp;bbb=1"/>
          <p:cNvSpPr/>
          <p:nvPr/>
        </p:nvSpPr>
        <p:spPr>
          <a:xfrm>
            <a:off x="9136126" y="3720846"/>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加速</a:t>
            </a:r>
            <a:endParaRPr lang="en-US" altLang="zh-CN" sz="2000" dirty="0">
              <a:solidFill>
                <a:srgbClr val="00B05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7">
                                            <p:bg/>
                                          </p:spTgt>
                                        </p:tgtEl>
                                        <p:attrNameLst>
                                          <p:attrName>style.visibility</p:attrName>
                                        </p:attrNameLst>
                                      </p:cBhvr>
                                      <p:to>
                                        <p:strVal val="visible"/>
                                      </p:to>
                                    </p:set>
                                    <p:animEffect transition="in" filter="fade">
                                      <p:cBhvr>
                                        <p:cTn id="40" dur="500"/>
                                        <p:tgtEl>
                                          <p:spTgt spid="7">
                                            <p:bg/>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animEffect transition="in" filter="fade">
                                      <p:cBhvr>
                                        <p:cTn id="43" dur="500"/>
                                        <p:tgtEl>
                                          <p:spTgt spid="7">
                                            <p:txEl>
                                              <p:pRg st="0" end="0"/>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8">
                                            <p:bg/>
                                          </p:spTgt>
                                        </p:tgtEl>
                                        <p:attrNameLst>
                                          <p:attrName>style.visibility</p:attrName>
                                        </p:attrNameLst>
                                      </p:cBhvr>
                                      <p:to>
                                        <p:strVal val="visible"/>
                                      </p:to>
                                    </p:set>
                                    <p:animEffect transition="in" filter="fade">
                                      <p:cBhvr>
                                        <p:cTn id="48" dur="500"/>
                                        <p:tgtEl>
                                          <p:spTgt spid="8">
                                            <p:bg/>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Effect transition="in" filter="fade">
                                      <p:cBhvr>
                                        <p:cTn id="51"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34_1#9a952a9aa?vop=1&amp;pid=98c9d9dab&amp;color=0,0,0&amp;vtp=1&amp;bt=1&amp;bbb=1&amp;hb=1"/>
          <p:cNvSpPr/>
          <p:nvPr/>
        </p:nvSpPr>
        <p:spPr>
          <a:xfrm>
            <a:off x="722376" y="100584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碳元素在大气碳库和植物碳库之间循环的主要形式是二氧化碳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。植物通过光合作用吸收二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氧化碳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，又通过呼吸作用释放二氧化碳，实现碳在这两个碳库间的循环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。人类活动如燃烧化石燃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料等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，会加快碳从其他碳库向大气碳库的释放，加速了碳循环的进程。</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5_1#d397dccab?pid=98c9d9dab&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（4）生态学家在研究生态系统的物质循环时一般不以某一单独的生态系统为单位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，从物质循环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特点的角度进行解释，其原因是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36_1#d397dccab.blank?pid=98c9d9dab&amp;color=0,0,0&amp;vpa=12&amp;vtp=1&amp;bbb=1"/>
          <p:cNvSpPr/>
          <p:nvPr/>
        </p:nvSpPr>
        <p:spPr>
          <a:xfrm>
            <a:off x="4287901" y="1405890"/>
            <a:ext cx="247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物质循环具有全球性</a:t>
            </a:r>
            <a:endParaRPr lang="en-US" altLang="zh-CN" sz="2000" dirty="0"/>
          </a:p>
        </p:txBody>
      </p:sp>
      <p:sp>
        <p:nvSpPr>
          <p:cNvPr id="4" name="QB_6_AS.37_1#d397dccab?vop=1&amp;pid=98c9d9dab&amp;color=0,0,0&amp;vtp=1&amp;bbb=1&amp;hb=1"/>
          <p:cNvSpPr/>
          <p:nvPr/>
        </p:nvSpPr>
        <p:spPr>
          <a:xfrm>
            <a:off x="722376" y="1956434"/>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物质循环具有全球性，物质循环不局限于某一生态系统，而是在全球范围内进行的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。例如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碳元素可以在大气圈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、水圈、岩石圈和生物圈之间循环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，某一生态系统中的物质可以通过各种途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径与其他生态系统进行交换和循环，所以生态学家在研究生态系统的物质循环时一般不以某一单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独的生态系统为单位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8_1#8e1d1ebb1?pid=80a74e300&amp;color=0,0,0&amp;vtp=1&amp;bt=1&amp;bbb=1&amp;hb=1"/>
          <p:cNvSpPr/>
          <p:nvPr/>
        </p:nvSpPr>
        <p:spPr>
          <a:xfrm>
            <a:off x="722376" y="100584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［湖北宜昌部分高中2025高二期中联考］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为探究土壤微生物的分解作用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，教材设计了两个实验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。方案1：以带有落叶的土壤为实验材料，观察落叶在土壤微生物的作用下的腐烂情况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2：以土壤浸出液和淀粉糊为材料，检测土壤微生物对淀粉的分解情况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。下列关于该方案设计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的分析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不合理的是(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9_1#8e1d1ebb1.bracket?pid=80a74e300&amp;color=0,0,0&amp;vpa=13&amp;vtp=1"/>
          <p:cNvSpPr/>
          <p:nvPr/>
        </p:nvSpPr>
        <p:spPr>
          <a:xfrm>
            <a:off x="3208401" y="235839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38_2#8e1d1ebb1.choices?pid=80a74e300&amp;color=0,0,0&amp;vtp=1&amp;bbb=1"/>
          <p:cNvSpPr/>
          <p:nvPr/>
        </p:nvSpPr>
        <p:spPr>
          <a:xfrm>
            <a:off x="722376" y="28251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A.方案1和方案2都遵循了单一变量原则，采用了对照实验的方法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.方案1应设置两组，实验组土壤应不做处理，对照组土壤进行灭菌处理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.方案1土壤灭菌处理要尽量避免土壤理化性质改变，这属于控制无关变量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.方案2可加入碘液通过颜色变化检测淀粉糊的分解情况</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40_1#8e1d1ebb1?vop=1&amp;pid=80a74e300&amp;color=0,0,0&amp;vtp=1&amp;bt=1&amp;bbb=1&amp;hb=1"/>
          <p:cNvSpPr/>
          <p:nvPr/>
        </p:nvSpPr>
        <p:spPr>
          <a:xfrm>
            <a:off x="722376" y="969264"/>
            <a:ext cx="10753344" cy="22405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1的实验目的是探究落叶在土壤微生物的作用下是否发生腐烂分解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，据此分析可知自变量是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土壤微生物的有无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，因变量是落叶的腐烂程度。在设计实验时，对照组土壤不做处理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，实验组应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对土壤进行灭菌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。方案2的实验目的是探究土壤微生物对淀粉的分解作用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，土壤中的微生物将淀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粉水解后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，产物是麦芽糖、葡萄糖等还原糖。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1_1#8e1d1ebb1?vop=1&amp;pid=80a74e300&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方案1和2都遵循了单一变量原则，采用了对照实验的方法，A正确；方案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1实验组应灭菌处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，对照组不做处理，B错误；方案1的自变量是土壤中是否存在微生物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，土壤的理化性质属于无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关变量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，应保持相同且适宜，灭菌处理时尽量避免土壤理化性质改变，C正确；方案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2中淀粉糊的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分解情况可以用碘液来检测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2_1#f040bf0ff?pid=82ade1d45&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［河北衡水二中2025高二一调］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生物圈中的物质循环主要包括碳循环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、氮循环与磷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循环等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。由于化合物性质不同，氮循环与磷循环的全球性弱于碳循环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3_1#f040bf0ff.bracket?pid=82ade1d45&amp;color=0,0,0&amp;vpa=14&amp;vtp=1&amp;bbb=1"/>
          <p:cNvSpPr/>
          <p:nvPr/>
        </p:nvSpPr>
        <p:spPr>
          <a:xfrm>
            <a:off x="922401" y="1901190"/>
            <a:ext cx="7493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ABD</a:t>
            </a:r>
            <a:endParaRPr lang="en-US" altLang="zh-CN" sz="2000" dirty="0"/>
          </a:p>
        </p:txBody>
      </p:sp>
      <p:sp>
        <p:nvSpPr>
          <p:cNvPr id="4" name="QC_6_BD.42_2#f040bf0ff.choices?pid=82ade1d45&amp;color=0,0,0&amp;vtp=1&amp;bbb=1"/>
          <p:cNvSpPr/>
          <p:nvPr/>
        </p:nvSpPr>
        <p:spPr>
          <a:xfrm>
            <a:off x="722376" y="2367915"/>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A.生物圈中的碳循环、氮循环与磷循环通常以化合物形式进行循环</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.生物圈中物质循环通常在生产者、消费者、分解者之间进行循环</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.微生物可将土壤中难利用的磷转成可利用的离子而促进磷循环</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.生物群落中各种生产者固定的能量伴随物质循环而进行循环流动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4_1#f040bf0ff?vop=1&amp;pid=82ade1d45&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生物圈中的碳循环、氮循环与磷循环分别是指碳、氮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、磷元素在生物群落和无机环境间的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循环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，A错误；物质循环是在生物群落与无机环境间进行的，而非局限于生物群落，B错误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中难利用的磷被微生物分解后可转化为植物可以利用的离子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，微生物促进磷循环过程，C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能量只会沿着食物链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（网）单向流动，不会循环流动，D错误。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45_1#f040bf0ff?vop=1&amp;pid=82ade1d45&amp;color=0,0,0&amp;vtp=1&amp;bt=1&amp;bbb=1&amp;hb=1"/>
          <p:cNvSpPr/>
          <p:nvPr/>
        </p:nvSpPr>
        <p:spPr>
          <a:xfrm>
            <a:off x="722376" y="969264"/>
            <a:ext cx="10753344" cy="3180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物质循环与能量流动的易混淆点</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1）在生态系统中，非生物环境中的物质可以被生物群落反复利用；而能量是单向流动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、逐级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递减的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2）两者之间的联系：①两者同时进行，彼此相互依存，不可分割；②能量的输入、传递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化和散失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，离不开物质的合成和分解过程；③物质作为能量的载体，使能量沿着食物链（网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；④能量是推动物质循环的动力，使物质能够不断地在生物群落和无机环境之间循环往返。</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d74439508.fixed?pid=8147d7b3b&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d74439508.fixed?pid=8147d7b3b&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第3节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生态系统的物质循环</a:t>
            </a:r>
            <a:endParaRPr lang="en-US" altLang="zh-CN" sz="4400" dirty="0"/>
          </a:p>
        </p:txBody>
      </p:sp>
      <p:pic>
        <p:nvPicPr>
          <p:cNvPr id="4" name="C_3#d74439508.fixed?pid=8147d7b3b&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d74439508.fixed?pid=8147d7b3b&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7cf9bf992?pid=349bd3a3a&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［江西宜春2025高二期中］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下列关于生态系统物质循环的说法，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7cf9bf992.bracket?pid=349bd3a3a&amp;color=0,0,0&amp;vpa=1&amp;vtp=1"/>
          <p:cNvSpPr/>
          <p:nvPr/>
        </p:nvSpPr>
        <p:spPr>
          <a:xfrm>
            <a:off x="9261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4" name="QC_5_BD.1_2#7cf9bf992.choices?pid=349bd3a3a&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A.碳循环指的是二氧化碳在生物群落和非生物环境之间循环往复的过程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.如果大气中的二氧化碳发生局部短缺，水圈中的二氧化碳能及时进入大气进行补充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.由于生态系统中物质是循环的，所以没有必要进行农田施肥</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.某热带雨林占全球森林面积的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，且内部生物种类繁多，可以独立地进行物质循环</a:t>
                </a:r>
                <a:endParaRPr lang="en-US" altLang="zh-CN" sz="2000" dirty="0"/>
              </a:p>
            </p:txBody>
          </p:sp>
        </mc:Choice>
        <mc:Fallback>
          <p:sp>
            <p:nvSpPr>
              <p:cNvPr id="4" name="QC_5_BD.1_2#7cf9bf992.choices?pid=349bd3a3a&amp;color=0,0,0&amp;vtp=1&amp;bbb=1"/>
              <p:cNvSpPr>
                <a:spLocks noRot="1" noChangeAspect="1" noMove="1" noResize="1" noEditPoints="1" noAdjustHandles="1" noChangeArrowheads="1" noChangeShapeType="1" noTextEdit="1"/>
              </p:cNvSpPr>
              <p:nvPr/>
            </p:nvSpPr>
            <p:spPr>
              <a:xfrm>
                <a:off x="722376" y="1436497"/>
                <a:ext cx="10753344" cy="1796034"/>
              </a:xfrm>
              <a:prstGeom prst="rect">
                <a:avLst/>
              </a:prstGeom>
              <a:blipFill rotWithShape="1">
                <a:blip r:embed="rId1"/>
                <a:stretch>
                  <a:fillRect l="-4" t="-7"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6_1#51ee99271?pid=d7443950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［江苏南京2025高二期中］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某生物兴趣小组以带有落叶的表层土壤（深</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左右）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为实验材料，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研究土壤微生物在适宜温度下的分解作用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，对土壤处理情况见表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。与此有关的叙述不正确的是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46_1#51ee99271?pid=d74439508&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2462" b="-3491"/>
                </a:stretch>
              </a:blipFill>
            </p:spPr>
            <p:txBody>
              <a:bodyPr/>
              <a:lstStyle/>
              <a:p>
                <a:r>
                  <a:rPr lang="zh-CN" altLang="en-US">
                    <a:noFill/>
                  </a:rPr>
                  <a:t> </a:t>
                </a:r>
              </a:p>
            </p:txBody>
          </p:sp>
        </mc:Fallback>
      </mc:AlternateContent>
      <p:graphicFrame>
        <p:nvGraphicFramePr>
          <p:cNvPr id="31" name="QC_4_BD.46_2#51ee99271?colgroup=7,6,6,6,10&amp;pid=d74439508&amp;color=0,0,0&amp;vtp=1&amp;bbb=1"/>
          <p:cNvGraphicFramePr>
            <a:graphicFrameLocks noGrp="1"/>
          </p:cNvGraphicFramePr>
          <p:nvPr/>
        </p:nvGraphicFramePr>
        <p:xfrm>
          <a:off x="722376" y="2408877"/>
          <a:ext cx="10689336" cy="1279017"/>
        </p:xfrm>
        <a:graphic>
          <a:graphicData uri="http://schemas.openxmlformats.org/drawingml/2006/table">
            <a:tbl>
              <a:tblPr/>
              <a:tblGrid>
                <a:gridCol w="2020824"/>
                <a:gridCol w="1920240"/>
                <a:gridCol w="1920240"/>
                <a:gridCol w="1920240"/>
                <a:gridCol w="2907792"/>
              </a:tblGrid>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rowSpan="2">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土壤处理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灭菌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不灭菌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灭菌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不灭菌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vMerge="1">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较干燥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较干燥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4_AN.47_1#51ee99271.bracket?pid=d74439508&amp;color=0,0,0&amp;vpa=15&amp;vtp=1"/>
          <p:cNvSpPr/>
          <p:nvPr/>
        </p:nvSpPr>
        <p:spPr>
          <a:xfrm>
            <a:off x="922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C_4_BD.46_3#51ee99271.choices?pid=d74439508&amp;color=0,0,0&amp;vtp=1&amp;bbb=1"/>
          <p:cNvSpPr/>
          <p:nvPr/>
        </p:nvSpPr>
        <p:spPr>
          <a:xfrm>
            <a:off x="722376" y="38185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A.探究的问题是不同土壤湿度条件下，土壤微生物对落叶的分解作用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.该实验的自变量为土壤是否灭菌处理，实验中的对照组是1和3</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.为了控制实验中的无关变量，作为实验材料的落叶也应进行灭菌处理</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.预期结果是1、3组的落叶不被分解，2、4组中的落叶被不同程度地分解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48_1#51ee99271?vop=1&amp;pid=d74439508&amp;color=0,0,0&amp;vtp=1&amp;bt=1&amp;bbb=1&amp;hb=1"/>
          <p:cNvSpPr/>
          <p:nvPr/>
        </p:nvSpPr>
        <p:spPr>
          <a:xfrm>
            <a:off x="722376" y="969264"/>
            <a:ext cx="10753344" cy="3650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1）自变量：是否灭菌、土壤湿润程度；</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2）因变量：落叶的分解程度；</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3）实验设置：1、2组形成对照，探究湿润情况下土壤灭菌对落叶分解的影响；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3、4组形成对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，探究干燥情况下土壤灭菌对落叶分解的影响；2、4组形成对照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，探究土壤湿润程度对土壤微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生物分解作用的影响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预期结果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：1组和3组由于灭菌后没有微生物，落叶不被分解；2组和4组有微生物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，但土壤湿润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程度不同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，落叶被分解的程度不同。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49_1#51ee99271?vop=1&amp;pid=d74439508&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分析题意及题表可知，该实验的自变量有两个，分别为是否灭菌和土壤湿度程度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，探究不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同土壤湿度条件下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，土壤微生物对落叶的分解作用，A正确，B错误。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为了控制实验中的无关变量，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作为实验材料的落叶也应进行灭菌处理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，C正确。1组和3组由于灭菌后没有微生物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，落叶不被分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；2组和4组有微生物，但土壤湿润程度不同，故落叶被不同程度地分解，D正确。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50_1#eaa72a342?pid=d7443950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［江西六校2025高二联考］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如图为某生态系统中碳循环的部分示意图，图中甲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代表不同组成成分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，①~③表示过程，A、B、C代表能量流经丙所处营养级的去向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，其中数字代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表能量值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，单位为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50_1#eaa72a342?pid=d74439508&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b="-3491"/>
                </a:stretch>
              </a:blipFill>
            </p:spPr>
            <p:txBody>
              <a:bodyPr/>
              <a:lstStyle/>
              <a:p>
                <a:r>
                  <a:rPr lang="zh-CN" altLang="en-US">
                    <a:noFill/>
                  </a:rPr>
                  <a:t> </a:t>
                </a:r>
              </a:p>
            </p:txBody>
          </p:sp>
        </mc:Fallback>
      </mc:AlternateContent>
      <p:sp>
        <p:nvSpPr>
          <p:cNvPr id="3" name="QC_4_AN.51_1#eaa72a342.bracket?pid=d74439508&amp;color=0,0,0&amp;vpa=16&amp;vtp=1&amp;bbb=1"/>
          <p:cNvSpPr/>
          <p:nvPr/>
        </p:nvSpPr>
        <p:spPr>
          <a:xfrm>
            <a:off x="6427470" y="1867350"/>
            <a:ext cx="5762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AD</a:t>
            </a:r>
            <a:endParaRPr lang="en-US" altLang="zh-CN" sz="2000" dirty="0"/>
          </a:p>
        </p:txBody>
      </p:sp>
      <p:pic>
        <p:nvPicPr>
          <p:cNvPr id="4" name="QC_4_BD.50_2#eaa72a342?htil=3&amp;pid=d7443950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747366" y="2408877"/>
            <a:ext cx="3694176" cy="222199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50_3#eaa72a342.choices?htil=3&amp;pid=d74439508&amp;color=0,0,0&amp;vtp=1&amp;bbb=1&amp;hb=1"/>
              <p:cNvSpPr/>
              <p:nvPr/>
            </p:nvSpPr>
            <p:spPr>
              <a:xfrm>
                <a:off x="722376" y="2281877"/>
                <a:ext cx="6931152"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A.若该生态系统存在富集现象，则丁中富集物含量最高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.A代表丙的同化量，C代表的能量是丙用于生长、发育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、繁殖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的能量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.乙、丙、丁三种成分的数量关系为依次递减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.碳在图中①②过程的循环主要是以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的形式进行的</a:t>
                </a:r>
                <a:endParaRPr lang="en-US" altLang="zh-CN" sz="2000" dirty="0"/>
              </a:p>
            </p:txBody>
          </p:sp>
        </mc:Choice>
        <mc:Fallback>
          <p:sp>
            <p:nvSpPr>
              <p:cNvPr id="5" name="QC_4_BD.50_3#eaa72a342.choices?htil=3&amp;pid=d74439508&amp;color=0,0,0&amp;vtp=1&amp;bbb=1&amp;hb=1"/>
              <p:cNvSpPr>
                <a:spLocks noRot="1" noChangeAspect="1" noMove="1" noResize="1" noEditPoints="1" noAdjustHandles="1" noChangeArrowheads="1" noChangeShapeType="1" noTextEdit="1"/>
              </p:cNvSpPr>
              <p:nvPr/>
            </p:nvSpPr>
            <p:spPr>
              <a:xfrm>
                <a:off x="722376" y="2281877"/>
                <a:ext cx="6931152" cy="2253234"/>
              </a:xfrm>
              <a:prstGeom prst="rect">
                <a:avLst/>
              </a:prstGeom>
              <a:blipFill rotWithShape="1">
                <a:blip r:embed="rId3"/>
                <a:stretch>
                  <a:fillRect l="-5" t="-14" r="-1678" b="-200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52_1#eaa72a342?vop=1&amp;pid=d74439508&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4_EX.52_2#eaa72a342?vop=1&amp;pid=d7443950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05470" y="1511300"/>
            <a:ext cx="4778012" cy="47432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53_1#eaa72a342?vop=1&amp;pid=d74439508&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由题图解读可知，戊为分解者，不是食物链中的营养级，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而丁处于食物链的最高营养级，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所以丁中富集物含量最高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，A正确；乙为生产者，丙为初级消费者，丁为次级消费者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，一般情况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，生产者的数量多于消费者，但也存在特殊情况，比如一棵树上有很多昆虫（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初级消费者），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此时初级消费者数量多于生产者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，所以乙、丙、丁三种成分的数量关系不一定依次递减，C错误。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54_1#9c6c12909?pid=d74439508&amp;color=0,0,0&amp;vtp=1&amp;bt=1&amp;bbb=1&amp;hb=1"/>
              <p:cNvSpPr/>
              <p:nvPr/>
            </p:nvSpPr>
            <p:spPr>
              <a:xfrm>
                <a:off x="722376" y="972000"/>
                <a:ext cx="10753344" cy="1125728"/>
              </a:xfrm>
              <a:prstGeom prst="rect">
                <a:avLst/>
              </a:prstGeom>
              <a:noFill/>
            </p:spPr>
            <p:txBody>
              <a:bodyPr wrap="none" lIns="0" tIns="0" rIns="0" bIns="0" rtlCol="0" anchor="t"/>
              <a:lstStyle/>
              <a:p>
                <a:pPr algn="l" latinLnBrk="1">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［安徽六安2024高二期中］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为研究森林生态系统的碳循环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，研究人员对黑松老龄生态系统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未砍伐</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250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年）和幼龄生态系统（砍伐后22年）的有机碳库及年碳收支进行检测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下列结论不正确的是(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54_1#9c6c12909?pid=d74439508&amp;color=0,0,0&amp;vtp=1&amp;bt=1&amp;bbb=1&amp;hb=1"/>
              <p:cNvSpPr>
                <a:spLocks noRot="1" noChangeAspect="1" noMove="1" noResize="1" noEditPoints="1" noAdjustHandles="1" noChangeArrowheads="1" noChangeShapeType="1" noTextEdit="1"/>
              </p:cNvSpPr>
              <p:nvPr/>
            </p:nvSpPr>
            <p:spPr>
              <a:xfrm>
                <a:off x="722376" y="972000"/>
                <a:ext cx="10753344" cy="1125728"/>
              </a:xfrm>
              <a:prstGeom prst="rect">
                <a:avLst/>
              </a:prstGeom>
              <a:blipFill rotWithShape="1">
                <a:blip r:embed="rId1"/>
                <a:stretch>
                  <a:fillRect l="-4" t="-40" r="-254" b="-2622"/>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37" name="QC_4_BD.54_2#9c6c12909?colgroup=4,9,11,14&amp;pid=d74439508&amp;color=0,0,0&amp;vtp=1&amp;bbb=1&amp;hb=1"/>
              <p:cNvGraphicFramePr>
                <a:graphicFrameLocks noGrp="1"/>
              </p:cNvGraphicFramePr>
              <p:nvPr/>
            </p:nvGraphicFramePr>
            <p:xfrm>
              <a:off x="722376" y="2236538"/>
              <a:ext cx="10707624" cy="1640332"/>
            </p:xfrm>
            <a:graphic>
              <a:graphicData uri="http://schemas.openxmlformats.org/drawingml/2006/table">
                <a:tbl>
                  <a:tblPr/>
                  <a:tblGrid>
                    <a:gridCol w="1271016"/>
                    <a:gridCol w="2569464"/>
                    <a:gridCol w="2999232"/>
                    <a:gridCol w="3867912"/>
                  </a:tblGrid>
                  <a:tr h="801370">
                    <a:tc>
                      <a:txBody>
                        <a:bodyPr/>
                        <a:lstStyle/>
                        <a:p>
                          <a:pPr marL="0" indent="0" algn="ctr" latinLnBrk="1" hangingPunct="0">
                            <a:lnSpc>
                              <a:spcPts val="31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黑松生态</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1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生产者活生物量/</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1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净初级生产力/</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1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消费者和分解者的呼吸量/</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9481">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老龄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470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9481">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幼龄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390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37" name="QC_4_BD.54_2#9c6c12909?colgroup=4,9,11,14&amp;pid=d74439508&amp;color=0,0,0&amp;vtp=1&amp;bbb=1&amp;hb=1"/>
              <p:cNvGraphicFramePr>
                <a:graphicFrameLocks noGrp="1"/>
              </p:cNvGraphicFramePr>
              <p:nvPr/>
            </p:nvGraphicFramePr>
            <p:xfrm>
              <a:off x="722376" y="2236538"/>
              <a:ext cx="10707624" cy="1640332"/>
            </p:xfrm>
            <a:graphic>
              <a:graphicData uri="http://schemas.openxmlformats.org/drawingml/2006/table">
                <a:tbl>
                  <a:tblPr/>
                  <a:tblGrid>
                    <a:gridCol w="1271016"/>
                    <a:gridCol w="2569464"/>
                    <a:gridCol w="2999232"/>
                    <a:gridCol w="3867912"/>
                  </a:tblGrid>
                  <a:tr h="801370">
                    <a:tc>
                      <a:txBody>
                        <a:bodyPr/>
                        <a:lstStyle/>
                        <a:p>
                          <a:pPr marL="0" indent="0" algn="ctr" latinLnBrk="1" hangingPunct="0">
                            <a:lnSpc>
                              <a:spcPts val="31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黑松生态</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r h="419481">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老龄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470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9481">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幼龄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390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4_BD.54_3#9c6c12909?pid=d74439508&amp;color=0,0,0&amp;vtp=1&amp;bbb=1&amp;hb=1"/>
          <p:cNvSpPr/>
          <p:nvPr/>
        </p:nvSpPr>
        <p:spPr>
          <a:xfrm>
            <a:off x="722376" y="4014538"/>
            <a:ext cx="10753344" cy="745109"/>
          </a:xfrm>
          <a:prstGeom prst="rect">
            <a:avLst/>
          </a:prstGeom>
          <a:noFill/>
        </p:spPr>
        <p:txBody>
          <a:bodyPr wrap="none" lIns="0" tIns="0" rIns="0" bIns="0" rtlCol="0" anchor="t"/>
          <a:lstStyle/>
          <a:p>
            <a:pPr algn="l" latinLnBrk="1">
              <a:lnSpc>
                <a:spcPts val="3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（1）生产者活生物量是指某一时刻单位面积内实存生产者的有机物总量;（2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）净初级生产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力是指生产者光合作用固定总碳的速率减去自身呼吸作用消耗碳的速率</a:t>
            </a:r>
            <a:endParaRPr lang="en-US" altLang="zh-CN" sz="2000" dirty="0"/>
          </a:p>
        </p:txBody>
      </p:sp>
      <p:sp>
        <p:nvSpPr>
          <p:cNvPr id="5" name="QC_4_AN.55_1#9c6c12909.bracket?pid=d74439508&amp;color=0,0,0&amp;vpa=17&amp;vtp=1"/>
          <p:cNvSpPr/>
          <p:nvPr/>
        </p:nvSpPr>
        <p:spPr>
          <a:xfrm>
            <a:off x="4224401" y="1745303"/>
            <a:ext cx="355600" cy="341884"/>
          </a:xfrm>
          <a:prstGeom prst="rect">
            <a:avLst/>
          </a:prstGeom>
          <a:noFill/>
        </p:spPr>
        <p:txBody>
          <a:bodyPr wrap="none" lIns="0" tIns="0" rIns="0" bIns="0" rtlCol="0" anchor="t"/>
          <a:lstStyle/>
          <a:p>
            <a:pPr algn="ctr" latinLnBrk="1">
              <a:lnSpc>
                <a:spcPts val="29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6" name="QC_4_BD.54_4#9c6c12909.choices?pid=d74439508&amp;color=0,0,0&amp;vtp=1&amp;bbb=1"/>
              <p:cNvSpPr/>
              <p:nvPr/>
            </p:nvSpPr>
            <p:spPr>
              <a:xfrm>
                <a:off x="722376" y="4763838"/>
                <a:ext cx="10753344" cy="1532509"/>
              </a:xfrm>
              <a:prstGeom prst="rect">
                <a:avLst/>
              </a:prstGeom>
              <a:noFill/>
            </p:spPr>
            <p:txBody>
              <a:bodyPr wrap="none" lIns="0" tIns="0" rIns="0" bIns="0" rtlCol="0" anchor="t"/>
              <a:lstStyle/>
              <a:p>
                <a:pPr algn="l" latinLnBrk="1">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A.黑松老龄生态系统中每年每平方米有</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470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碳用于生产者当年的生长、发育和繁殖</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.储存在生产者活生物量中的碳最终均会以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的形式返回大气中的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库</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.碳在黑松老龄生物群落和黑松幼龄生物群落中都是以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的形式进行传递的</a:t>
                </a:r>
                <a:endParaRPr lang="en-US" altLang="zh-CN" sz="2000" dirty="0"/>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.根据年碳收支分析可知，黑松老龄生态系统能降低大气中的碳总量</a:t>
                </a:r>
                <a:endParaRPr lang="en-US" altLang="zh-CN" sz="2000" dirty="0"/>
              </a:p>
            </p:txBody>
          </p:sp>
        </mc:Choice>
        <mc:Fallback>
          <p:sp>
            <p:nvSpPr>
              <p:cNvPr id="6" name="QC_4_BD.54_4#9c6c12909.choices?pid=d74439508&amp;color=0,0,0&amp;vtp=1&amp;bbb=1"/>
              <p:cNvSpPr>
                <a:spLocks noRot="1" noChangeAspect="1" noMove="1" noResize="1" noEditPoints="1" noAdjustHandles="1" noChangeArrowheads="1" noChangeShapeType="1" noTextEdit="1"/>
              </p:cNvSpPr>
              <p:nvPr/>
            </p:nvSpPr>
            <p:spPr>
              <a:xfrm>
                <a:off x="722376" y="4763838"/>
                <a:ext cx="10753344" cy="1532509"/>
              </a:xfrm>
              <a:prstGeom prst="rect">
                <a:avLst/>
              </a:prstGeom>
              <a:blipFill rotWithShape="1">
                <a:blip r:embed="rId3"/>
                <a:stretch>
                  <a:fillRect l="-4" t="-4" b="-192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56_1#9c6c12909?vop=1&amp;pid=d74439508&amp;color=0,0,0&amp;vtp=1&amp;bt=1&amp;bbb=1&amp;hb=1"/>
              <p:cNvSpPr/>
              <p:nvPr/>
            </p:nvSpPr>
            <p:spPr>
              <a:xfrm>
                <a:off x="722376" y="972000"/>
                <a:ext cx="10753344" cy="2710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根据题意可知，黑松老龄生态系统用于生产者当年的生长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、发育和繁殖的碳量可用图中的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净初级生产力来表示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470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；储存在生产者活生物量中的碳最终均会以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的形式返回大气中的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库，B正确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；碳在黑松老龄生物群落和黑松幼龄生物群落中都是以含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碳有机物的形式进行传递的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，C错误；黑松老龄生态系统的净初级生产力为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470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于消费者和分解者的呼吸量</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440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因此黑松老龄生态系统能降低大气中的碳总量，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200" dirty="0"/>
              </a:p>
            </p:txBody>
          </p:sp>
        </mc:Choice>
        <mc:Fallback>
          <p:sp>
            <p:nvSpPr>
              <p:cNvPr id="2" name="QC_4_AS.56_1#9c6c12909?vop=1&amp;pid=d74439508&amp;color=0,0,0&amp;vtp=1&amp;bt=1&amp;bbb=1&amp;hb=1"/>
              <p:cNvSpPr>
                <a:spLocks noRot="1" noChangeAspect="1" noMove="1" noResize="1" noEditPoints="1" noAdjustHandles="1" noChangeArrowheads="1" noChangeShapeType="1" noTextEdit="1"/>
              </p:cNvSpPr>
              <p:nvPr/>
            </p:nvSpPr>
            <p:spPr>
              <a:xfrm>
                <a:off x="722376" y="972000"/>
                <a:ext cx="10753344" cy="2710434"/>
              </a:xfrm>
              <a:prstGeom prst="rect">
                <a:avLst/>
              </a:prstGeom>
              <a:blipFill rotWithShape="1">
                <a:blip r:embed="rId1"/>
                <a:stretch>
                  <a:fillRect l="-4" t="-17" r="-2197" b="-166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57_1#5e9cabc7e?pid=d74439508&amp;color=0,0,0&amp;vtp=1&amp;bt=1&amp;bbb=1&amp;hb=1"/>
          <p:cNvSpPr/>
          <p:nvPr/>
        </p:nvSpPr>
        <p:spPr>
          <a:xfrm>
            <a:off x="722376" y="972000"/>
            <a:ext cx="10753344" cy="1624203"/>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4.使用催腐剂（含腐生细菌、真菌）有助于解决由焚烧秸秆、稻草等带来的环境污染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、土地肥力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下降等问题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。为探究催腐剂对植物落叶的分解作用，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某研究小组将带有落叶的表层土壤均分为甲、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、丙三组，其中甲组不做处理，浇上等量的蒸馏水。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三组均放在无菌且其他条件适宜的环境中，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每隔一段时间测定未腐烂的落叶量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下列相关分析正确的是(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58_1#5e9cabc7e.bracket?pid=d74439508&amp;color=0,0,0&amp;vpa=18&amp;vtp=1"/>
          <p:cNvSpPr/>
          <p:nvPr/>
        </p:nvSpPr>
        <p:spPr>
          <a:xfrm>
            <a:off x="9304401" y="2227776"/>
            <a:ext cx="374650" cy="370459"/>
          </a:xfrm>
          <a:prstGeom prst="rect">
            <a:avLst/>
          </a:prstGeom>
          <a:noFill/>
        </p:spPr>
        <p:txBody>
          <a:bodyPr wrap="none" lIns="0" tIns="0" rIns="0" bIns="0" rtlCol="0" anchor="t"/>
          <a:lstStyle/>
          <a:p>
            <a:pPr algn="ctr"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4_BD.57_2#5e9cabc7e?pid=d7443950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901184" y="2694627"/>
            <a:ext cx="2395728" cy="184708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57_3#5e9cabc7e.choices?pid=d74439508&amp;color=0,0,0&amp;vtp=1&amp;bbb=1"/>
              <p:cNvSpPr/>
              <p:nvPr/>
            </p:nvSpPr>
            <p:spPr>
              <a:xfrm>
                <a:off x="722376" y="4675827"/>
                <a:ext cx="10753344" cy="1618234"/>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A.乙组可能是对带有落叶的表层土壤进行了灭菌处理</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.甲组参与落叶中有机物分解的生物都是细菌或真菌</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.丙组是一段时间后在灭菌的带有落叶的表层土壤中加入了催腐剂</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.催腐剂降解落叶产生的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和能量可被植物重新吸收利用</a:t>
                </a:r>
                <a:endParaRPr lang="en-US" altLang="zh-CN" sz="2000" dirty="0"/>
              </a:p>
            </p:txBody>
          </p:sp>
        </mc:Choice>
        <mc:Fallback>
          <p:sp>
            <p:nvSpPr>
              <p:cNvPr id="5" name="QC_4_BD.57_3#5e9cabc7e.choices?pid=d74439508&amp;color=0,0,0&amp;vtp=1&amp;bbb=1"/>
              <p:cNvSpPr>
                <a:spLocks noRot="1" noChangeAspect="1" noMove="1" noResize="1" noEditPoints="1" noAdjustHandles="1" noChangeArrowheads="1" noChangeShapeType="1" noTextEdit="1"/>
              </p:cNvSpPr>
              <p:nvPr/>
            </p:nvSpPr>
            <p:spPr>
              <a:xfrm>
                <a:off x="722376" y="4675827"/>
                <a:ext cx="10753344" cy="1618234"/>
              </a:xfrm>
              <a:prstGeom prst="rect">
                <a:avLst/>
              </a:prstGeom>
              <a:blipFill rotWithShape="1">
                <a:blip r:embed="rId2"/>
                <a:stretch>
                  <a:fillRect l="-4" t="-20" b="-200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59_1#5e9cabc7e?vop=1&amp;pid=d74439508&amp;color=0,0,0&amp;vtp=1&amp;bt=1&amp;bbb=1&amp;hb=1"/>
          <p:cNvSpPr/>
          <p:nvPr/>
        </p:nvSpPr>
        <p:spPr>
          <a:xfrm>
            <a:off x="722376" y="969264"/>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，乙组落叶没有被分解，为经过灭菌的带有落叶的表层土；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甲组和丙组随时间延长，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未腐烂落叶量均减少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，丙组减少得更快、更多，故甲组是没有经过灭菌处理的土壤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，丙组是带有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落叶的表层土经灭菌后加入催腐剂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7cf9bf992?vop=1&amp;pid=349bd3a3a&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碳循环指的是碳元素在生物群落和非生物环境之间循环往复的过程，A错误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；如果大气中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的二氧化碳发生局部短缺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，水圈中的二氧化碳能及时进入大气进行补充，B正确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；农产品不断地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从农田生态系统中运出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，需要进行农田施肥以补充相应元素，C错误；物质循环具有全球性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带雨林不能独立进行物质循环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60_1#5e9cabc7e?vop=1&amp;pid=d74439508&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图中实验结果显示，乙组的落叶几乎未被分解，原因是缺乏分解者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，推测乙组可能是对带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有落叶的表层土壤进行了灭菌处理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，A正确；土壤中参与有机物分解的生物除了细菌、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真菌外，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还可能有土壤小动物等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，B错误；据图可知，一段时间后，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丙组未腐烂的落叶量明显少于甲组，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推测丙组是实验开始时在灭菌的表层土壤中加入了催腐剂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，C错误；催腐剂降解落叶产生的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可释放到空气中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，被植物重新吸收用于光合作用，但释放的能量不能被植物重新吸收利用，D错误。</a:t>
                </a:r>
                <a:endParaRPr lang="en-US" altLang="zh-CN" sz="2200" dirty="0"/>
              </a:p>
            </p:txBody>
          </p:sp>
        </mc:Choice>
        <mc:Fallback>
          <p:sp>
            <p:nvSpPr>
              <p:cNvPr id="2" name="QC_4_AS.60_1#5e9cabc7e?vop=1&amp;pid=d74439508&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3962"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61_1#8f6ea1739?pid=d74439508&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［湖南长沙长郡中学2025高二期末］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氮循环是全球生物地球化学循环的重要组成部分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生态系统的物质循环中氮循环过程示意图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O_4_BD.61_2#8f6ea1739?pid=d7443950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096512" y="1961203"/>
            <a:ext cx="4005072" cy="22402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5_BD.62_1#735caed2f?pid=8f6ea1739&amp;color=0,0,0&amp;vtp=1&amp;bbb=1"/>
          <p:cNvSpPr/>
          <p:nvPr/>
        </p:nvSpPr>
        <p:spPr>
          <a:xfrm>
            <a:off x="722376" y="4336103"/>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）氮循环是指氮元素在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之间循环往复的过程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B_5_AN.63_1#735caed2f.blank?pid=8f6ea1739&amp;color=0,0,0&amp;vpa=19&amp;vtp=1&amp;bbb=1"/>
          <p:cNvSpPr/>
          <p:nvPr/>
        </p:nvSpPr>
        <p:spPr>
          <a:xfrm>
            <a:off x="3675126" y="4298003"/>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生物群落</a:t>
            </a:r>
            <a:endParaRPr lang="en-US" altLang="zh-CN" sz="2000" dirty="0"/>
          </a:p>
        </p:txBody>
      </p:sp>
      <p:sp>
        <p:nvSpPr>
          <p:cNvPr id="6" name="QB_5_AN.64_1#735caed2f.blank?pid=8f6ea1739&amp;color=0,0,0&amp;vpa=20&amp;vtp=1&amp;bbb=1"/>
          <p:cNvSpPr/>
          <p:nvPr/>
        </p:nvSpPr>
        <p:spPr>
          <a:xfrm>
            <a:off x="5199126" y="4298003"/>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无机环境</a:t>
            </a:r>
            <a:endParaRPr lang="en-US" altLang="zh-CN" sz="2000" dirty="0"/>
          </a:p>
        </p:txBody>
      </p:sp>
      <p:sp>
        <p:nvSpPr>
          <p:cNvPr id="7" name="QB_5_AS.65_1#735caed2f?vop=1&amp;pid=8f6ea1739&amp;color=0,0,0&amp;vtp=1&amp;bbb=1"/>
          <p:cNvSpPr/>
          <p:nvPr/>
        </p:nvSpPr>
        <p:spPr>
          <a:xfrm>
            <a:off x="722376" y="477800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氮循环是指氮元素在生物群落和无机环境之间循环往复的过程，氮循环具有全球性。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6_1#04cc84e95?pid=8f6ea1739&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（2）硝化细菌是一种自养型生物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，利用氨氧化释放的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能来合成有机物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67_1#04cc84e95.blank?pid=8f6ea1739&amp;color=0,0,0&amp;vpa=21&amp;vtp=1&amp;bbb=1"/>
          <p:cNvSpPr/>
          <p:nvPr/>
        </p:nvSpPr>
        <p:spPr>
          <a:xfrm>
            <a:off x="6723126" y="931165"/>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化学</a:t>
            </a:r>
            <a:endParaRPr lang="en-US" altLang="zh-CN" sz="2000" dirty="0"/>
          </a:p>
        </p:txBody>
      </p:sp>
      <p:sp>
        <p:nvSpPr>
          <p:cNvPr id="4" name="QB_5_AS.68_1#04cc84e95?vop=1&amp;pid=8f6ea1739&amp;color=0,0,0&amp;vtp=1&amp;bbb=1&amp;hb=1"/>
          <p:cNvSpPr/>
          <p:nvPr/>
        </p:nvSpPr>
        <p:spPr>
          <a:xfrm>
            <a:off x="722376" y="148221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硝化细菌是一种自养型生物，利用氨氧化释放的化学能把无机物合成有机物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，进而储存能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，这种合成有机物的方式被称为化能合成作用。</a:t>
            </a:r>
            <a:endParaRPr lang="en-US" altLang="zh-CN" sz="2200" dirty="0"/>
          </a:p>
        </p:txBody>
      </p:sp>
      <p:sp>
        <p:nvSpPr>
          <p:cNvPr id="5" name="QB_5_BD.69_1#10a88bfa3?pid=8f6ea1739&amp;color=0,0,0&amp;vtp=1&amp;bbb=1&amp;hb=1"/>
          <p:cNvSpPr/>
          <p:nvPr/>
        </p:nvSpPr>
        <p:spPr>
          <a:xfrm>
            <a:off x="722376" y="2444496"/>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（3）种植豆科植物时，一般不需要施加氮肥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，原因是豆科植物能与根瘤菌形成</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根瘤菌能将空气中的氮气转变为含氮的养料供植物利用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，而豆科植物能为根瘤菌提供有机物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生态系统的组成成分角度分析，根瘤菌属于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6" name="QB_5_AN.70_1#10a88bfa3.blank?pid=8f6ea1739&amp;color=0,0,0&amp;vpa=22&amp;vtp=1&amp;bbb=1"/>
          <p:cNvSpPr/>
          <p:nvPr/>
        </p:nvSpPr>
        <p:spPr>
          <a:xfrm>
            <a:off x="9517126" y="2406396"/>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互利共生</a:t>
            </a:r>
            <a:endParaRPr lang="en-US" altLang="zh-CN" sz="2000" dirty="0"/>
          </a:p>
        </p:txBody>
      </p:sp>
      <p:sp>
        <p:nvSpPr>
          <p:cNvPr id="7" name="QB_5_AN.71_1#10a88bfa3.blank?pid=8f6ea1739&amp;color=0,0,0&amp;vpa=23&amp;vtp=1&amp;bbb=1"/>
          <p:cNvSpPr/>
          <p:nvPr/>
        </p:nvSpPr>
        <p:spPr>
          <a:xfrm>
            <a:off x="5557901" y="3301746"/>
            <a:ext cx="94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消费者</a:t>
            </a:r>
            <a:endParaRPr lang="en-US" altLang="zh-CN" sz="2000" dirty="0"/>
          </a:p>
        </p:txBody>
      </p:sp>
      <p:sp>
        <p:nvSpPr>
          <p:cNvPr id="8" name="QB_5_AS.72_1#10a88bfa3?vop=1&amp;pid=8f6ea1739&amp;color=0,0,0&amp;vtp=1&amp;bbb=1&amp;hb=1"/>
          <p:cNvSpPr/>
          <p:nvPr/>
        </p:nvSpPr>
        <p:spPr>
          <a:xfrm>
            <a:off x="722376" y="3846322"/>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种植豆科植物时，一般不需要施加氮肥，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原因是豆科植物能与根瘤菌形成互利共生关系，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具体表现为根瘤菌能将空气中的氮气转变为含氮的养料供植物利用，而豆科植物能为根瘤菌提供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有机物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。由于根瘤菌从豆科植物获取现成的有机物生活，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因此从生态系统的组成成分角度分析，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根瘤菌属于消费者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bg/>
                                          </p:spTgt>
                                        </p:tgtEl>
                                        <p:attrNameLst>
                                          <p:attrName>style.visibility</p:attrName>
                                        </p:attrNameLst>
                                      </p:cBhvr>
                                      <p:to>
                                        <p:strVal val="visible"/>
                                      </p:to>
                                    </p:set>
                                    <p:animEffect transition="in" filter="fade">
                                      <p:cBhvr>
                                        <p:cTn id="42" dur="500"/>
                                        <p:tgtEl>
                                          <p:spTgt spid="8">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0" end="0"/>
                                            </p:txEl>
                                          </p:spTgt>
                                        </p:tgtEl>
                                        <p:attrNameLst>
                                          <p:attrName>style.visibility</p:attrName>
                                        </p:attrNameLst>
                                      </p:cBhvr>
                                      <p:to>
                                        <p:strVal val="visible"/>
                                      </p:to>
                                    </p:set>
                                    <p:animEffect transition="in" filter="fade">
                                      <p:cBhvr>
                                        <p:cTn id="45" dur="500"/>
                                        <p:tgtEl>
                                          <p:spTgt spid="8">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1" end="1"/>
                                            </p:txEl>
                                          </p:spTgt>
                                        </p:tgtEl>
                                        <p:attrNameLst>
                                          <p:attrName>style.visibility</p:attrName>
                                        </p:attrNameLst>
                                      </p:cBhvr>
                                      <p:to>
                                        <p:strVal val="visible"/>
                                      </p:to>
                                    </p:set>
                                    <p:animEffect transition="in" filter="fade">
                                      <p:cBhvr>
                                        <p:cTn id="48" dur="500"/>
                                        <p:tgtEl>
                                          <p:spTgt spid="8">
                                            <p:txEl>
                                              <p:pRg st="1" end="1"/>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2" end="2"/>
                                            </p:txEl>
                                          </p:spTgt>
                                        </p:tgtEl>
                                        <p:attrNameLst>
                                          <p:attrName>style.visibility</p:attrName>
                                        </p:attrNameLst>
                                      </p:cBhvr>
                                      <p:to>
                                        <p:strVal val="visible"/>
                                      </p:to>
                                    </p:set>
                                    <p:animEffect transition="in" filter="fade">
                                      <p:cBhvr>
                                        <p:cTn id="51" dur="500"/>
                                        <p:tgtEl>
                                          <p:spTgt spid="8">
                                            <p:txEl>
                                              <p:pRg st="2" end="2"/>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txEl>
                                              <p:pRg st="3" end="3"/>
                                            </p:txEl>
                                          </p:spTgt>
                                        </p:tgtEl>
                                        <p:attrNameLst>
                                          <p:attrName>style.visibility</p:attrName>
                                        </p:attrNameLst>
                                      </p:cBhvr>
                                      <p:to>
                                        <p:strVal val="visible"/>
                                      </p:to>
                                    </p:set>
                                    <p:animEffect transition="in" filter="fade">
                                      <p:cBhvr>
                                        <p:cTn id="54"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8"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73_1#6e970ce35?pid=d74439508&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［重庆巴蜀中学2025月考］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某湿地生态系统因工业废水排放导致土壤酸化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，微生物群落结构发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生显著变化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。研究人员发现，分解纤维素的细菌数量减少，而产甲烷菌数量增加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，导致植物凋落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物分解速率下降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BD.74_1#76765a93b?pid=6e970ce35&amp;color=0,0,0&amp;vtp=1&amp;bbb=1&amp;hb=1"/>
          <p:cNvSpPr/>
          <p:nvPr/>
        </p:nvSpPr>
        <p:spPr>
          <a:xfrm>
            <a:off x="722376" y="2340044"/>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（1）土壤酸化会减缓植物凋落物的分解速率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，可能会影响土壤生态系统的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功能。该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湿地群落的外貌和结构会随每年不同时节阳光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、温度和水分的变化发生规律性改变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，体现群落的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B_5_AN.75_1#76765a93b.blank?pid=6e970ce35&amp;color=0,0,0&amp;vpa=24&amp;vtp=1&amp;bbb=1"/>
          <p:cNvSpPr/>
          <p:nvPr/>
        </p:nvSpPr>
        <p:spPr>
          <a:xfrm>
            <a:off x="9009126" y="2301944"/>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物质循环</a:t>
            </a:r>
            <a:endParaRPr lang="en-US" altLang="zh-CN" sz="2000" dirty="0"/>
          </a:p>
        </p:txBody>
      </p:sp>
      <p:sp>
        <p:nvSpPr>
          <p:cNvPr id="5" name="QB_5_AN.76_1#76765a93b.blank?pid=6e970ce35&amp;color=0,0,0&amp;vpa=25&amp;vtp=1&amp;bbb=1"/>
          <p:cNvSpPr/>
          <p:nvPr/>
        </p:nvSpPr>
        <p:spPr>
          <a:xfrm>
            <a:off x="731901" y="3197294"/>
            <a:ext cx="94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季节性</a:t>
            </a:r>
            <a:endParaRPr lang="en-US" altLang="zh-CN" sz="2000" dirty="0"/>
          </a:p>
        </p:txBody>
      </p:sp>
      <p:sp>
        <p:nvSpPr>
          <p:cNvPr id="6" name="QB_5_AS.77_1#76765a93b?vop=1&amp;pid=6e970ce35&amp;color=0,0,0&amp;vtp=1&amp;bbb=1&amp;hb=1"/>
          <p:cNvSpPr/>
          <p:nvPr/>
        </p:nvSpPr>
        <p:spPr>
          <a:xfrm>
            <a:off x="722376" y="374187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土壤酸化会减缓植物凋落物的分解速率，即影响微生物的分解作用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，微生物的分解作用可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促进物质循环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，所以土壤酸化可能会影响土壤生态系统的物质循环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。该湿地群落的外貌和结构会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随每年不同时节阳光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、温度和水分的变化而发生规律性改变，这是群落季节性的体现。</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2" end="2"/>
                                            </p:txEl>
                                          </p:spTgt>
                                        </p:tgtEl>
                                        <p:attrNameLst>
                                          <p:attrName>style.visibility</p:attrName>
                                        </p:attrNameLst>
                                      </p:cBhvr>
                                      <p:to>
                                        <p:strVal val="visible"/>
                                      </p:to>
                                    </p:set>
                                    <p:animEffect transition="in" filter="fade">
                                      <p:cBhvr>
                                        <p:cTn id="32"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78_1#138b5bf18?pid=6e970ce35&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（2）图1是碳循环的部分示意图：</a:t>
            </a:r>
            <a:endParaRPr lang="en-US" altLang="zh-CN" sz="2000" dirty="0">
              <a:solidFill>
                <a:srgbClr val="000000"/>
              </a:solidFill>
            </a:endParaRPr>
          </a:p>
        </p:txBody>
      </p:sp>
      <p:pic>
        <p:nvPicPr>
          <p:cNvPr id="3" name="QB_5_BD.78_2#138b5bf18?iti=1&amp;pid=6e970ce3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813048" y="1513528"/>
            <a:ext cx="4562856" cy="82296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5_BD.78_3#138b5bf18?iti=1&amp;pid=6e970ce35&amp;color=0,0,0&amp;vtp=1&amp;bbb=1"/>
          <p:cNvSpPr/>
          <p:nvPr/>
        </p:nvSpPr>
        <p:spPr>
          <a:xfrm>
            <a:off x="5864289" y="2463488"/>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solidFill>
                <a:srgbClr val="000000"/>
              </a:solidFill>
            </a:endParaRPr>
          </a:p>
        </p:txBody>
      </p:sp>
      <p:sp>
        <p:nvSpPr>
          <p:cNvPr id="5" name="QB_5_BD.78_4#138b5bf18?pid=6e970ce35&amp;color=0,0,0&amp;vtp=1&amp;bbb=1"/>
          <p:cNvSpPr/>
          <p:nvPr/>
        </p:nvSpPr>
        <p:spPr>
          <a:xfrm>
            <a:off x="722376" y="2919037"/>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1中缺失的碳循环环节是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6" name="QB_5_AN.79_1#138b5bf18.blank?pid=6e970ce35&amp;color=0,0,0&amp;vpa=26&amp;vtp=1&amp;bbb=1"/>
              <p:cNvSpPr/>
              <p:nvPr/>
            </p:nvSpPr>
            <p:spPr>
              <a:xfrm>
                <a:off x="3637026" y="2974790"/>
                <a:ext cx="4192016" cy="303784"/>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由</a:t>
                </a:r>
                <a14:m>
                  <m:oMath xmlns:m="http://schemas.openxmlformats.org/officeDocument/2006/math">
                    <m:sSub>
                      <m:sSub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𝐂𝐎</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Sub>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指向植物的箭头，即光合作用</a:t>
                </a:r>
                <a:endParaRPr lang="en-US" altLang="zh-CN" sz="2000" dirty="0">
                  <a:solidFill>
                    <a:srgbClr val="00B050"/>
                  </a:solidFill>
                </a:endParaRPr>
              </a:p>
            </p:txBody>
          </p:sp>
        </mc:Choice>
        <mc:Fallback>
          <p:sp>
            <p:nvSpPr>
              <p:cNvPr id="6" name="QB_5_AN.79_1#138b5bf18.blank?pid=6e970ce35&amp;color=0,0,0&amp;vpa=26&amp;vtp=1&amp;bbb=1"/>
              <p:cNvSpPr>
                <a:spLocks noRot="1" noChangeAspect="1" noMove="1" noResize="1" noEditPoints="1" noAdjustHandles="1" noChangeArrowheads="1" noChangeShapeType="1" noTextEdit="1"/>
              </p:cNvSpPr>
              <p:nvPr/>
            </p:nvSpPr>
            <p:spPr>
              <a:xfrm>
                <a:off x="3637026" y="2974790"/>
                <a:ext cx="4192016" cy="303784"/>
              </a:xfrm>
              <a:prstGeom prst="rect">
                <a:avLst/>
              </a:prstGeom>
              <a:blipFill rotWithShape="1">
                <a:blip r:embed="rId2"/>
                <a:stretch>
                  <a:fillRect l="-9" t="-3911" r="3" b="-4367"/>
                </a:stretch>
              </a:blipFill>
            </p:spPr>
            <p:txBody>
              <a:bodyPr/>
              <a:lstStyle/>
              <a:p>
                <a:r>
                  <a:rPr lang="zh-CN" altLang="en-US">
                    <a:noFill/>
                  </a:rPr>
                  <a:t> </a:t>
                </a:r>
              </a:p>
            </p:txBody>
          </p:sp>
        </mc:Fallback>
      </mc:AlternateContent>
      <p:sp>
        <p:nvSpPr>
          <p:cNvPr id="7" name="QB_5_AS.80_1#138b5bf18?vop=1&amp;pid=6e970ce35&amp;color=0,0,0&amp;vtp=1&amp;bbb=1&amp;hb=1"/>
          <p:cNvSpPr/>
          <p:nvPr/>
        </p:nvSpPr>
        <p:spPr>
          <a:xfrm>
            <a:off x="722376" y="3427545"/>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图1中碳循环示意图中包含了生产者、消费者、分解者和大气中的二氧化碳库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，其中缺少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的环节是植物的光合作用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，即大气中的二氧化碳库指向植物的箭头。</a:t>
            </a:r>
            <a:endParaRPr lang="en-US" altLang="zh-CN" sz="2200" dirty="0">
              <a:solidFill>
                <a:srgbClr val="00000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Effect transition="in" filter="fade">
                                      <p:cBhvr>
                                        <p:cTn id="21"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81_1#2b1f4e2df?pid=6e970ce35&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（3）研究人员在某湿地生态系统中设置了对照区和酸化区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，测定了两区域中微生物群落的变化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及其对碳循环的影响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。实验结果如表1、2：</a:t>
            </a:r>
            <a:endParaRPr lang="en-US" altLang="zh-CN" sz="2000" dirty="0"/>
          </a:p>
          <a:p>
            <a:pPr algn="ct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对照区和酸化区微生物群落组成及其相对丰度</a:t>
            </a:r>
            <a:endParaRPr lang="en-US" altLang="zh-CN" sz="2000" dirty="0"/>
          </a:p>
        </p:txBody>
      </p:sp>
      <mc:AlternateContent xmlns:mc="http://schemas.openxmlformats.org/markup-compatibility/2006" xmlns:a14="http://schemas.microsoft.com/office/drawing/2010/main">
        <mc:Choice Requires="a14">
          <p:graphicFrame>
            <p:nvGraphicFramePr>
              <p:cNvPr id="46" name="QB_5_BD.81_2#2b1f4e2df?colgroup=16,11,11&amp;pid=6e970ce35&amp;color=0,0,0&amp;vtp=1&amp;bbb=1"/>
              <p:cNvGraphicFramePr>
                <a:graphicFrameLocks noGrp="1"/>
              </p:cNvGraphicFramePr>
              <p:nvPr/>
            </p:nvGraphicFramePr>
            <p:xfrm>
              <a:off x="722376" y="2408878"/>
              <a:ext cx="10716768" cy="2126488"/>
            </p:xfrm>
            <a:graphic>
              <a:graphicData uri="http://schemas.openxmlformats.org/drawingml/2006/table">
                <a:tbl>
                  <a:tblPr/>
                  <a:tblGrid>
                    <a:gridCol w="4297680"/>
                    <a:gridCol w="3209544"/>
                    <a:gridCol w="3209544"/>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微生物类群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酸化区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纤维素分解菌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产甲烷菌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25</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硝化细菌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其他微生物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46" name="QB_5_BD.81_2#2b1f4e2df?colgroup=16,11,11&amp;pid=6e970ce35&amp;color=0,0,0&amp;vtp=1&amp;bbb=1"/>
              <p:cNvGraphicFramePr>
                <a:graphicFrameLocks noGrp="1"/>
              </p:cNvGraphicFramePr>
              <p:nvPr/>
            </p:nvGraphicFramePr>
            <p:xfrm>
              <a:off x="722376" y="2408878"/>
              <a:ext cx="10716768" cy="2126488"/>
            </p:xfrm>
            <a:graphic>
              <a:graphicData uri="http://schemas.openxmlformats.org/drawingml/2006/table">
                <a:tbl>
                  <a:tblPr/>
                  <a:tblGrid>
                    <a:gridCol w="4297680"/>
                    <a:gridCol w="3209544"/>
                    <a:gridCol w="3209544"/>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微生物类群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酸化区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纤维素分解菌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26085">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产甲烷菌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26085">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硝化细菌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2672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其他微生物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bl>
              </a:graphicData>
            </a:graphic>
          </p:graphicFrame>
        </mc:Fallback>
      </mc:AlternateContent>
      <p:sp>
        <p:nvSpPr>
          <p:cNvPr id="4" name="QB_5_BD.81_3#2b1f4e2df?pid=6e970ce35&amp;color=0,0,0&amp;vtp=1&amp;bbb=1"/>
          <p:cNvSpPr/>
          <p:nvPr/>
        </p:nvSpPr>
        <p:spPr>
          <a:xfrm>
            <a:off x="722376" y="4669478"/>
            <a:ext cx="10753344" cy="408559"/>
          </a:xfrm>
          <a:prstGeom prst="rect">
            <a:avLst/>
          </a:prstGeom>
          <a:noFill/>
        </p:spPr>
        <p:txBody>
          <a:bodyPr wrap="none" lIns="0" tIns="0" rIns="0" bIns="0" rtlCol="0" anchor="t"/>
          <a:lstStyle/>
          <a:p>
            <a:pPr algn="ctr"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相对丰度指该微生物数量占全部微生物数量的比例</a:t>
            </a:r>
            <a:endParaRPr lang="en-US" altLang="zh-CN" sz="2000" dirty="0"/>
          </a:p>
        </p:txBody>
      </p:sp>
    </p:spTree>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81_4#2b1f4e2df?pid=6e970ce35&amp;color=0,0,0&amp;vtp=1&amp;bt=1&amp;bbb=1"/>
              <p:cNvSpPr/>
              <p:nvPr/>
            </p:nvSpPr>
            <p:spPr>
              <a:xfrm>
                <a:off x="722376" y="972000"/>
                <a:ext cx="10753344" cy="847725"/>
              </a:xfrm>
              <a:prstGeom prst="rect">
                <a:avLst/>
              </a:prstGeom>
              <a:noFill/>
            </p:spPr>
            <p:txBody>
              <a:bodyPr wrap="none" lIns="0" tIns="0" rIns="0" bIns="0" rtlCol="0" anchor="t"/>
              <a:lstStyle/>
              <a:p>
                <a:pPr algn="ctr"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对照区和酸化区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algn="ctr" latinLnBrk="1">
                  <a:lnSpc>
                    <a:spcPts val="3500"/>
                  </a:lnSpc>
                </a:pP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［单位：</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2" name="QB_5_BD.81_4#2b1f4e2df?pid=6e970ce35&amp;color=0,0,0&amp;vtp=1&amp;bt=1&amp;bbb=1"/>
              <p:cNvSpPr>
                <a:spLocks noRot="1" noChangeAspect="1" noMove="1" noResize="1" noEditPoints="1" noAdjustHandles="1" noChangeArrowheads="1" noChangeShapeType="1" noTextEdit="1"/>
              </p:cNvSpPr>
              <p:nvPr/>
            </p:nvSpPr>
            <p:spPr>
              <a:xfrm>
                <a:off x="722376" y="972000"/>
                <a:ext cx="10753344" cy="847725"/>
              </a:xfrm>
              <a:prstGeom prst="rect">
                <a:avLst/>
              </a:prstGeom>
              <a:blipFill rotWithShape="1">
                <a:blip r:embed="rId1"/>
                <a:stretch>
                  <a:fillRect l="-4" t="-53" b="-631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47" name="QB_5_BD.81_5#2b1f4e2df?colgroup=13,13,13&amp;pid=6e970ce35&amp;color=0,0,0&amp;vtp=1&amp;bbb=1"/>
              <p:cNvGraphicFramePr>
                <a:graphicFrameLocks noGrp="1"/>
              </p:cNvGraphicFramePr>
              <p:nvPr/>
            </p:nvGraphicFramePr>
            <p:xfrm>
              <a:off x="722376" y="1948503"/>
              <a:ext cx="10707624" cy="1273810"/>
            </p:xfrm>
            <a:graphic>
              <a:graphicData uri="http://schemas.openxmlformats.org/drawingml/2006/table">
                <a:tbl>
                  <a:tblPr/>
                  <a:tblGrid>
                    <a:gridCol w="3648456"/>
                    <a:gridCol w="3529584"/>
                    <a:gridCol w="3529584"/>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酸化区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CH</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47" name="QB_5_BD.81_5#2b1f4e2df?colgroup=13,13,13&amp;pid=6e970ce35&amp;color=0,0,0&amp;vtp=1&amp;bbb=1"/>
              <p:cNvGraphicFramePr>
                <a:graphicFrameLocks noGrp="1"/>
              </p:cNvGraphicFramePr>
              <p:nvPr/>
            </p:nvGraphicFramePr>
            <p:xfrm>
              <a:off x="722376" y="1948503"/>
              <a:ext cx="10707624" cy="1273810"/>
            </p:xfrm>
            <a:graphic>
              <a:graphicData uri="http://schemas.openxmlformats.org/drawingml/2006/table">
                <a:tbl>
                  <a:tblPr/>
                  <a:tblGrid>
                    <a:gridCol w="3648456"/>
                    <a:gridCol w="3529584"/>
                    <a:gridCol w="3529584"/>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酸化区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0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mc:AlternateContent xmlns:mc="http://schemas.openxmlformats.org/markup-compatibility/2006">
        <mc:Choice xmlns:a14="http://schemas.microsoft.com/office/drawing/2010/main" Requires="a14">
          <p:sp>
            <p:nvSpPr>
              <p:cNvPr id="4" name="QB_5_BD.81_6#2b1f4e2df?pid=6e970ce35&amp;color=0,0,0&amp;vtp=1&amp;bbb=1&amp;hb=1"/>
              <p:cNvSpPr/>
              <p:nvPr/>
            </p:nvSpPr>
            <p:spPr>
              <a:xfrm>
                <a:off x="722376" y="3358203"/>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结合表1和表2，解释酸化区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释放量下降而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释放量升高的原因：</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B_5_BD.81_6#2b1f4e2df?pid=6e970ce35&amp;color=0,0,0&amp;vtp=1&amp;bbb=1&amp;hb=1"/>
              <p:cNvSpPr>
                <a:spLocks noRot="1" noChangeAspect="1" noMove="1" noResize="1" noEditPoints="1" noAdjustHandles="1" noChangeArrowheads="1" noChangeShapeType="1" noTextEdit="1"/>
              </p:cNvSpPr>
              <p:nvPr/>
            </p:nvSpPr>
            <p:spPr>
              <a:xfrm>
                <a:off x="722376" y="3358203"/>
                <a:ext cx="10753344" cy="843153"/>
              </a:xfrm>
              <a:prstGeom prst="rect">
                <a:avLst/>
              </a:prstGeom>
              <a:blipFill rotWithShape="1">
                <a:blip r:embed="rId3"/>
                <a:stretch>
                  <a:fillRect l="-4" t="-38" r="-496" b="-5399"/>
                </a:stretch>
              </a:blipFill>
            </p:spPr>
            <p:txBody>
              <a:bodyPr/>
              <a:lstStyle/>
              <a:p>
                <a:r>
                  <a:rPr lang="zh-CN" altLang="en-US">
                    <a:noFill/>
                  </a:rPr>
                  <a:t> </a:t>
                </a:r>
              </a:p>
            </p:txBody>
          </p:sp>
        </mc:Fallback>
      </mc:AlternateContent>
      <p:sp>
        <p:nvSpPr>
          <p:cNvPr id="5" name="QB_5_AN.82_1#2b1f4e2df.blank?pid=6e970ce35&amp;color=0,0,0&amp;vpa=27&amp;vtp=1&amp;bbb=1&amp;hb=1"/>
          <p:cNvSpPr/>
          <p:nvPr/>
        </p:nvSpPr>
        <p:spPr>
          <a:xfrm>
            <a:off x="722377" y="3320103"/>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酸化区纤维素分解菌占</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比低于对照区</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，产甲烷菌占比高于对照区</a:t>
            </a:r>
            <a:endParaRPr lang="en-US" altLang="zh-CN" sz="2000" dirty="0"/>
          </a:p>
        </p:txBody>
      </p:sp>
      <mc:AlternateContent xmlns:mc="http://schemas.openxmlformats.org/markup-compatibility/2006">
        <mc:Choice xmlns:a14="http://schemas.microsoft.com/office/drawing/2010/main" Requires="a14">
          <p:sp>
            <p:nvSpPr>
              <p:cNvPr id="6" name="QB_5_AS.83_1#2b1f4e2df?vop=1&amp;pid=6e970ce35&amp;color=0,0,0&amp;vtp=1&amp;bbb=1&amp;hb=1"/>
              <p:cNvSpPr/>
              <p:nvPr/>
            </p:nvSpPr>
            <p:spPr>
              <a:xfrm>
                <a:off x="722376" y="430067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表1和表2调查结果显示，酸化区纤维素分解菌占比低于对照区，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产甲烷菌占比高于对照区，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导致酸化区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释放量下降而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释放量升高。</a:t>
                </a:r>
                <a:endParaRPr lang="en-US" altLang="zh-CN" sz="2200" dirty="0"/>
              </a:p>
            </p:txBody>
          </p:sp>
        </mc:Choice>
        <mc:Fallback>
          <p:sp>
            <p:nvSpPr>
              <p:cNvPr id="6" name="QB_5_AS.83_1#2b1f4e2df?vop=1&amp;pid=6e970ce35&amp;color=0,0,0&amp;vtp=1&amp;bbb=1&amp;hb=1"/>
              <p:cNvSpPr>
                <a:spLocks noRot="1" noChangeAspect="1" noMove="1" noResize="1" noEditPoints="1" noAdjustHandles="1" noChangeArrowheads="1" noChangeShapeType="1" noTextEdit="1"/>
              </p:cNvSpPr>
              <p:nvPr/>
            </p:nvSpPr>
            <p:spPr>
              <a:xfrm>
                <a:off x="722376" y="4300670"/>
                <a:ext cx="10753344" cy="907034"/>
              </a:xfrm>
              <a:prstGeom prst="rect">
                <a:avLst/>
              </a:prstGeom>
              <a:blipFill rotWithShape="1">
                <a:blip r:embed="rId4"/>
                <a:stretch>
                  <a:fillRect l="-4" t="-50" r="-2598" b="-496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500"/>
                                        <p:tgtEl>
                                          <p:spTgt spid="5">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
                                            <p:bg/>
                                          </p:spTgt>
                                        </p:tgtEl>
                                        <p:attrNameLst>
                                          <p:attrName>style.visibility</p:attrName>
                                        </p:attrNameLst>
                                      </p:cBhvr>
                                      <p:to>
                                        <p:strVal val="visible"/>
                                      </p:to>
                                    </p:set>
                                    <p:animEffect transition="in" filter="fade">
                                      <p:cBhvr>
                                        <p:cTn id="18" dur="500"/>
                                        <p:tgtEl>
                                          <p:spTgt spid="6">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Effect transition="in" filter="fade">
                                      <p:cBhvr>
                                        <p:cTn id="21" dur="500"/>
                                        <p:tgtEl>
                                          <p:spTgt spid="6">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xEl>
                                              <p:pRg st="1" end="1"/>
                                            </p:txEl>
                                          </p:spTgt>
                                        </p:tgtEl>
                                        <p:attrNameLst>
                                          <p:attrName>style.visibility</p:attrName>
                                        </p:attrNameLst>
                                      </p:cBhvr>
                                      <p:to>
                                        <p:strVal val="visible"/>
                                      </p:to>
                                    </p:set>
                                    <p:animEffect transition="in" filter="fade">
                                      <p:cBhvr>
                                        <p:cTn id="24"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5_BD.84_1#fb658a8ac?iti=2&amp;htil=4&amp;pid=6e970ce3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291182" y="1054296"/>
            <a:ext cx="4123944" cy="41239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5_BD.84_2#fb658a8ac?iti=2&amp;htil=4&amp;pid=6e970ce35&amp;color=0,0,0&amp;vtp=1&amp;bbb=1"/>
          <p:cNvSpPr/>
          <p:nvPr/>
        </p:nvSpPr>
        <p:spPr>
          <a:xfrm>
            <a:off x="9122966" y="5243645"/>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
        <p:nvSpPr>
          <p:cNvPr id="4" name="QO_5_BD.84_3#fb658a8ac?htil=4&amp;pid=6e970ce35&amp;color=0,0,0&amp;vtp=1&amp;bt=1&amp;bbb=1&amp;hb=1"/>
          <p:cNvSpPr/>
          <p:nvPr/>
        </p:nvSpPr>
        <p:spPr>
          <a:xfrm>
            <a:off x="722376" y="972000"/>
            <a:ext cx="6492240"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（4）研究者对该酸化湿地进行了技术修复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，增加了土壤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肥力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，并分析了植物与土壤肥力的相关性，结果如图2。</a:t>
            </a:r>
            <a:endParaRPr lang="en-US" altLang="zh-CN" sz="2000" dirty="0"/>
          </a:p>
        </p:txBody>
      </p:sp>
      <p:sp>
        <p:nvSpPr>
          <p:cNvPr id="5" name="QB_6_BD.85_1#0f222c7de?htil=4&amp;pid=fb658a8ac&amp;color=0,0,0&amp;vtp=1&amp;bbb=1&amp;hb=1"/>
          <p:cNvSpPr/>
          <p:nvPr/>
        </p:nvSpPr>
        <p:spPr>
          <a:xfrm>
            <a:off x="722376" y="1882844"/>
            <a:ext cx="6492240"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①图2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中结果表明，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与土壤肥力无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显著相关性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6" name="QB_6_AN.86_1#0f222c7de.blank?pid=fb658a8ac&amp;color=0,0,0&amp;vpa=28&amp;vtp=1&amp;bbb=1"/>
          <p:cNvSpPr/>
          <p:nvPr/>
        </p:nvSpPr>
        <p:spPr>
          <a:xfrm>
            <a:off x="2913126" y="1844744"/>
            <a:ext cx="247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植物地上部分生物量</a:t>
            </a:r>
            <a:endParaRPr lang="en-US" altLang="zh-CN" sz="2000" dirty="0"/>
          </a:p>
        </p:txBody>
      </p:sp>
      <p:sp>
        <p:nvSpPr>
          <p:cNvPr id="7" name="QB_6_AS.87_1#0f222c7de?htil=4&amp;vop=1&amp;pid=fb658a8ac&amp;color=0,0,0&amp;vtp=1&amp;bbb=1&amp;hb=1"/>
          <p:cNvSpPr/>
          <p:nvPr/>
        </p:nvSpPr>
        <p:spPr>
          <a:xfrm>
            <a:off x="722376" y="2833439"/>
            <a:ext cx="6492240"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分析图2可知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，土壤肥力的变化与植物多样性指数和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植物地下部分生物量均呈一定的正相关关系，植物地上部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分生物量与土壤肥力的相关性不显著，植物地上部分生物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量较低时土壤肥力也可能较高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Effect transition="in" filter="fade">
                                      <p:cBhvr>
                                        <p:cTn id="21" dur="500"/>
                                        <p:tgtEl>
                                          <p:spTgt spid="7">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
                                            <p:txEl>
                                              <p:pRg st="2" end="2"/>
                                            </p:txEl>
                                          </p:spTgt>
                                        </p:tgtEl>
                                        <p:attrNameLst>
                                          <p:attrName>style.visibility</p:attrName>
                                        </p:attrNameLst>
                                      </p:cBhvr>
                                      <p:to>
                                        <p:strVal val="visible"/>
                                      </p:to>
                                    </p:set>
                                    <p:animEffect transition="in" filter="fade">
                                      <p:cBhvr>
                                        <p:cTn id="24" dur="500"/>
                                        <p:tgtEl>
                                          <p:spTgt spid="7">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Effect transition="in" filter="fade">
                                      <p:cBhvr>
                                        <p:cTn id="27"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88_1#df0a3a83b?pid=fb658a8ac&amp;color=0,0,0&amp;vtp=1&amp;bt=1&amp;bbb=1&amp;hb=1"/>
              <p:cNvSpPr/>
              <p:nvPr/>
            </p:nvSpPr>
            <p:spPr>
              <a:xfrm>
                <a:off x="722376" y="969265"/>
                <a:ext cx="10753344" cy="27231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②请将下列选项排序，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以解释植物和微生物对土壤肥力的影响：</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肥力增加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.高度多样化的植物可提供更多样的凋落物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.植物凋落物的分解速率加快</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.土壤中的微生物多样性增加</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.土壤微生物有更多可利用性资源</a:t>
                </a:r>
                <a:endParaRPr lang="en-US" altLang="zh-CN" sz="2000" dirty="0"/>
              </a:p>
            </p:txBody>
          </p:sp>
        </mc:Choice>
        <mc:Fallback>
          <p:sp>
            <p:nvSpPr>
              <p:cNvPr id="2" name="QB_6_BD.88_1#df0a3a83b?pid=fb658a8ac&amp;color=0,0,0&amp;vtp=1&amp;bt=1&amp;bbb=1&amp;hb=1"/>
              <p:cNvSpPr>
                <a:spLocks noRot="1" noChangeAspect="1" noMove="1" noResize="1" noEditPoints="1" noAdjustHandles="1" noChangeArrowheads="1" noChangeShapeType="1" noTextEdit="1"/>
              </p:cNvSpPr>
              <p:nvPr/>
            </p:nvSpPr>
            <p:spPr>
              <a:xfrm>
                <a:off x="722376" y="969265"/>
                <a:ext cx="10753344" cy="2723134"/>
              </a:xfrm>
              <a:prstGeom prst="rect">
                <a:avLst/>
              </a:prstGeom>
              <a:blipFill rotWithShape="1">
                <a:blip r:embed="rId1"/>
                <a:stretch>
                  <a:fillRect l="-4" t="-9" b="-1660"/>
                </a:stretch>
              </a:blipFill>
            </p:spPr>
            <p:txBody>
              <a:bodyPr/>
              <a:lstStyle/>
              <a:p>
                <a:r>
                  <a:rPr lang="zh-CN" altLang="en-US">
                    <a:noFill/>
                  </a:rPr>
                  <a:t> </a:t>
                </a:r>
              </a:p>
            </p:txBody>
          </p:sp>
        </mc:Fallback>
      </mc:AlternateContent>
      <p:sp>
        <p:nvSpPr>
          <p:cNvPr id="3" name="QB_6_AN.89_1#df0a3a83b.blank?pid=fb658a8ac&amp;color=0,0,0&amp;vpa=29&amp;vtp=1"/>
          <p:cNvSpPr/>
          <p:nvPr/>
        </p:nvSpPr>
        <p:spPr>
          <a:xfrm>
            <a:off x="7818501" y="9311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B_6_AN.90_1#df0a3a83b.blank?pid=fb658a8ac&amp;color=0,0,0&amp;vpa=30&amp;vtp=1"/>
          <p:cNvSpPr/>
          <p:nvPr/>
        </p:nvSpPr>
        <p:spPr>
          <a:xfrm>
            <a:off x="8526526" y="9311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B_6_AN.91_1#df0a3a83b.blank?pid=fb658a8ac&amp;color=0,0,0&amp;vpa=31&amp;vtp=1"/>
          <p:cNvSpPr/>
          <p:nvPr/>
        </p:nvSpPr>
        <p:spPr>
          <a:xfrm>
            <a:off x="9272651" y="9311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6" name="QB_6_AN.92_1#df0a3a83b.blank?pid=fb658a8ac&amp;color=0,0,0&amp;vpa=32&amp;vtp=1"/>
          <p:cNvSpPr/>
          <p:nvPr/>
        </p:nvSpPr>
        <p:spPr>
          <a:xfrm>
            <a:off x="9980676" y="9311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AS.93_1#df0a3a83b?vop=1&amp;pid=fb658a8ac&amp;color=0,0,0&amp;vtp=1&amp;bt=1&amp;bbb=1&amp;hb=1"/>
              <p:cNvSpPr/>
              <p:nvPr/>
            </p:nvSpPr>
            <p:spPr>
              <a:xfrm>
                <a:off x="722376" y="972000"/>
                <a:ext cx="10753344" cy="2227453"/>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土壤中的微生物主要是生态系统的分解者，作用是分解动植物遗体残骸和动物排遗物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其中的有机物转变为无机物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，使土壤中的无机氮、无机磷的含量增加，土壤肥力增加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。分解者的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代谢类型是异养型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，土壤肥力增加，首先会使植物多样性的增加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，为微生物提供了更多样的凋落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（如植物的残枝败叶），微生物可利用的资源增多，微生物种类增多，分解速率提高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力明显加强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。所以植物和微生物对土壤肥力的影响是</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土壤肥力增加。</a:t>
                </a:r>
                <a:endParaRPr lang="en-US" altLang="zh-CN" sz="2200" dirty="0"/>
              </a:p>
            </p:txBody>
          </p:sp>
        </mc:Choice>
        <mc:Fallback>
          <p:sp>
            <p:nvSpPr>
              <p:cNvPr id="2" name="QB_6_AS.93_1#df0a3a83b?vop=1&amp;pid=fb658a8ac&amp;color=0,0,0&amp;vtp=1&amp;bt=1&amp;bbb=1&amp;hb=1"/>
              <p:cNvSpPr>
                <a:spLocks noRot="1" noChangeAspect="1" noMove="1" noResize="1" noEditPoints="1" noAdjustHandles="1" noChangeArrowheads="1" noChangeShapeType="1" noTextEdit="1"/>
              </p:cNvSpPr>
              <p:nvPr/>
            </p:nvSpPr>
            <p:spPr>
              <a:xfrm>
                <a:off x="722376" y="972000"/>
                <a:ext cx="10753344" cy="2227453"/>
              </a:xfrm>
              <a:prstGeom prst="rect">
                <a:avLst/>
              </a:prstGeom>
              <a:blipFill rotWithShape="1">
                <a:blip r:embed="rId1"/>
                <a:stretch>
                  <a:fillRect l="-4" t="-20" r="-402" b="-203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4_1#037cf7e9e?pid=349bd3a3a&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［四川广元2024高二期中］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如图表示某森林生态系统一年内</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消耗量与释放量的情况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4_1#037cf7e9e?pid=349bd3a3a&amp;color=0,0,0&amp;vtp=1&amp;bt=1&amp;bbb=1&amp;hb=1"/>
              <p:cNvSpPr>
                <a:spLocks noRot="1" noChangeAspect="1" noMove="1" noResize="1" noEditPoints="1" noAdjustHandles="1" noChangeArrowheads="1" noChangeShapeType="1" noTextEdit="1"/>
              </p:cNvSpPr>
              <p:nvPr/>
            </p:nvSpPr>
            <p:spPr>
              <a:xfrm>
                <a:off x="722376" y="1005840"/>
                <a:ext cx="10753344" cy="843153"/>
              </a:xfrm>
              <a:prstGeom prst="rect">
                <a:avLst/>
              </a:prstGeom>
              <a:blipFill rotWithShape="1">
                <a:blip r:embed="rId1"/>
                <a:stretch>
                  <a:fillRect l="-4" b="-5438"/>
                </a:stretch>
              </a:blipFill>
            </p:spPr>
            <p:txBody>
              <a:bodyPr/>
              <a:lstStyle/>
              <a:p>
                <a:r>
                  <a:rPr lang="zh-CN" altLang="en-US">
                    <a:noFill/>
                  </a:rPr>
                  <a:t> </a:t>
                </a:r>
              </a:p>
            </p:txBody>
          </p:sp>
        </mc:Fallback>
      </mc:AlternateContent>
      <p:sp>
        <p:nvSpPr>
          <p:cNvPr id="3" name="QC_5_AN.5_1#037cf7e9e.bracket?pid=349bd3a3a&amp;color=0,0,0&amp;vpa=2&amp;vtp=1"/>
          <p:cNvSpPr/>
          <p:nvPr/>
        </p:nvSpPr>
        <p:spPr>
          <a:xfrm>
            <a:off x="2954401" y="144399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4_2#037cf7e9e?pid=349bd3a3a&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785616" y="1985517"/>
            <a:ext cx="4626864" cy="155448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4_3#037cf7e9e.choices?pid=349bd3a3a&amp;color=0,0,0&amp;vtp=1&amp;bbb=1"/>
              <p:cNvSpPr/>
              <p:nvPr/>
            </p:nvSpPr>
            <p:spPr>
              <a:xfrm>
                <a:off x="722376" y="367461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A.流经该生态系统的总能量可用“丁</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丙）”来表示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.这一年内该森林生态系统的物种丰富度可能正在增加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.碳在该生物群落内部以含碳有机物的形式进行双向传递</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.人工生态系统中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的消耗量与释放量的关系也一定符合该图</a:t>
                </a:r>
                <a:endParaRPr lang="en-US" altLang="zh-CN" sz="2000" dirty="0"/>
              </a:p>
            </p:txBody>
          </p:sp>
        </mc:Choice>
        <mc:Fallback>
          <p:sp>
            <p:nvSpPr>
              <p:cNvPr id="5" name="QC_5_BD.4_3#037cf7e9e.choices?pid=349bd3a3a&amp;color=0,0,0&amp;vtp=1&amp;bbb=1"/>
              <p:cNvSpPr>
                <a:spLocks noRot="1" noChangeAspect="1" noMove="1" noResize="1" noEditPoints="1" noAdjustHandles="1" noChangeArrowheads="1" noChangeShapeType="1" noTextEdit="1"/>
              </p:cNvSpPr>
              <p:nvPr/>
            </p:nvSpPr>
            <p:spPr>
              <a:xfrm>
                <a:off x="722376" y="3674617"/>
                <a:ext cx="10753344" cy="1796034"/>
              </a:xfrm>
              <a:prstGeom prst="rect">
                <a:avLst/>
              </a:prstGeom>
              <a:blipFill rotWithShape="1">
                <a:blip r:embed="rId3"/>
                <a:stretch>
                  <a:fillRect l="-4" t="-28" b="-250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_1#037cf7e9e?vop=1&amp;pid=349bd3a3a&amp;color=0,0,0&amp;vtp=1&amp;bt=1&amp;bbb=1&amp;hb=1"/>
              <p:cNvSpPr/>
              <p:nvPr/>
            </p:nvSpPr>
            <p:spPr>
              <a:xfrm>
                <a:off x="722376" y="1005840"/>
                <a:ext cx="10753344" cy="2283079"/>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流经该森林生态系统的总能量是生产者固定的太阳能总量，可用丁表示，A错误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消耗量（丁）大于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释放量的总和（甲</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说明该森林生态系统的生产量增加，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这可能是生产者的种类和数量增加所引起的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，即该森林生态系统的物种丰富度可能正在增加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；碳在该生物群落内部以含碳有机物的形式沿食物链和食物网进行单向传递，C错误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生态系统中可能出现</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消耗量较小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释放量较大的情况，可能不符合该图，D错误。</a:t>
                </a:r>
                <a:endParaRPr lang="en-US" altLang="zh-CN" sz="2200" dirty="0"/>
              </a:p>
            </p:txBody>
          </p:sp>
        </mc:Choice>
        <mc:Fallback>
          <p:sp>
            <p:nvSpPr>
              <p:cNvPr id="2" name="QC_5_AS.6_1#037cf7e9e?vop=1&amp;pid=349bd3a3a&amp;color=0,0,0&amp;vtp=1&amp;bt=1&amp;bbb=1&amp;hb=1"/>
              <p:cNvSpPr>
                <a:spLocks noRot="1" noChangeAspect="1" noMove="1" noResize="1" noEditPoints="1" noAdjustHandles="1" noChangeArrowheads="1" noChangeShapeType="1" noTextEdit="1"/>
              </p:cNvSpPr>
              <p:nvPr/>
            </p:nvSpPr>
            <p:spPr>
              <a:xfrm>
                <a:off x="722376" y="1005840"/>
                <a:ext cx="10753344" cy="2283079"/>
              </a:xfrm>
              <a:prstGeom prst="rect">
                <a:avLst/>
              </a:prstGeom>
              <a:blipFill rotWithShape="1">
                <a:blip r:embed="rId1"/>
                <a:stretch>
                  <a:fillRect l="-4" r="-2586" b="-235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7_1#99d14f125?pid=349bd3a3a&amp;color=0,0,0&amp;vtp=1&amp;bt=1&amp;bbb=1&amp;hb=1"/>
              <p:cNvSpPr/>
              <p:nvPr/>
            </p:nvSpPr>
            <p:spPr>
              <a:xfrm>
                <a:off x="722376" y="100584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［河北保定2025高二期末］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2020年9月，我国明确提出实现2030年“碳达峰”的目标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”是指</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的排放量达到历史最高值之后逐步回落，是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排放量由增转降的拐点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循环示意图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表示生态系统的组成成分，①～⑦为相关途径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7_1#99d14f125?pid=349bd3a3a&amp;color=0,0,0&amp;vtp=1&amp;bt=1&amp;bbb=1&amp;hb=1"/>
              <p:cNvSpPr>
                <a:spLocks noRot="1" noChangeAspect="1" noMove="1" noResize="1" noEditPoints="1" noAdjustHandles="1" noChangeArrowheads="1" noChangeShapeType="1" noTextEdit="1"/>
              </p:cNvSpPr>
              <p:nvPr/>
            </p:nvSpPr>
            <p:spPr>
              <a:xfrm>
                <a:off x="722376" y="1005840"/>
                <a:ext cx="10753344" cy="1757553"/>
              </a:xfrm>
              <a:prstGeom prst="rect">
                <a:avLst/>
              </a:prstGeom>
              <a:blipFill rotWithShape="1">
                <a:blip r:embed="rId1"/>
                <a:stretch>
                  <a:fillRect l="-4" r="-673" b="-2609"/>
                </a:stretch>
              </a:blipFill>
            </p:spPr>
            <p:txBody>
              <a:bodyPr/>
              <a:lstStyle/>
              <a:p>
                <a:r>
                  <a:rPr lang="zh-CN" altLang="en-US">
                    <a:noFill/>
                  </a:rPr>
                  <a:t> </a:t>
                </a:r>
              </a:p>
            </p:txBody>
          </p:sp>
        </mc:Fallback>
      </mc:AlternateContent>
      <p:sp>
        <p:nvSpPr>
          <p:cNvPr id="3" name="QC_5_AN.8_1#99d14f125.bracket?pid=349bd3a3a&amp;color=0,0,0&amp;vpa=3&amp;vtp=1"/>
          <p:cNvSpPr/>
          <p:nvPr/>
        </p:nvSpPr>
        <p:spPr>
          <a:xfrm>
            <a:off x="909701" y="235839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7_2#99d14f125?htil=1&amp;pid=349bd3a3a&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031243" y="2899917"/>
            <a:ext cx="3291840" cy="17922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7_3#99d14f125.choices?htil=1&amp;pid=349bd3a3a&amp;color=0,0,0&amp;vtp=1&amp;bbb=1"/>
          <p:cNvSpPr/>
          <p:nvPr/>
        </p:nvSpPr>
        <p:spPr>
          <a:xfrm>
            <a:off x="722376" y="2825114"/>
            <a:ext cx="7324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A.C是生产者，和A、B、D共同构成生态系统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.碳进入非生物环境的途径有①②③⑤⑥⑦</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.碳达峰后生态系统的碳循环会明显减慢</a:t>
            </a:r>
            <a:endParaRPr lang="en-US" altLang="zh-CN" sz="2000" dirty="0"/>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.大力植树种草，提高森林覆盖率可缓解因⑦过程造成的温室效应</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9_1#99d14f125?vop=1&amp;pid=349bd3a3a&amp;color=0,0,0&amp;vtp=1&amp;bt=1&amp;bbb=1&amp;hb=1"/>
          <p:cNvSpPr/>
          <p:nvPr/>
        </p:nvSpPr>
        <p:spPr>
          <a:xfrm>
            <a:off x="722376" y="969264"/>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P61思考·讨论“分析碳循环的过程”的变式题，教材以问答题的形式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，让学生理解碳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循环的过程和形式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；本题将碳循环过程形象地展示出来，并通过设问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，突出碳循环过程的重点环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，有助于更好地理解碳循环的整体过程和每个阶段的具体形式。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0_1#99d14f125?vop=1&amp;pid=349bd3a3a&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生态系统的组成成分包括生产者、分解者、消费者和非生物的物质和能量，图中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C是生产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，D是分解者，A、B是消费者，由于缺少非生物的物质和能量，A、B、C、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D不能构成生态系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，A错误；⑥是捕食过程，发生在群落内，B错误；碳达峰后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的排放量会下降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，但碳循环不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会明显减慢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，C错误；大气中的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主要通过绿色植物的光合作用进入生物群落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，因此大力植树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，提高森林覆盖率可缓解因⑦（化石燃料燃烧）造成的温室效应，D正确。</a:t>
                </a:r>
                <a:endParaRPr lang="en-US" altLang="zh-CN" sz="2200" dirty="0"/>
              </a:p>
            </p:txBody>
          </p:sp>
        </mc:Choice>
        <mc:Fallback>
          <p:sp>
            <p:nvSpPr>
              <p:cNvPr id="2" name="QC_5_AS.10_1#99d14f125?vop=1&amp;pid=349bd3a3a&amp;color=0,0,0&amp;vtp=1&amp;bt=1&amp;bbb=1&amp;hb=1"/>
              <p:cNvSpPr>
                <a:spLocks noRot="1" noChangeAspect="1" noMove="1" noResize="1" noEditPoints="1" noAdjustHandles="1" noChangeArrowheads="1" noChangeShapeType="1" noTextEdit="1"/>
              </p:cNvSpPr>
              <p:nvPr/>
            </p:nvSpPr>
            <p:spPr>
              <a:xfrm>
                <a:off x="722376" y="1005840"/>
                <a:ext cx="10753344" cy="2240534"/>
              </a:xfrm>
              <a:prstGeom prst="rect">
                <a:avLst/>
              </a:prstGeom>
              <a:blipFill rotWithShape="1">
                <a:blip r:embed="rId1"/>
                <a:stretch>
                  <a:fillRect l="-4" r="-390" b="-20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9351</Words>
  <Application>WPS 演示</Application>
  <PresentationFormat>宽屏</PresentationFormat>
  <Paragraphs>588</Paragraphs>
  <Slides>50</Slides>
  <Notes>50</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50</vt:i4>
      </vt:variant>
    </vt:vector>
  </HeadingPairs>
  <TitlesOfParts>
    <vt:vector size="71"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2025-08-02T03:38:00Z</dcterms:created>
  <dcterms:modified xsi:type="dcterms:W3CDTF">2025-08-05T01:21:07Z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C7F12E74761545CF921B2A510D16A4C2_12</vt:lpwstr>
  </property>
  <property fmtid="{D5CDD505-2E9C-101B-9397-08002B2CF9AE}" pid="3" name="KSOProductBuildVer">
    <vt:lpwstr>2052-12.1.0.21915</vt:lpwstr>
  </property>
</Properties>
</file>