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684" autoAdjust="0"/>
    <p:restoredTop sz="94610"/>
  </p:normalViewPr>
  <p:slideViewPr>
    <p:cSldViewPr snapToGrid="0" snapToObjects="1">
      <p:cViewPr varScale="1">
        <p:scale>
          <a:sx n="74" d="100"/>
          <a:sy n="74" d="100"/>
        </p:scale>
        <p:origin x="91" y="36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14f76bfb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一、选择题（本题共5小题，每小题只有一个选项符合题目要求）</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f13791ef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二、选择题（本题共3小题，每小题有不止一个选项符合题目要求）</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992a600d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三、非选择题（本题共2小题）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4e75f9000925dd9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10.xml"/><Relationship Id="rId2" Type="http://schemas.openxmlformats.org/officeDocument/2006/relationships/image" Target="../media/image21.png"/><Relationship Id="rId1"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image" Target="../media/image22.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0.xml"/><Relationship Id="rId2" Type="http://schemas.openxmlformats.org/officeDocument/2006/relationships/image" Target="../media/image24.jpeg"/><Relationship Id="rId1"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image" Target="../media/image25.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image" Target="../media/image27.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0.xml"/><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image" Target="../media/image31.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0.xml"/><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0.xml"/><Relationship Id="rId2" Type="http://schemas.openxmlformats.org/officeDocument/2006/relationships/image" Target="../media/image36.png"/><Relationship Id="rId1" Type="http://schemas.openxmlformats.org/officeDocument/2006/relationships/image" Target="../media/image35.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0.xml"/><Relationship Id="rId1" Type="http://schemas.openxmlformats.org/officeDocument/2006/relationships/image" Target="../media/image3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0.xml"/><Relationship Id="rId1" Type="http://schemas.openxmlformats.org/officeDocument/2006/relationships/image" Target="../media/image38.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10.xml"/><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0.xml"/><Relationship Id="rId2" Type="http://schemas.openxmlformats.org/officeDocument/2006/relationships/image" Target="../media/image43.png"/><Relationship Id="rId1" Type="http://schemas.openxmlformats.org/officeDocument/2006/relationships/image" Target="../media/image42.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0.xml"/><Relationship Id="rId1" Type="http://schemas.openxmlformats.org/officeDocument/2006/relationships/image" Target="../media/image44.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0.xml"/><Relationship Id="rId1" Type="http://schemas.openxmlformats.org/officeDocument/2006/relationships/image" Target="../media/image4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0.xml"/><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image" Target="../media/image15.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0.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34d88b26b?pid=14f76bfb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［湖北武汉三校2025高二联考］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帽贝主要分布于布满岩石的狭长海岸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，涨潮时会脱离岩石在海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水中游走并以海藻为食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，退潮后再回到原来的岩石上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。科学家统计了某帽贝种群的相关数据并绘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制了如下图像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请据图分析下列说法正确的是(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34d88b26b.bracket?pid=14f76bfb2&amp;color=0,0,0&amp;vpa=4&amp;vtp=1"/>
          <p:cNvSpPr/>
          <p:nvPr/>
        </p:nvSpPr>
        <p:spPr>
          <a:xfrm>
            <a:off x="598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1_2#34d88b26b?htil=3&amp;pid=14f76bfb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94160" y="2408877"/>
            <a:ext cx="3922776" cy="29443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1_3#34d88b26b.choices?htil=3&amp;pid=14f76bfb2&amp;color=0,0,0&amp;vtp=1&amp;bbb=1&amp;hb=1"/>
              <p:cNvSpPr/>
              <p:nvPr/>
            </p:nvSpPr>
            <p:spPr>
              <a:xfrm>
                <a:off x="722376" y="2281877"/>
                <a:ext cx="6693408"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A.帽贝的种群数量呈“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A点达到该种群的环境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容纳量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.退潮时调查帽贝的种群密度应采用五点取样法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.在B点进行渔业捕捞可获得品质较好的最大捕捞量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.帽贝个体大小与种内竞争激烈程度呈负相关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，以此实现对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种群生物量稳定的调控</a:t>
                </a:r>
                <a:endParaRPr lang="en-US" altLang="zh-CN" sz="2000" dirty="0"/>
              </a:p>
            </p:txBody>
          </p:sp>
        </mc:Choice>
        <mc:Fallback>
          <p:sp>
            <p:nvSpPr>
              <p:cNvPr id="5" name="QC_5_BD.11_3#34d88b26b.choices?htil=3&amp;pid=14f76bfb2&amp;color=0,0,0&amp;vtp=1&amp;bbb=1&amp;hb=1"/>
              <p:cNvSpPr>
                <a:spLocks noRot="1" noChangeAspect="1" noMove="1" noResize="1" noEditPoints="1" noAdjustHandles="1" noChangeArrowheads="1" noChangeShapeType="1" noTextEdit="1"/>
              </p:cNvSpPr>
              <p:nvPr/>
            </p:nvSpPr>
            <p:spPr>
              <a:xfrm>
                <a:off x="722376" y="2281877"/>
                <a:ext cx="6693408" cy="2723134"/>
              </a:xfrm>
              <a:prstGeom prst="rect">
                <a:avLst/>
              </a:prstGeom>
              <a:blipFill rotWithShape="1">
                <a:blip r:embed="rId2"/>
                <a:stretch>
                  <a:fillRect l="-6" t="-12" r="-1116" b="-165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34d88b26b?vop=1&amp;pid=14f76bfb2&amp;color=0,0,0&amp;vtp=1&amp;bt=1&amp;bbb=1&amp;hb=1"/>
              <p:cNvSpPr/>
              <p:nvPr/>
            </p:nvSpPr>
            <p:spPr>
              <a:xfrm>
                <a:off x="722376" y="972000"/>
                <a:ext cx="10753344" cy="3574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环境容纳量指在自然条件下能够维持的最大种群数量，A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点之后种群的生物量不再变化，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但种群密度增大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，说明A点没有达到环境容纳量，A错误；帽贝分布于狭长海岸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，调查帽贝的种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群密度时应采用等距取样法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，而不是五点取样法，B错误；在种群数量超过</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后进行捕获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，且使捕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捞后种群数量在</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，可以持续获得较大捕获量，B点时帽贝最大长度较小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，此时捕捞可能无法获得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品质较好的帽贝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，C错误；帽贝以海藻为食，随种群密度增大，种内竞争激烈，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其最大体长减小，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而种群生物量基本不变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，说明帽贝个体大小与种内竞争激烈程度呈负相关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，以此实现对种群生物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量稳定的调控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3_1#34d88b26b?vop=1&amp;pid=14f76bfb2&amp;color=0,0,0&amp;vtp=1&amp;bt=1&amp;bbb=1&amp;hb=1"/>
              <p:cNvSpPr>
                <a:spLocks noRot="1" noChangeAspect="1" noMove="1" noResize="1" noEditPoints="1" noAdjustHandles="1" noChangeArrowheads="1" noChangeShapeType="1" noTextEdit="1"/>
              </p:cNvSpPr>
              <p:nvPr/>
            </p:nvSpPr>
            <p:spPr>
              <a:xfrm>
                <a:off x="722376" y="972000"/>
                <a:ext cx="10753344" cy="3574034"/>
              </a:xfrm>
              <a:prstGeom prst="rect">
                <a:avLst/>
              </a:prstGeom>
              <a:blipFill rotWithShape="1">
                <a:blip r:embed="rId1"/>
                <a:stretch>
                  <a:fillRect l="-4" t="-13" r="-1984" b="-126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4_1#99a871544?pid=14f76bfb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庙台槭是无患子科槭属的落叶乔木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，属于国家二级保护植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。研究人员对某地的天然庙台槭种群进行了调查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，发现仅少量庙台槭个体散生在总面积约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的落叶阔叶林中，受其他植物遮阴的影响，成树长势不佳，仅7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株成树可正常开花结果。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该种群年龄结构和各年龄阶段的死亡率统计结果如图所示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4_1#99a871544?pid=14f76bfb2&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2953" b="-2583"/>
                </a:stretch>
              </a:blipFill>
            </p:spPr>
            <p:txBody>
              <a:bodyPr/>
              <a:lstStyle/>
              <a:p>
                <a:r>
                  <a:rPr lang="zh-CN" altLang="en-US">
                    <a:noFill/>
                  </a:rPr>
                  <a:t> </a:t>
                </a:r>
              </a:p>
            </p:txBody>
          </p:sp>
        </mc:Fallback>
      </mc:AlternateContent>
      <p:sp>
        <p:nvSpPr>
          <p:cNvPr id="3" name="QC_5_AN.15_1#99a871544.bracket?pid=14f76bfb2&amp;color=0,0,0&amp;vpa=5&amp;vtp=1"/>
          <p:cNvSpPr/>
          <p:nvPr/>
        </p:nvSpPr>
        <p:spPr>
          <a:xfrm>
            <a:off x="9558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4_2#99a871544?htil=4&amp;pid=14f76bfb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848856" y="2866077"/>
            <a:ext cx="4599432" cy="29992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4_3#99a871544.choices?htil=4&amp;pid=14f76bfb2&amp;color=0,0,0&amp;vtp=1&amp;bbb=1&amp;hb=1"/>
          <p:cNvSpPr/>
          <p:nvPr/>
        </p:nvSpPr>
        <p:spPr>
          <a:xfrm>
            <a:off x="722376" y="2791274"/>
            <a:ext cx="6016752" cy="2265934"/>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A.为准确掌握该地庙台槭的种群数量最好用样方法调查</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.该地庙台槭种群的年龄结构为增长型</a:t>
            </a:r>
            <a:endParaRPr lang="en-US" altLang="zh-CN" sz="2000" dirty="0"/>
          </a:p>
          <a:p>
            <a:pPr latinLnBrk="1">
              <a:lnSpc>
                <a:spcPts val="37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.激烈的种内竞争是限制当地庙台槭种群增长的主要原因</a:t>
            </a:r>
            <a:endParaRPr lang="en-US" altLang="zh-CN" sz="2000" spc="-1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.直接决定当地庙台槭种群密度的是出生率、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年龄结构和性别比例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6_1#99a871544?vop=1&amp;pid=14f76bfb2&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6_2#99a871544?vop=1&amp;pid=14f76bfb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10712" y="1511300"/>
            <a:ext cx="5376672" cy="41605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7_1#99a871544?vop=1&amp;pid=14f76bfb2&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庙台槭为珍稀树种，种群数量少，为准确掌握其数量最好用逐个计数法调查，A错误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题意可知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，仅少量庙台槭个体散生在总面积约</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的落叶阔叶林中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，受其他植物遮阴的影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，成树长势不佳，仅7株成树可正常开花结果，由此可见，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庙台槭种群受其他植物遮阴影响，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在种间竞争中处于劣势，即该地庙台槭面临的主要生存压力来自与其他植物的种间竞争而非种内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，C错误；直接决定当地庙台槭种群密度的是出生率、死亡率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，年龄结构和性别比例间接影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响种群密度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17_1#99a871544?vop=1&amp;pid=14f76bfb2&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402"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8_1#9ab9d90a4?pid=f13791ef4&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［江苏南京2025高二月考］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如图为种群的各个数量特征之间的关系图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9_1#9ab9d90a4.bracket?pid=f13791ef4&amp;color=0,0,0&amp;vpa=6&amp;vtp=1&amp;bbb=1"/>
          <p:cNvSpPr/>
          <p:nvPr/>
        </p:nvSpPr>
        <p:spPr>
          <a:xfrm>
            <a:off x="960501" y="1407415"/>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pic>
        <p:nvPicPr>
          <p:cNvPr id="4" name="QC_5_BD.18_2#9ab9d90a4?htil=5&amp;pid=f13791ef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55652" y="1949450"/>
            <a:ext cx="3090672" cy="16367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8_3#9ab9d90a4.choices?htil=5&amp;pid=f13791ef4&amp;color=0,0,0&amp;vtp=1&amp;bbb=1"/>
          <p:cNvSpPr/>
          <p:nvPr/>
        </p:nvSpPr>
        <p:spPr>
          <a:xfrm>
            <a:off x="722376" y="1874647"/>
            <a:ext cx="752551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A.甲为出生率，乙为死亡率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.丙为性别比例，通过影响出生率和死亡率来间接影响种群密度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.丁为年龄结构，每种类型中都包括老年、成年和幼年三个年龄期</a:t>
            </a:r>
            <a:endParaRPr lang="en-US" altLang="zh-CN" sz="2000" dirty="0"/>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.种群密度是种群最基本的数量特征，总是随着出生率的增大而增大</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0_1#9ab9d90a4?vop=1&amp;pid=f13791ef4&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分析题图可知，甲、戊使种群密度增加，为出生率、迁入率，则乙、己为死亡率、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迁出率。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甲和乙均受丁的影响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，则丁为年龄结构，甲为出生率，乙为死亡率，丙为性别比例，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综上可知，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正确；丙为性别比例，通过影响出生率来间接影响种群密度，B错误；丁为年龄结构，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有增长型、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稳定型和衰退型三种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，每种类型中都包括老年、成年和幼年三个年龄期，C正确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；种群密度是种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群最基本的数量特征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，种群密度的大小取决于出生率和死亡率、迁入率和迁出率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，因此种群密度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不一定会随着种群出生率的增大而增大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1_1#aebd5121f?pid=f13791ef4&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［江西南昌2025高二期末改编</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某生物兴趣小组利用酵母菌在适宜条件下培养来探究种群密度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的动态变化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，该实验中酵母菌种群密度的估算值如表所示。第2天观察计数时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，发现计数室四个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角上的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4个中方格中共有34个酵母菌，其中有4个被台盼蓝染液染成蓝色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（该实验中使用的血细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胞计数板规格为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，16中方格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小方格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1_1#aebd5121f?pid=f13791ef4&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rotWithShape="1">
                <a:blip r:embed="rId1"/>
                <a:stretch>
                  <a:fillRect l="-4" t="-20" b="-205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8" name="QC_5_BD.21_2#aebd5121f?colgroup=14,3,1,3,3,3,3,3&amp;pid=f13791ef4&amp;color=0,0,0&amp;vtp=1&amp;bbb=1"/>
              <p:cNvGraphicFramePr>
                <a:graphicFrameLocks noGrp="1"/>
              </p:cNvGraphicFramePr>
              <p:nvPr/>
            </p:nvGraphicFramePr>
            <p:xfrm>
              <a:off x="722376" y="3323278"/>
              <a:ext cx="10698480" cy="853504"/>
            </p:xfrm>
            <a:graphic>
              <a:graphicData uri="http://schemas.openxmlformats.org/drawingml/2006/table">
                <a:tbl>
                  <a:tblPr/>
                  <a:tblGrid>
                    <a:gridCol w="3822192"/>
                    <a:gridCol w="1060704"/>
                    <a:gridCol w="512064"/>
                    <a:gridCol w="1060704"/>
                    <a:gridCol w="1060704"/>
                    <a:gridCol w="1060704"/>
                    <a:gridCol w="1060704"/>
                    <a:gridCol w="1060704"/>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7165">
                    <a:tc>
                      <a:txBody>
                        <a:bodyPr/>
                        <a:lstStyle/>
                        <a:p>
                          <a:pPr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活酵母菌密度</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/（万个·mL</a:t>
                          </a:r>
                          <a14:m>
                            <m:oMath xmlns:m="http://schemas.openxmlformats.org/officeDocument/2006/math">
                              <m:sSup>
                                <m:sSupPr>
                                  <m:ctrlPr>
                                    <a:rPr lang="en-US" altLang="zh-CN" sz="2000" b="1"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𝟏</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8" name="QC_5_BD.21_2#aebd5121f?colgroup=14,3,1,3,3,3,3,3&amp;pid=f13791ef4&amp;color=0,0,0&amp;vtp=1&amp;bbb=1"/>
              <p:cNvGraphicFramePr>
                <a:graphicFrameLocks noGrp="1"/>
              </p:cNvGraphicFramePr>
              <p:nvPr/>
            </p:nvGraphicFramePr>
            <p:xfrm>
              <a:off x="722376" y="3323278"/>
              <a:ext cx="10698480" cy="853504"/>
            </p:xfrm>
            <a:graphic>
              <a:graphicData uri="http://schemas.openxmlformats.org/drawingml/2006/table">
                <a:tbl>
                  <a:tblPr/>
                  <a:tblGrid>
                    <a:gridCol w="3822192"/>
                    <a:gridCol w="1060704"/>
                    <a:gridCol w="512064"/>
                    <a:gridCol w="1060704"/>
                    <a:gridCol w="1060704"/>
                    <a:gridCol w="1060704"/>
                    <a:gridCol w="1060704"/>
                    <a:gridCol w="1060704"/>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735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AN.22_1#aebd5121f.bracket?pid=f13791ef4&amp;color=0,0,0&amp;vpa=7&amp;vtp=1&amp;bbb=1"/>
          <p:cNvSpPr/>
          <p:nvPr/>
        </p:nvSpPr>
        <p:spPr>
          <a:xfrm>
            <a:off x="922401" y="278175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mc:AlternateContent xmlns:mc="http://schemas.openxmlformats.org/markup-compatibility/2006">
        <mc:Choice xmlns:a14="http://schemas.microsoft.com/office/drawing/2010/main" Requires="a14">
          <p:sp>
            <p:nvSpPr>
              <p:cNvPr id="5" name="QC_5_BD.21_3#aebd5121f.choices?pid=f13791ef4&amp;color=0,0,0&amp;vtp=1&amp;bbb=1"/>
              <p:cNvSpPr/>
              <p:nvPr/>
            </p:nvSpPr>
            <p:spPr>
              <a:xfrm>
                <a:off x="722376" y="431387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A.对培养液中的酵母菌进行计数时，逐个统计非常困难，可以采用抽样检测法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.从试管中吸取培养液前需要轻轻振荡试管几次，否则计数结果可能偏大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.表中第2天活酵母菌的密度约为136万个·mL</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.本实验不需要另设对照组，但需要重复实验</a:t>
                </a:r>
                <a:endParaRPr lang="en-US" altLang="zh-CN" sz="2000" dirty="0"/>
              </a:p>
            </p:txBody>
          </p:sp>
        </mc:Choice>
        <mc:Fallback>
          <p:sp>
            <p:nvSpPr>
              <p:cNvPr id="5" name="QC_5_BD.21_3#aebd5121f.choices?pid=f13791ef4&amp;color=0,0,0&amp;vtp=1&amp;bbb=1"/>
              <p:cNvSpPr>
                <a:spLocks noRot="1" noChangeAspect="1" noMove="1" noResize="1" noEditPoints="1" noAdjustHandles="1" noChangeArrowheads="1" noChangeShapeType="1" noTextEdit="1"/>
              </p:cNvSpPr>
              <p:nvPr/>
            </p:nvSpPr>
            <p:spPr>
              <a:xfrm>
                <a:off x="722376" y="4313878"/>
                <a:ext cx="10753344" cy="1796034"/>
              </a:xfrm>
              <a:prstGeom prst="rect">
                <a:avLst/>
              </a:prstGeom>
              <a:blipFill rotWithShape="1">
                <a:blip r:embed="rId3"/>
                <a:stretch>
                  <a:fillRect l="-4" t="-18" b="-25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3_1#aebd5121f?vop=1&amp;pid=f13791ef4&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对培养液中的酵母菌逐个计数是非常困难的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，可以采用抽样检测的方法估算培养液中的酵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母菌数量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，A正确；从试管中吸取培养液前需要轻轻振荡试管几次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，使培养液中的酵母菌均匀分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，减小误差，否则计数结果可能偏大或偏小，B正确；第2天观察计数时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，发现计数室四个角上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4个中方格中共有34个酵母菌，其中有4个被台盼蓝染液染成蓝色，为死细胞，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因此题表中第2</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天活酵母菌的密度约为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（个·mL</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），即120万个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·mL</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，C错误；本实验在时间上形成前后对照，不需要另设对照组，但需要重复实验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，避免偶然性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带来的误差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3_1#aebd5121f?vop=1&amp;pid=f13791ef4&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909"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4_1#aebd5121f?vop=1&amp;pid=f13791ef4&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p:txBody>
      </p:sp>
      <p:pic>
        <p:nvPicPr>
          <p:cNvPr id="3" name="QC_5_EX.24_2#aebd5121f?htil=6&amp;vop=1&amp;pid=f13791ef4&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200696" y="1511300"/>
            <a:ext cx="5239512" cy="20665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C_5_EX.24_3#aebd5121f?htil=6&amp;vop=1&amp;pid=f13791ef4&amp;color=0,0,0&amp;vtp=1&amp;bbb=1&amp;hb=1&amp;hs=1"/>
              <p:cNvSpPr/>
              <p:nvPr/>
            </p:nvSpPr>
            <p:spPr>
              <a:xfrm>
                <a:off x="722376" y="1432941"/>
                <a:ext cx="5376672"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血细胞计数板的规格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有25个中方格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，每个中方格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16个小方格；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培养液中细胞个数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格中细胞数量的平均值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稀释倍数。</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有16个中方格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，每个中方格</a:t>
                </a:r>
                <a:endParaRPr lang="en-US" altLang="zh-CN" sz="2000" dirty="0"/>
              </a:p>
            </p:txBody>
          </p:sp>
        </mc:Choice>
        <mc:Fallback>
          <p:sp>
            <p:nvSpPr>
              <p:cNvPr id="4" name="QC_5_EX.24_3#aebd5121f?htil=6&amp;vop=1&amp;pid=f13791ef4&amp;color=0,0,0&amp;vtp=1&amp;bbb=1&amp;hb=1&amp;hs=1"/>
              <p:cNvSpPr>
                <a:spLocks noRot="1" noChangeAspect="1" noMove="1" noResize="1" noEditPoints="1" noAdjustHandles="1" noChangeArrowheads="1" noChangeShapeType="1" noTextEdit="1"/>
              </p:cNvSpPr>
              <p:nvPr/>
            </p:nvSpPr>
            <p:spPr>
              <a:xfrm>
                <a:off x="722376" y="1432941"/>
                <a:ext cx="5376672" cy="2240534"/>
              </a:xfrm>
              <a:prstGeom prst="rect">
                <a:avLst/>
              </a:prstGeom>
              <a:blipFill rotWithShape="1">
                <a:blip r:embed="rId2"/>
                <a:stretch>
                  <a:fillRect l="-7" t="-17" r="-1904" b="-201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5_EX.24_3#aebd5121f?htil=6&amp;vop=1&amp;pid=f13791ef4&amp;color=0,0,0&amp;vtp=1&amp;bbb=1&amp;hb=1&amp;hs=1"/>
              <p:cNvSpPr/>
              <p:nvPr/>
            </p:nvSpPr>
            <p:spPr>
              <a:xfrm>
                <a:off x="722376" y="3729609"/>
                <a:ext cx="10752014" cy="405003"/>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25个小方格；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mL</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培养液中细胞个数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中方格中细胞数量的平均值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稀释倍数。</a:t>
                </a:r>
                <a:endParaRPr lang="en-US" altLang="zh-CN" sz="2000" dirty="0"/>
              </a:p>
            </p:txBody>
          </p:sp>
        </mc:Choice>
        <mc:Fallback>
          <p:sp>
            <p:nvSpPr>
              <p:cNvPr id="5" name="QC_5_EX.24_3#aebd5121f?htil=6&amp;vop=1&amp;pid=f13791ef4&amp;color=0,0,0&amp;vtp=1&amp;bbb=1&amp;hb=1&amp;hs=1"/>
              <p:cNvSpPr>
                <a:spLocks noRot="1" noChangeAspect="1" noMove="1" noResize="1" noEditPoints="1" noAdjustHandles="1" noChangeArrowheads="1" noChangeShapeType="1" noTextEdit="1"/>
              </p:cNvSpPr>
              <p:nvPr/>
            </p:nvSpPr>
            <p:spPr>
              <a:xfrm>
                <a:off x="722376" y="3729609"/>
                <a:ext cx="10752014" cy="405003"/>
              </a:xfrm>
              <a:prstGeom prst="rect">
                <a:avLst/>
              </a:prstGeom>
              <a:blipFill rotWithShape="1">
                <a:blip r:embed="rId3"/>
                <a:stretch>
                  <a:fillRect l="-4" t="-63" r="-414" b="-1282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fade">
                                      <p:cBhvr>
                                        <p:cTn id="25" dur="500"/>
                                        <p:tgtEl>
                                          <p:spTgt spid="4">
                                            <p:txEl>
                                              <p:pRg st="2" end="2"/>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500"/>
                                        <p:tgtEl>
                                          <p:spTgt spid="4">
                                            <p:txEl>
                                              <p:pRg st="3" end="3"/>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Effect transition="in" filter="fade">
                                      <p:cBhvr>
                                        <p:cTn id="31" dur="500"/>
                                        <p:tgtEl>
                                          <p:spTgt spid="4">
                                            <p:txEl>
                                              <p:pRg st="4" end="4"/>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
                                            <p:bg/>
                                          </p:spTgt>
                                        </p:tgtEl>
                                        <p:attrNameLst>
                                          <p:attrName>style.visibility</p:attrName>
                                        </p:attrNameLst>
                                      </p:cBhvr>
                                      <p:to>
                                        <p:strVal val="visible"/>
                                      </p:to>
                                    </p:set>
                                    <p:animEffect transition="in" filter="fade">
                                      <p:cBhvr>
                                        <p:cTn id="34" dur="500"/>
                                        <p:tgtEl>
                                          <p:spTgt spid="5">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Effect transition="in" filter="fade">
                                      <p:cBhvr>
                                        <p:cTn id="3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411e5664.fixed?pid=94a03f0d8&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a411e5664.fixed?pid=94a03f0d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第1章素养检测</a:t>
            </a:r>
            <a:endParaRPr lang="en-US" altLang="zh-CN" sz="4400" dirty="0"/>
          </a:p>
        </p:txBody>
      </p:sp>
      <p:pic>
        <p:nvPicPr>
          <p:cNvPr id="4" name="C_3#a411e5664.fixed?pid=94a03f0d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a411e5664.fixed?pid=94a03f0d8&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946954b1f?pid=f13791ef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［安徽卓越县中联盟2024高二期中］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调查池塘中某种鱼的种群数量变化，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得到如图所示的曲线，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并以此作为捕捞的依据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6_1#946954b1f.bracket?pid=f13791ef4&amp;color=0,0,0&amp;vpa=8&amp;vtp=1&amp;bbb=1"/>
          <p:cNvSpPr/>
          <p:nvPr/>
        </p:nvSpPr>
        <p:spPr>
          <a:xfrm>
            <a:off x="5761101" y="1410150"/>
            <a:ext cx="7191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pic>
        <p:nvPicPr>
          <p:cNvPr id="4" name="QC_5_BD.25_2#946954b1f?htil=7&amp;pid=f13791ef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25630" y="1951677"/>
            <a:ext cx="2304288" cy="13990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5_3#946954b1f.choices?htil=7&amp;pid=f13791ef4&amp;color=0,0,0&amp;vtp=1&amp;bbb=1"/>
              <p:cNvSpPr/>
              <p:nvPr/>
            </p:nvSpPr>
            <p:spPr>
              <a:xfrm>
                <a:off x="722376" y="1824677"/>
                <a:ext cx="831189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处该种鱼的种群数量不再持续上升，与其天敌的影响无关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.温度和食物等非密度制约因素也会影响该鱼种群的发展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点前开始捕捞该鱼种群，可长期获得较高的捕捞量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.若捕捞时的渔网网目过小，则可能会影响来年鱼的产量</a:t>
                </a:r>
                <a:endParaRPr lang="en-US" altLang="zh-CN" sz="2000" dirty="0"/>
              </a:p>
            </p:txBody>
          </p:sp>
        </mc:Choice>
        <mc:Fallback>
          <p:sp>
            <p:nvSpPr>
              <p:cNvPr id="5" name="QC_5_BD.25_3#946954b1f.choices?htil=7&amp;pid=f13791ef4&amp;color=0,0,0&amp;vtp=1&amp;bbb=1"/>
              <p:cNvSpPr>
                <a:spLocks noRot="1" noChangeAspect="1" noMove="1" noResize="1" noEditPoints="1" noAdjustHandles="1" noChangeArrowheads="1" noChangeShapeType="1" noTextEdit="1"/>
              </p:cNvSpPr>
              <p:nvPr/>
            </p:nvSpPr>
            <p:spPr>
              <a:xfrm>
                <a:off x="722376" y="1824677"/>
                <a:ext cx="8311896" cy="1796034"/>
              </a:xfrm>
              <a:prstGeom prst="rect">
                <a:avLst/>
              </a:prstGeom>
              <a:blipFill rotWithShape="1">
                <a:blip r:embed="rId2"/>
                <a:stretch>
                  <a:fillRect l="-5" t="-18" r="2"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7_1#946954b1f?vop=1&amp;pid=f13791ef4&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天敌是影响种群数量变化的生物因素之一，会影响种群的环境容纳量，故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处该种鱼的种群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数量不再持续上升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，与其天敌的影响有关，A错误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；温度等非密度制约因素也会影响该鱼种群的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，而食物属于影响种群密度变化的密度制约因素，B错误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；题图为池塘中某种鱼的种群数量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，由于种群增长速率在</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时最大，因此在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点后开始捕捞该鱼，且捕捞后种群数量处于</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可长期获得较高的捕捞量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，C错误；若捕捞时的渔网网目过小，则会导致幼龄个体被捕捞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种群年龄结构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，从而影响鱼种群的出生率，可能会影响来年鱼的产量，D正确。</a:t>
                </a:r>
                <a:endParaRPr lang="en-US" altLang="zh-CN" sz="2200" dirty="0"/>
              </a:p>
            </p:txBody>
          </p:sp>
        </mc:Choice>
        <mc:Fallback>
          <p:sp>
            <p:nvSpPr>
              <p:cNvPr id="2" name="QC_5_AS.27_1#946954b1f?vop=1&amp;pid=f13791ef4&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1718"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8_1#288ba688d?pid=992a600d3&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在某一片小麦田中，长着许多杂草，还有食草昆虫、青蛙、鼠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等动物活动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。某研究小组对该农田生态系统进行研究，请根据所学的知识回答：</a:t>
            </a:r>
            <a:endParaRPr lang="en-US" altLang="zh-CN" sz="2000" dirty="0"/>
          </a:p>
        </p:txBody>
      </p:sp>
      <p:sp>
        <p:nvSpPr>
          <p:cNvPr id="3" name="QB_6_BD.29_1#955d86b40?pid=288ba688d&amp;color=0,0,0&amp;vtp=1&amp;bbb=1&amp;hb=1"/>
          <p:cNvSpPr/>
          <p:nvPr/>
        </p:nvSpPr>
        <p:spPr>
          <a:xfrm>
            <a:off x="722376" y="188284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（1）研究小组要估算该农田中荠菜的种群密度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，应采用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。在取样时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，关键要做到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30_1#955d86b40.blank?pid=288ba688d&amp;color=0,0,0&amp;vpa=9&amp;vtp=1&amp;bbb=1"/>
          <p:cNvSpPr/>
          <p:nvPr/>
        </p:nvSpPr>
        <p:spPr>
          <a:xfrm>
            <a:off x="6977126" y="184474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样方</a:t>
            </a:r>
            <a:endParaRPr lang="en-US" altLang="zh-CN" sz="2000" dirty="0"/>
          </a:p>
        </p:txBody>
      </p:sp>
      <p:sp>
        <p:nvSpPr>
          <p:cNvPr id="5" name="QB_6_AN.31_1#955d86b40.blank?pid=288ba688d&amp;color=0,0,0&amp;vpa=10&amp;vtp=1&amp;bbb=1"/>
          <p:cNvSpPr/>
          <p:nvPr/>
        </p:nvSpPr>
        <p:spPr>
          <a:xfrm>
            <a:off x="795401" y="2282894"/>
            <a:ext cx="1200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随机取样</a:t>
            </a:r>
            <a:endParaRPr lang="en-US" altLang="zh-CN" sz="2000" dirty="0"/>
          </a:p>
        </p:txBody>
      </p:sp>
      <p:sp>
        <p:nvSpPr>
          <p:cNvPr id="6" name="QB_6_AS.32_1#955d86b40?vop=1&amp;pid=288ba688d&amp;color=0,0,0&amp;vtp=1&amp;bbb=1"/>
          <p:cNvSpPr/>
          <p:nvPr/>
        </p:nvSpPr>
        <p:spPr>
          <a:xfrm>
            <a:off x="722376" y="276505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调查植物种群密度通常用样方法，取样的关键是要做到随机取样。</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3_1#28f205866?pid=288ba688d&amp;color=0,0,0&amp;vtp=1&amp;bt=1&amp;bbb=1&amp;hb=1"/>
          <p:cNvSpPr/>
          <p:nvPr/>
        </p:nvSpPr>
        <p:spPr>
          <a:xfrm>
            <a:off x="722376" y="969265"/>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（2）防治某种虫害时，利用人工合成的性引诱剂诱杀害虫的雄性个体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，破坏害虫种群正常的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就会使很多雌性个体不能完成交配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，结果直接影响害虫的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从而使该种害虫的种群密度降低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4_1#28f205866.blank?pid=288ba688d&amp;color=0,0,0&amp;vpa=11&amp;vtp=1&amp;bbb=1"/>
          <p:cNvSpPr/>
          <p:nvPr/>
        </p:nvSpPr>
        <p:spPr>
          <a:xfrm>
            <a:off x="731901" y="1388365"/>
            <a:ext cx="1200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性别比例</a:t>
            </a:r>
            <a:endParaRPr lang="en-US" altLang="zh-CN" sz="2000" dirty="0"/>
          </a:p>
        </p:txBody>
      </p:sp>
      <p:sp>
        <p:nvSpPr>
          <p:cNvPr id="4" name="QB_6_AN.35_1#28f205866.blank?pid=288ba688d&amp;color=0,0,0&amp;vpa=12&amp;vtp=1&amp;bbb=1"/>
          <p:cNvSpPr/>
          <p:nvPr/>
        </p:nvSpPr>
        <p:spPr>
          <a:xfrm>
            <a:off x="8605901" y="13883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出生率</a:t>
            </a:r>
            <a:endParaRPr lang="en-US" altLang="zh-CN" sz="2000" dirty="0"/>
          </a:p>
        </p:txBody>
      </p:sp>
      <p:sp>
        <p:nvSpPr>
          <p:cNvPr id="5" name="QB_6_AS.36_1#28f205866?vop=1&amp;pid=288ba688d&amp;color=0,0,0&amp;vtp=1&amp;bbb=1&amp;hb=1"/>
          <p:cNvSpPr/>
          <p:nvPr/>
        </p:nvSpPr>
        <p:spPr>
          <a:xfrm>
            <a:off x="722376" y="2383536"/>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利用人工合成的性引诱剂诱杀害虫的雄性个体，会破坏害虫种群正常的性别比例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，使雌性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个体不能完成交配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，从而影响害虫的出生率，使该种害虫的种群密度降低。</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9513f14d4?pid=288ba688d&amp;color=0,0,0&amp;vtp=1&amp;bt=1&amp;bbb=1&amp;hb=1"/>
          <p:cNvSpPr/>
          <p:nvPr/>
        </p:nvSpPr>
        <p:spPr>
          <a:xfrm>
            <a:off x="722376" y="972000"/>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（3）研究小组为了监测和预报该生态系统内鼠害的发生情况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，对田鼠种群数量的变化规律进行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了研究。研究者通常采用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法估算该地区田鼠的种群数量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。若标记的田鼠有部分被鼬捕食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，则会导致种群密度估算结果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填“偏大”或“偏小”）。</a:t>
            </a:r>
            <a:endParaRPr lang="en-US" altLang="zh-CN" sz="2000" dirty="0"/>
          </a:p>
        </p:txBody>
      </p:sp>
      <p:sp>
        <p:nvSpPr>
          <p:cNvPr id="3" name="QB_6_AN.38_1#9513f14d4.blank?pid=288ba688d&amp;color=0,0,0&amp;vpa=13&amp;vtp=1&amp;bbb=1"/>
          <p:cNvSpPr/>
          <p:nvPr/>
        </p:nvSpPr>
        <p:spPr>
          <a:xfrm>
            <a:off x="3525901" y="1391100"/>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标记重捕</a:t>
            </a:r>
            <a:endParaRPr lang="en-US" altLang="zh-CN" sz="2000" dirty="0"/>
          </a:p>
        </p:txBody>
      </p:sp>
      <p:sp>
        <p:nvSpPr>
          <p:cNvPr id="4" name="QB_6_AN.39_1#9513f14d4.blank?pid=288ba688d&amp;color=0,0,0&amp;vpa=14&amp;vtp=1&amp;bbb=1"/>
          <p:cNvSpPr/>
          <p:nvPr/>
        </p:nvSpPr>
        <p:spPr>
          <a:xfrm>
            <a:off x="795401" y="2299150"/>
            <a:ext cx="692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偏大</a:t>
            </a:r>
            <a:endParaRPr lang="en-US" altLang="zh-CN" sz="2000" dirty="0"/>
          </a:p>
        </p:txBody>
      </p:sp>
      <mc:AlternateContent xmlns:mc="http://schemas.openxmlformats.org/markup-compatibility/2006">
        <mc:Choice xmlns:a14="http://schemas.microsoft.com/office/drawing/2010/main" Requires="a14">
          <p:sp>
            <p:nvSpPr>
              <p:cNvPr id="5" name="QB_6_AS.40_1#9513f14d4?vop=1&amp;pid=288ba688d&amp;color=0,0,0&amp;vtp=1&amp;bbb=1&amp;hb=1"/>
              <p:cNvSpPr/>
              <p:nvPr/>
            </p:nvSpPr>
            <p:spPr>
              <a:xfrm>
                <a:off x="722376" y="2849694"/>
                <a:ext cx="10753344" cy="22703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由于田鼠的活动能力强、活动范围大，所以常采用标记重捕法调查其种群数量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。标记重捕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法是在被调查种群的活动范围中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，捕获一部分个体，做上标记后再放回原来的环境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，经过一段时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间后进行重捕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，根据重捕到的动物中标记个体数占总个体数的比例，来估算种群的密度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。若某地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段种群个体数为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，其中首捕并标记总数为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，重捕总数为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，重捕中被标记的个体数为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𝑀𝑛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。若标记的田鼠有部分被鼬捕食，则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偏小，由此算出的种群数量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偏大。</a:t>
                </a:r>
                <a:endParaRPr lang="en-US" altLang="zh-CN" sz="2200" dirty="0"/>
              </a:p>
            </p:txBody>
          </p:sp>
        </mc:Choice>
        <mc:Fallback>
          <p:sp>
            <p:nvSpPr>
              <p:cNvPr id="5" name="QB_6_AS.40_1#9513f14d4?vop=1&amp;pid=288ba688d&amp;color=0,0,0&amp;vtp=1&amp;bbb=1&amp;hb=1"/>
              <p:cNvSpPr>
                <a:spLocks noRot="1" noChangeAspect="1" noMove="1" noResize="1" noEditPoints="1" noAdjustHandles="1" noChangeArrowheads="1" noChangeShapeType="1" noTextEdit="1"/>
              </p:cNvSpPr>
              <p:nvPr/>
            </p:nvSpPr>
            <p:spPr>
              <a:xfrm>
                <a:off x="722376" y="2849694"/>
                <a:ext cx="10753344" cy="2270379"/>
              </a:xfrm>
              <a:prstGeom prst="rect">
                <a:avLst/>
              </a:prstGeom>
              <a:blipFill rotWithShape="1">
                <a:blip r:embed="rId1"/>
                <a:stretch>
                  <a:fillRect l="-4" t="-20" r="-3638" b="-23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1_1#dcff213a6?pid=288ba688d&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（4）调查统计发现田鼠繁殖能力很强，在最初的一个月内，种群数量每天增加</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47</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查统计的数据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，构建的田鼠种群增长模型为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sub>
                    </m:sSub>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𝑡</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，由此可知田鼠在最初的一个月中的数量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形增长。田鼠大量繁殖导致植被破坏，加速土壤风蚀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，控制田鼠种群数量的根本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措施是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41_1#dcff213a6?pid=288ba688d&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862" b="-258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42_1#dcff213a6.blank?pid=288ba688d&amp;color=0,0,0&amp;vpa=15&amp;vtp=1&amp;bbb=1"/>
              <p:cNvSpPr/>
              <p:nvPr/>
            </p:nvSpPr>
            <p:spPr>
              <a:xfrm>
                <a:off x="2016188" y="1939421"/>
                <a:ext cx="220663"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𝐉</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42_1#dcff213a6.blank?pid=288ba688d&amp;color=0,0,0&amp;vpa=15&amp;vtp=1&amp;bbb=1"/>
              <p:cNvSpPr>
                <a:spLocks noRot="1" noChangeAspect="1" noMove="1" noResize="1" noEditPoints="1" noAdjustHandles="1" noChangeArrowheads="1" noChangeShapeType="1" noTextEdit="1"/>
              </p:cNvSpPr>
              <p:nvPr/>
            </p:nvSpPr>
            <p:spPr>
              <a:xfrm>
                <a:off x="2016188" y="1939421"/>
                <a:ext cx="220663" cy="294577"/>
              </a:xfrm>
              <a:prstGeom prst="rect">
                <a:avLst/>
              </a:prstGeom>
              <a:blipFill rotWithShape="1">
                <a:blip r:embed="rId2"/>
                <a:stretch>
                  <a:fillRect l="-29" t="-44" r="173" b="-7737"/>
                </a:stretch>
              </a:blipFill>
            </p:spPr>
            <p:txBody>
              <a:bodyPr/>
              <a:lstStyle/>
              <a:p>
                <a:r>
                  <a:rPr lang="zh-CN" altLang="en-US">
                    <a:noFill/>
                  </a:rPr>
                  <a:t> </a:t>
                </a:r>
              </a:p>
            </p:txBody>
          </p:sp>
        </mc:Fallback>
      </mc:AlternateContent>
      <p:sp>
        <p:nvSpPr>
          <p:cNvPr id="4" name="QB_6_AN.43_1#dcff213a6.blank?pid=288ba688d&amp;color=0,0,0&amp;vpa=16&amp;vtp=1&amp;bbb=1"/>
          <p:cNvSpPr/>
          <p:nvPr/>
        </p:nvSpPr>
        <p:spPr>
          <a:xfrm>
            <a:off x="1493901" y="2286450"/>
            <a:ext cx="399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增加环境阻力，降低其环境容纳量</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S.44_1#dcff213a6?vop=1&amp;pid=288ba688d&amp;color=0,0,0&amp;vtp=1&amp;bbb=1&amp;hb=1"/>
              <p:cNvSpPr/>
              <p:nvPr/>
            </p:nvSpPr>
            <p:spPr>
              <a:xfrm>
                <a:off x="722376" y="273907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根据题干分析可知，田鼠在最初的一个月内，种群数量每天增加</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47</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47</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种群数量增长符合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”形曲线。控制田鼠种群数量的根本措施是降低其环境容纳量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，增加田鼠生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存的阻力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5" name="QB_6_AS.44_1#dcff213a6?vop=1&amp;pid=288ba688d&amp;color=0,0,0&amp;vtp=1&amp;bbb=1&amp;hb=1"/>
              <p:cNvSpPr>
                <a:spLocks noRot="1" noChangeAspect="1" noMove="1" noResize="1" noEditPoints="1" noAdjustHandles="1" noChangeArrowheads="1" noChangeShapeType="1" noTextEdit="1"/>
              </p:cNvSpPr>
              <p:nvPr/>
            </p:nvSpPr>
            <p:spPr>
              <a:xfrm>
                <a:off x="722376" y="2739077"/>
                <a:ext cx="10753344" cy="1326134"/>
              </a:xfrm>
              <a:prstGeom prst="rect">
                <a:avLst/>
              </a:prstGeom>
              <a:blipFill rotWithShape="1">
                <a:blip r:embed="rId3"/>
                <a:stretch>
                  <a:fillRect l="-4" t="-24" r="-2374"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5_1#91524d523?pid=992a600d3&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布氏田鼠是内蒙古草原的主要害鼠，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雨季时种群密度大幅增加。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探究降水量影响布氏田鼠种群密度的机制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，对草原鼠害的防控具有重要意义。</a:t>
            </a:r>
            <a:endParaRPr lang="en-US" altLang="zh-CN" sz="2000" dirty="0"/>
          </a:p>
        </p:txBody>
      </p:sp>
      <p:pic>
        <p:nvPicPr>
          <p:cNvPr id="3" name="QO_5_BD.45_3#91524d523?iti=1&amp;htil=1&amp;pid=992a600d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359152" y="1961203"/>
            <a:ext cx="2093976" cy="18653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45_4#91524d523?iti=2&amp;htil=1&amp;pid=992a600d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601968" y="2153227"/>
            <a:ext cx="4370832" cy="16733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45_5#91524d523?iti=1&amp;htil=1&amp;pid=992a600d3&amp;color=0,0,0&amp;vtp=1&amp;bbb=1"/>
          <p:cNvSpPr/>
          <p:nvPr/>
        </p:nvSpPr>
        <p:spPr>
          <a:xfrm>
            <a:off x="3175952" y="395357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5_BD.45_6#91524d523?iti=2&amp;htil=1&amp;pid=992a600d3&amp;color=0,0,0&amp;vtp=1&amp;bbb=1"/>
          <p:cNvSpPr/>
          <p:nvPr/>
        </p:nvSpPr>
        <p:spPr>
          <a:xfrm>
            <a:off x="8557197" y="395357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46_1#1d27fcf94?pid=91524d523&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（1）科研人员以田鼠幼鼠为实验对象开展了野外人工降雨围栏实验（围栏用钢板构成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，铁丝网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），将相同体重的田鼠幼鼠置于不同样地中，5个月后检测相关指标，结果如图1、图2所示。</a:t>
            </a:r>
            <a:endParaRPr lang="en-US" altLang="zh-CN" sz="2000" dirty="0"/>
          </a:p>
        </p:txBody>
      </p:sp>
      <p:sp>
        <p:nvSpPr>
          <p:cNvPr id="3" name="QB_7_BD.47_1#fb7128a4b?pid=1d27fcf94&amp;color=0,0,0&amp;vtp=1&amp;bbb=1&amp;hb=1"/>
          <p:cNvSpPr/>
          <p:nvPr/>
        </p:nvSpPr>
        <p:spPr>
          <a:xfrm>
            <a:off x="722376" y="188284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①由图1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组田鼠体重增幅更大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。田鼠体重的增加有利于个体越冬存活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、性成熟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提前，影响田鼠种群的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从而直接导致种群密度增加。</a:t>
            </a:r>
            <a:endParaRPr lang="en-US" altLang="zh-CN" sz="2000" dirty="0"/>
          </a:p>
        </p:txBody>
      </p:sp>
      <p:sp>
        <p:nvSpPr>
          <p:cNvPr id="4" name="QB_7_AN.48_1#fb7128a4b.blank?pid=1d27fcf94&amp;color=0,0,0&amp;vpa=17&amp;vtp=1&amp;bbb=1"/>
          <p:cNvSpPr/>
          <p:nvPr/>
        </p:nvSpPr>
        <p:spPr>
          <a:xfrm>
            <a:off x="2405126" y="184474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增加降水</a:t>
            </a:r>
            <a:endParaRPr lang="en-US" altLang="zh-CN" sz="2000" dirty="0"/>
          </a:p>
        </p:txBody>
      </p:sp>
      <p:sp>
        <p:nvSpPr>
          <p:cNvPr id="5" name="QB_7_AN.49_1#fb7128a4b.blank?pid=1d27fcf94&amp;color=0,0,0&amp;vpa=18&amp;vtp=1&amp;bbb=1"/>
          <p:cNvSpPr/>
          <p:nvPr/>
        </p:nvSpPr>
        <p:spPr>
          <a:xfrm>
            <a:off x="3271901" y="2282894"/>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出生率和死亡率</a:t>
            </a:r>
            <a:endParaRPr lang="en-US" altLang="zh-CN" sz="2000" dirty="0"/>
          </a:p>
        </p:txBody>
      </p:sp>
      <p:sp>
        <p:nvSpPr>
          <p:cNvPr id="6" name="QB_7_AS.50_1#fb7128a4b?vop=1&amp;pid=1d27fcf94&amp;color=0,0,0&amp;vtp=1&amp;bbb=1&amp;hb=1"/>
          <p:cNvSpPr/>
          <p:nvPr/>
        </p:nvSpPr>
        <p:spPr>
          <a:xfrm>
            <a:off x="722376" y="282747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分析图1可知，增加降水组田鼠体重增幅更大。田鼠体重增加有利于个体存活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，可以降低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，育龄个体增多可以提高出生率，即通过影响种群的出生率和死亡率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，从而直接导致种群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7" name="QB_7_BD.51_1#0ab6d623f?pid=1d27fcf94&amp;color=0,0,0&amp;vtp=1&amp;bbb=1"/>
          <p:cNvSpPr/>
          <p:nvPr/>
        </p:nvSpPr>
        <p:spPr>
          <a:xfrm>
            <a:off x="722376" y="4206817"/>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②由图2可知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，增加降水有利于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，从而改变了其在田鼠食谱中的比例。</a:t>
            </a:r>
            <a:endParaRPr lang="en-US" altLang="zh-CN" sz="2000" dirty="0"/>
          </a:p>
        </p:txBody>
      </p:sp>
      <p:sp>
        <p:nvSpPr>
          <p:cNvPr id="8" name="QB_7_AN.52_1#0ab6d623f.blank?pid=1d27fcf94&amp;color=0,0,0&amp;vpa=19&amp;vtp=1&amp;bbb=1"/>
          <p:cNvSpPr/>
          <p:nvPr/>
        </p:nvSpPr>
        <p:spPr>
          <a:xfrm>
            <a:off x="4183126" y="4168717"/>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羊草</a:t>
            </a:r>
            <a:endParaRPr lang="en-US" altLang="zh-CN" sz="2000" dirty="0"/>
          </a:p>
        </p:txBody>
      </p:sp>
      <p:sp>
        <p:nvSpPr>
          <p:cNvPr id="9" name="QB_7_AS.53_1#0ab6d623f?vop=1&amp;pid=1d27fcf94&amp;color=0,0,0&amp;vtp=1&amp;bbb=1&amp;hb=1"/>
          <p:cNvSpPr/>
          <p:nvPr/>
        </p:nvSpPr>
        <p:spPr>
          <a:xfrm>
            <a:off x="722376" y="471532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分析图2可知，增加降水组羊草的相对生物量明显增加，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即增加降水有利于羊草的生长，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使其在田鼠食谱中所占比例增加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bg/>
                                          </p:spTgt>
                                        </p:tgtEl>
                                        <p:attrNameLst>
                                          <p:attrName>style.visibility</p:attrName>
                                        </p:attrNameLst>
                                      </p:cBhvr>
                                      <p:to>
                                        <p:strVal val="visible"/>
                                      </p:to>
                                    </p:set>
                                    <p:animEffect transition="in" filter="fade">
                                      <p:cBhvr>
                                        <p:cTn id="37" dur="500"/>
                                        <p:tgtEl>
                                          <p:spTgt spid="8">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0" end="0"/>
                                            </p:txEl>
                                          </p:spTgt>
                                        </p:tgtEl>
                                        <p:attrNameLst>
                                          <p:attrName>style.visibility</p:attrName>
                                        </p:attrNameLst>
                                      </p:cBhvr>
                                      <p:to>
                                        <p:strVal val="visible"/>
                                      </p:to>
                                    </p:set>
                                    <p:animEffect transition="in" filter="fade">
                                      <p:cBhvr>
                                        <p:cTn id="40" dur="500"/>
                                        <p:tgtEl>
                                          <p:spTgt spid="8">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xEl>
                                              <p:pRg st="1" end="1"/>
                                            </p:txEl>
                                          </p:spTgt>
                                        </p:tgtEl>
                                        <p:attrNameLst>
                                          <p:attrName>style.visibility</p:attrName>
                                        </p:attrNameLst>
                                      </p:cBhvr>
                                      <p:to>
                                        <p:strVal val="visible"/>
                                      </p:to>
                                    </p:set>
                                    <p:animEffect transition="in" filter="fade">
                                      <p:cBhvr>
                                        <p:cTn id="51"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8" grpId="0" animBg="1" build="p"/>
      <p:bldP spid="9"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54_1#20848200f?pid=91524d523&amp;color=0,0,0&amp;vtp=1&amp;bt=1&amp;bbb=1&amp;hb=1"/>
              <p:cNvSpPr/>
              <p:nvPr/>
            </p:nvSpPr>
            <p:spPr>
              <a:xfrm>
                <a:off x="722376" y="972000"/>
                <a:ext cx="10753344" cy="3637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（2）进一步研究发现，田鼠食谱变化使其对果糖等营养成分的摄入增加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，进而引起其肠道中能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合成短链脂肪酸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（宿主的主要能源物质之一，与体重增长呈显著正相关）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的菌群比例也显著增加。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综合上述研究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，请将下列选项排序，以解释降水量影响布氏田鼠种群密度的机制：降雨量增加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体重增加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.田鼠肠道微生物的菌群比例改变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.田鼠食谱中不同植物的比例改变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.田鼠获得的能源物质增加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.草原植物群落组成改变</a:t>
                </a:r>
                <a:endParaRPr lang="en-US" altLang="zh-CN" sz="2000" dirty="0"/>
              </a:p>
            </p:txBody>
          </p:sp>
        </mc:Choice>
        <mc:Fallback>
          <p:sp>
            <p:nvSpPr>
              <p:cNvPr id="2" name="QB_6_BD.54_1#20848200f?pid=91524d523&amp;color=0,0,0&amp;vtp=1&amp;bt=1&amp;bbb=1&amp;hb=1"/>
              <p:cNvSpPr>
                <a:spLocks noRot="1" noChangeAspect="1" noMove="1" noResize="1" noEditPoints="1" noAdjustHandles="1" noChangeArrowheads="1" noChangeShapeType="1" noTextEdit="1"/>
              </p:cNvSpPr>
              <p:nvPr/>
            </p:nvSpPr>
            <p:spPr>
              <a:xfrm>
                <a:off x="722376" y="972000"/>
                <a:ext cx="10753344" cy="3637534"/>
              </a:xfrm>
              <a:prstGeom prst="rect">
                <a:avLst/>
              </a:prstGeom>
              <a:blipFill rotWithShape="1">
                <a:blip r:embed="rId1"/>
                <a:stretch>
                  <a:fillRect l="-4" t="-12" r="-2764" b="-1238"/>
                </a:stretch>
              </a:blipFill>
            </p:spPr>
            <p:txBody>
              <a:bodyPr/>
              <a:lstStyle/>
              <a:p>
                <a:r>
                  <a:rPr lang="zh-CN" altLang="en-US">
                    <a:noFill/>
                  </a:rPr>
                  <a:t> </a:t>
                </a:r>
              </a:p>
            </p:txBody>
          </p:sp>
        </mc:Fallback>
      </mc:AlternateContent>
      <p:sp>
        <p:nvSpPr>
          <p:cNvPr id="3" name="QB_6_AN.55_1#20848200f.blank?pid=91524d523&amp;color=0,0,0&amp;vpa=20&amp;vtp=1"/>
          <p:cNvSpPr/>
          <p:nvPr/>
        </p:nvSpPr>
        <p:spPr>
          <a:xfrm>
            <a:off x="693801" y="2305500"/>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B_6_AN.56_1#20848200f.blank?pid=91524d523&amp;color=0,0,0&amp;vpa=21&amp;vtp=1"/>
          <p:cNvSpPr/>
          <p:nvPr/>
        </p:nvSpPr>
        <p:spPr>
          <a:xfrm>
            <a:off x="1427226" y="2305500"/>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B_6_AN.57_1#20848200f.blank?pid=91524d523&amp;color=0,0,0&amp;vpa=22&amp;vtp=1"/>
          <p:cNvSpPr/>
          <p:nvPr/>
        </p:nvSpPr>
        <p:spPr>
          <a:xfrm>
            <a:off x="2020951" y="2305500"/>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6" name="QB_6_AN.58_1#20848200f.blank?pid=91524d523&amp;color=0,0,0&amp;vpa=23&amp;vtp=1"/>
          <p:cNvSpPr/>
          <p:nvPr/>
        </p:nvSpPr>
        <p:spPr>
          <a:xfrm>
            <a:off x="2754376" y="2305500"/>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59_1#20848200f?vop=1&amp;pid=91524d52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降水量增加，会导致草原植物群落组成改变，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从而引起田鼠食谱中不同植物的比例改变，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田鼠食谱变化使其对果糖等营养成分的摄入增加，进而引起其肠道中能合成短链脂肪酸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宿主的主要能源物质之一，与体重增长呈显著正相关）的菌群比例显著增加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，因此田鼠获得的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能源物质增加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，体重增加，种群密度增加，即降水量增加</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d>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体重增加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密度增加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6_AS.59_1#20848200f?vop=1&amp;pid=91524d523&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402"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1af9ed490?pid=a411e5664&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建议用时：30分钟</a:t>
            </a:r>
            <a:endParaRPr lang="en-US" altLang="zh-CN" sz="2000" dirty="0"/>
          </a:p>
        </p:txBody>
      </p:sp>
      <p:sp>
        <p:nvSpPr>
          <p:cNvPr id="3" name="QC_5_BD.1_1#1a54ccc6f?pid=14f76bfb2&amp;color=0,0,0&amp;vtp=1&amp;bbb=1&amp;hb=1"/>
          <p:cNvSpPr/>
          <p:nvPr/>
        </p:nvSpPr>
        <p:spPr>
          <a:xfrm>
            <a:off x="722376" y="1432941"/>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［河南新乡2025高二期末］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我国科学家基于人工智能图像识别和检测技术而研发出的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“虫脸识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”技术，能够让机器自动化识别当前拍摄的照片中害虫的种类、数量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，对我国农业病虫害的防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治起到了重要的作用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_1#1a54ccc6f.bracket?pid=14f76bfb2&amp;color=0,0,0&amp;vpa=1&amp;vtp=1"/>
          <p:cNvSpPr/>
          <p:nvPr/>
        </p:nvSpPr>
        <p:spPr>
          <a:xfrm>
            <a:off x="5494401" y="2328291"/>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1_2#1a54ccc6f.choices?pid=14f76bfb2&amp;color=0,0,0&amp;vtp=1&amp;bbb=1"/>
          <p:cNvSpPr/>
          <p:nvPr/>
        </p:nvSpPr>
        <p:spPr>
          <a:xfrm>
            <a:off x="722376" y="278904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A.该技术可用于蝗虫等迁飞性害虫的实时监测，预测害虫数量的变化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.“虫脸识别”技术可以彻底消除农业病虫害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.需要遵循随机取样的原则，采集多处的数据，以评估虫害等级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.通过该技术可以估算种群密度，有利于避免盲目大量地使用农药灭虫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0_1#415d47d56?pid=91524d523&amp;color=0,0,0&amp;vtp=1&amp;bt=1&amp;bbb=1&amp;hb=1"/>
          <p:cNvSpPr/>
          <p:nvPr/>
        </p:nvSpPr>
        <p:spPr>
          <a:xfrm>
            <a:off x="722376" y="972000"/>
            <a:ext cx="10753344" cy="2240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（3）若要验证菌群比例变化与田鼠体重变化的因果关系，请从①~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③中选择合适的田鼠作为菌群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的供体和受体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，设计两组菌群移植实验，写出相应的供受体组合并预期实验结果。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增加降水组田鼠</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②半干旱组田鼠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抗生素处理的“无菌鼠”</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供受体组合：</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填编号）；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预期实验结果：</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61_1#415d47d56.blank?pid=91524d523&amp;color=0,0,0&amp;vpa=24&amp;vtp=1&amp;bbb=1"/>
          <p:cNvSpPr/>
          <p:nvPr/>
        </p:nvSpPr>
        <p:spPr>
          <a:xfrm>
            <a:off x="2255901" y="2769050"/>
            <a:ext cx="145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①③和②③</a:t>
            </a:r>
            <a:endParaRPr lang="en-US" altLang="zh-CN" sz="2000" dirty="0"/>
          </a:p>
        </p:txBody>
      </p:sp>
      <p:sp>
        <p:nvSpPr>
          <p:cNvPr id="4" name="QB_6_AN.62_1#415d47d56.blank?pid=91524d523&amp;color=0,0,0&amp;vpa=25&amp;vtp=1&amp;bbb=1"/>
          <p:cNvSpPr/>
          <p:nvPr/>
        </p:nvSpPr>
        <p:spPr>
          <a:xfrm>
            <a:off x="7081901" y="2769050"/>
            <a:ext cx="374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①③组田鼠体重增幅比②③组大</a:t>
            </a:r>
            <a:endParaRPr lang="en-US" altLang="zh-CN" sz="2000" dirty="0"/>
          </a:p>
        </p:txBody>
      </p:sp>
      <p:sp>
        <p:nvSpPr>
          <p:cNvPr id="5" name="QB_6_AS.63_1#415d47d56?vop=1&amp;pid=91524d523&amp;color=0,0,0&amp;vtp=1&amp;bbb=1&amp;hb=1"/>
          <p:cNvSpPr/>
          <p:nvPr/>
        </p:nvSpPr>
        <p:spPr>
          <a:xfrm>
            <a:off x="722376" y="3313245"/>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要验证菌群比例变化与田鼠体重变化的因果关系，自变量为菌群比例变化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，供体可以选取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增加降水组田鼠和半干旱组田鼠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，受体应为没有菌群鼠，即③抗生素处理的“无菌鼠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计两组菌群移植实验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，一组移植增加降水组田鼠的菌群，一组移植半干旱组田鼠的菌群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，即相应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的供受体组合为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①③和②③。由于增加降水会使田鼠体重增幅变大，因此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①③组田鼠体重增幅比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1a54ccc6f?vop=1&amp;pid=14f76bfb2&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机器自动化识别当前拍摄的照片中害虫的种类、数量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，可用于蝗虫等迁飞性害虫的监测工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，A正确；“虫脸识别”技术对我国农业病虫害的防治起到了重要的作用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，但并不能彻底消除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农业病虫害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，B错误；需要遵循随机取样的原则，采集多处的数据求平均值更接近实际情况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此为避免偶然性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，需要多个采样点的数据来评估虫害等级，C正确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；机器自动化识别当前拍摄的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照片中害虫种类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、数量，可以有效提供相应数据，适时适量使用农药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，有利于避免盲目大量地使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用农药灭虫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d78795e4e?pid=14f76bfb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某山地并入自然保护区后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，山兔种群密度与种群增长速率的变化情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况如图所示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。某研究机构对达到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值后的山兔进行了调查，调查样方总面积为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，随机布设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个笼子，统计所捕获的山兔数量和性别，进行标记后放归；3日后进行重捕与调查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，所得到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的调查数据如表所示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d78795e4e?pid=14f76bfb2&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b="-2583"/>
                </a:stretch>
              </a:blipFill>
            </p:spPr>
            <p:txBody>
              <a:bodyPr/>
              <a:lstStyle/>
              <a:p>
                <a:r>
                  <a:rPr lang="zh-CN" altLang="en-US">
                    <a:noFill/>
                  </a:rPr>
                  <a:t> </a:t>
                </a:r>
              </a:p>
            </p:txBody>
          </p:sp>
        </mc:Fallback>
      </mc:AlternateContent>
      <p:graphicFrame>
        <p:nvGraphicFramePr>
          <p:cNvPr id="6" name="QC_5_BD.4_2#d78795e4e?colgroup=6,8,8,8,8&amp;pid=14f76bfb2&amp;color=0,0,0&amp;vtp=1&amp;bbb=1"/>
          <p:cNvGraphicFramePr>
            <a:graphicFrameLocks noGrp="1"/>
          </p:cNvGraphicFramePr>
          <p:nvPr/>
        </p:nvGraphicFramePr>
        <p:xfrm>
          <a:off x="722376" y="2866077"/>
          <a:ext cx="10698480" cy="1273810"/>
        </p:xfrm>
        <a:graphic>
          <a:graphicData uri="http://schemas.openxmlformats.org/drawingml/2006/table">
            <a:tbl>
              <a:tblPr/>
              <a:tblGrid>
                <a:gridCol w="1700784"/>
                <a:gridCol w="2249424"/>
                <a:gridCol w="2249424"/>
                <a:gridCol w="2249424"/>
                <a:gridCol w="224942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捕获数/只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雌性个数/只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雄性个数/只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5_1#d78795e4e.bracket?pid=14f76bfb2&amp;color=0,0,0&amp;vpa=2&amp;vtp=1"/>
          <p:cNvSpPr/>
          <p:nvPr/>
        </p:nvSpPr>
        <p:spPr>
          <a:xfrm>
            <a:off x="6002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5" name="QC_5_BD.4_3#d78795e4e?htil=1&amp;pid=14f76bfb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665208" y="4275777"/>
            <a:ext cx="1792224" cy="16184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4_4#d78795e4e.choices?htil=1&amp;pid=14f76bfb2&amp;color=0,0,0&amp;vtp=1&amp;bbb=1"/>
              <p:cNvSpPr/>
              <p:nvPr/>
            </p:nvSpPr>
            <p:spPr>
              <a:xfrm>
                <a:off x="722376" y="4275777"/>
                <a:ext cx="882396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A.山兔种群增长过程中，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两点的环境阻力相同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.山兔种群增长过程中，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两点的年龄结构类型均为增长型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.山兔种群达到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值之后，平均种群密度约为288只·hm</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.山兔种群达到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值之后，种群数量不再发生改变</a:t>
                </a:r>
                <a:endParaRPr lang="en-US" altLang="zh-CN" sz="2000" dirty="0"/>
              </a:p>
            </p:txBody>
          </p:sp>
        </mc:Choice>
        <mc:Fallback>
          <p:sp>
            <p:nvSpPr>
              <p:cNvPr id="3" name="QC_5_BD.4_4#d78795e4e.choices?htil=1&amp;pid=14f76bfb2&amp;color=0,0,0&amp;vtp=1&amp;bbb=1"/>
              <p:cNvSpPr>
                <a:spLocks noRot="1" noChangeAspect="1" noMove="1" noResize="1" noEditPoints="1" noAdjustHandles="1" noChangeArrowheads="1" noChangeShapeType="1" noTextEdit="1"/>
              </p:cNvSpPr>
              <p:nvPr/>
            </p:nvSpPr>
            <p:spPr>
              <a:xfrm>
                <a:off x="722376" y="4275777"/>
                <a:ext cx="8823960" cy="1796034"/>
              </a:xfrm>
              <a:prstGeom prst="rect">
                <a:avLst/>
              </a:prstGeom>
              <a:blipFill rotWithShape="1">
                <a:blip r:embed="rId3"/>
                <a:stretch>
                  <a:fillRect l="-4" t="-18" r="4"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_1#d78795e4e?vop=1&amp;pid=14f76bfb2&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6_2#d78795e4e?vop=1&amp;pid=14f76bfb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36392" y="1511300"/>
            <a:ext cx="5916168" cy="28254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_1#d78795e4e?vop=1&amp;pid=14f76bfb2&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标记重捕法计算种群总数的公式是初捕数/种群总数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重捕标记数/重捕数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，所以山兔种群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值之后，种群总数约为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288</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（只），由于调查样方总面积为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均种群密度约为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144只·hm</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，C错误；山兔种群达到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值之后，种群数量会在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值上下波动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非不再发生改变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7_1#d78795e4e?vop=1&amp;pid=14f76bfb2&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8_1#70f3365e6?htil=2&amp;pid=14f76bfb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480" y="1054295"/>
            <a:ext cx="3035808" cy="31089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8_2#70f3365e6?htil=2&amp;pid=14f76bfb2&amp;color=0,0,0&amp;vtp=1&amp;bt=1&amp;bbb=1&amp;hb=1"/>
              <p:cNvSpPr/>
              <p:nvPr/>
            </p:nvSpPr>
            <p:spPr>
              <a:xfrm>
                <a:off x="722376" y="972000"/>
                <a:ext cx="7580376"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［重庆巴蜀中学2025高二月考］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种群的聚居有利于种群繁衍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群密度过小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，那么该种群很可能会灭绝，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这个规律被称为阿利效应。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如图表示自然环境中，一个动物种群拥有不同初始数量时</a:t>
                </a:r>
                <a:r>
                  <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zh-CN" altLang="en-US"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假设雌雄比例为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，种群数量随时间变化模式图。据图分析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8_2#70f3365e6?htil=2&amp;pid=14f76bfb2&amp;color=0,0,0&amp;vtp=1&amp;bt=1&amp;bbb=1&amp;hb=1"/>
              <p:cNvSpPr>
                <a:spLocks noRot="1" noChangeAspect="1" noMove="1" noResize="1" noEditPoints="1" noAdjustHandles="1" noChangeArrowheads="1" noChangeShapeType="1" noTextEdit="1"/>
              </p:cNvSpPr>
              <p:nvPr/>
            </p:nvSpPr>
            <p:spPr>
              <a:xfrm>
                <a:off x="722376" y="972000"/>
                <a:ext cx="7580376" cy="2214753"/>
              </a:xfrm>
              <a:prstGeom prst="rect">
                <a:avLst/>
              </a:prstGeom>
              <a:blipFill rotWithShape="1">
                <a:blip r:embed="rId2"/>
                <a:stretch>
                  <a:fillRect l="-5" t="-20" r="-2218" b="-2050"/>
                </a:stretch>
              </a:blipFill>
            </p:spPr>
            <p:txBody>
              <a:bodyPr/>
              <a:lstStyle/>
              <a:p>
                <a:r>
                  <a:rPr lang="zh-CN" altLang="en-US">
                    <a:noFill/>
                  </a:rPr>
                  <a:t> </a:t>
                </a:r>
              </a:p>
            </p:txBody>
          </p:sp>
        </mc:Fallback>
      </mc:AlternateContent>
      <p:sp>
        <p:nvSpPr>
          <p:cNvPr id="4" name="QC_5_AN.9_1#70f3365e6.bracket?pid=14f76bfb2&amp;color=0,0,0&amp;vpa=3&amp;vtp=1"/>
          <p:cNvSpPr/>
          <p:nvPr/>
        </p:nvSpPr>
        <p:spPr>
          <a:xfrm>
            <a:off x="2700401" y="27817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5_BD.8_3#70f3365e6.choices?htil=2&amp;pid=14f76bfb2&amp;color=0,0,0&amp;vtp=1&amp;bbb=1&amp;hb=1"/>
              <p:cNvSpPr/>
              <p:nvPr/>
            </p:nvSpPr>
            <p:spPr>
              <a:xfrm>
                <a:off x="722376" y="3196277"/>
                <a:ext cx="7580376"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代表该种群数量能够达到的最大值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.根据阿利效应推测，栖息地碎片化可能导致种群灭亡</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.若改变初始雌雄比例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，该种群延续所需最小种群数量可能发生变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.起始值为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的种群，在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𝑇</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𝑇</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时间段内种群增长速率大于0</a:t>
                </a:r>
                <a:endParaRPr lang="en-US" altLang="zh-CN" sz="2000" dirty="0"/>
              </a:p>
            </p:txBody>
          </p:sp>
        </mc:Choice>
        <mc:Fallback>
          <p:sp>
            <p:nvSpPr>
              <p:cNvPr id="5" name="QC_5_BD.8_3#70f3365e6.choices?htil=2&amp;pid=14f76bfb2&amp;color=0,0,0&amp;vtp=1&amp;bbb=1&amp;hb=1"/>
              <p:cNvSpPr>
                <a:spLocks noRot="1" noChangeAspect="1" noMove="1" noResize="1" noEditPoints="1" noAdjustHandles="1" noChangeArrowheads="1" noChangeShapeType="1" noTextEdit="1"/>
              </p:cNvSpPr>
              <p:nvPr/>
            </p:nvSpPr>
            <p:spPr>
              <a:xfrm>
                <a:off x="722376" y="3196277"/>
                <a:ext cx="7580376" cy="2253234"/>
              </a:xfrm>
              <a:prstGeom prst="rect">
                <a:avLst/>
              </a:prstGeom>
              <a:blipFill rotWithShape="1">
                <a:blip r:embed="rId3"/>
                <a:stretch>
                  <a:fillRect l="-5" t="-14" r="2" b="-20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70f3365e6?vop=1&amp;pid=14f76bfb2&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代表该环境所能维持的种群最大数量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14:m>
                  <m:oMath xmlns:m="http://schemas.openxmlformats.org/officeDocument/2006/math">
                    <m:r>
                      <a:rPr lang="en-US" altLang="zh-CN" sz="2200" b="0" i="0" dirty="0" smtClean="0">
                        <a:solidFill>
                          <a:srgbClr val="639319"/>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，并非种群数量能够达到的最大值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值上下波动，A错误；根据阿利效应推测，栖息地碎片化，种群被分散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，可能导致种群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数量低于种群延续所需最小值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，进而导致种群灭亡，B正确；性别比例影响出生率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，因此改变初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始雌雄比例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，会造成一定程度上的性别比例失调，可能导致种群延续所需最小种群数量变大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𝑇</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前，起始值为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的种群,其数量保持增长，即种群增长速率大于0，D正确。</a:t>
                </a:r>
                <a:endParaRPr lang="en-US" altLang="zh-CN" sz="2200" dirty="0"/>
              </a:p>
            </p:txBody>
          </p:sp>
        </mc:Choice>
        <mc:Fallback>
          <p:sp>
            <p:nvSpPr>
              <p:cNvPr id="2" name="QC_5_AS.10_1#70f3365e6?vop=1&amp;pid=14f76bfb2&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283"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6345</Words>
  <Application>WPS 演示</Application>
  <PresentationFormat>宽屏</PresentationFormat>
  <Paragraphs>353</Paragraphs>
  <Slides>31</Slides>
  <Notes>31</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31</vt:i4>
      </vt:variant>
    </vt:vector>
  </HeadingPairs>
  <TitlesOfParts>
    <vt:vector size="52"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2025-08-02T03:13:00Z</dcterms:created>
  <dcterms:modified xsi:type="dcterms:W3CDTF">2025-08-05T01:14:09Z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C41FA4ADA6844F7899663F1DFC8D9000_12</vt:lpwstr>
  </property>
  <property fmtid="{D5CDD505-2E9C-101B-9397-08002B2CF9AE}" pid="3" name="KSOProductBuildVer">
    <vt:lpwstr>2052-12.1.0.21915</vt:lpwstr>
  </property>
</Properties>
</file>