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5684" autoAdjust="0"/>
    <p:restoredTop sz="94610"/>
  </p:normalViewPr>
  <p:slideViewPr>
    <p:cSldViewPr snapToGrid="0" snapToObjects="1">
      <p:cViewPr varScale="1">
        <p:scale>
          <a:sx n="74" d="100"/>
          <a:sy n="74" d="100"/>
        </p:scale>
        <p:origin x="91" y="365"/>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 Target="slides/slide1.xml"/><Relationship Id="rId29" Type="http://schemas.openxmlformats.org/officeDocument/2006/relationships/presProps" Target="presProps.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5a00783e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考点1 群落的结构</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39ef090e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考点2 群落的演替</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86eaf864f6262062ddd023#tid=688b2e5f4e75f9000925dda6#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110728" y="4572000"/>
            <a:ext cx="3639312" cy="932688"/>
          </a:xfrm>
          <a:prstGeom prst="rect">
            <a:avLst/>
          </a:prstGeom>
        </p:spPr>
      </p:pic>
      <p:sp>
        <p:nvSpPr>
          <p:cNvPr id="4" name="MasterShapeName"/>
          <p:cNvSpPr/>
          <p:nvPr/>
        </p:nvSpPr>
        <p:spPr>
          <a:xfrm>
            <a:off x="8101584" y="4572000"/>
            <a:ext cx="3675888" cy="923544"/>
          </a:xfrm>
          <a:prstGeom prst="rect">
            <a:avLst/>
          </a:prstGeom>
          <a:noFill/>
        </p:spPr>
        <p:txBody>
          <a:bodyPr wrap="square" lIns="0" tIns="0" rIns="0" bIns="0" rtlCol="0" anchor="ctr"/>
          <a:lstStyle/>
          <a:p>
            <a:pPr algn="ctr">
              <a:lnSpc>
                <a:spcPct val="120000"/>
              </a:lnSpc>
            </a:pPr>
            <a:r>
              <a:rPr lang="en-US" sz="2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选择性必修2           生物与环境 RJ 多选题模式</a:t>
            </a:r>
            <a:endParaRPr lang="en-US" sz="22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3.xml"/><Relationship Id="rId1" Type="http://schemas.openxmlformats.org/officeDocument/2006/relationships/image" Target="../media/image13.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3.xml"/><Relationship Id="rId1" Type="http://schemas.openxmlformats.org/officeDocument/2006/relationships/image" Target="../media/image14.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13.xml"/><Relationship Id="rId2" Type="http://schemas.openxmlformats.org/officeDocument/2006/relationships/image" Target="../media/image16.png"/><Relationship Id="rId1" Type="http://schemas.openxmlformats.org/officeDocument/2006/relationships/image" Target="../media/image15.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13.xml"/><Relationship Id="rId2" Type="http://schemas.openxmlformats.org/officeDocument/2006/relationships/image" Target="../media/image12.jpeg"/><Relationship Id="rId1" Type="http://schemas.openxmlformats.org/officeDocument/2006/relationships/image" Target="../media/image11.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EX.22_1#dc39dcfb4?vop=1&amp;pid=5a00783ea&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O_5_EX.22_2#dc39dcfb4?vop=1&amp;pid=5a00783ea&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697480" y="1511300"/>
            <a:ext cx="6793992" cy="389534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23_1#54850bb13?pid=5a00783ea&amp;color=0,0,0&amp;vtp=1&amp;bt=1&amp;bbb=1&amp;hb=1"/>
          <p:cNvSpPr/>
          <p:nvPr/>
        </p:nvSpPr>
        <p:spPr>
          <a:xfrm>
            <a:off x="722376" y="1005840"/>
            <a:ext cx="10753344" cy="1762125"/>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［安徽2025·17］</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人为干扰导致的栖息地碎片化对生物多样性和群落结构具有重要影响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究某群落的物种多样性及优势种生态位宽度与人为干扰的耦合关系，科研小组调查了不同人为干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扰强度下的群落结构特征。</a:t>
            </a:r>
            <a:endParaRPr lang="en-US" altLang="zh-CN" sz="2000" dirty="0"/>
          </a:p>
          <a:p>
            <a:pPr algn="ct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主要优势种的生态位宽度</a:t>
            </a:r>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#1.1</a:t>
            </a:r>
            <a:endParaRPr lang="en-US" altLang="zh-CN" sz="2000" dirty="0"/>
          </a:p>
        </p:txBody>
      </p:sp>
      <p:graphicFrame>
        <p:nvGraphicFramePr>
          <p:cNvPr id="12" name="QO_5_BD.23_2#54850bb13?colgroup=4,6,28&amp;pid=5a00783ea&amp;color=0,0,0&amp;vtp=1&amp;bbb=1"/>
          <p:cNvGraphicFramePr>
            <a:graphicFrameLocks noGrp="1"/>
          </p:cNvGraphicFramePr>
          <p:nvPr/>
        </p:nvGraphicFramePr>
        <p:xfrm>
          <a:off x="722376" y="2896743"/>
          <a:ext cx="10707624" cy="2547620"/>
        </p:xfrm>
        <a:graphic>
          <a:graphicData uri="http://schemas.openxmlformats.org/drawingml/2006/table">
            <a:tbl>
              <a:tblPr/>
              <a:tblGrid>
                <a:gridCol w="1234440"/>
                <a:gridCol w="1874520"/>
                <a:gridCol w="2532888"/>
                <a:gridCol w="2532888"/>
                <a:gridCol w="2532888"/>
              </a:tblGrid>
              <a:tr h="421132">
                <a:tc rowSpan="2">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结构层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rowSpan="2">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优势种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3">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生态位宽度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r>
              <a:tr h="421132">
                <a:tc vMerge="1">
                  <a:tcPr/>
                </a:tc>
                <a:tc vMerge="1">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轻度干扰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中度干扰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重度干扰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rowSpan="4">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乔木层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马尾松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20.78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25.14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17.25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vMerge="1">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栗</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8.65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14.52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12.16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vMerge="1">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亮叶桦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4.94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1.71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1.70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vMerge="1">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槲栎</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2.57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1.98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QO_5_BD.23_3#54850bb13?colgroup=4,6,28&amp;pid=5a00783ea&amp;color=0,0,0&amp;mp=1&amp;vtp=1&amp;bt=1&amp;bbb=1"/>
          <p:cNvGraphicFramePr>
            <a:graphicFrameLocks noGrp="1"/>
          </p:cNvGraphicFramePr>
          <p:nvPr/>
        </p:nvGraphicFramePr>
        <p:xfrm>
          <a:off x="722376" y="1511300"/>
          <a:ext cx="10707624" cy="2547620"/>
        </p:xfrm>
        <a:graphic>
          <a:graphicData uri="http://schemas.openxmlformats.org/drawingml/2006/table">
            <a:tbl>
              <a:tblPr/>
              <a:tblGrid>
                <a:gridCol w="1234440"/>
                <a:gridCol w="1874520"/>
                <a:gridCol w="2532888"/>
                <a:gridCol w="2532888"/>
                <a:gridCol w="2532888"/>
              </a:tblGrid>
              <a:tr h="421132">
                <a:tc rowSpan="2">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结构层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rowSpan="2">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优势种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3">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生态位宽度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r>
              <a:tr h="421132">
                <a:tc vMerge="1">
                  <a:tcPr/>
                </a:tc>
                <a:tc vMerge="1">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轻度干扰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中度干扰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重度干扰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rowSpan="2">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灌木层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山莓</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9.44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12.61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10.64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vMerge="1">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蛇葡萄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6.40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4.38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2.72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rowSpan="2">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草本层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芒萁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15.17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15.32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vMerge="1">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牛膝</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5.71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3.76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8.14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pic>
        <p:nvPicPr>
          <p:cNvPr id="3" name="QO_5_BD.23_4#54850bb13?htil=2&amp;pid=5a00783ea&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034272" y="4191000"/>
            <a:ext cx="2423160" cy="216712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O_5_BD.23_5#54850bb13?htil=2&amp;pid=5a00783ea&amp;color=0,0,0&amp;vtp=1&amp;bbb=1"/>
          <p:cNvSpPr/>
          <p:nvPr/>
        </p:nvSpPr>
        <p:spPr>
          <a:xfrm>
            <a:off x="722376" y="4191000"/>
            <a:ext cx="8193024" cy="408559"/>
          </a:xfrm>
          <a:prstGeom prst="rect">
            <a:avLst/>
          </a:prstGeom>
          <a:noFill/>
        </p:spPr>
        <p:txBody>
          <a:bodyPr wrap="none" lIns="0" tIns="0" rIns="0" bIns="0" rtlCol="0" anchor="t"/>
          <a:lstStyle/>
          <a:p>
            <a:pPr algn="l" latinLnBrk="1">
              <a:lnSpc>
                <a:spcPts val="3600"/>
              </a:lnSpc>
            </a:pPr>
            <a:r>
              <a:rPr lang="en-US" altLang="zh-CN" sz="2000" b="1"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生态位宽度表示物种对资源的利用程度，数值越大，物种生存范围越宽</a:t>
            </a:r>
            <a:endParaRPr lang="en-US" altLang="zh-CN" sz="2000" spc="-100" dirty="0"/>
          </a:p>
        </p:txBody>
      </p:sp>
      <p:sp>
        <p:nvSpPr>
          <p:cNvPr id="2" name="QO_5_BD.23_3#54850bb13?colgroup=4,6,28&amp;pid=5a00783ea&amp;color=0,0,0&amp;mp=1&amp;vtp=1&amp;bt=1&amp;bbb=1"/>
          <p:cNvSpPr txBox="1"/>
          <p:nvPr/>
        </p:nvSpPr>
        <p:spPr>
          <a:xfrm>
            <a:off x="10917039" y="969264"/>
            <a:ext cx="512961" cy="416909"/>
          </a:xfrm>
          <a:prstGeom prst="rect">
            <a:avLst/>
          </a:prstGeom>
          <a:noFill/>
        </p:spPr>
        <p:txBody>
          <a:bodyPr vert="horz" wrap="none" lIns="0" tIns="0" rIns="0" bIns="0" rtlCol="0">
            <a:spAutoFit/>
          </a:bodyPr>
          <a:lstStyle/>
          <a:p>
            <a:pPr algn="r">
              <a:lnSpc>
                <a:spcPts val="3600"/>
              </a:lnSpc>
            </a:pPr>
            <a:r>
              <a:rPr lang="zh-CN" altLang="en-US" sz="2000">
                <a:latin typeface="微软雅黑" panose="020B0503020204020204" pitchFamily="34" charset="-122"/>
                <a:ea typeface="微软雅黑" panose="020B0503020204020204" pitchFamily="34" charset="-122"/>
              </a:rPr>
              <a:t>续表</a:t>
            </a:r>
            <a:endParaRPr lang="zh-CN" altLang="en-US" sz="2000">
              <a:latin typeface="微软雅黑" panose="020B0503020204020204" pitchFamily="34" charset="-122"/>
              <a:ea typeface="微软雅黑" panose="020B0503020204020204" pitchFamily="34" charset="-122"/>
            </a:endParaRPr>
          </a:p>
        </p:txBody>
      </p:sp>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23_6#54850bb13?pid=5a00783ea&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回答下列问题。</a:t>
            </a:r>
            <a:endParaRPr lang="en-US" altLang="zh-CN" sz="2000" dirty="0"/>
          </a:p>
        </p:txBody>
      </p:sp>
      <p:sp>
        <p:nvSpPr>
          <p:cNvPr id="3" name="QB_6_BD.24_1#c64a061cb?pid=54850bb13&amp;color=0,0,0&amp;vtp=1&amp;bbb=1&amp;hb=1"/>
          <p:cNvSpPr/>
          <p:nvPr/>
        </p:nvSpPr>
        <p:spPr>
          <a:xfrm>
            <a:off x="722376" y="1432941"/>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（1）据表1可知，不同物种对人为干扰强度的响应不同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，该群落中受人为干扰影响最小的优势种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在人为干扰影响下，有些物种的生态位变宽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，原因可能是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答出2点即可）。</a:t>
            </a:r>
            <a:endParaRPr lang="en-US" altLang="zh-CN" sz="2000" dirty="0"/>
          </a:p>
        </p:txBody>
      </p:sp>
      <p:sp>
        <p:nvSpPr>
          <p:cNvPr id="4" name="QB_6_AN.25_1#c64a061cb.blank?pid=54850bb13&amp;color=0,0,0&amp;vpa=9&amp;vtp=1&amp;bbb=1"/>
          <p:cNvSpPr/>
          <p:nvPr/>
        </p:nvSpPr>
        <p:spPr>
          <a:xfrm>
            <a:off x="985901" y="1852041"/>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芒萁</a:t>
            </a:r>
            <a:endParaRPr lang="en-US" altLang="zh-CN" sz="2000" dirty="0"/>
          </a:p>
        </p:txBody>
      </p:sp>
      <p:sp>
        <p:nvSpPr>
          <p:cNvPr id="5" name="QB_6_AN.26_1#c64a061cb.blank?pid=54850bb13&amp;color=0,0,0&amp;vpa=10&amp;vtp=1&amp;bbb=1&amp;hb=1"/>
          <p:cNvSpPr/>
          <p:nvPr/>
        </p:nvSpPr>
        <p:spPr>
          <a:xfrm>
            <a:off x="722377" y="1852041"/>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种间竞争减少，可利用的</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环境资源增多</a:t>
            </a:r>
            <a:endParaRPr lang="en-US" altLang="zh-CN" sz="2000" dirty="0"/>
          </a:p>
        </p:txBody>
      </p:sp>
      <p:sp>
        <p:nvSpPr>
          <p:cNvPr id="6" name="QB_6_AS.27_1#c64a061cb?vop=1&amp;pid=54850bb13&amp;color=0,0,0&amp;vtp=1&amp;bbb=1&amp;hb=1"/>
          <p:cNvSpPr/>
          <p:nvPr/>
        </p:nvSpPr>
        <p:spPr>
          <a:xfrm>
            <a:off x="722376" y="2834767"/>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据题表1可知，不同优势种对人为干扰强度的响应不同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，其中芒萁的生态位宽度在不同干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扰强度下的波动最小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，故该群落中受人为干扰影响最小的优势种是芒萁。在人为干扰影响下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间竞争减少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，可利用的环境资源增多。</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txEl>
                                              <p:pRg st="1" end="1"/>
                                            </p:txEl>
                                          </p:spTgt>
                                        </p:tgtEl>
                                        <p:attrNameLst>
                                          <p:attrName>style.visibility</p:attrName>
                                        </p:attrNameLst>
                                      </p:cBhvr>
                                      <p:to>
                                        <p:strVal val="visible"/>
                                      </p:to>
                                    </p:set>
                                    <p:animEffect transition="in" filter="fade">
                                      <p:cBhvr>
                                        <p:cTn id="32" dur="500"/>
                                        <p:tgtEl>
                                          <p:spTgt spid="6">
                                            <p:txEl>
                                              <p:pRg st="1" end="1"/>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6">
                                            <p:txEl>
                                              <p:pRg st="2" end="2"/>
                                            </p:txEl>
                                          </p:spTgt>
                                        </p:tgtEl>
                                        <p:attrNameLst>
                                          <p:attrName>style.visibility</p:attrName>
                                        </p:attrNameLst>
                                      </p:cBhvr>
                                      <p:to>
                                        <p:strVal val="visible"/>
                                      </p:to>
                                    </p:set>
                                    <p:animEffect transition="in" filter="fade">
                                      <p:cBhvr>
                                        <p:cTn id="35"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8_1#7125631a7?pid=54850bb13&amp;color=0,0,0&amp;vtp=1&amp;bt=1&amp;bbb=1&amp;hb=1"/>
          <p:cNvSpPr/>
          <p:nvPr/>
        </p:nvSpPr>
        <p:spPr>
          <a:xfrm>
            <a:off x="722376" y="100584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（2）据图可知,在中度干扰下群落各结构层物种丰富度均有所上升,但随着干扰的进一步增强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中只有草本层的丰富度持续增大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。从群落垂直分层及资源利用特征的角度分析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29_1#7125631a7.blank?pid=54850bb13&amp;color=0,0,0&amp;vpa=11&amp;vtp=1&amp;bbb=1&amp;hb=1"/>
          <p:cNvSpPr/>
          <p:nvPr/>
        </p:nvSpPr>
        <p:spPr>
          <a:xfrm>
            <a:off x="722377" y="1424940"/>
            <a:ext cx="10749631" cy="13134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重度</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干扰下</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，乔木层和灌木层物种丰富度降低，草本层获得了更多的光照和空间等资源</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，垂直分层简</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化使资源利用集中</a:t>
            </a:r>
            <a:endParaRPr lang="en-US" altLang="zh-CN" sz="2000" dirty="0"/>
          </a:p>
        </p:txBody>
      </p:sp>
      <p:sp>
        <p:nvSpPr>
          <p:cNvPr id="4" name="QB_6_AS.30_1#7125631a7?vop=1&amp;pid=54850bb13&amp;color=0,0,0&amp;vtp=1&amp;bbb=1&amp;hb=1"/>
          <p:cNvSpPr/>
          <p:nvPr/>
        </p:nvSpPr>
        <p:spPr>
          <a:xfrm>
            <a:off x="722376" y="2870835"/>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中度干扰可以增加群落的异质性和进行资源再分配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，为不同物种提供更多的生存空间和机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，从而使物种丰富度提高。但随着干扰的进一步增强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，不同物种对于资源的利用和生存空间的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竞争进一步加大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，导致乔木层和灌木层这些对光照等资源需求更多的结构层物种丰富度下降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草本植物一方面自身繁衍周期短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，另一方面又获得了更多的阳光和空间等资源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，垂直分层简化使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资源利用集中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，因而草本植物丰富度持续增大。</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
                                            <p:bg/>
                                          </p:spTgt>
                                        </p:tgtEl>
                                        <p:attrNameLst>
                                          <p:attrName>style.visibility</p:attrName>
                                        </p:attrNameLst>
                                      </p:cBhvr>
                                      <p:to>
                                        <p:strVal val="visible"/>
                                      </p:to>
                                    </p:set>
                                    <p:animEffect transition="in" filter="fade">
                                      <p:cBhvr>
                                        <p:cTn id="21" dur="500"/>
                                        <p:tgtEl>
                                          <p:spTgt spid="4">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500"/>
                                        <p:tgtEl>
                                          <p:spTgt spid="4">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animEffect transition="in" filter="fade">
                                      <p:cBhvr>
                                        <p:cTn id="27" dur="500"/>
                                        <p:tgtEl>
                                          <p:spTgt spid="4">
                                            <p:txEl>
                                              <p:pRg st="1" end="1"/>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2" end="2"/>
                                            </p:txEl>
                                          </p:spTgt>
                                        </p:tgtEl>
                                        <p:attrNameLst>
                                          <p:attrName>style.visibility</p:attrName>
                                        </p:attrNameLst>
                                      </p:cBhvr>
                                      <p:to>
                                        <p:strVal val="visible"/>
                                      </p:to>
                                    </p:set>
                                    <p:animEffect transition="in" filter="fade">
                                      <p:cBhvr>
                                        <p:cTn id="30" dur="500"/>
                                        <p:tgtEl>
                                          <p:spTgt spid="4">
                                            <p:txEl>
                                              <p:pRg st="2" end="2"/>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Effect transition="in" filter="fade">
                                      <p:cBhvr>
                                        <p:cTn id="33" dur="500"/>
                                        <p:tgtEl>
                                          <p:spTgt spid="4">
                                            <p:txEl>
                                              <p:pRg st="3" end="3"/>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
                                            <p:txEl>
                                              <p:pRg st="4" end="4"/>
                                            </p:txEl>
                                          </p:spTgt>
                                        </p:tgtEl>
                                        <p:attrNameLst>
                                          <p:attrName>style.visibility</p:attrName>
                                        </p:attrNameLst>
                                      </p:cBhvr>
                                      <p:to>
                                        <p:strVal val="visible"/>
                                      </p:to>
                                    </p:set>
                                    <p:animEffect transition="in" filter="fade">
                                      <p:cBhvr>
                                        <p:cTn id="36"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1_1#b1edde857?pid=54850bb13&amp;color=0,0,0&amp;vtp=1&amp;bt=1&amp;bbb=1&amp;hb=1"/>
          <p:cNvSpPr/>
          <p:nvPr/>
        </p:nvSpPr>
        <p:spPr>
          <a:xfrm>
            <a:off x="722376" y="100584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（3）人为干扰过程中，各物种在群落中的优势和种间关系会逐渐变化。由此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，科研小组进一步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对轻度干扰下乔木层优势种的种间关联性进行了分析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）,结果表明亮叶桦与两个物种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栗和槲栎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）对生存环境与资源利用具有</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此时群落结构不稳定。</a:t>
            </a:r>
            <a:endParaRPr lang="en-US" altLang="zh-CN" sz="2000" dirty="0"/>
          </a:p>
        </p:txBody>
      </p:sp>
      <p:sp>
        <p:nvSpPr>
          <p:cNvPr id="3" name="QB_6_AN.32_1#b1edde857.blank?pid=54850bb13&amp;color=0,0,0&amp;vpa=12&amp;vtp=1&amp;bbb=1"/>
          <p:cNvSpPr/>
          <p:nvPr/>
        </p:nvSpPr>
        <p:spPr>
          <a:xfrm>
            <a:off x="5303901" y="1863090"/>
            <a:ext cx="946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负关联</a:t>
            </a:r>
            <a:endParaRPr lang="en-US" altLang="zh-CN" sz="2000" dirty="0"/>
          </a:p>
        </p:txBody>
      </p:sp>
      <p:sp>
        <p:nvSpPr>
          <p:cNvPr id="4" name="QB_6_BD.31_2#b1edde857?pid=54850bb13&amp;color=0,0,0&amp;vtp=1&amp;bbb=1"/>
          <p:cNvSpPr/>
          <p:nvPr/>
        </p:nvSpPr>
        <p:spPr>
          <a:xfrm>
            <a:off x="722376" y="2362326"/>
            <a:ext cx="10753344" cy="405003"/>
          </a:xfrm>
          <a:prstGeom prst="rect">
            <a:avLst/>
          </a:prstGeom>
          <a:noFill/>
        </p:spPr>
        <p:txBody>
          <a:bodyPr wrap="none" lIns="0" tIns="0" rIns="0" bIns="0" rtlCol="0" anchor="t"/>
          <a:lstStyle/>
          <a:p>
            <a:pPr algn="ctr"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轻度干扰下乔木层优势种的种间关联性</a:t>
            </a:r>
            <a:endParaRPr lang="en-US" altLang="zh-CN" sz="2000" dirty="0"/>
          </a:p>
        </p:txBody>
      </p:sp>
      <p:pic>
        <p:nvPicPr>
          <p:cNvPr id="5" name="QB_6_BD.31_3#b1edde857?pid=54850bb13&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553712" y="2899917"/>
            <a:ext cx="3090672" cy="117957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6" name="QB_6_BD.31_4#b1edde857?pid=54850bb13&amp;color=0,0,0&amp;vtp=1&amp;bbb=1&amp;hb=1"/>
              <p:cNvSpPr/>
              <p:nvPr/>
            </p:nvSpPr>
            <p:spPr>
              <a:xfrm>
                <a:off x="722376" y="4208017"/>
                <a:ext cx="10753344" cy="856107"/>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”表示正关联，即两个物种常分布于一起;“-”表示负关联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，即两者无法或很少共存于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同一环境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”表示无关联</a:t>
                </a:r>
                <a:endParaRPr lang="en-US" altLang="zh-CN" sz="2000" dirty="0"/>
              </a:p>
            </p:txBody>
          </p:sp>
        </mc:Choice>
        <mc:Fallback>
          <p:sp>
            <p:nvSpPr>
              <p:cNvPr id="6" name="QB_6_BD.31_4#b1edde857?pid=54850bb13&amp;color=0,0,0&amp;vtp=1&amp;bbb=1&amp;hb=1"/>
              <p:cNvSpPr>
                <a:spLocks noRot="1" noChangeAspect="1" noMove="1" noResize="1" noEditPoints="1" noAdjustHandles="1" noChangeArrowheads="1" noChangeShapeType="1" noTextEdit="1"/>
              </p:cNvSpPr>
              <p:nvPr/>
            </p:nvSpPr>
            <p:spPr>
              <a:xfrm>
                <a:off x="722376" y="4208017"/>
                <a:ext cx="10753344" cy="856107"/>
              </a:xfrm>
              <a:prstGeom prst="rect">
                <a:avLst/>
              </a:prstGeom>
              <a:blipFill rotWithShape="1">
                <a:blip r:embed="rId2"/>
                <a:stretch>
                  <a:fillRect l="-4" t="-59" b="-5266"/>
                </a:stretch>
              </a:blipFill>
            </p:spPr>
            <p:txBody>
              <a:bodyPr/>
              <a:lstStyle/>
              <a:p>
                <a:r>
                  <a:rPr lang="zh-CN" altLang="en-US">
                    <a:noFill/>
                  </a:rPr>
                  <a:t> </a:t>
                </a:r>
              </a:p>
            </p:txBody>
          </p:sp>
        </mc:Fallback>
      </mc:AlternateContent>
      <p:sp>
        <p:nvSpPr>
          <p:cNvPr id="7" name="QB_6_AS.33_1#b1edde857?vop=1&amp;pid=54850bb13&amp;color=0,0,0&amp;vtp=1&amp;bbb=1&amp;hb=1"/>
          <p:cNvSpPr/>
          <p:nvPr/>
        </p:nvSpPr>
        <p:spPr>
          <a:xfrm>
            <a:off x="722376" y="5074792"/>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分析题表2可知，亮叶桦与两个物种（栗和槲栎）对生存环境与资源利用具有负关联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时群落结构不稳定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7">
                                            <p:txEl>
                                              <p:pRg st="1" end="1"/>
                                            </p:txEl>
                                          </p:spTgt>
                                        </p:tgtEl>
                                        <p:attrNameLst>
                                          <p:attrName>style.visibility</p:attrName>
                                        </p:attrNameLst>
                                      </p:cBhvr>
                                      <p:to>
                                        <p:strVal val="visible"/>
                                      </p:to>
                                    </p:set>
                                    <p:animEffect transition="in" filter="fade">
                                      <p:cBhvr>
                                        <p:cTn id="21"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7"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4_1#929ef3451?pid=39ef090e0&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［黑吉辽2024·3］</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下列关于森林群落演替的叙述，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35_1#929ef3451.bracket?pid=39ef090e0&amp;color=0,0,0&amp;vpa=13&amp;vtp=1"/>
          <p:cNvSpPr/>
          <p:nvPr/>
        </p:nvSpPr>
        <p:spPr>
          <a:xfrm>
            <a:off x="7864539" y="9692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34_2#929ef3451.choices?pid=39ef090e0&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.土壤的理化性质不会影响森林群落演替</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.植物种群数量的改变不会影响森林群落演替</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C.森林由乔木林变为灌木林属于群落演替</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.砍伐树木对森林群落演替的影响总是负面的</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6_1#929ef3451?vop=1&amp;pid=39ef090e0&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良好的土壤条件有利于土壤微生物群落的建立和植被的生长</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，因此土壤理化性质会影响森林</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群落演替</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，A错误；植物种群数量的改变会影响群落中动物种群数量的变化</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，从而影响群落中优势</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种的更替等</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，影响森林群落演替，B错误；群落演替是指随着时间的推移</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，一个群落被另一个群落</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替代的过程</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，森林由乔木林变为灌木林，灌木逐渐取代乔木成为优势种，属于群落演替，C</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适度砍伐树木有助于森林植被的更新</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，因此对森林群落演替的影响并不总是负面的，D错误。</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37_1#929ef3451?vop=1&amp;pid=39ef090e0&amp;color=0,0,0&amp;vtp=1&amp;bt=1&amp;bbb=1&amp;hb=1"/>
          <p:cNvSpPr/>
          <p:nvPr/>
        </p:nvSpPr>
        <p:spPr>
          <a:xfrm>
            <a:off x="722376" y="969264"/>
            <a:ext cx="10753344" cy="31930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影响群落演替的主要因素</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外界环境条件的变化：包括气候的变化、土壤条件的改变等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，这些变化为某些物种提供有利的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繁殖条件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，而对另一些物种的生存产生不利影响。</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生物的迁入、迁出，群落内部种群相互关系的发展变化，都会影响群落演替的方向和速度。</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人类活动的影响：人类活动通常是有意识、有目的地进行的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，因此对群落演替的影响常常超过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其他因素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8_1#9acc8e3f3?pid=39ef090e0&amp;color=0,0,0&amp;vtp=1&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［江西2024·8］</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实施退耕还林还草工程是我国践行生态文明思想的重要举措</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。下列关于某干旱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地区退耕农田群落演替的叙述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39_1#9acc8e3f3.bracket?pid=39ef090e0&amp;color=0,0,0&amp;vpa=14&amp;vtp=1"/>
          <p:cNvSpPr/>
          <p:nvPr/>
        </p:nvSpPr>
        <p:spPr>
          <a:xfrm>
            <a:off x="5481701" y="144399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38_2#9acc8e3f3.choices?pid=39ef090e0&amp;color=0,0,0&amp;vtp=1&amp;bbb=1"/>
          <p:cNvSpPr/>
          <p:nvPr/>
        </p:nvSpPr>
        <p:spPr>
          <a:xfrm>
            <a:off x="722376" y="191071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A.上述演替与沙丘上发生的演替不是同一种类型</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.可用样方法调查该退耕农田中植物的种群密度</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.可在该退耕农田引进优势物种改变演替的速度</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.上述退耕农田群落演替的最终阶段是森林阶段</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fc3fd60cd.fixed?pid=258f6904f&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3#fc3fd60cd.fixed?pid=258f6904f&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第2章高考强化</a:t>
            </a:r>
            <a:endParaRPr lang="en-US" altLang="zh-CN" sz="4400" dirty="0"/>
          </a:p>
        </p:txBody>
      </p:sp>
      <p:pic>
        <p:nvPicPr>
          <p:cNvPr id="4" name="C_3#fc3fd60cd.fixed?pid=258f6904f&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fc3fd60cd.fixed?pid=258f6904f&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刷真题</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0_1#9acc8e3f3?vop=1&amp;pid=39ef090e0&amp;color=0,0,0&amp;vtp=1&amp;bt=1&amp;bbb=1"/>
          <p:cNvSpPr/>
          <p:nvPr/>
        </p:nvSpPr>
        <p:spPr>
          <a:xfrm>
            <a:off x="722376" y="1005840"/>
            <a:ext cx="10753344" cy="434785"/>
          </a:xfrm>
          <a:prstGeom prst="rect">
            <a:avLst/>
          </a:prstGeom>
          <a:noFill/>
        </p:spPr>
        <p:txBody>
          <a:bodyPr wrap="none" lIns="0" tIns="0" rIns="0" bIns="0" rtlCol="0" anchor="t"/>
          <a:lstStyle/>
          <a:p>
            <a:pPr algn="l" latinLnBrk="1">
              <a:lnSpc>
                <a:spcPts val="39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题述退耕农田的群落演替发生在干旱地区，因此演替的最终阶段不一定是森林阶段，D错误。</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41_1#2be23bec7?pid=39ef090e0&amp;color=0,0,0&amp;vtp=1&amp;bt=1&amp;bbb=1&amp;hb=1"/>
          <p:cNvSpPr/>
          <p:nvPr/>
        </p:nvSpPr>
        <p:spPr>
          <a:xfrm>
            <a:off x="722376" y="1005840"/>
            <a:ext cx="10753344" cy="3142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［湖北2024·19节选］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高寒草甸是青藏高原主要的生态系统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，多年来受气候变化和生物干扰的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共同影响退化严重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。高原鼢鼠广泛分布于青藏高原高寒草甸，常年栖息于地下。有研究发现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原鼢鼠挖掘洞道时形成的众多土丘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，能改变丘间草地的微生境土壤物理性状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，进而对该栖息生境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下植物群落的多样性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、空间结构以及物种组成等产生显著影响。随着高原鼢鼠干扰强度增大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丘密度增加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，样地内植物物种数明显增多，鼠丘间原优势种在群落中占比减少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，其他杂草的占比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逐渐增加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回答下列问题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BD.42_1#834e931bb?pid=2be23bec7&amp;color=0,0,0&amp;vtp=1&amp;bbb=1"/>
          <p:cNvSpPr/>
          <p:nvPr/>
        </p:nvSpPr>
        <p:spPr>
          <a:xfrm>
            <a:off x="722376" y="4200652"/>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（1）调查鼠丘样地内高原鼢鼠的种群密度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，常采用的方法是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B_6_AN.43_1#834e931bb.blank?pid=2be23bec7&amp;color=0,0,0&amp;vpa=15&amp;vtp=1&amp;bbb=1"/>
          <p:cNvSpPr/>
          <p:nvPr/>
        </p:nvSpPr>
        <p:spPr>
          <a:xfrm>
            <a:off x="7485126" y="4162552"/>
            <a:ext cx="1454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标记重捕法</a:t>
            </a:r>
            <a:endParaRPr lang="en-US" altLang="zh-CN" sz="2000" dirty="0"/>
          </a:p>
        </p:txBody>
      </p:sp>
      <p:sp>
        <p:nvSpPr>
          <p:cNvPr id="5" name="QB_6_AS.44_1#834e931bb?vop=1&amp;pid=2be23bec7&amp;color=0,0,0&amp;vtp=1&amp;bbb=1"/>
          <p:cNvSpPr/>
          <p:nvPr/>
        </p:nvSpPr>
        <p:spPr>
          <a:xfrm>
            <a:off x="722376" y="4646740"/>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高原鼢鼠活动能力强、活动范围大，故调查其种群密度常采用的方法是标记重捕法。</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5_1#47482a037?pid=2be23bec7&amp;color=0,0,0&amp;vtp=1&amp;bt=1&amp;bbb=1&amp;hb=1"/>
          <p:cNvSpPr/>
          <p:nvPr/>
        </p:nvSpPr>
        <p:spPr>
          <a:xfrm>
            <a:off x="722376" y="969265"/>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（2）高原鼢鼠干扰造成微生境多样化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，为栖息地植物提供了更丰富的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，促进植物群落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物种共存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46_1#47482a037.blank?pid=2be23bec7&amp;color=0,0,0&amp;vpa=16&amp;vtp=1&amp;bbb=1"/>
          <p:cNvSpPr/>
          <p:nvPr/>
        </p:nvSpPr>
        <p:spPr>
          <a:xfrm>
            <a:off x="8501126" y="931165"/>
            <a:ext cx="94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生态位</a:t>
            </a:r>
            <a:endParaRPr lang="en-US" altLang="zh-CN" sz="2000" dirty="0"/>
          </a:p>
        </p:txBody>
      </p:sp>
      <p:sp>
        <p:nvSpPr>
          <p:cNvPr id="4" name="QB_6_AS.47_1#47482a037?vop=1&amp;pid=2be23bec7&amp;color=0,0,0&amp;vtp=1&amp;bbb=1&amp;hb=1"/>
          <p:cNvSpPr/>
          <p:nvPr/>
        </p:nvSpPr>
        <p:spPr>
          <a:xfrm>
            <a:off x="722376" y="1926336"/>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据题干分析,高原鼢鼠挖掘洞道时形成的众多土丘,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能改变丘间草地的微生境土壤物理性状,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进而对该栖息生境下植物群落的多样性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、空间结构以及物种组成等产生显著影响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。故高原鼢鼠能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为栖息地植物提供更丰富的生态位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，促进植物物种共存。</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8_1#b1c00bece?pid=2be23bec7&amp;color=0,0,0&amp;vtp=1&amp;bt=1&amp;bbb=1&amp;hb=1"/>
          <p:cNvSpPr/>
          <p:nvPr/>
        </p:nvSpPr>
        <p:spPr>
          <a:xfrm>
            <a:off x="722376" y="1005840"/>
            <a:ext cx="10753344" cy="31803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（3）如果受到全球气候变暖加剧以及人为干扰如过度放牧等影响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，高寒草甸生态系统发生逆行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演替，其最终生态系统类型可能是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与高寒草甸生态系统相比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，演替后的最终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生态系统发生的变化是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填序号）。</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群落结构趋于简单，物种丰富度减少</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群落结构不变，物种丰富度增加</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群落结构趋于复杂，物种丰富度减少</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群落结构趋于简单，物种丰富度增加</a:t>
            </a:r>
            <a:endParaRPr lang="en-US" altLang="zh-CN" sz="2000" dirty="0"/>
          </a:p>
        </p:txBody>
      </p:sp>
      <p:sp>
        <p:nvSpPr>
          <p:cNvPr id="3" name="QB_6_AN.49_1#b1c00bece.blank?pid=2be23bec7&amp;color=0,0,0&amp;vpa=17&amp;vtp=1&amp;bbb=1"/>
          <p:cNvSpPr/>
          <p:nvPr/>
        </p:nvSpPr>
        <p:spPr>
          <a:xfrm>
            <a:off x="4541901" y="1424940"/>
            <a:ext cx="1708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荒漠生态系统</a:t>
            </a:r>
            <a:endParaRPr lang="en-US" altLang="zh-CN" sz="2000" dirty="0"/>
          </a:p>
        </p:txBody>
      </p:sp>
      <p:sp>
        <p:nvSpPr>
          <p:cNvPr id="4" name="QB_6_AN.50_1#b1c00bece.blank?pid=2be23bec7&amp;color=0,0,0&amp;vpa=18&amp;vtp=1"/>
          <p:cNvSpPr/>
          <p:nvPr/>
        </p:nvSpPr>
        <p:spPr>
          <a:xfrm>
            <a:off x="3271901" y="1882140"/>
            <a:ext cx="438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①</a:t>
            </a:r>
            <a:endParaRPr lang="en-US" altLang="zh-CN" sz="2000" dirty="0"/>
          </a:p>
        </p:txBody>
      </p:sp>
      <p:sp>
        <p:nvSpPr>
          <p:cNvPr id="5" name="QB_6_AS.51_1#b1c00bece?vop=1&amp;pid=2be23bec7&amp;color=0,0,0&amp;vtp=1&amp;bbb=1&amp;hb=1"/>
          <p:cNvSpPr/>
          <p:nvPr/>
        </p:nvSpPr>
        <p:spPr>
          <a:xfrm>
            <a:off x="722376" y="4257928"/>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全球气候变暖加剧和人类过度放牧等可能会使高寒草甸生态系统发生逆行演替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，其最终生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态系统类型可能是荒漠生态系统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。此时群落结构趋于简单，物种丰富度减少，故选①。</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2_1#a588247d3?pid=2be23bec7&amp;color=0,0,0&amp;vtp=1&amp;bt=1&amp;bbb=1&amp;hb=1"/>
          <p:cNvSpPr/>
          <p:nvPr/>
        </p:nvSpPr>
        <p:spPr>
          <a:xfrm>
            <a:off x="722376" y="969265"/>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（4）上述材料说明，除了人为活动、气候变化外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，群落演替还受到</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等生物因素的影响（回答一点即可）。</a:t>
            </a:r>
            <a:endParaRPr lang="en-US" altLang="zh-CN" sz="2000" dirty="0"/>
          </a:p>
        </p:txBody>
      </p:sp>
      <p:sp>
        <p:nvSpPr>
          <p:cNvPr id="3" name="QB_6_AN.53_1#a588247d3.blank?pid=2be23bec7&amp;color=0,0,0&amp;vpa=19&amp;vtp=1&amp;bbb=1&amp;hb=1"/>
          <p:cNvSpPr/>
          <p:nvPr/>
        </p:nvSpPr>
        <p:spPr>
          <a:xfrm>
            <a:off x="722377" y="931165"/>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群落内部种群相互关系的</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发展变化</a:t>
            </a:r>
            <a:endParaRPr lang="en-US" altLang="zh-CN" sz="2000" dirty="0"/>
          </a:p>
        </p:txBody>
      </p:sp>
      <p:sp>
        <p:nvSpPr>
          <p:cNvPr id="4" name="QB_6_AS.54_1#a588247d3?vop=1&amp;pid=2be23bec7&amp;color=0,0,0&amp;vtp=1&amp;bbb=1&amp;hb=1"/>
          <p:cNvSpPr/>
          <p:nvPr/>
        </p:nvSpPr>
        <p:spPr>
          <a:xfrm>
            <a:off x="722376" y="1920367"/>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分析题干信息,随着高原鼢鼠干扰强度增大，原优势种在群落中占比减少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，其他杂草的占比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逐渐增加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。故群落内部种群相互关系的发展变化也会影响群落演替。</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c874e83b9?pid=5a00783ea&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［江苏2025·3］</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关于“研究土壤中动物类群的丰富度”实验，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c874e83b9.bracket?pid=5a00783ea&amp;color=0,0,0&amp;vpa=1&amp;vtp=1"/>
          <p:cNvSpPr/>
          <p:nvPr/>
        </p:nvSpPr>
        <p:spPr>
          <a:xfrm>
            <a:off x="10137839" y="9692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1_2#c874e83b9.choices?pid=5a00783ea&amp;color=0,0,0&amp;vtp=1&amp;bbb=1"/>
          <p:cNvSpPr/>
          <p:nvPr/>
        </p:nvSpPr>
        <p:spPr>
          <a:xfrm>
            <a:off x="722376" y="143649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A.设计统计表格时应将物种数和个体数纳入其中</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.可用采集罐采集土壤动物</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.不宜采用样方法调查活动能力强的土壤动物</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.记名计数法适用于体型小且数量极多的土壤动物</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_1#c874e83b9?vop=1&amp;pid=5a00783ea&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仅仅统计群落中的物种数，不足以全面了解群落结构，因此，</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在统计群落中物种数目的同时，</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还应统计各物种在群落中的个体数</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，A正确；在研究土壤中小动物类群的丰富度时</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，常用取样器取</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样的方法进行采集</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、调查，即用一定规格的捕捉器进行取样，B正确</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；对植物和活动能力较弱的昆</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虫等小动物</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，可以选择样方法调查其种群密度或丰富度，而对于活动能力强的土壤动物</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，不宜采用</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样方法进行调查</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，C正确；记名计数法一般适用于个体较大、种群数量有限的物种，D错误。</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_1#ea0b25099?pid=5a00783ea&amp;color=0,0,0&amp;vtp=1&amp;bt=1&amp;bbb=1&amp;hb=1"/>
          <p:cNvSpPr/>
          <p:nvPr/>
        </p:nvSpPr>
        <p:spPr>
          <a:xfrm>
            <a:off x="722376" y="100584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［黑吉辽蒙2025·7］</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红藻兼具无性生殖和有性生殖。海蟑螂依赖红藻躲避天敌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，并取食红藻表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面附生的硅藻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，在此过程中携带了红藻的雄配子，使红藻有性生殖成功率提升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_1#ea0b25099.bracket?pid=5a00783ea&amp;color=0,0,0&amp;vpa=2&amp;vtp=1"/>
          <p:cNvSpPr/>
          <p:nvPr/>
        </p:nvSpPr>
        <p:spPr>
          <a:xfrm>
            <a:off x="1176401" y="190119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4_2#ea0b25099.choices?pid=5a00783ea&amp;color=0,0,0&amp;vtp=1&amp;bbb=1"/>
          <p:cNvSpPr/>
          <p:nvPr/>
        </p:nvSpPr>
        <p:spPr>
          <a:xfrm>
            <a:off x="722376" y="236791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A.海蟑螂与红藻存在互惠关系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，二者协同进化</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.海蟑螂数量减少不利于红藻形成多样的变异</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.硅藻附生于红藻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，因此二者存在寄生关系</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.海蟑螂与红藻的关系类似传粉昆虫与虫媒花</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6_1#ea0b25099?vop=1&amp;pid=5a00783ea&amp;color=0,0,0&amp;vtp=1&amp;bt=1&amp;bbb=1&amp;hb=1"/>
          <p:cNvSpPr/>
          <p:nvPr/>
        </p:nvSpPr>
        <p:spPr>
          <a:xfrm>
            <a:off x="722376" y="100584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红藻为海蟑螂提供庇护所和食物，海蟑螂为红藻提供繁殖便利，二者存在互惠关系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关系是长期协同进化产生的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，A正确；海蟑螂数量减少会使红藻的雄配子难以得到传播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，不利于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红藻形成多样的变异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（有性生殖减少），B正确；寄生是指一种生物从另一种生物的体液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或已消化的物质中获取营养并通常对宿主产生危害的现象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，由硅藻附生于红藻表面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，无法得出二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者存在寄生关系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，C错误；虫媒花为传粉昆虫提供花蜜，传粉昆虫促进虫媒花的花粉传播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也存在互惠关系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，与海蟑螂和红藻的关系类似，D正确。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7_1#dc39dcfb4?pid=5a00783ea&amp;color=0,0,0&amp;vtp=1&amp;bt=1&amp;bbb=1&amp;hb=1"/>
          <p:cNvSpPr/>
          <p:nvPr/>
        </p:nvSpPr>
        <p:spPr>
          <a:xfrm>
            <a:off x="722376" y="1005840"/>
            <a:ext cx="10753344" cy="17706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［河北2025·21节选］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我国东北虎豹国家公园的设立使东北虎和东北豹的生存环境明显改善。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为更好保护东北虎和东北豹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，研究者根据国家公园内人类活动强度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，将调查区域分为人类低干扰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点和高干扰点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，以研究人类活动对相关动物活动节律的影响。</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回答下列问题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pic>
        <p:nvPicPr>
          <p:cNvPr id="3" name="QO_5_BD.7_3#dc39dcfb4?htil=1&amp;pid=5a00783ea&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212848" y="2909443"/>
            <a:ext cx="2395728" cy="199339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5_BD.7_4#dc39dcfb4?htil=1&amp;pid=5a00783ea&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589520" y="2909443"/>
            <a:ext cx="2395728" cy="19933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O_5_BD.7_5#dc39dcfb4?pid=5a00783ea&amp;color=0,0,0&amp;vtp=1&amp;bbb=1&amp;hb=1"/>
          <p:cNvSpPr/>
          <p:nvPr/>
        </p:nvSpPr>
        <p:spPr>
          <a:xfrm>
            <a:off x="722376" y="5030343"/>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相对活跃度：某时间点出现的次数与全天出现总次数的比值；重叠度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：大型食肉动物和梅花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鹿日活动节律的重叠程度</a:t>
            </a:r>
            <a:endParaRPr lang="en-US" altLang="zh-CN" sz="2000" dirty="0"/>
          </a:p>
        </p:txBody>
      </p:sp>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8_1#08e4c5a4f?pid=dc39dcfb4&amp;color=0,0,0&amp;vtp=1&amp;bt=1&amp;bbb=1&amp;hb=1"/>
          <p:cNvSpPr/>
          <p:nvPr/>
        </p:nvSpPr>
        <p:spPr>
          <a:xfrm>
            <a:off x="722376" y="969265"/>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（1）梅花鹿是东北虎的主要猎物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，二者的种间关系是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。对二者种间关系的研究属于</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填“种群”或“群落”）水平的研究。</a:t>
            </a:r>
            <a:endParaRPr lang="en-US" altLang="zh-CN" sz="2000" dirty="0"/>
          </a:p>
        </p:txBody>
      </p:sp>
      <p:sp>
        <p:nvSpPr>
          <p:cNvPr id="3" name="QB_6_AN.9_1#08e4c5a4f.blank?pid=dc39dcfb4&amp;color=0,0,0&amp;vpa=3&amp;vtp=1&amp;bbb=1"/>
          <p:cNvSpPr/>
          <p:nvPr/>
        </p:nvSpPr>
        <p:spPr>
          <a:xfrm>
            <a:off x="6723126" y="931165"/>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捕食</a:t>
            </a:r>
            <a:endParaRPr lang="en-US" altLang="zh-CN" sz="2000" dirty="0"/>
          </a:p>
        </p:txBody>
      </p:sp>
      <p:sp>
        <p:nvSpPr>
          <p:cNvPr id="4" name="QB_6_AN.10_1#08e4c5a4f.blank?pid=dc39dcfb4&amp;color=0,0,0&amp;vpa=4&amp;vtp=1&amp;bbb=1"/>
          <p:cNvSpPr/>
          <p:nvPr/>
        </p:nvSpPr>
        <p:spPr>
          <a:xfrm>
            <a:off x="10723626" y="931165"/>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群落</a:t>
            </a:r>
            <a:endParaRPr lang="en-US" altLang="zh-CN" sz="2000" dirty="0"/>
          </a:p>
        </p:txBody>
      </p:sp>
      <p:sp>
        <p:nvSpPr>
          <p:cNvPr id="5" name="QB_6_AS.11_1#08e4c5a4f?vop=1&amp;pid=dc39dcfb4&amp;color=0,0,0&amp;vtp=1&amp;bbb=1&amp;hb=1"/>
          <p:cNvSpPr/>
          <p:nvPr/>
        </p:nvSpPr>
        <p:spPr>
          <a:xfrm>
            <a:off x="722376" y="1926336"/>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捕食是指一种生物以另一种生物为食的现象，梅花鹿是东北虎的主要猎物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，说明二者存在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捕食关系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。群落水平的研究包括种间关系、生态位、群落演替、群落的物种组成和季节性等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以对二者种间关系的研究属于群落水平的研究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
        <p:nvSpPr>
          <p:cNvPr id="6" name="QB_6_BD.12_1#62d4a80b9?pid=dc39dcfb4&amp;color=0,0,0&amp;vtp=1&amp;bbb=1&amp;hb=1"/>
          <p:cNvSpPr/>
          <p:nvPr/>
        </p:nvSpPr>
        <p:spPr>
          <a:xfrm>
            <a:off x="722376" y="3311271"/>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（2）在人类低干扰点和高干扰点，大型食肉动物（东北虎、东北豹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）和梅花鹿的日活动节律如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下图所示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。低干扰点的大型食肉动物和梅花鹿的活动时间都集中在晨昏，但也存在一定差异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者分别占据着相对稳定的生态位，这是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的结果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。与低干扰点相比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，高干扰点的大型食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肉动物在</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填“日间”或“夜间”）的活跃度明显较高。</a:t>
            </a:r>
            <a:endParaRPr lang="en-US" altLang="zh-CN" sz="2000" dirty="0"/>
          </a:p>
        </p:txBody>
      </p:sp>
      <p:sp>
        <p:nvSpPr>
          <p:cNvPr id="7" name="QB_6_AN.13_1#62d4a80b9.blank?pid=dc39dcfb4&amp;color=0,0,0&amp;vpa=5&amp;vtp=1&amp;bbb=1"/>
          <p:cNvSpPr/>
          <p:nvPr/>
        </p:nvSpPr>
        <p:spPr>
          <a:xfrm>
            <a:off x="5049901" y="4187571"/>
            <a:ext cx="120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协同进化</a:t>
            </a:r>
            <a:endParaRPr lang="en-US" altLang="zh-CN" sz="2000" dirty="0"/>
          </a:p>
        </p:txBody>
      </p:sp>
      <p:sp>
        <p:nvSpPr>
          <p:cNvPr id="8" name="QB_6_AN.14_1#62d4a80b9.blank?pid=dc39dcfb4&amp;color=0,0,0&amp;vpa=6&amp;vtp=1&amp;bbb=1"/>
          <p:cNvSpPr/>
          <p:nvPr/>
        </p:nvSpPr>
        <p:spPr>
          <a:xfrm>
            <a:off x="1747901" y="4625721"/>
            <a:ext cx="692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夜间</a:t>
            </a:r>
            <a:endParaRPr lang="en-US" altLang="zh-CN" sz="2000" dirty="0"/>
          </a:p>
        </p:txBody>
      </p:sp>
      <p:sp>
        <p:nvSpPr>
          <p:cNvPr id="9" name="QB_6_AS.15_1#62d4a80b9?vop=1&amp;pid=dc39dcfb4&amp;color=0,0,0&amp;vtp=1&amp;bbb=1&amp;hb=1"/>
          <p:cNvSpPr/>
          <p:nvPr/>
        </p:nvSpPr>
        <p:spPr>
          <a:xfrm>
            <a:off x="722376" y="5170297"/>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大型食肉动物和梅花鹿分别占据着相对稳定的生态位，这是协同进化的结果。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由题图可知，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与低干扰点相比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，高干扰点的大型食肉动物在夜间的活跃度明显较高。</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Effect transition="in" filter="fade">
                                      <p:cBhvr>
                                        <p:cTn id="37" dur="500"/>
                                        <p:tgtEl>
                                          <p:spTgt spid="7">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0" end="0"/>
                                            </p:txEl>
                                          </p:spTgt>
                                        </p:tgtEl>
                                        <p:attrNameLst>
                                          <p:attrName>style.visibility</p:attrName>
                                        </p:attrNameLst>
                                      </p:cBhvr>
                                      <p:to>
                                        <p:strVal val="visible"/>
                                      </p:to>
                                    </p:set>
                                    <p:animEffect transition="in" filter="fade">
                                      <p:cBhvr>
                                        <p:cTn id="40" dur="500"/>
                                        <p:tgtEl>
                                          <p:spTgt spid="7">
                                            <p:txEl>
                                              <p:pRg st="0" end="0"/>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8">
                                            <p:bg/>
                                          </p:spTgt>
                                        </p:tgtEl>
                                        <p:attrNameLst>
                                          <p:attrName>style.visibility</p:attrName>
                                        </p:attrNameLst>
                                      </p:cBhvr>
                                      <p:to>
                                        <p:strVal val="visible"/>
                                      </p:to>
                                    </p:set>
                                    <p:animEffect transition="in" filter="fade">
                                      <p:cBhvr>
                                        <p:cTn id="45" dur="500"/>
                                        <p:tgtEl>
                                          <p:spTgt spid="8">
                                            <p:bg/>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
                                            <p:txEl>
                                              <p:pRg st="0" end="0"/>
                                            </p:txEl>
                                          </p:spTgt>
                                        </p:tgtEl>
                                        <p:attrNameLst>
                                          <p:attrName>style.visibility</p:attrName>
                                        </p:attrNameLst>
                                      </p:cBhvr>
                                      <p:to>
                                        <p:strVal val="visible"/>
                                      </p:to>
                                    </p:set>
                                    <p:animEffect transition="in" filter="fade">
                                      <p:cBhvr>
                                        <p:cTn id="48" dur="500"/>
                                        <p:tgtEl>
                                          <p:spTgt spid="8">
                                            <p:txEl>
                                              <p:pRg st="0" end="0"/>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9">
                                            <p:bg/>
                                          </p:spTgt>
                                        </p:tgtEl>
                                        <p:attrNameLst>
                                          <p:attrName>style.visibility</p:attrName>
                                        </p:attrNameLst>
                                      </p:cBhvr>
                                      <p:to>
                                        <p:strVal val="visible"/>
                                      </p:to>
                                    </p:set>
                                    <p:animEffect transition="in" filter="fade">
                                      <p:cBhvr>
                                        <p:cTn id="53" dur="500"/>
                                        <p:tgtEl>
                                          <p:spTgt spid="9">
                                            <p:bg/>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9">
                                            <p:txEl>
                                              <p:pRg st="0" end="0"/>
                                            </p:txEl>
                                          </p:spTgt>
                                        </p:tgtEl>
                                        <p:attrNameLst>
                                          <p:attrName>style.visibility</p:attrName>
                                        </p:attrNameLst>
                                      </p:cBhvr>
                                      <p:to>
                                        <p:strVal val="visible"/>
                                      </p:to>
                                    </p:set>
                                    <p:animEffect transition="in" filter="fade">
                                      <p:cBhvr>
                                        <p:cTn id="56" dur="500"/>
                                        <p:tgtEl>
                                          <p:spTgt spid="9">
                                            <p:txEl>
                                              <p:pRg st="0" end="0"/>
                                            </p:txEl>
                                          </p:spTgt>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9">
                                            <p:txEl>
                                              <p:pRg st="1" end="1"/>
                                            </p:txEl>
                                          </p:spTgt>
                                        </p:tgtEl>
                                        <p:attrNameLst>
                                          <p:attrName>style.visibility</p:attrName>
                                        </p:attrNameLst>
                                      </p:cBhvr>
                                      <p:to>
                                        <p:strVal val="visible"/>
                                      </p:to>
                                    </p:set>
                                    <p:animEffect transition="in" filter="fade">
                                      <p:cBhvr>
                                        <p:cTn id="59" dur="500"/>
                                        <p:tgtEl>
                                          <p:spTgt spid="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7" grpId="0" animBg="1" build="p"/>
      <p:bldP spid="8" grpId="0" animBg="1" build="p"/>
      <p:bldP spid="9"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6_1#1c4deb8f3?pid=dc39dcfb4&amp;color=0,0,0&amp;vtp=1&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（3）如果大型食肉动物和梅花鹿每天的活动次数不变，据上图所示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，从重叠度角度分析人类高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干扰对大型食肉动物的影响是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17_1#1c4deb8f3.blank?pid=dc39dcfb4&amp;color=0,0,0&amp;vpa=7&amp;vtp=1&amp;bbb=1"/>
          <p:cNvSpPr/>
          <p:nvPr/>
        </p:nvSpPr>
        <p:spPr>
          <a:xfrm>
            <a:off x="4033901" y="1405890"/>
            <a:ext cx="7296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减小梅花鹿与大型食肉动物的重叠度，不利于大型食肉动物捕食</a:t>
            </a:r>
            <a:endParaRPr lang="en-US" altLang="zh-CN" sz="2000" dirty="0"/>
          </a:p>
        </p:txBody>
      </p:sp>
      <p:sp>
        <p:nvSpPr>
          <p:cNvPr id="4" name="QB_6_AS.18_1#1c4deb8f3?vop=1&amp;pid=dc39dcfb4&amp;color=0,0,0&amp;vtp=1&amp;bbb=1&amp;hb=1"/>
          <p:cNvSpPr/>
          <p:nvPr/>
        </p:nvSpPr>
        <p:spPr>
          <a:xfrm>
            <a:off x="722376" y="1956434"/>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据题图解读可知，如果大型食肉动物和梅花鹿每天的活动次数不变，在人类高干扰时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花鹿与大型食肉动物的重叠度减小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，不利于大型食肉动物捕食。</a:t>
            </a:r>
            <a:endParaRPr lang="en-US" altLang="zh-CN" sz="2200" dirty="0"/>
          </a:p>
        </p:txBody>
      </p:sp>
      <p:sp>
        <p:nvSpPr>
          <p:cNvPr id="5" name="QB_6_BD.19_1#ecc88c7f8?pid=dc39dcfb4&amp;color=0,0,0&amp;vtp=1&amp;bbb=1&amp;hb=1"/>
          <p:cNvSpPr/>
          <p:nvPr/>
        </p:nvSpPr>
        <p:spPr>
          <a:xfrm>
            <a:off x="722376" y="2918713"/>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（4）根据上述研究结果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，在东北虎豹国家公园内可以从哪些方面提高东北虎和东北豹的环境容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纳量：</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答出两点即可）。</a:t>
            </a:r>
            <a:endParaRPr lang="en-US" altLang="zh-CN" sz="2000" dirty="0"/>
          </a:p>
        </p:txBody>
      </p:sp>
      <p:sp>
        <p:nvSpPr>
          <p:cNvPr id="6" name="QB_6_AN.20_1#ecc88c7f8.blank?pid=dc39dcfb4&amp;color=0,0,0&amp;vpa=8&amp;vtp=1&amp;bbb=1"/>
          <p:cNvSpPr/>
          <p:nvPr/>
        </p:nvSpPr>
        <p:spPr>
          <a:xfrm>
            <a:off x="1493901" y="3318763"/>
            <a:ext cx="3994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降低人类干扰程度、增加食物来源</a:t>
            </a:r>
            <a:endParaRPr lang="en-US" altLang="zh-CN" sz="2000" dirty="0"/>
          </a:p>
        </p:txBody>
      </p:sp>
      <p:sp>
        <p:nvSpPr>
          <p:cNvPr id="7" name="QB_6_AS.21_1#ecc88c7f8?vop=1&amp;pid=dc39dcfb4&amp;color=0,0,0&amp;vtp=1&amp;bbb=1&amp;hb=1"/>
          <p:cNvSpPr/>
          <p:nvPr/>
        </p:nvSpPr>
        <p:spPr>
          <a:xfrm>
            <a:off x="722376" y="3863339"/>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根据上述研究结果，在东北虎豹国家公园内可以从降低人类干扰程度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、增加食物来源等方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面提高东北虎和东北豹的环境容纳量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1" end="1"/>
                                            </p:txEl>
                                          </p:spTgt>
                                        </p:tgtEl>
                                        <p:attrNameLst>
                                          <p:attrName>style.visibility</p:attrName>
                                        </p:attrNameLst>
                                      </p:cBhvr>
                                      <p:to>
                                        <p:strVal val="visible"/>
                                      </p:to>
                                    </p:set>
                                    <p:animEffect transition="in" filter="fade">
                                      <p:cBhvr>
                                        <p:cTn id="40"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4865</Words>
  <Application>WPS 演示</Application>
  <PresentationFormat>宽屏</PresentationFormat>
  <Paragraphs>339</Paragraphs>
  <Slides>25</Slides>
  <Notes>25</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25</vt:i4>
      </vt:variant>
    </vt:vector>
  </HeadingPairs>
  <TitlesOfParts>
    <vt:vector size="46"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仿宋</vt:lpstr>
      <vt:lpstr>仿宋</vt:lpstr>
      <vt:lpstr>宋体</vt:lpstr>
      <vt:lpstr>Calibri</vt:lpstr>
      <vt:lpstr>Arial Unicode MS</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蓝天</cp:lastModifiedBy>
  <cp:revision>4</cp:revision>
  <dcterms:created xsi:type="dcterms:W3CDTF">2025-08-02T03:31:00Z</dcterms:created>
  <dcterms:modified xsi:type="dcterms:W3CDTF">2025-08-05T01:18:50Z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EAB9C99960A5480181427F0004830567_12</vt:lpwstr>
  </property>
  <property fmtid="{D5CDD505-2E9C-101B-9397-08002B2CF9AE}" pid="3" name="KSOProductBuildVer">
    <vt:lpwstr>2052-12.1.0.21915</vt:lpwstr>
  </property>
</Properties>
</file>