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82" r:id="rId19"/>
    <p:sldId id="271" r:id="rId20"/>
    <p:sldId id="272" r:id="rId21"/>
    <p:sldId id="273" r:id="rId22"/>
    <p:sldId id="274" r:id="rId23"/>
    <p:sldId id="275" r:id="rId24"/>
    <p:sldId id="276" r:id="rId25"/>
    <p:sldId id="277" r:id="rId26"/>
    <p:sldId id="278" r:id="rId27"/>
    <p:sldId id="279" r:id="rId28"/>
    <p:sldId id="280" r:id="rId29"/>
    <p:sldId id="281"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884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48fd84a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群落的结构</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8389bac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群落的演替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2.xml"/><Relationship Id="rId2" Type="http://schemas.openxmlformats.org/officeDocument/2006/relationships/image" Target="../media/image14.png"/><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4_1#9b7e2366b?vop=1&amp;pid=5c167755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捕食是指一种生物以另一种生物为食的现象，梅花鹿是东北虎的主要猎物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，说明二者存在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。群落水平的研究包括种间关系、生态位、群落演替、群落的物种组成和季节性等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以对二者种间关系的研究属于群落水平的研究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90857f9ac?pid=5c1677558&amp;color=0,0,0&amp;vtp=1&amp;bt=1&amp;bbb=1&amp;hb=1"/>
          <p:cNvSpPr/>
          <p:nvPr/>
        </p:nvSpPr>
        <p:spPr>
          <a:xfrm>
            <a:off x="722376" y="97200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（2）在人类低干扰点和高干扰点，大型食肉动物（东北虎、东北豹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）和梅花鹿的日活动节律如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。低干扰点的大型食肉动物和梅花鹿的活动时间都集中在晨昏，但也存在一定差异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者分别占据着相对稳定的生态位，这是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。与低干扰点相比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，高干扰点的大型食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肉动物在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填“日间”或“夜间”）的活跃度明显较高。</a:t>
            </a:r>
            <a:endParaRPr lang="en-US" altLang="zh-CN" sz="2000" dirty="0"/>
          </a:p>
        </p:txBody>
      </p:sp>
      <p:sp>
        <p:nvSpPr>
          <p:cNvPr id="3" name="QB_6_AN.16_1#90857f9ac.blank?pid=5c1677558&amp;color=0,0,0&amp;vpa=6&amp;vtp=1&amp;bbb=1"/>
          <p:cNvSpPr/>
          <p:nvPr/>
        </p:nvSpPr>
        <p:spPr>
          <a:xfrm>
            <a:off x="5049901" y="1695900"/>
            <a:ext cx="120015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协同进化</a:t>
            </a:r>
            <a:endParaRPr lang="en-US" altLang="zh-CN" sz="2000" dirty="0"/>
          </a:p>
        </p:txBody>
      </p:sp>
      <p:sp>
        <p:nvSpPr>
          <p:cNvPr id="4" name="QB_6_AN.18_1#90857f9ac.blank?pid=5c1677558&amp;color=0,0,0&amp;vpa=7&amp;vtp=1&amp;bbb=1"/>
          <p:cNvSpPr/>
          <p:nvPr/>
        </p:nvSpPr>
        <p:spPr>
          <a:xfrm>
            <a:off x="1747901" y="2067375"/>
            <a:ext cx="6921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夜间</a:t>
            </a:r>
            <a:endParaRPr lang="en-US" altLang="zh-CN" sz="2000" dirty="0"/>
          </a:p>
        </p:txBody>
      </p:sp>
      <p:pic>
        <p:nvPicPr>
          <p:cNvPr id="5" name="QB_6_BD.17_2#90857f9ac?htil=1&amp;pid=5c167755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12848" y="2583502"/>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6_BD.17_3#90857f9ac?htil=1&amp;pid=5c167755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89520" y="2583502"/>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6_BD.17_4#90857f9ac?pid=5c1677558&amp;color=0,0,0&amp;vtp=1&amp;bbb=1&amp;hb=1"/>
          <p:cNvSpPr/>
          <p:nvPr/>
        </p:nvSpPr>
        <p:spPr>
          <a:xfrm>
            <a:off x="722376" y="4704402"/>
            <a:ext cx="10753344" cy="722884"/>
          </a:xfrm>
          <a:prstGeom prst="rect">
            <a:avLst/>
          </a:prstGeom>
          <a:noFill/>
        </p:spPr>
        <p:txBody>
          <a:bodyPr wrap="none" lIns="0" tIns="0" rIns="0" bIns="0" rtlCol="0" anchor="t"/>
          <a:lstStyle/>
          <a:p>
            <a:pPr algn="l" latinLnBrk="1">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相对活跃度：某时间点出现的次数与全天出现总次数的比值；重叠度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：大型食肉动物和梅花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鹿日活动节律的重叠程度</a:t>
            </a:r>
            <a:endParaRPr lang="en-US" altLang="zh-CN" sz="2000" dirty="0"/>
          </a:p>
        </p:txBody>
      </p:sp>
      <p:sp>
        <p:nvSpPr>
          <p:cNvPr id="8" name="QB_6_AS.19_1#90857f9ac?vop=1&amp;pid=5c1677558&amp;color=0,0,0&amp;vtp=1&amp;bbb=1&amp;hb=1"/>
          <p:cNvSpPr/>
          <p:nvPr/>
        </p:nvSpPr>
        <p:spPr>
          <a:xfrm>
            <a:off x="722376" y="5499168"/>
            <a:ext cx="10753344" cy="773684"/>
          </a:xfrm>
          <a:prstGeom prst="rect">
            <a:avLst/>
          </a:prstGeom>
          <a:noFill/>
        </p:spPr>
        <p:txBody>
          <a:bodyPr wrap="none" lIns="0" tIns="0" rIns="0" bIns="0" rtlCol="0" anchor="t"/>
          <a:lstStyle/>
          <a:p>
            <a:pPr algn="l" latinLnBrk="1">
              <a:lnSpc>
                <a:spcPts val="34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大型食肉动物和梅花鹿分别占据着相对稳定的生态位，这是协同进化的结果。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与低干扰点相比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，高干扰点的大型食肉动物在夜间的活跃度明显较高。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8"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_1#f3ad737a0?pid=5c16775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（3）如果大型食肉动物和梅花鹿每天的活动次数不变，据上图所示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，从重叠度角度分析人类高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干扰对大型食肉动物的影响是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1_1#f3ad737a0.blank?pid=5c1677558&amp;color=0,0,0&amp;vpa=8&amp;vtp=1&amp;bbb=1"/>
          <p:cNvSpPr/>
          <p:nvPr/>
        </p:nvSpPr>
        <p:spPr>
          <a:xfrm>
            <a:off x="4033901" y="1372050"/>
            <a:ext cx="729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减小梅花鹿与大型食肉动物的重叠度，不利于大型食肉动物捕食</a:t>
            </a:r>
            <a:endParaRPr lang="en-US" altLang="zh-CN" sz="2000" dirty="0"/>
          </a:p>
        </p:txBody>
      </p:sp>
      <p:sp>
        <p:nvSpPr>
          <p:cNvPr id="4" name="QB_6_AS.22_1#f3ad737a0?vop=1&amp;pid=5c1677558&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据题图解读可知，如果大型食肉动物和梅花鹿每天的活动次数不变，在人类高干扰时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花鹿与大型食肉动物的重叠度减小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，不利于大型食肉动物捕食。</a:t>
            </a:r>
            <a:endParaRPr lang="en-US" altLang="zh-CN" sz="2200" dirty="0"/>
          </a:p>
        </p:txBody>
      </p:sp>
      <p:sp>
        <p:nvSpPr>
          <p:cNvPr id="5" name="QB_6_BD.23_1#d788ea028?pid=5c1677558&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（4）根据上述研究结果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，在东北虎豹国家公园内可以从哪些方面提高东北虎和东北豹的环境容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6" name="QB_6_AN.24_1#d788ea028.blank?pid=5c1677558&amp;color=0,0,0&amp;vpa=9&amp;vtp=1&amp;bbb=1"/>
          <p:cNvSpPr/>
          <p:nvPr/>
        </p:nvSpPr>
        <p:spPr>
          <a:xfrm>
            <a:off x="1493901" y="3284923"/>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降低人类干扰程度、增加食物来源</a:t>
            </a:r>
            <a:endParaRPr lang="en-US" altLang="zh-CN" sz="2000" dirty="0"/>
          </a:p>
        </p:txBody>
      </p:sp>
      <p:sp>
        <p:nvSpPr>
          <p:cNvPr id="7" name="QB_6_AS.25_1#d788ea028?vop=1&amp;pid=5c1677558&amp;color=0,0,0&amp;vtp=1&amp;bbb=1&amp;hb=1"/>
          <p:cNvSpPr/>
          <p:nvPr/>
        </p:nvSpPr>
        <p:spPr>
          <a:xfrm>
            <a:off x="722376" y="38294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根据上述研究结果，在东北虎豹国家公园内可以从降低人类干扰程度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、增加食物来源等方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面提高东北虎和东北豹的环境容纳量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26_1#5c1677558?vop=1&amp;pid=148fd84a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26_2#5c1677558?vop=1&amp;pid=148fd84a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54680" y="1511300"/>
            <a:ext cx="5888736" cy="33741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7_1#cb019aca2?pid=148fd84a0&amp;color=0,0,0&amp;vtp=1&amp;bt=1&amp;bbb=1&amp;hb=1"/>
          <p:cNvSpPr/>
          <p:nvPr/>
        </p:nvSpPr>
        <p:spPr>
          <a:xfrm>
            <a:off x="722376" y="972000"/>
            <a:ext cx="10753344" cy="176212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人为干扰导致的栖息地碎片化对生物多样性和群落结构具有重要影响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究某群落的物种多样性及优势种生态位宽度与人为干扰的耦合关系，科研小组调查了不同人为干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扰强度下的群落结构特征。</a:t>
            </a:r>
            <a:endParaRPr lang="en-US" altLang="zh-CN" sz="2000" dirty="0"/>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主要优势种的生态位宽度</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2000" dirty="0"/>
          </a:p>
        </p:txBody>
      </p:sp>
      <p:graphicFrame>
        <p:nvGraphicFramePr>
          <p:cNvPr id="15" name="QO_5_BD.27_2#cb019aca2?colgroup=4,6,28&amp;pid=148fd84a0&amp;color=0,0,0&amp;vtp=1&amp;bbb=1"/>
          <p:cNvGraphicFramePr>
            <a:graphicFrameLocks noGrp="1"/>
          </p:cNvGraphicFramePr>
          <p:nvPr/>
        </p:nvGraphicFramePr>
        <p:xfrm>
          <a:off x="722376" y="2862903"/>
          <a:ext cx="10707624" cy="2121281"/>
        </p:xfrm>
        <a:graphic>
          <a:graphicData uri="http://schemas.openxmlformats.org/drawingml/2006/table">
            <a:tbl>
              <a:tblPr/>
              <a:tblGrid>
                <a:gridCol w="1234440"/>
                <a:gridCol w="1874520"/>
                <a:gridCol w="2532888"/>
                <a:gridCol w="2532888"/>
                <a:gridCol w="2532888"/>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马尾松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亮叶桦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QO_5_BD.27_3#cb019aca2?colgroup=4,6,28&amp;pid=148fd84a0&amp;color=0,0,0&amp;mp=1&amp;vtp=1&amp;bt=1&amp;bbb=1"/>
          <p:cNvGraphicFramePr>
            <a:graphicFrameLocks noGrp="1"/>
          </p:cNvGraphicFramePr>
          <p:nvPr/>
        </p:nvGraphicFramePr>
        <p:xfrm>
          <a:off x="722376" y="1511300"/>
          <a:ext cx="10707624" cy="2913761"/>
        </p:xfrm>
        <a:graphic>
          <a:graphicData uri="http://schemas.openxmlformats.org/drawingml/2006/table">
            <a:tbl>
              <a:tblPr/>
              <a:tblGrid>
                <a:gridCol w="1234440"/>
                <a:gridCol w="1874520"/>
                <a:gridCol w="2532888"/>
                <a:gridCol w="2532888"/>
                <a:gridCol w="2532888"/>
              </a:tblGrid>
              <a:tr h="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槲栎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蛇葡萄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芒萁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27_5#cb019aca2?htil=2&amp;pid=148fd84a0&amp;color=0,0,0&amp;vtp=1&amp;bbb=1"/>
          <p:cNvSpPr/>
          <p:nvPr/>
        </p:nvSpPr>
        <p:spPr>
          <a:xfrm>
            <a:off x="719993" y="4557395"/>
            <a:ext cx="10752014" cy="408559"/>
          </a:xfrm>
          <a:prstGeom prst="rect">
            <a:avLst/>
          </a:prstGeom>
          <a:noFill/>
        </p:spPr>
        <p:txBody>
          <a:bodyPr wrap="none" lIns="0" tIns="0" rIns="0" bIns="0" rtlCol="0" anchor="t"/>
          <a:lstStyle/>
          <a:p>
            <a:pPr algn="l" latinLnBrk="1">
              <a:lnSpc>
                <a:spcPts val="3600"/>
              </a:lnSpc>
            </a:pP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生态位宽度表示物种对资源的利用程度，数值越大，物种生存范围越宽</a:t>
            </a:r>
            <a:endParaRPr lang="en-US" altLang="zh-CN" sz="2000" spc="-100" dirty="0"/>
          </a:p>
        </p:txBody>
      </p:sp>
      <p:sp>
        <p:nvSpPr>
          <p:cNvPr id="2" name="QO_5_BD.27_3#cb019aca2?colgroup=4,6,28&amp;pid=148fd84a0&amp;color=0,0,0&amp;mp=1&amp;vtp=1&amp;bt=1&amp;bbb=1"/>
          <p:cNvSpPr txBox="1"/>
          <p:nvPr/>
        </p:nvSpPr>
        <p:spPr>
          <a:xfrm>
            <a:off x="10917039"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7_4#cb019aca2?htil=2&amp;pid=148fd84a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34272" y="972000"/>
            <a:ext cx="2423160"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7_6#cb019aca2?pid=148fd84a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8_1#2afda83af?pid=cb019aca2&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（1）据表1可知，不同物种对人为干扰强度的响应不同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，该群落中受人为干扰影响最小的优势种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在人为干扰影响下，有些物种的生态位变宽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答出2点即可）。</a:t>
            </a:r>
            <a:endParaRPr lang="en-US" altLang="zh-CN" sz="2000" dirty="0"/>
          </a:p>
        </p:txBody>
      </p:sp>
      <p:sp>
        <p:nvSpPr>
          <p:cNvPr id="4" name="QB_6_AN.29_1#2afda83af.blank?pid=cb019aca2&amp;color=0,0,0&amp;vpa=10&amp;vtp=1&amp;bbb=1"/>
          <p:cNvSpPr/>
          <p:nvPr/>
        </p:nvSpPr>
        <p:spPr>
          <a:xfrm>
            <a:off x="985901" y="18520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芒萁</a:t>
            </a:r>
            <a:endParaRPr lang="en-US" altLang="zh-CN" sz="2000" dirty="0"/>
          </a:p>
        </p:txBody>
      </p:sp>
      <p:sp>
        <p:nvSpPr>
          <p:cNvPr id="5" name="QB_6_AN.30_1#2afda83af.blank?pid=cb019aca2&amp;color=0,0,0&amp;vpa=11&amp;vtp=1&amp;bbb=1&amp;hb=1"/>
          <p:cNvSpPr/>
          <p:nvPr/>
        </p:nvSpPr>
        <p:spPr>
          <a:xfrm>
            <a:off x="722377" y="1852041"/>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种间竞争减少，可利用的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环境资源增多</a:t>
            </a:r>
            <a:endParaRPr lang="en-US" altLang="zh-CN" sz="2000" dirty="0"/>
          </a:p>
        </p:txBody>
      </p:sp>
      <p:sp>
        <p:nvSpPr>
          <p:cNvPr id="6" name="QB_6_AS.31_1#2afda83af?vop=1&amp;pid=cb019aca2&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据题表1可知，不同优势种对人为干扰强度的响应不同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，其中芒萁的生态位宽度在不同干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扰强度下的波动最小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，故该群落中受人为干扰影响最小的优势种是芒萁。在人为干扰影响下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，可利用的环境资源增多。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634d47cb0?pid=cb019aca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（2）据图可知,在中度干扰下群落各结构层物种丰富度均有所上升,但随着干扰的进一步增强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中只有草本层的丰富度持续增大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。从群落垂直分层及资源利用特征的角度分析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3_1#634d47cb0.blank?pid=cb019aca2&amp;color=0,0,0&amp;vpa=12&amp;vtp=1&amp;bbb=1&amp;hb=1"/>
          <p:cNvSpPr/>
          <p:nvPr/>
        </p:nvSpPr>
        <p:spPr>
          <a:xfrm>
            <a:off x="722377" y="1391100"/>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干扰下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，乔木层和灌木层物种丰富度降低，草本层获得了更多的光照和空间等资源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，垂直分层简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化使资源利用集中</a:t>
            </a:r>
            <a:endParaRPr lang="en-US" altLang="zh-CN" sz="2000" dirty="0"/>
          </a:p>
        </p:txBody>
      </p:sp>
      <p:sp>
        <p:nvSpPr>
          <p:cNvPr id="4" name="QB_6_AS.34_1#634d47cb0?vop=1&amp;pid=cb019aca2&amp;color=0,0,0&amp;vtp=1&amp;bbb=1&amp;hb=1"/>
          <p:cNvSpPr/>
          <p:nvPr/>
        </p:nvSpPr>
        <p:spPr>
          <a:xfrm>
            <a:off x="722376" y="2836995"/>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中度干扰可以增加群落的异质性和进行资源再分配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，为不同物种提供更多的生存空间和机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，从而使物种丰富度提高。但随着干扰的进一步增强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，不同物种对于资源的利用和生存空间的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竞争进一步加大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，导致乔木层和灌木层这些对光照等资源需求更多的结构层物种丰富度下降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草本植物一方面自身繁衍周期短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，另一方面又获得了更多的阳光和空间等资源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，垂直分层简化使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资源利用集中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，因而草本植物丰富度持续增大。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0b69f99ba?pid=cb019aca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（3）人为干扰过程中，各物种在群落中的优势和种间关系会逐渐变化。由此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，科研小组进一步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对轻度干扰下乔木层优势种的种间关联性进行了分析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）,结果表明亮叶桦与两个物种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栗和槲栎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）对生存环境与资源利用具有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此时群落结构不稳定。</a:t>
            </a:r>
            <a:endParaRPr lang="en-US" altLang="zh-CN" sz="2000" dirty="0"/>
          </a:p>
        </p:txBody>
      </p:sp>
      <p:sp>
        <p:nvSpPr>
          <p:cNvPr id="3" name="QB_6_AN.36_1#0b69f99ba.blank?pid=cb019aca2&amp;color=0,0,0&amp;vpa=13&amp;vtp=1&amp;bbb=1"/>
          <p:cNvSpPr/>
          <p:nvPr/>
        </p:nvSpPr>
        <p:spPr>
          <a:xfrm>
            <a:off x="5303901" y="182925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负关联</a:t>
            </a:r>
            <a:endParaRPr lang="en-US" altLang="zh-CN" sz="2000" dirty="0"/>
          </a:p>
        </p:txBody>
      </p:sp>
      <p:sp>
        <p:nvSpPr>
          <p:cNvPr id="4" name="QB_6_BD.35_2#0b69f99ba?pid=cb019aca2&amp;color=0,0,0&amp;vtp=1&amp;bbb=1"/>
          <p:cNvSpPr/>
          <p:nvPr/>
        </p:nvSpPr>
        <p:spPr>
          <a:xfrm>
            <a:off x="722376" y="2328486"/>
            <a:ext cx="10753344" cy="40500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轻度干扰下乔木层优势种的种间关联性</a:t>
            </a:r>
            <a:endParaRPr lang="en-US" altLang="zh-CN" sz="2000" dirty="0"/>
          </a:p>
        </p:txBody>
      </p:sp>
      <p:pic>
        <p:nvPicPr>
          <p:cNvPr id="5" name="QB_6_BD.35_3#0b69f99ba?pid=cb019ac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53712" y="2866077"/>
            <a:ext cx="309067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B_6_BD.35_4#0b69f99ba?pid=cb019aca2&amp;color=0,0,0&amp;vtp=1&amp;bbb=1&amp;hb=1"/>
              <p:cNvSpPr/>
              <p:nvPr/>
            </p:nvSpPr>
            <p:spPr>
              <a:xfrm>
                <a:off x="722376" y="4174177"/>
                <a:ext cx="10753344" cy="856107"/>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”表示正关联，即两个物种常分布于一起;“-”表示负关联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，即两者无法或很少共存于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”表示无关联</a:t>
                </a:r>
                <a:endParaRPr lang="en-US" altLang="zh-CN" sz="2000" dirty="0"/>
              </a:p>
            </p:txBody>
          </p:sp>
        </mc:Choice>
        <mc:Fallback>
          <p:sp>
            <p:nvSpPr>
              <p:cNvPr id="6" name="QB_6_BD.35_4#0b69f99ba?pid=cb019aca2&amp;color=0,0,0&amp;vtp=1&amp;bbb=1&amp;hb=1"/>
              <p:cNvSpPr>
                <a:spLocks noRot="1" noChangeAspect="1" noMove="1" noResize="1" noEditPoints="1" noAdjustHandles="1" noChangeArrowheads="1" noChangeShapeType="1" noTextEdit="1"/>
              </p:cNvSpPr>
              <p:nvPr/>
            </p:nvSpPr>
            <p:spPr>
              <a:xfrm>
                <a:off x="722376" y="4174177"/>
                <a:ext cx="10753344" cy="856107"/>
              </a:xfrm>
              <a:prstGeom prst="rect">
                <a:avLst/>
              </a:prstGeom>
              <a:blipFill rotWithShape="1">
                <a:blip r:embed="rId2"/>
                <a:stretch>
                  <a:fillRect l="-4" t="-38" b="-5288"/>
                </a:stretch>
              </a:blipFill>
            </p:spPr>
            <p:txBody>
              <a:bodyPr/>
              <a:lstStyle/>
              <a:p>
                <a:r>
                  <a:rPr lang="zh-CN" altLang="en-US">
                    <a:noFill/>
                  </a:rPr>
                  <a:t> </a:t>
                </a:r>
              </a:p>
            </p:txBody>
          </p:sp>
        </mc:Fallback>
      </mc:AlternateContent>
      <p:sp>
        <p:nvSpPr>
          <p:cNvPr id="7" name="QB_6_AS.37_1#0b69f99ba?vop=1&amp;pid=cb019aca2&amp;color=0,0,0&amp;vtp=1&amp;bbb=1&amp;hb=1"/>
          <p:cNvSpPr/>
          <p:nvPr/>
        </p:nvSpPr>
        <p:spPr>
          <a:xfrm>
            <a:off x="722376" y="504095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分析题表2可知，亮叶桦与两个物种（栗和槲栎）对生存环境与资源利用具有负关联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时群落结构不稳定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c8017d18.fixed?pid=35adccde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c8017d18.fixed?pid=35adccde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第2章高考强化</a:t>
            </a:r>
            <a:endParaRPr lang="en-US" altLang="zh-CN" sz="4400" dirty="0"/>
          </a:p>
        </p:txBody>
      </p:sp>
      <p:pic>
        <p:nvPicPr>
          <p:cNvPr id="4" name="C_3#ec8017d18.fixed?pid=35adccde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c8017d18.fixed?pid=35adccde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a1b152b25?pid=68389bac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下列关于森林群落演替的叙述，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a1b152b25.bracket?pid=68389bac8&amp;color=0,0,0&amp;vpa=14&amp;vtp=1"/>
          <p:cNvSpPr/>
          <p:nvPr/>
        </p:nvSpPr>
        <p:spPr>
          <a:xfrm>
            <a:off x="7864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8_2#a1b152b25.choices?pid=68389bac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.土壤的理化性质不会影响森林群落演替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.植物种群数量的改变不会影响森林群落演替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C.森林由乔木林变为灌木林属于群落演替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.砍伐树木对森林群落演替的影响总是负面的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a1b152b25?vop=1&amp;pid=68389bac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良好的土壤条件有利于土壤微生物群落的建立和植被的生长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，因此土壤理化性质会影响森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林群落演替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，A错误；植物种群数量的改变会影响群落中动物种群数量的变化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，从而影响群落中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优势种的更替等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，进而影响森林群落演替，B错误；群落演替是指随着时间的推移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，一个群落被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另一个群落替代的过程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，森林由乔木林变为灌木林，灌木逐渐取代乔木成为优势种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，属于群落演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，C正确；适度砍伐树木有助于森林植被的更新，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因此对森林群落演替的影响并不总是负面的，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1_1#a1b152b25?vop=1&amp;pid=68389bac8&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影响群落演替的主要因素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外界环境条件的变化：包括气候的变化、土壤条件的改变等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，这些变化为某些物种提供有利的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，而对另一些物种的生存产生不利影响。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生物的迁入、迁出，群落内部种群相互关系的发展变化，都会影响群落演替的方向和速度。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人类活动的影响：人类活动通常是有意识、有目的地进行的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，因此对群落演替的影响常常超过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2_1#f03530728?pid=68389bac8&amp;color=0,0,0&amp;vtp=1&amp;bt=1&amp;bbb=1&amp;hb=1"/>
          <p:cNvSpPr/>
          <p:nvPr/>
        </p:nvSpPr>
        <p:spPr>
          <a:xfrm>
            <a:off x="722376" y="972000"/>
            <a:ext cx="10753344"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［湖北2024·19节选］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高寒草甸是青藏高原主要的生态系统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，多年来受气候变化和生物干扰的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共同影响退化严重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。高原鼢鼠广泛分布于青藏高原高寒草甸，常年栖息于地下。有研究发现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原鼢鼠挖掘洞道时形成的众多土丘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，能改变丘间草地的微生境土壤物理性状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，进而对该栖息生境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下植物群落的多样性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、空间结构以及物种组成等产生显著影响。随着高原鼢鼠干扰强度增大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，样地内植物物种数明显增多，鼠丘间原优势种在群落中占比减少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，其他杂草的占比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BD.43_1#477baf733?pid=f03530728&amp;color=0,0,0&amp;vtp=1&amp;bbb=1"/>
          <p:cNvSpPr/>
          <p:nvPr/>
        </p:nvSpPr>
        <p:spPr>
          <a:xfrm>
            <a:off x="722376" y="416681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（1）调查鼠丘样地内高原鼢鼠的种群密度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，常采用的方法是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44_1#477baf733.blank?pid=f03530728&amp;color=0,0,0&amp;vpa=15&amp;vtp=1&amp;bbb=1"/>
          <p:cNvSpPr/>
          <p:nvPr/>
        </p:nvSpPr>
        <p:spPr>
          <a:xfrm>
            <a:off x="7485126" y="4128712"/>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标记重捕法</a:t>
            </a:r>
            <a:endParaRPr lang="en-US" altLang="zh-CN" sz="2000" dirty="0"/>
          </a:p>
        </p:txBody>
      </p:sp>
      <p:sp>
        <p:nvSpPr>
          <p:cNvPr id="5" name="QB_6_AS.45_1#477baf733?vop=1&amp;pid=f03530728&amp;color=0,0,0&amp;vtp=1&amp;bbb=1"/>
          <p:cNvSpPr/>
          <p:nvPr/>
        </p:nvSpPr>
        <p:spPr>
          <a:xfrm>
            <a:off x="722376" y="46129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高原鼢鼠活动能力强、活动范围大，故调查其种群密度常采用的方法是标记重捕法。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cce6a02d9?pid=f03530728&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（2）高原鼢鼠干扰造成微生境多样化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，为栖息地植物提供了更丰富的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物种共存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7_1#cce6a02d9.blank?pid=f03530728&amp;color=0,0,0&amp;vpa=16&amp;vtp=1&amp;bbb=1"/>
          <p:cNvSpPr/>
          <p:nvPr/>
        </p:nvSpPr>
        <p:spPr>
          <a:xfrm>
            <a:off x="8501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4" name="QB_6_AS.48_1#cce6a02d9?vop=1&amp;pid=f03530728&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据题干分析,高原鼢鼠挖掘洞道时形成的众多土丘,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能改变丘间草地的微生境土壤物理性状,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进而对该栖息生境下植物群落的多样性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、空间结构以及物种组成等产生显著影响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。故高原鼢鼠能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为栖息地植物提供更丰富的生态位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，促进植物物种共存。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_1#cef0e7c17?pid=f03530728&amp;color=0,0,0&amp;vtp=1&amp;bt=1&amp;bbb=1&amp;hb=1"/>
          <p:cNvSpPr/>
          <p:nvPr/>
        </p:nvSpPr>
        <p:spPr>
          <a:xfrm>
            <a:off x="722376" y="972000"/>
            <a:ext cx="10753344" cy="3193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（3）如果受到全球气候变暖加剧以及人为干扰如过度放牧等影响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，高寒草甸生态系统发生逆行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演替，其最终生态系统类型可能是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与高寒草甸生态系统相比，演替后的最终生态系统发生的变化是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群落结构趋于简单，物种丰富度减少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群落结构不变，物种丰富度增加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群落结构趋于复杂，物种丰富度减少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群落结构趋于简单，物种丰富度增加</a:t>
            </a:r>
            <a:endParaRPr lang="en-US" altLang="zh-CN" sz="2000" dirty="0"/>
          </a:p>
        </p:txBody>
      </p:sp>
      <p:sp>
        <p:nvSpPr>
          <p:cNvPr id="3" name="QB_6_AN.50_1#cef0e7c17.blank?pid=f03530728&amp;color=0,0,0&amp;vpa=17&amp;vtp=1&amp;bbb=1"/>
          <p:cNvSpPr/>
          <p:nvPr/>
        </p:nvSpPr>
        <p:spPr>
          <a:xfrm>
            <a:off x="4541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荒漠生态系统</a:t>
            </a:r>
            <a:endParaRPr lang="en-US" altLang="zh-CN" sz="2000" dirty="0"/>
          </a:p>
        </p:txBody>
      </p:sp>
      <p:sp>
        <p:nvSpPr>
          <p:cNvPr id="4" name="QB_6_AN.51_1#cef0e7c17.blank?pid=f03530728&amp;color=0,0,0&amp;vpa=18&amp;vtp=1"/>
          <p:cNvSpPr/>
          <p:nvPr/>
        </p:nvSpPr>
        <p:spPr>
          <a:xfrm>
            <a:off x="7843901" y="1861000"/>
            <a:ext cx="438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5" name="QB_6_AS.52_1#cef0e7c17?vop=1&amp;pid=f03530728&amp;color=0,0,0&amp;vtp=1&amp;bbb=1&amp;hb=1"/>
          <p:cNvSpPr/>
          <p:nvPr/>
        </p:nvSpPr>
        <p:spPr>
          <a:xfrm>
            <a:off x="722376" y="422408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全球气候变暖加剧和人类过度放牧等可能会使高寒草甸生态系统发生逆行演替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，其最终生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态系统类型可能是荒漠生态系统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。此时群落结构趋于简单，物种丰富度减少，故选①。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3574a8f9a?pid=f03530728&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（4）上述材料说明，除了人为活动、气候变化外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，群落演替还受到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等生物因素的影响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（回答一点即可）。</a:t>
            </a:r>
            <a:endParaRPr lang="en-US" altLang="zh-CN" sz="2000" dirty="0"/>
          </a:p>
        </p:txBody>
      </p:sp>
      <p:sp>
        <p:nvSpPr>
          <p:cNvPr id="3" name="QB_6_AN.54_1#3574a8f9a.blank?pid=f03530728&amp;color=0,0,0&amp;vpa=19&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群落内部种群相互关系的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发展变化</a:t>
            </a:r>
            <a:endParaRPr lang="en-US" altLang="zh-CN" sz="2000" dirty="0"/>
          </a:p>
        </p:txBody>
      </p:sp>
      <p:sp>
        <p:nvSpPr>
          <p:cNvPr id="4" name="QB_6_AS.55_1#3574a8f9a?vop=1&amp;pid=f03530728&amp;color=0,0,0&amp;vtp=1&amp;bbb=1&amp;hb=1"/>
          <p:cNvSpPr/>
          <p:nvPr/>
        </p:nvSpPr>
        <p:spPr>
          <a:xfrm>
            <a:off x="722376" y="23835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分析题干信息,随着高原鼢鼠干扰强度增大，原优势种在群落中占比减少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，其他杂草的占比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。故群落内部种群相互关系的发展变化也会影响群落演替。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a4a3aa62?pid=148fd84a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关于“研究土壤中动物类群的丰富度”实验，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a4a3aa62.bracket?pid=148fd84a0&amp;color=0,0,0&amp;vpa=1&amp;vtp=1"/>
          <p:cNvSpPr/>
          <p:nvPr/>
        </p:nvSpPr>
        <p:spPr>
          <a:xfrm>
            <a:off x="10137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2a4a3aa62.choices?pid=148fd84a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A.设计统计表格时应将物种数和个体数纳入其中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.可用采集罐采集土壤动物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.不宜采用样方法调查活动能力强的土壤动物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.记名计数法适用于体型小且数量极多的土壤动物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a4a3aa62?vop=1&amp;pid=148fd84a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仅仅统计群落中的物种数，不足以全面了解群落结构，因此，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在统计群落中物种数目的同时，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还应统计各物种在群落中的个体数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，A正确；在研究土壤中小动物类群的丰富度时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，常用取样器取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样的方法进行采集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、调查，即用一定规格的捕捉器进行取样，B正确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；对植物和活动能力较弱的昆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虫等小动物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，可以选择样方法调查其种群密度或丰富度，而对于活动能力强的土壤动物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，不宜采用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样方法进行调查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，C正确；记名计数法一般适用于个体较大、种群数量有限的物种，D错误。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93660d06f?pid=148fd84a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红藻兼具无性生殖和有性生殖。海蟑螂依赖红藻躲避天敌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，并取食红藻表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面附生的硅藻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，在此过程中携带了红藻的雄配子，使红藻有性生殖成功率提升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93660d06f.bracket?pid=148fd84a0&amp;color=0,0,0&amp;vpa=2&amp;vtp=1"/>
          <p:cNvSpPr/>
          <p:nvPr/>
        </p:nvSpPr>
        <p:spPr>
          <a:xfrm>
            <a:off x="117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93660d06f.choices?pid=148fd84a0&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A.海蟑螂与红藻存在互惠关系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，二者协同进化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.海蟑螂数量减少不利于红藻形成多样的变异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.硅藻附生于红藻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，因此二者存在寄生关系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.海蟑螂与红藻的关系类似传粉昆虫与虫媒花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93660d06f?vop=1&amp;pid=148fd84a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红藻为海蟑螂提供庇护所和食物，海蟑螂为红藻提供繁殖便利，二者存在互惠关系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关系是长期协同进化产生的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，A正确；海蟑螂数量减少会使红藻的雄配子难以得到传播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红藻形成多样的变异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（有性生殖减少），B正确；寄生是指一种生物从另一种生物的体液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或已消化的物质中获取营养并通常对宿主产生危害的现象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，由硅藻附生于红藻表面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者存在寄生关系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，C错误；虫媒花为传粉昆虫提供花蜜，传粉昆虫促进虫媒花的花粉传播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也存在互惠关系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，与海蟑螂和红藻的关系类似，D正确。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aa07d19b?pid=148fd84a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［浙江2024年1月·16］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水稻、昆虫和杂草等共同构成稻田群落，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也形成了其特有的群落结构。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下列关于该群落空间结构的分析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9aa07d19b.bracket?pid=148fd84a0&amp;color=0,0,0&amp;vpa=3&amp;vtp=1"/>
          <p:cNvSpPr/>
          <p:nvPr/>
        </p:nvSpPr>
        <p:spPr>
          <a:xfrm>
            <a:off x="574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9aa07d19b.choices?pid=148fd84a0&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A.昆虫在水稻地上部分不同位置分布与光照强度密切相关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.昆虫在地上层或地下层分布格局与其所需资源配置有关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.因水稻较强的繁殖能力导致稻田群落水平结构的简单化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.稻田群落水平结构的表现特征是物种之间不存在镶嵌性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9aa07d19b?vop=1&amp;pid=148fd84a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昆虫在水稻地上部分不同位置分布与栖息场所和食物条件密切相关，A错误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；昆虫在地上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层或地下层分布格局与其所需资源配置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（栖息空间和食物等）有关，B正确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；稻田是人工生态系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，在水平方向，稻田群落水平结构相对简单主要是人为干预引起的，C错误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；稻田群落存在多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种杂草等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，在水平结构的表现特征是物种之间存在镶嵌性，D错误。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5c1677558?pid=148fd84a0&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［河北2025·21节选］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我国东北虎豹国家公园的设立使东北虎和东北豹的生存环境明显改善。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为更好保护东北虎和东北豹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，研究者根据国家公园内人类活动强度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，将调查区域分为人类低干扰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点和高干扰点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，以研究人类活动对相关动物活动节律的影响。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BD.11_1#9b7e2366b?pid=5c1677558&amp;color=0,0,0&amp;vtp=1&amp;bbb=1&amp;hb=1"/>
          <p:cNvSpPr/>
          <p:nvPr/>
        </p:nvSpPr>
        <p:spPr>
          <a:xfrm>
            <a:off x="722376" y="279724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（1）梅花鹿是东北虎的主要猎物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。对二者种间关系的研究属于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填“种群”或“群落”）水平的研究。</a:t>
            </a:r>
            <a:endParaRPr lang="en-US" altLang="zh-CN" sz="2000" dirty="0"/>
          </a:p>
        </p:txBody>
      </p:sp>
      <p:sp>
        <p:nvSpPr>
          <p:cNvPr id="4" name="QB_6_AN.12_1#9b7e2366b.blank?pid=5c1677558&amp;color=0,0,0&amp;vpa=4&amp;vtp=1&amp;bbb=1"/>
          <p:cNvSpPr/>
          <p:nvPr/>
        </p:nvSpPr>
        <p:spPr>
          <a:xfrm>
            <a:off x="6723126" y="27591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dirty="0"/>
          </a:p>
        </p:txBody>
      </p:sp>
      <p:sp>
        <p:nvSpPr>
          <p:cNvPr id="5" name="QB_6_AN.13_1#9b7e2366b.blank?pid=5c1677558&amp;color=0,0,0&amp;vpa=5&amp;vtp=1&amp;bbb=1"/>
          <p:cNvSpPr/>
          <p:nvPr/>
        </p:nvSpPr>
        <p:spPr>
          <a:xfrm>
            <a:off x="10723626" y="27591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4995</Words>
  <Application>WPS 演示</Application>
  <PresentationFormat>宽屏</PresentationFormat>
  <Paragraphs>344</Paragraphs>
  <Slides>27</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27</vt:i4>
      </vt:variant>
    </vt:vector>
  </HeadingPairs>
  <TitlesOfParts>
    <vt:vector size="4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2025-07-30T06:27:00Z</dcterms:created>
  <dcterms:modified xsi:type="dcterms:W3CDTF">2025-08-04T09:40:09Z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8233D3822ABD4C09B29D6BFA3DC52C12_12</vt:lpwstr>
  </property>
  <property fmtid="{D5CDD505-2E9C-101B-9397-08002B2CF9AE}" pid="3" name="KSOProductBuildVer">
    <vt:lpwstr>2052-12.1.0.21915</vt:lpwstr>
  </property>
</Properties>
</file>