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5259"/>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03159fdf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非生物因素对种群数量变化的影响</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926c8c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生物因素对种群数量变化的影响</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b4f1cc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种群研究的应用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3.xml"/><Relationship Id="rId4" Type="http://schemas.openxmlformats.org/officeDocument/2006/relationships/image" Target="../media/image14.pn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4.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24.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9.xml"/><Relationship Id="rId2" Type="http://schemas.openxmlformats.org/officeDocument/2006/relationships/image" Target="../media/image26.png"/><Relationship Id="rId1"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27.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9.xml"/><Relationship Id="rId2" Type="http://schemas.openxmlformats.org/officeDocument/2006/relationships/image" Target="../media/image29.png"/><Relationship Id="rId1"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30.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9.xml"/><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image" Target="../media/image3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34.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9.xml"/><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image" Target="../media/image36.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39.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9.xml"/><Relationship Id="rId2" Type="http://schemas.openxmlformats.org/officeDocument/2006/relationships/image" Target="../media/image41.jpeg"/><Relationship Id="rId1" Type="http://schemas.openxmlformats.org/officeDocument/2006/relationships/image" Target="../media/image40.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9.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48.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9.xml"/><Relationship Id="rId2" Type="http://schemas.openxmlformats.org/officeDocument/2006/relationships/image" Target="../media/image50.png"/><Relationship Id="rId1" Type="http://schemas.openxmlformats.org/officeDocument/2006/relationships/image" Target="../media/image49.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5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8b90bba1b?pid=2926c8cc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［河南濮阳2025高二期中］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詹曾—康奈尔假说认为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，某些植物母株周围会积累对自身有害的病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、昆虫等，从而抑制母株附近自身种子的萌发和幼苗的生长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。下列现象中不能用该假说合理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解释的是(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8b90bba1b.bracket?pid=2926c8cc8&amp;color=0,0,0&amp;vpa=4&amp;vtp=1"/>
          <p:cNvSpPr/>
          <p:nvPr/>
        </p:nvSpPr>
        <p:spPr>
          <a:xfrm>
            <a:off x="193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8b90bba1b.choices?pid=2926c8cc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A.亚热带常绿阔叶林中楠木幼苗距离母株越远，其密度越大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.中药材三七连续原地栽种，会暴发病虫害导致产量降低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.鸟巢兰种子远离母株萌发时，缺少土壤共生菌，幼苗死亡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.我国农业实践中采用的水旱轮作，可减少农药的使用量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8b90bba1b?vop=1&amp;pid=2926c8cc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亚热带常绿阔叶林中楠木幼苗距离母株越远，其密度越大，说明幼苗距离母株越远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株的抑制作用越弱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，A不符合题意；中药材三七连续原地栽种，会暴发病虫害导致产量降低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明三七母株周围会积累对自身有害的病原菌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、昆虫等，B不符合题意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；鸟巢兰种子远离母株萌发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，缺少土壤共生菌，幼苗死亡，说明距离母株越远，越不利于幼苗生存，C符合题意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业实践中采用的水旱轮作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，可减少农药的使用量，说明水旱轮作可以抑制病虫害，符合假说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9ea3af287?pid=2926c8cc8&amp;color=0,0,0&amp;vtp=1&amp;bt=1&amp;bbb=1&amp;hb=1"/>
          <p:cNvSpPr/>
          <p:nvPr/>
        </p:nvSpPr>
        <p:spPr>
          <a:xfrm>
            <a:off x="722376" y="972000"/>
            <a:ext cx="10753344" cy="1240028"/>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［安徽合肥一中2025高二期末］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分别单独培养双小核草履虫和大草履虫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，两种群的数量变化如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1和图2；取相等数目的双小核草履虫和大草履虫，以一种杆菌为饲料，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放在容器中混合培养，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9ea3af287.bracket?pid=2926c8cc8&amp;color=0,0,0&amp;vpa=5&amp;vtp=1"/>
          <p:cNvSpPr/>
          <p:nvPr/>
        </p:nvSpPr>
        <p:spPr>
          <a:xfrm>
            <a:off x="5897626" y="1829885"/>
            <a:ext cx="35718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4_3#9ea3af287?iti=1&amp;htil=1&amp;pid=2926c8cc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80160" y="2339027"/>
            <a:ext cx="2459736"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4_4#9ea3af287?iti=2&amp;htil=1&amp;pid=2926c8cc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873752" y="2348171"/>
            <a:ext cx="2450592"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4_5#9ea3af287?iti=3&amp;htil=1&amp;pid=2926c8cc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58200" y="2503619"/>
            <a:ext cx="2450592"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14_6#9ea3af287?iti=1&amp;htil=1&amp;pid=2926c8cc8&amp;color=0,0,0&amp;vtp=1&amp;bbb=1"/>
          <p:cNvSpPr/>
          <p:nvPr/>
        </p:nvSpPr>
        <p:spPr>
          <a:xfrm>
            <a:off x="2279840" y="4175955"/>
            <a:ext cx="460375" cy="385699"/>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8" name="QC_5_BD.14_7#9ea3af287?iti=2&amp;htil=1&amp;pid=2926c8cc8&amp;color=0,0,0&amp;vtp=1&amp;bbb=1"/>
          <p:cNvSpPr/>
          <p:nvPr/>
        </p:nvSpPr>
        <p:spPr>
          <a:xfrm>
            <a:off x="5868861" y="4175955"/>
            <a:ext cx="460375" cy="385699"/>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9" name="QC_5_BD.14_8#9ea3af287?iti=3&amp;htil=1&amp;pid=2926c8cc8&amp;color=0,0,0&amp;vtp=1&amp;bbb=1"/>
          <p:cNvSpPr/>
          <p:nvPr/>
        </p:nvSpPr>
        <p:spPr>
          <a:xfrm>
            <a:off x="9453308" y="4175955"/>
            <a:ext cx="460375" cy="385699"/>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mc:AlternateContent xmlns:mc="http://schemas.openxmlformats.org/markup-compatibility/2006">
        <mc:Choice xmlns:a14="http://schemas.microsoft.com/office/drawing/2010/main" Requires="a14">
          <p:sp>
            <p:nvSpPr>
              <p:cNvPr id="10" name="QC_5_BD.14_9#9ea3af287.choices?pid=2926c8cc8&amp;color=0,0,0&amp;vtp=1&amp;bbb=1"/>
              <p:cNvSpPr/>
              <p:nvPr/>
            </p:nvSpPr>
            <p:spPr>
              <a:xfrm>
                <a:off x="722376" y="4615248"/>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A.双小核草履虫单独培养的第12天，其种群数量最多、种群增长速率最大</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.若继续混合培养，则双小核草履虫数量会因食物减少、废物积累等原因而下降</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.根据图1和图2的实验结果可推测，不同种群在相同环境下的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值都相同</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.双小核草履虫的分泌物抑制大草履虫生长，使其在种间竞争中处于劣势</a:t>
                </a:r>
                <a:endParaRPr lang="en-US" altLang="zh-CN" sz="2000" dirty="0"/>
              </a:p>
            </p:txBody>
          </p:sp>
        </mc:Choice>
        <mc:Fallback>
          <p:sp>
            <p:nvSpPr>
              <p:cNvPr id="10" name="QC_5_BD.14_9#9ea3af287.choices?pid=2926c8cc8&amp;color=0,0,0&amp;vtp=1&amp;bbb=1"/>
              <p:cNvSpPr>
                <a:spLocks noRot="1" noChangeAspect="1" noMove="1" noResize="1" noEditPoints="1" noAdjustHandles="1" noChangeArrowheads="1" noChangeShapeType="1" noTextEdit="1"/>
              </p:cNvSpPr>
              <p:nvPr/>
            </p:nvSpPr>
            <p:spPr>
              <a:xfrm>
                <a:off x="722376" y="4615248"/>
                <a:ext cx="10753344" cy="1675384"/>
              </a:xfrm>
              <a:prstGeom prst="rect">
                <a:avLst/>
              </a:prstGeom>
              <a:blipFill rotWithShape="1">
                <a:blip r:embed="rId4"/>
                <a:stretch>
                  <a:fillRect l="-4" t="-4" b="-23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9ea3af287?vop=1&amp;pid=2926c8cc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双小核草履虫单独培养时，第12天左右种群数量最多，但此时种群增长速率接近0，A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由于食物减少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、废物积累等原因，若继续混合培养，双小核草履虫数量将下降，B正确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；每种生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物的生活习性有一定差异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，不同种群在相同环境下的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值不一定相同，C错误；图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3结果说明双小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核草履虫与大草履虫之间存在种间竞争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，且大草履虫在种间竞争中处于劣势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，但不能说明双小核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草履虫的分泌物抑制大草履虫生长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6_1#9ea3af287?vop=1&amp;pid=2926c8cc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3283"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7_1#5e552eb4b?htil=4&amp;pid=2926c8cc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71427" y="1054296"/>
            <a:ext cx="3438144"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7_2#5e552eb4b?htil=4&amp;pid=2926c8cc8&amp;color=0,0,0&amp;vtp=1&amp;bt=1&amp;bbb=1&amp;hb=1&amp;hs=1"/>
          <p:cNvSpPr/>
          <p:nvPr/>
        </p:nvSpPr>
        <p:spPr>
          <a:xfrm>
            <a:off x="722376" y="972000"/>
            <a:ext cx="7178040"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芨芨草是大型丛生植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，茎叶坚硬。伯劳鸟是小型捕食性鸟类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，经常停留在芨芨草上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捕食布氏田鼠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。芨芨草旁常见鼠洞，茎叶有被鼠咬断现象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究捕食风险对不同密度布氏田鼠的影响，科研人员在某草地设置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围栏进行实验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8_1#5e552eb4b.bracket?pid=2926c8cc8&amp;color=0,0,0&amp;vpa=6&amp;vtp=1"/>
          <p:cNvSpPr/>
          <p:nvPr/>
        </p:nvSpPr>
        <p:spPr>
          <a:xfrm>
            <a:off x="7018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17_3#5e552eb4b.choices?pid=2926c8cc8&amp;color=0,0,0&amp;vtp=1&amp;bbb=1&amp;hs=1"/>
          <p:cNvSpPr/>
          <p:nvPr/>
        </p:nvSpPr>
        <p:spPr>
          <a:xfrm>
            <a:off x="722376" y="32389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A.调查芨芨草及布氏田鼠的种群密度都不适合用逐个计数法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.该实验的自变量是布氏田鼠的密度，因变量是种群密度增长率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.低密度布氏田鼠在有捕食风险时的出生率小于死亡率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.与高密度相比，低密度可有效降低捕食风险对增长率的抑制作用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5e552eb4b?vop=1&amp;pid=2926c8cc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9_2#5e552eb4b?vop=1&amp;pid=2926c8cc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78224" y="1511300"/>
            <a:ext cx="4032504" cy="37490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0_1#5e552eb4b?vop=1&amp;pid=2926c8cc8&amp;color=0,0,0&amp;vtp=1&amp;bt=1&amp;bbb=1"/>
          <p:cNvSpPr/>
          <p:nvPr/>
        </p:nvSpPr>
        <p:spPr>
          <a:xfrm>
            <a:off x="722376" y="972000"/>
            <a:ext cx="10912475"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芨芨草和布氏田鼠在该区域中数量均较多，不适合用逐个计数法调查其种群密度，A正确。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8ca905316?pid=bb4f1cc4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大黄鱼是我国重要的海洋经济鱼类。近年来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，我国在近海采取渔业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，规定大黄鱼准许捕捞的尺寸，禁止使用小网目的渔网捕捞，落实夏季休渔政策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8ca905316.bracket?pid=bb4f1cc43&amp;color=0,0,0&amp;vpa=7&amp;vtp=1"/>
          <p:cNvSpPr/>
          <p:nvPr/>
        </p:nvSpPr>
        <p:spPr>
          <a:xfrm>
            <a:off x="295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1_2#8ca905316.choices?pid=bb4f1cc43&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A.对大黄鱼进行中等强度的捕捞有利于持续获得较大的捕捞量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.控制渔网的网目是为了保证捕捞后种群的年龄结构为增长型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.大黄鱼种群数量越大，其种内竞争越激烈，种群增长速率越小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.“休渔”举措将有利于提高大黄鱼种群的出生率使其种群数量得到恢复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8ca905316?vop=1&amp;pid=bb4f1cc43&amp;color=0,0,0&amp;vtp=1&amp;bt=1&amp;bbb=1&amp;hb=1"/>
              <p:cNvSpPr/>
              <p:nvPr/>
            </p:nvSpPr>
            <p:spPr>
              <a:xfrm>
                <a:off x="722376" y="972000"/>
                <a:ext cx="10753344" cy="3256534"/>
              </a:xfrm>
              <a:prstGeom prst="rect">
                <a:avLst/>
              </a:prstGeom>
              <a:noFill/>
            </p:spPr>
            <p:txBody>
              <a:bodyPr wrap="none" lIns="0" tIns="0" rIns="0" bIns="0" rtlCol="0" anchor="t"/>
              <a:lstStyle/>
              <a:p>
                <a:pPr algn="l" latinLnBrk="1">
                  <a:lnSpc>
                    <a:spcPts val="5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中等强度的捕捞（捕捞后使鱼的种群数量在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左右），有利于持续获得较大的鱼产量，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；控制渔网网目的意义在于使幼年鱼类能够保留，保证鱼种群的年龄结构为增长型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群的恢复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，B正确；种群数量与种群增长速率的关系并非绝对负相关：在种群数量为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，增长速率会上升，超过</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后，种内竞争加剧，增长速率才会减小，C错误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；休渔期就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是规定一段时间内禁止在规定海域进行渔业捕捞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举措将有利于提高鱼种群的出生率，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从而使鱼类种群数量得到恢复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3_1#8ca905316?vop=1&amp;pid=bb4f1cc43&amp;color=0,0,0&amp;vtp=1&amp;bt=1&amp;bbb=1&amp;hb=1"/>
              <p:cNvSpPr>
                <a:spLocks noRot="1" noChangeAspect="1" noMove="1" noResize="1" noEditPoints="1" noAdjustHandles="1" noChangeArrowheads="1" noChangeShapeType="1" noTextEdit="1"/>
              </p:cNvSpPr>
              <p:nvPr/>
            </p:nvSpPr>
            <p:spPr>
              <a:xfrm>
                <a:off x="722376" y="972000"/>
                <a:ext cx="10753344" cy="3256534"/>
              </a:xfrm>
              <a:prstGeom prst="rect">
                <a:avLst/>
              </a:prstGeom>
              <a:blipFill rotWithShape="1">
                <a:blip r:embed="rId1"/>
                <a:stretch>
                  <a:fillRect l="-4" t="-14" r="-815" b="-138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9bf5f87b4?pid=bb4f1cc43&amp;color=0,0,0&amp;vtp=1&amp;bt=1&amp;bbb=1&amp;hb=1"/>
              <p:cNvSpPr/>
              <p:nvPr/>
            </p:nvSpPr>
            <p:spPr>
              <a:xfrm>
                <a:off x="722376" y="97200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［辽宁沈阳五校2025高二期末］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在捕捞业中，为获得最大持续产量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𝑀𝑆𝑌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一般有两种方式：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配额限制和努力限制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。配额限制是控制在一定时期内收获对象个体的数量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，允许收获者在每一季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节或每年收获一定数量的猎物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；努力限制是当捕猎对象的种群数量减少时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，必须增加收获努力才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能获得同样收获量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。如图表示不同努力水平对种群的影响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，其中实线表示某种被捕捞生物的净补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（出生数超出死亡数的部分）随种群密度的变化，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虚线表示四种不同努力水平下的收获量。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4_1#9bf5f87b4?pid=bb4f1cc43&amp;color=0,0,0&amp;vtp=1&amp;bt=1&amp;bbb=1&amp;hb=1"/>
              <p:cNvSpPr>
                <a:spLocks noRot="1" noChangeAspect="1" noMove="1" noResize="1" noEditPoints="1" noAdjustHandles="1" noChangeArrowheads="1" noChangeShapeType="1" noTextEdit="1"/>
              </p:cNvSpPr>
              <p:nvPr/>
            </p:nvSpPr>
            <p:spPr>
              <a:xfrm>
                <a:off x="722376" y="972000"/>
                <a:ext cx="10753344" cy="2671953"/>
              </a:xfrm>
              <a:prstGeom prst="rect">
                <a:avLst/>
              </a:prstGeom>
              <a:blipFill rotWithShape="1">
                <a:blip r:embed="rId1"/>
                <a:stretch>
                  <a:fillRect l="-4" t="-17" r="-402" b="-1699"/>
                </a:stretch>
              </a:blipFill>
            </p:spPr>
            <p:txBody>
              <a:bodyPr/>
              <a:lstStyle/>
              <a:p>
                <a:r>
                  <a:rPr lang="zh-CN" altLang="en-US">
                    <a:noFill/>
                  </a:rPr>
                  <a:t> </a:t>
                </a:r>
              </a:p>
            </p:txBody>
          </p:sp>
        </mc:Fallback>
      </mc:AlternateContent>
      <p:sp>
        <p:nvSpPr>
          <p:cNvPr id="3" name="QC_5_AN.25_1#9bf5f87b4.bracket?pid=bb4f1cc43&amp;color=0,0,0&amp;vpa=8&amp;vtp=1"/>
          <p:cNvSpPr/>
          <p:nvPr/>
        </p:nvSpPr>
        <p:spPr>
          <a:xfrm>
            <a:off x="2954401" y="32389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4_2#9bf5f87b4?htil=5&amp;pid=bb4f1cc4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588550" y="3780477"/>
            <a:ext cx="2798064"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4_3#9bf5f87b4.choices?htil=5&amp;pid=bb4f1cc43&amp;color=0,0,0&amp;vtp=1&amp;bbb=1&amp;hb=1"/>
              <p:cNvSpPr/>
              <p:nvPr/>
            </p:nvSpPr>
            <p:spPr>
              <a:xfrm>
                <a:off x="722376" y="3653477"/>
                <a:ext cx="7818120"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A.若种群密度低于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，收获继续保持在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𝑀𝑆𝑌</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努力水平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，不会导致种群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灭绝</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.图中可以表示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𝑀𝑆𝑌</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.若收获持续保持低努力水平，种群数量将上升至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.若没有捕捞，种群达到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后，种群数量可能围绕</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上下波动</a:t>
                </a:r>
                <a:endParaRPr lang="en-US" altLang="zh-CN" sz="2000" dirty="0"/>
              </a:p>
            </p:txBody>
          </p:sp>
        </mc:Choice>
        <mc:Fallback>
          <p:sp>
            <p:nvSpPr>
              <p:cNvPr id="5" name="QC_5_BD.24_3#9bf5f87b4.choices?htil=5&amp;pid=bb4f1cc43&amp;color=0,0,0&amp;vtp=1&amp;bbb=1&amp;hb=1"/>
              <p:cNvSpPr>
                <a:spLocks noRot="1" noChangeAspect="1" noMove="1" noResize="1" noEditPoints="1" noAdjustHandles="1" noChangeArrowheads="1" noChangeShapeType="1" noTextEdit="1"/>
              </p:cNvSpPr>
              <p:nvPr/>
            </p:nvSpPr>
            <p:spPr>
              <a:xfrm>
                <a:off x="722376" y="3653477"/>
                <a:ext cx="7818120" cy="2253234"/>
              </a:xfrm>
              <a:prstGeom prst="rect">
                <a:avLst/>
              </a:prstGeom>
              <a:blipFill rotWithShape="1">
                <a:blip r:embed="rId3"/>
                <a:stretch>
                  <a:fillRect l="-5" t="-14" r="-320"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eaf6f6e6.fixed?pid=c6f58791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2eaf6f6e6.fixed?pid=c6f58791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影响种群数量变化的因素</a:t>
            </a:r>
            <a:endParaRPr lang="en-US" altLang="zh-CN" sz="4400" dirty="0"/>
          </a:p>
        </p:txBody>
      </p:sp>
      <p:pic>
        <p:nvPicPr>
          <p:cNvPr id="4" name="C_3#2eaf6f6e6.fixed?pid=c6f58791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eaf6f6e6.fixed?pid=c6f58791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6_1#9bf5f87b4?vop=1&amp;pid=bb4f1cc4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6_2#9bf5f87b4?vop=1&amp;pid=bb4f1cc4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34840" y="1511300"/>
            <a:ext cx="3319272" cy="32735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9bf5f87b4?vop=1&amp;pid=bb4f1cc43&amp;color=0,0,0&amp;vtp=1&amp;bt=1&amp;bbb=1&amp;hb=1"/>
              <p:cNvSpPr/>
              <p:nvPr/>
            </p:nvSpPr>
            <p:spPr>
              <a:xfrm>
                <a:off x="722376" y="972000"/>
                <a:ext cx="10753344" cy="434785"/>
              </a:xfrm>
              <a:prstGeom prst="rect">
                <a:avLst/>
              </a:prstGeom>
              <a:noFill/>
            </p:spPr>
            <p:txBody>
              <a:bodyPr wrap="none" lIns="0" tIns="0" rIns="0" bIns="0" rtlCol="0" anchor="t"/>
              <a:lstStyle/>
              <a:p>
                <a:pPr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对应环境容纳量，若没有捕捞，种群达到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值后，种群数量可能围绕</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值上下波动，D正确。</a:t>
                </a:r>
                <a:endParaRPr lang="en-US" altLang="zh-CN" sz="2200" dirty="0"/>
              </a:p>
            </p:txBody>
          </p:sp>
        </mc:Choice>
        <mc:Fallback>
          <p:sp>
            <p:nvSpPr>
              <p:cNvPr id="2" name="QC_5_AS.27_1#9bf5f87b4?vop=1&amp;pid=bb4f1cc43&amp;color=0,0,0&amp;vtp=1&amp;bt=1&amp;bbb=1&amp;hb=1"/>
              <p:cNvSpPr>
                <a:spLocks noRot="1" noChangeAspect="1" noMove="1" noResize="1" noEditPoints="1" noAdjustHandles="1" noChangeArrowheads="1" noChangeShapeType="1" noTextEdit="1"/>
              </p:cNvSpPr>
              <p:nvPr/>
            </p:nvSpPr>
            <p:spPr>
              <a:xfrm>
                <a:off x="722376" y="972000"/>
                <a:ext cx="10753344" cy="434785"/>
              </a:xfrm>
              <a:prstGeom prst="rect">
                <a:avLst/>
              </a:prstGeom>
              <a:blipFill rotWithShape="1">
                <a:blip r:embed="rId1"/>
                <a:stretch>
                  <a:fillRect l="-4" t="-103" r="-3685" b="-138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ec9b0145.fixed?pid=c6f58791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fec9b0145.fixed?pid=c6f58791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影响种群数量变化的因素</a:t>
            </a:r>
            <a:endParaRPr lang="en-US" altLang="zh-CN" sz="4400" dirty="0"/>
          </a:p>
        </p:txBody>
      </p:sp>
      <p:pic>
        <p:nvPicPr>
          <p:cNvPr id="4" name="C_3#fec9b0145.fixed?pid=c6f58791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ec9b0145.fixed?pid=c6f58791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8_1#84999f43c?htil=6&amp;pid=fec9b01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23646" y="1054295"/>
            <a:ext cx="2203704"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28_2#84999f43c?htil=6&amp;pid=fec9b0145&amp;color=0,0,0&amp;vtp=1&amp;bt=1&amp;bbb=1&amp;hb=1"/>
          <p:cNvSpPr/>
          <p:nvPr/>
        </p:nvSpPr>
        <p:spPr>
          <a:xfrm>
            <a:off x="722376" y="972000"/>
            <a:ext cx="841248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黔灵山猕猴种群数量变化会受密度制约因素和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非密度制约因素的影响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、乙两种因素对猕猴种群死亡率的影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29_1#84999f43c.bracket?pid=fec9b0145&amp;color=0,0,0&amp;vpa=9&amp;vtp=1"/>
          <p:cNvSpPr/>
          <p:nvPr/>
        </p:nvSpPr>
        <p:spPr>
          <a:xfrm>
            <a:off x="344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4_BD.28_3#84999f43c.choices?htil=6&amp;pid=fec9b0145&amp;color=0,0,0&amp;vtp=1&amp;bbb=1"/>
          <p:cNvSpPr/>
          <p:nvPr/>
        </p:nvSpPr>
        <p:spPr>
          <a:xfrm>
            <a:off x="722376" y="2334074"/>
            <a:ext cx="841248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A.甲因素可能是流行性传染病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.乙因素属于非密度制约因素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.随种群密度增大，甲因素对种群的制约作用增强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.乙因素可直接通过反馈调节机制来调节种群数量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0_1#84999f43c?vop=1&amp;pid=fec9b014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流行性传染病的传播和影响与种群密度密切相关，种群密度越大，传染病越容易传播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致死亡率升高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，分析题图可知，甲因素可能是流行性传染病，A正确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；乙因素对种群死亡率的影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响不随种群密度的变化而变化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，符合非密度制约因素的特点，B正确；从题图中可知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，甲因素导致的死亡率升高，即甲因素对种群的制约作用增强，C正确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；乙因素属于非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密度制约因素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，反馈调节机制一般与密度制约因素对种群数量的调节有关，D错误。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1_1#e40e0ded2?pid=fec9b014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夜光藻是我国引发赤潮的主要藻类之一，它不进行光合作用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以盐藻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（一种绿藻）为食，在光照适宜且密封条件下，共同培养夜光藻和盐藻一段时间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记录两者的密度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，得到如图结果。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2_1#e40e0ded2.bracket?pid=fec9b0145&amp;color=0,0,0&amp;vpa=10&amp;vtp=1"/>
          <p:cNvSpPr/>
          <p:nvPr/>
        </p:nvSpPr>
        <p:spPr>
          <a:xfrm>
            <a:off x="676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31_2#e40e0ded2?htil=7&amp;pid=fec9b01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54396" y="2408877"/>
            <a:ext cx="3502152" cy="22037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1_3#e40e0ded2.choices?htil=7&amp;pid=fec9b0145&amp;color=0,0,0&amp;vtp=1&amp;bbb=1&amp;hb=1"/>
              <p:cNvSpPr/>
              <p:nvPr/>
            </p:nvSpPr>
            <p:spPr>
              <a:xfrm>
                <a:off x="722376" y="2281877"/>
                <a:ext cx="7123176"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A.在培养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，盐藻密度迅速下降的主要原因是种内竞争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.水体富营养化后，夜光藻容易暴发式增长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.夜光藻是影响盐藻种群数量变化的密度制约因素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.从图中可以看出夜光藻的食物来源不止一种</a:t>
                </a:r>
                <a:endParaRPr lang="en-US" altLang="zh-CN" sz="2000" dirty="0"/>
              </a:p>
            </p:txBody>
          </p:sp>
        </mc:Choice>
        <mc:Fallback>
          <p:sp>
            <p:nvSpPr>
              <p:cNvPr id="5" name="QC_4_BD.31_3#e40e0ded2.choices?htil=7&amp;pid=fec9b0145&amp;color=0,0,0&amp;vtp=1&amp;bbb=1&amp;hb=1"/>
              <p:cNvSpPr>
                <a:spLocks noRot="1" noChangeAspect="1" noMove="1" noResize="1" noEditPoints="1" noAdjustHandles="1" noChangeArrowheads="1" noChangeShapeType="1" noTextEdit="1"/>
              </p:cNvSpPr>
              <p:nvPr/>
            </p:nvSpPr>
            <p:spPr>
              <a:xfrm>
                <a:off x="722376" y="2281877"/>
                <a:ext cx="7123176" cy="2253234"/>
              </a:xfrm>
              <a:prstGeom prst="rect">
                <a:avLst/>
              </a:prstGeom>
              <a:blipFill rotWithShape="1">
                <a:blip r:embed="rId2"/>
                <a:stretch>
                  <a:fillRect l="-5" t="-14" r="2"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3_1#e40e0ded2?vop=1&amp;pid=fec9b014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由题意可知，夜光藻不进行光合作用，主要以盐藻为食，因此在培养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，盐藻密度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迅速下降的主要原因是夜光藻的大量捕食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，A错误；水体富营养化后，有利于藻类生长繁殖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光藻食物增多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，容易暴发式增长，B正确；夜光藻主要以盐藻为食，属于盐藻的“天敌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光藻是影响盐藻种群数量变化的密度制约因素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，C正确；由图可知，盐藻数量快速减少并降至0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夜光藻种群数量仍可维持在一定水平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，故推测夜光藻的食物来源不止一种，D正确。</a:t>
                </a:r>
                <a:endParaRPr lang="en-US" altLang="zh-CN" sz="2200" dirty="0"/>
              </a:p>
            </p:txBody>
          </p:sp>
        </mc:Choice>
        <mc:Fallback>
          <p:sp>
            <p:nvSpPr>
              <p:cNvPr id="2" name="QC_4_AS.33_1#e40e0ded2?vop=1&amp;pid=fec9b0145&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337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4_1#b85d7cafa?pid=fec9b014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东北三省四市2025联考］鼠疫杆菌可引起鼠疫流行，导致鼠种群数量下降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。如图为某地区冬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春降水量对鼠疫血清阳性率的影响效应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营养级联假说指出冬春降水量增多提高了植被生产力，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使啮齿动物数量增多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，进而促进鼠疫流行。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5_1#b85d7cafa.bracket?pid=fec9b0145&amp;color=0,0,0&amp;vpa=11&amp;vtp=1"/>
          <p:cNvSpPr/>
          <p:nvPr/>
        </p:nvSpPr>
        <p:spPr>
          <a:xfrm>
            <a:off x="778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34_2#b85d7cafa?pid=fec9b0145&amp;color=0,0,0&amp;vtp=1&amp;bbb=1"/>
          <p:cNvSpPr/>
          <p:nvPr/>
        </p:nvSpPr>
        <p:spPr>
          <a:xfrm>
            <a:off x="722376" y="2285433"/>
            <a:ext cx="10753344" cy="408559"/>
          </a:xfrm>
          <a:prstGeom prst="rect">
            <a:avLst/>
          </a:prstGeom>
          <a:noFill/>
        </p:spPr>
        <p:txBody>
          <a:bodyPr wrap="none" lIns="0" tIns="0" rIns="0" bIns="0" rtlCol="0" anchor="t"/>
          <a:lstStyle/>
          <a:p>
            <a:pPr algn="l" latinLnBrk="1">
              <a:lnSpc>
                <a:spcPts val="3600"/>
              </a:lnSpc>
            </a:pP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鼠疫血清阳性率可间接反映鼠疫感染情况；对数风险比大于0代表血清阳性率升高，反之则降低</a:t>
            </a:r>
            <a:endParaRPr lang="en-US" altLang="zh-CN" sz="2000" spc="-100" dirty="0"/>
          </a:p>
        </p:txBody>
      </p:sp>
      <p:pic>
        <p:nvPicPr>
          <p:cNvPr id="5" name="QC_4_BD.34_3#b85d7cafa?htil=8&amp;pid=fec9b01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21578" y="2827977"/>
            <a:ext cx="3483864"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34_4#b85d7cafa.choices?htil=8&amp;pid=fec9b0145&amp;color=0,0,0&amp;vtp=1&amp;bbb=1&amp;hb=1"/>
              <p:cNvSpPr/>
              <p:nvPr/>
            </p:nvSpPr>
            <p:spPr>
              <a:xfrm>
                <a:off x="722376" y="2749618"/>
                <a:ext cx="7132320"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A.鼠疫杆菌、降水量均是影响鼠种群数量的密度制约因素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.冬春降水量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时，鼠种群数量保持不变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.冬春降水量在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区间可能促进了植被生产力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的提高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.冬春降水量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时，降水量会抑制鼠疫流行的发生</a:t>
                </a:r>
                <a:endParaRPr lang="en-US" altLang="zh-CN" sz="2000" dirty="0"/>
              </a:p>
            </p:txBody>
          </p:sp>
        </mc:Choice>
        <mc:Fallback>
          <p:sp>
            <p:nvSpPr>
              <p:cNvPr id="6" name="QC_4_BD.34_4#b85d7cafa.choices?htil=8&amp;pid=fec9b0145&amp;color=0,0,0&amp;vtp=1&amp;bbb=1&amp;hb=1"/>
              <p:cNvSpPr>
                <a:spLocks noRot="1" noChangeAspect="1" noMove="1" noResize="1" noEditPoints="1" noAdjustHandles="1" noChangeArrowheads="1" noChangeShapeType="1" noTextEdit="1"/>
              </p:cNvSpPr>
              <p:nvPr/>
            </p:nvSpPr>
            <p:spPr>
              <a:xfrm>
                <a:off x="722376" y="2749618"/>
                <a:ext cx="7132320" cy="2253234"/>
              </a:xfrm>
              <a:prstGeom prst="rect">
                <a:avLst/>
              </a:prstGeom>
              <a:blipFill rotWithShape="1">
                <a:blip r:embed="rId2"/>
                <a:stretch>
                  <a:fillRect l="-5" t="-3" r="-689" b="-20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6_1#b85d7cafa?vop=1&amp;pid=fec9b014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鼠疫杆菌是影响鼠种群数量的密度制约因素，而降水量是环境因素，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属于非密度制约因素，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错误；冬春降水量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时，对数风险比处于波动状态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，因此鼠种群数量可能会随着降水量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，B错误；根据营养级联假说，冬春降水量在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区间可能会提高植被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，从而增加啮齿动物数量，促进鼠疫流行，进而导致对数风险比增加，C正确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时，对数风险比仍存在大于0的情况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，此时降水量不会抑制鼠疫流行的发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36_1#b85d7cafa?vop=1&amp;pid=fec9b0145&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185"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c67da3ec9?pid=fec9b0145&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［江苏泰州中学2025高二期中］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唐鱼是华南地区的小型濒危杂食性鱼类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，入侵物种食蚊鱼会捕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食唐鱼。研究人员调查比较了在不同生境中唐鱼种群的体长在食蚊鱼入侵取样点与无入侵取样点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。图中矩形代表体长集中分布区域，其内黑色横线表示平均值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，垂直线段表示数值的变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动范围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，上下两端分别表示最大值和最小值；体长与鱼龄相关。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下列推测错误的是(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8_1#c67da3ec9.bracket?pid=fec9b0145&amp;color=0,0,0&amp;vpa=12&amp;vtp=1"/>
          <p:cNvSpPr/>
          <p:nvPr/>
        </p:nvSpPr>
        <p:spPr>
          <a:xfrm>
            <a:off x="10066401" y="2227776"/>
            <a:ext cx="3746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37_3#c67da3ec9?htil=1&amp;pid=fec9b01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31720" y="2694627"/>
            <a:ext cx="2157984"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37_4#c67da3ec9?htil=1&amp;pid=fec9b014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17536" y="2703771"/>
            <a:ext cx="2139696"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37_5#c67da3ec9.choices?pid=fec9b0145&amp;color=0,0,0&amp;vtp=1&amp;bbb=1"/>
              <p:cNvSpPr/>
              <p:nvPr/>
            </p:nvSpPr>
            <p:spPr>
              <a:xfrm>
                <a:off x="722376" y="4675827"/>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A.食蚊鱼入侵使唐鱼种群的平均体长上升，有利于唐鱼种群的数量增长</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.入侵初期，与溪流生境相比，农田生境中食蚊鱼更容易捕食到唐鱼幼体</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.无论在农田还是溪流生境，食蚊鱼入侵都可能降低了唐鱼的种内斗争</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.相同生境里，食蚊鱼入侵取样点中唐鱼种群的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值比无入侵取样点的低</a:t>
                </a:r>
                <a:endParaRPr lang="en-US" altLang="zh-CN" sz="2000" dirty="0"/>
              </a:p>
            </p:txBody>
          </p:sp>
        </mc:Choice>
        <mc:Fallback>
          <p:sp>
            <p:nvSpPr>
              <p:cNvPr id="6" name="QC_4_BD.37_5#c67da3ec9.choices?pid=fec9b0145&amp;color=0,0,0&amp;vtp=1&amp;bbb=1"/>
              <p:cNvSpPr>
                <a:spLocks noRot="1" noChangeAspect="1" noMove="1" noResize="1" noEditPoints="1" noAdjustHandles="1" noChangeArrowheads="1" noChangeShapeType="1" noTextEdit="1"/>
              </p:cNvSpPr>
              <p:nvPr/>
            </p:nvSpPr>
            <p:spPr>
              <a:xfrm>
                <a:off x="722376" y="4675827"/>
                <a:ext cx="10753344" cy="1618234"/>
              </a:xfrm>
              <a:prstGeom prst="rect">
                <a:avLst/>
              </a:prstGeom>
              <a:blipFill rotWithShape="1">
                <a:blip r:embed="rId3"/>
                <a:stretch>
                  <a:fillRect l="-4" t="-20" b="-20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972e9290f?pid=03159fdf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凡是影响种群重要特征的因素都会影响种群数量的变化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影响种群数量变化因素的叙述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972e9290f.bracket?pid=03159fdf3&amp;color=0,0,0&amp;vpa=1&amp;vtp=1"/>
          <p:cNvSpPr/>
          <p:nvPr/>
        </p:nvSpPr>
        <p:spPr>
          <a:xfrm>
            <a:off x="549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972e9290f.choices?pid=03159fdf3&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A.“离离原上草，一岁一枯荣”，说的只是温度对种群的影响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.冬季红嘴鸥飞回滇池说明温度能通过影响种群的迁入率来改变种群密度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.气温和干旱对种群的作用强度与该种群的密度有关，属于密度制约因素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.非生物因素对种群数量变化的影响是独立的、互不影响的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9_1#c67da3ec9?vop=1&amp;pid=fec9b014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39_2#c67da3ec9?vop=1&amp;pid=fec9b01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98264" y="1511300"/>
            <a:ext cx="3401568" cy="36484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0_1#c67da3ec9?vop=1&amp;pid=fec9b0145&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无论在农田还是溪流生境，食蚊鱼入侵都可能使得唐鱼种群数量减少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，从而降低了唐鱼的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种内斗争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，C正确；相同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生境里，食蚊鱼入侵取样点中唐鱼的捕食者增加，唐鱼种群的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值比无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入侵取样点的低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0_1#c67da3ec9?vop=1&amp;pid=fec9b0145&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89"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1_1#55b51a9d3?pid=fec9b014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种群存活力分析是一种了解种群灭绝机制的方法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，该方法通常以种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200年内的灭绝概率小于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作为种群可以维持存活的标准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。某小组用这种方法对某地大熊猫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的种群存活力进行了分析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1_1#55b51a9d3?pid=fec9b0145&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886" b="-3491"/>
                </a:stretch>
              </a:blipFill>
            </p:spPr>
            <p:txBody>
              <a:bodyPr/>
              <a:lstStyle/>
              <a:p>
                <a:r>
                  <a:rPr lang="zh-CN" altLang="en-US">
                    <a:noFill/>
                  </a:rPr>
                  <a:t> </a:t>
                </a:r>
              </a:p>
            </p:txBody>
          </p:sp>
        </mc:Fallback>
      </mc:AlternateContent>
      <p:sp>
        <p:nvSpPr>
          <p:cNvPr id="3" name="QC_4_AN.42_1#55b51a9d3.bracket?pid=fec9b0145&amp;color=0,0,0&amp;vpa=13&amp;vtp=1"/>
          <p:cNvSpPr/>
          <p:nvPr/>
        </p:nvSpPr>
        <p:spPr>
          <a:xfrm>
            <a:off x="828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41_2#55b51a9d3?pid=fec9b0145&amp;color=0,0,0&amp;vtp=1&amp;bbb=1"/>
          <p:cNvSpPr/>
          <p:nvPr/>
        </p:nvSpPr>
        <p:spPr>
          <a:xfrm>
            <a:off x="722376" y="2285433"/>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环境阻力是指生存空间和食物的限制、天敌的捕食等限制种群数量增长的因素</a:t>
            </a:r>
            <a:endParaRPr lang="en-US" altLang="zh-CN" sz="2000" dirty="0"/>
          </a:p>
        </p:txBody>
      </p:sp>
      <p:pic>
        <p:nvPicPr>
          <p:cNvPr id="5" name="QC_4_BD.41_3#55b51a9d3?htil=10&amp;pid=fec9b014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41460" y="2827977"/>
            <a:ext cx="3639312" cy="26609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41_4#55b51a9d3.choices?htil=10&amp;pid=fec9b0145&amp;color=0,0,0&amp;vtp=1&amp;bbb=1&amp;hb=1"/>
              <p:cNvSpPr/>
              <p:nvPr/>
            </p:nvSpPr>
            <p:spPr>
              <a:xfrm>
                <a:off x="722376" y="2749618"/>
                <a:ext cx="6986016"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.环境阻力中包含影响大熊猫种群数量变化的生物因素和非生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.环境阻力为0.02、初始种群规模为160只时，该种群会灭绝</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.环境阻力为0、初始种群规模为80只时，种群可能呈“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.环境阻力越大、大熊猫初始种群规模越小，灭绝的概率越高</a:t>
                </a:r>
                <a:endParaRPr lang="en-US" altLang="zh-CN" sz="2000" dirty="0"/>
              </a:p>
            </p:txBody>
          </p:sp>
        </mc:Choice>
        <mc:Fallback>
          <p:sp>
            <p:nvSpPr>
              <p:cNvPr id="6" name="QC_4_BD.41_4#55b51a9d3.choices?htil=10&amp;pid=fec9b0145&amp;color=0,0,0&amp;vtp=1&amp;bbb=1&amp;hb=1"/>
              <p:cNvSpPr>
                <a:spLocks noRot="1" noChangeAspect="1" noMove="1" noResize="1" noEditPoints="1" noAdjustHandles="1" noChangeArrowheads="1" noChangeShapeType="1" noTextEdit="1"/>
              </p:cNvSpPr>
              <p:nvPr/>
            </p:nvSpPr>
            <p:spPr>
              <a:xfrm>
                <a:off x="722376" y="2749618"/>
                <a:ext cx="6986016" cy="2710434"/>
              </a:xfrm>
              <a:prstGeom prst="rect">
                <a:avLst/>
              </a:prstGeom>
              <a:blipFill rotWithShape="1">
                <a:blip r:embed="rId3"/>
                <a:stretch>
                  <a:fillRect l="-5" t="-3" r="2" b="-167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3_1#55b51a9d3?vop=1&amp;pid=fec9b014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由题图“环境阻力是指生存空间和食物的限制、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天敌的捕食等限制种群数量增长的因素”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，环境阻力中包含影响大熊猫种群数量变化的生物因素和非生物因素，A正确；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环境阻力为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0.02、初始种群规模为160只时，该种群灭绝概率小于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，该种群不会灭绝，B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图可知，环境阻力为0时，维持种群存活的最小初始种群规模略小于40只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，故初始种群规模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80只时，种群可持续存活，又因为环境阻力为0，故种群可能呈“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，环境阻力越大、大熊猫初始种群规模越小，灭绝的概率越高，D正确。</a:t>
                </a:r>
                <a:endParaRPr lang="en-US" altLang="zh-CN" sz="2200" dirty="0"/>
              </a:p>
            </p:txBody>
          </p:sp>
        </mc:Choice>
        <mc:Fallback>
          <p:sp>
            <p:nvSpPr>
              <p:cNvPr id="2" name="QC_4_AS.43_1#55b51a9d3?vop=1&amp;pid=fec9b0145&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37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4_1#e23d10317?pid=fec9b0145&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某研究团队探究了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三种温度下，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四尾栅藻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（甲）和铜绿微囊藻（乙）在单独培养和混合培养时种群密度变化，结果如图所示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析并回答相关问题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4_BD.44_1#e23d10317?pid=fec9b0145&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402" b="-3427"/>
                </a:stretch>
              </a:blipFill>
            </p:spPr>
            <p:txBody>
              <a:bodyPr/>
              <a:lstStyle/>
              <a:p>
                <a:r>
                  <a:rPr lang="zh-CN" altLang="en-US">
                    <a:noFill/>
                  </a:rPr>
                  <a:t> </a:t>
                </a:r>
              </a:p>
            </p:txBody>
          </p:sp>
        </mc:Fallback>
      </mc:AlternateContent>
      <p:pic>
        <p:nvPicPr>
          <p:cNvPr id="3" name="QO_4_BD.44_2#e23d10317?pid=fec9b014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78224" y="2418403"/>
            <a:ext cx="4032504"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5_1#4c31c2e75?pid=e23d10317&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（1）实验室培养条件下铜绿微囊藻均以单细胞形式出现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法调查铜绿微囊藻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细胞的数目。实验室培养条件下决定铜绿微囊藻种群密度大小的种群数量特征是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实验中发现，培养液的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会随着藻细胞密度的增加而升高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答出1点即可）。</a:t>
                </a:r>
                <a:endParaRPr lang="en-US" altLang="zh-CN" sz="2000" dirty="0"/>
              </a:p>
            </p:txBody>
          </p:sp>
        </mc:Choice>
        <mc:Fallback>
          <p:sp>
            <p:nvSpPr>
              <p:cNvPr id="2" name="QB_5_BD.45_1#4c31c2e75?pid=e23d10317&amp;color=0,0,0&amp;vtp=1&amp;bt=1&amp;bbb=1&amp;hb=1"/>
              <p:cNvSpPr>
                <a:spLocks noRot="1" noChangeAspect="1" noMove="1" noResize="1" noEditPoints="1" noAdjustHandles="1" noChangeArrowheads="1" noChangeShapeType="1" noTextEdit="1"/>
              </p:cNvSpPr>
              <p:nvPr/>
            </p:nvSpPr>
            <p:spPr>
              <a:xfrm>
                <a:off x="722376" y="969264"/>
                <a:ext cx="10753344" cy="1757553"/>
              </a:xfrm>
              <a:prstGeom prst="rect">
                <a:avLst/>
              </a:prstGeom>
              <a:blipFill rotWithShape="1">
                <a:blip r:embed="rId1"/>
                <a:stretch>
                  <a:fillRect l="-4" t="-14" r="-957" b="-2594"/>
                </a:stretch>
              </a:blipFill>
            </p:spPr>
            <p:txBody>
              <a:bodyPr/>
              <a:lstStyle/>
              <a:p>
                <a:r>
                  <a:rPr lang="zh-CN" altLang="en-US">
                    <a:noFill/>
                  </a:rPr>
                  <a:t> </a:t>
                </a:r>
              </a:p>
            </p:txBody>
          </p:sp>
        </mc:Fallback>
      </mc:AlternateContent>
      <p:sp>
        <p:nvSpPr>
          <p:cNvPr id="3" name="QB_5_AN.46_1#4c31c2e75.blank?pid=e23d10317&amp;color=0,0,0&amp;vpa=14&amp;vtp=1&amp;bbb=1"/>
          <p:cNvSpPr/>
          <p:nvPr/>
        </p:nvSpPr>
        <p:spPr>
          <a:xfrm>
            <a:off x="7993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抽样检测</a:t>
            </a:r>
            <a:endParaRPr lang="en-US" altLang="zh-CN" sz="2000" dirty="0"/>
          </a:p>
        </p:txBody>
      </p:sp>
      <p:sp>
        <p:nvSpPr>
          <p:cNvPr id="4" name="QB_5_AN.47_1#4c31c2e75.blank?pid=e23d10317&amp;color=0,0,0&amp;vpa=15&amp;vtp=1&amp;bbb=1&amp;hb=1"/>
          <p:cNvSpPr/>
          <p:nvPr/>
        </p:nvSpPr>
        <p:spPr>
          <a:xfrm>
            <a:off x="722377" y="1388364"/>
            <a:ext cx="10749631"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、死亡率</a:t>
            </a:r>
            <a:endParaRPr lang="en-US" altLang="zh-CN" sz="2000" dirty="0"/>
          </a:p>
        </p:txBody>
      </p:sp>
      <mc:AlternateContent xmlns:mc="http://schemas.openxmlformats.org/markup-compatibility/2006">
        <mc:Choice xmlns:a14="http://schemas.microsoft.com/office/drawing/2010/main" Requires="a14">
          <p:sp>
            <p:nvSpPr>
              <p:cNvPr id="5" name="QB_5_AN.48_1#4c31c2e75.blank?pid=e23d10317&amp;color=0,0,0&amp;vpa=16&amp;vtp=1&amp;bbb=1&amp;hb=1"/>
              <p:cNvSpPr/>
              <p:nvPr/>
            </p:nvSpPr>
            <p:spPr>
              <a:xfrm>
                <a:off x="722377" y="1845564"/>
                <a:ext cx="10749631" cy="865759"/>
              </a:xfrm>
              <a:prstGeom prst="rect">
                <a:avLst/>
              </a:prstGeom>
              <a:noFill/>
            </p:spPr>
            <p:txBody>
              <a:bodyPr wrap="square" lIns="0" tIns="0" rIns="0" bIns="0" rtlCol="0" anchor="t"/>
              <a:lstStyle/>
              <a:p>
                <a:pPr latinLnBrk="1">
                  <a:lnSpc>
                    <a:spcPts val="35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藻细胞密度增加，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光合作用强度增大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，吸收培养液中的</a:t>
                </a:r>
                <a14:m>
                  <m:oMath xmlns:m="http://schemas.openxmlformats.org/officeDocument/2006/math">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增多，从而导致培养液的</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升高</a:t>
                </a:r>
                <a:endParaRPr lang="en-US" altLang="zh-CN" sz="2000" dirty="0"/>
              </a:p>
            </p:txBody>
          </p:sp>
        </mc:Choice>
        <mc:Fallback>
          <p:sp>
            <p:nvSpPr>
              <p:cNvPr id="5" name="QB_5_AN.48_1#4c31c2e75.blank?pid=e23d10317&amp;color=0,0,0&amp;vpa=16&amp;vtp=1&amp;bbb=1&amp;hb=1"/>
              <p:cNvSpPr>
                <a:spLocks noRot="1" noChangeAspect="1" noMove="1" noResize="1" noEditPoints="1" noAdjustHandles="1" noChangeArrowheads="1" noChangeShapeType="1" noTextEdit="1"/>
              </p:cNvSpPr>
              <p:nvPr/>
            </p:nvSpPr>
            <p:spPr>
              <a:xfrm>
                <a:off x="722377" y="1845564"/>
                <a:ext cx="10749631" cy="865759"/>
              </a:xfrm>
              <a:prstGeom prst="rect">
                <a:avLst/>
              </a:prstGeom>
              <a:blipFill rotWithShape="1">
                <a:blip r:embed="rId2"/>
                <a:stretch>
                  <a:fillRect l="-15" t="-29" r="-29" b="-45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49_1#4c31c2e75?vop=1&amp;pid=e23d10317&amp;color=0,0,0&amp;vtp=1&amp;bbb=1&amp;hb=1"/>
              <p:cNvSpPr/>
              <p:nvPr/>
            </p:nvSpPr>
            <p:spPr>
              <a:xfrm>
                <a:off x="722376" y="28347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调查单细胞的微小生物种群数量，可用抽样检测法。种群密度取决于出生率和死亡率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入率和迁出率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，实验条件下藻类无迁入、迁出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，故实验室培养条件下决定铜绿微囊藻种群密度大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小的种群数量特征是出生率和死亡率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。由于藻类能进行光合作用，因此藻细胞密度增加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用强度增大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，吸收培养液中的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增多，导致培养液的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升高。</a:t>
                </a:r>
                <a:endParaRPr lang="en-US" altLang="zh-CN" sz="2200" dirty="0"/>
              </a:p>
            </p:txBody>
          </p:sp>
        </mc:Choice>
        <mc:Fallback>
          <p:sp>
            <p:nvSpPr>
              <p:cNvPr id="6" name="QB_5_AS.49_1#4c31c2e75?vop=1&amp;pid=e23d10317&amp;color=0,0,0&amp;vtp=1&amp;bbb=1&amp;hb=1"/>
              <p:cNvSpPr>
                <a:spLocks noRot="1" noChangeAspect="1" noMove="1" noResize="1" noEditPoints="1" noAdjustHandles="1" noChangeArrowheads="1" noChangeShapeType="1" noTextEdit="1"/>
              </p:cNvSpPr>
              <p:nvPr/>
            </p:nvSpPr>
            <p:spPr>
              <a:xfrm>
                <a:off x="722376" y="2834767"/>
                <a:ext cx="10753344" cy="1783334"/>
              </a:xfrm>
              <a:prstGeom prst="rect">
                <a:avLst/>
              </a:prstGeom>
              <a:blipFill rotWithShape="1">
                <a:blip r:embed="rId3"/>
                <a:stretch>
                  <a:fillRect l="-4" t="-7" r="-402" b="-25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0_1#173016cfe?pid=e23d10317&amp;color=0,0,0&amp;vtp=1&amp;bt=1&amp;bbb=1&amp;hb=1"/>
              <p:cNvSpPr/>
              <p:nvPr/>
            </p:nvSpPr>
            <p:spPr>
              <a:xfrm>
                <a:off x="722376" y="969265"/>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（2）单独培养时，3种温度条件下两种藻类的种群密度均在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时，与单独培养相比，混合培养时两种藻类的种群密度都下降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由上述实验结果可以看出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，影响水体中铜绿微囊藻种群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数量的非生物因素主要为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0_1#173016cfe?pid=e23d10317&amp;color=0,0,0&amp;vtp=1&amp;bt=1&amp;bbb=1&amp;hb=1"/>
              <p:cNvSpPr>
                <a:spLocks noRot="1" noChangeAspect="1" noMove="1" noResize="1" noEditPoints="1" noAdjustHandles="1" noChangeArrowheads="1" noChangeShapeType="1" noTextEdit="1"/>
              </p:cNvSpPr>
              <p:nvPr/>
            </p:nvSpPr>
            <p:spPr>
              <a:xfrm>
                <a:off x="722376" y="969265"/>
                <a:ext cx="10753344" cy="2227453"/>
              </a:xfrm>
              <a:prstGeom prst="rect">
                <a:avLst/>
              </a:prstGeom>
              <a:blipFill rotWithShape="1">
                <a:blip r:embed="rId1"/>
                <a:stretch>
                  <a:fillRect l="-4" t="-11" r="-927" b="-204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51_1#173016cfe.blank?pid=e23d10317&amp;color=0,0,0&amp;vpa=17&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两种藻类的最适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生长温度均在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𝟐𝟔</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000" dirty="0"/>
              </a:p>
            </p:txBody>
          </p:sp>
        </mc:Choice>
        <mc:Fallback>
          <p:sp>
            <p:nvSpPr>
              <p:cNvPr id="3" name="QB_5_AN.51_1#173016cfe.blank?pid=e23d10317&amp;color=0,0,0&amp;vpa=17&amp;vtp=1&amp;bbb=1&amp;hb=1"/>
              <p:cNvSpPr>
                <a:spLocks noRot="1" noChangeAspect="1" noMove="1" noResize="1" noEditPoints="1" noAdjustHandles="1" noChangeArrowheads="1" noChangeShapeType="1" noTextEdit="1"/>
              </p:cNvSpPr>
              <p:nvPr/>
            </p:nvSpPr>
            <p:spPr>
              <a:xfrm>
                <a:off x="722377" y="931165"/>
                <a:ext cx="10749631" cy="856234"/>
              </a:xfrm>
              <a:prstGeom prst="rect">
                <a:avLst/>
              </a:prstGeom>
              <a:blipFill rotWithShape="1">
                <a:blip r:embed="rId2"/>
                <a:stretch>
                  <a:fillRect l="-4" t="-30" r="1" b="-5280"/>
                </a:stretch>
              </a:blipFill>
            </p:spPr>
            <p:txBody>
              <a:bodyPr/>
              <a:lstStyle/>
              <a:p>
                <a:r>
                  <a:rPr lang="zh-CN" altLang="en-US">
                    <a:noFill/>
                  </a:rPr>
                  <a:t> </a:t>
                </a:r>
              </a:p>
            </p:txBody>
          </p:sp>
        </mc:Fallback>
      </mc:AlternateContent>
      <p:sp>
        <p:nvSpPr>
          <p:cNvPr id="4" name="QB_5_AN.52_1#173016cfe.blank?pid=e23d10317&amp;color=0,0,0&amp;vpa=18&amp;vtp=1&amp;bbb=1&amp;hb=1"/>
          <p:cNvSpPr/>
          <p:nvPr/>
        </p:nvSpPr>
        <p:spPr>
          <a:xfrm>
            <a:off x="722377" y="18582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空间、资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源有限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，两种藻类之间存在种间竞争</a:t>
            </a:r>
            <a:endParaRPr lang="en-US" altLang="zh-CN" sz="2000" dirty="0"/>
          </a:p>
        </p:txBody>
      </p:sp>
      <p:sp>
        <p:nvSpPr>
          <p:cNvPr id="5" name="QB_5_AN.53_1#173016cfe.blank?pid=e23d10317&amp;color=0,0,0&amp;vpa=19&amp;vtp=1&amp;bbb=1"/>
          <p:cNvSpPr/>
          <p:nvPr/>
        </p:nvSpPr>
        <p:spPr>
          <a:xfrm>
            <a:off x="3525901" y="27536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温度</a:t>
            </a:r>
            <a:endParaRPr lang="en-US" altLang="zh-CN" sz="2000" dirty="0"/>
          </a:p>
        </p:txBody>
      </p:sp>
      <mc:AlternateContent xmlns:mc="http://schemas.openxmlformats.org/markup-compatibility/2006">
        <mc:Choice xmlns:a14="http://schemas.microsoft.com/office/drawing/2010/main" Requires="a14">
          <p:sp>
            <p:nvSpPr>
              <p:cNvPr id="6" name="QB_5_AS.54_1#173016cfe?vop=1&amp;pid=e23d10317&amp;color=0,0,0&amp;vtp=1&amp;bbb=1&amp;hb=1"/>
              <p:cNvSpPr/>
              <p:nvPr/>
            </p:nvSpPr>
            <p:spPr>
              <a:xfrm>
                <a:off x="722376" y="320675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由题图可知，单独培养实验中三种温度条件下两种藻类的种群密度均在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两种藻类的最适生长温度都在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左右。与单独培养相比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，混合培养时两种藻类的种群密度都下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，最可能原因是空间、资源有限，混合培养时，两种藻类之间存在种间竞争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，导致种群密度下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。影响种群数量变化的因素可分为非生物因素和生物因素，非生物因素有阳光、温度等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验中影响水体中铜绿微囊藻种群数量的非生物因素主要是温度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6" name="QB_5_AS.54_1#173016cfe?vop=1&amp;pid=e23d10317&amp;color=0,0,0&amp;vtp=1&amp;bbb=1&amp;hb=1"/>
              <p:cNvSpPr>
                <a:spLocks noRot="1" noChangeAspect="1" noMove="1" noResize="1" noEditPoints="1" noAdjustHandles="1" noChangeArrowheads="1" noChangeShapeType="1" noTextEdit="1"/>
              </p:cNvSpPr>
              <p:nvPr/>
            </p:nvSpPr>
            <p:spPr>
              <a:xfrm>
                <a:off x="722376" y="3206750"/>
                <a:ext cx="10753344" cy="2240534"/>
              </a:xfrm>
              <a:prstGeom prst="rect">
                <a:avLst/>
              </a:prstGeom>
              <a:blipFill rotWithShape="1">
                <a:blip r:embed="rId3"/>
                <a:stretch>
                  <a:fillRect l="-4" r="-945"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fade">
                                      <p:cBhvr>
                                        <p:cTn id="46" dur="500"/>
                                        <p:tgtEl>
                                          <p:spTgt spid="6">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fade">
                                      <p:cBhvr>
                                        <p:cTn id="49" dur="500"/>
                                        <p:tgtEl>
                                          <p:spTgt spid="6">
                                            <p:txEl>
                                              <p:pRg st="3" end="3"/>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fade">
                                      <p:cBhvr>
                                        <p:cTn id="5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5_1#4b75d9dc9?pid=e23d10317&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（3）为进一步探究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条件下混合培养时两种藻生长出现差异的原因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，研究人员利用培养过一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种藻的过滤液去培养另一种藻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，其他培养条件相同且适宜，分析混合培养引起甲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、乙种群数量变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化的原因。若实验结果出现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，则说明混合培养时乙代谢产生的物质明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显抑制甲的生长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，导致甲的种群数量下降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；若实验结果出现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则说明乙的种群数量下降与甲代谢产生的物质无关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5_1#4b75d9dc9?pid=e23d10317&amp;color=0,0,0&amp;vtp=1&amp;bt=1&amp;bbb=1&amp;hb=1"/>
              <p:cNvSpPr>
                <a:spLocks noRot="1" noChangeAspect="1" noMove="1" noResize="1" noEditPoints="1" noAdjustHandles="1" noChangeArrowheads="1" noChangeShapeType="1" noTextEdit="1"/>
              </p:cNvSpPr>
              <p:nvPr/>
            </p:nvSpPr>
            <p:spPr>
              <a:xfrm>
                <a:off x="722376" y="972000"/>
                <a:ext cx="10753344" cy="3142234"/>
              </a:xfrm>
              <a:prstGeom prst="rect">
                <a:avLst/>
              </a:prstGeom>
              <a:blipFill rotWithShape="1">
                <a:blip r:embed="rId1"/>
                <a:stretch>
                  <a:fillRect l="-4" t="-14" r="-402" b="-1433"/>
                </a:stretch>
              </a:blipFill>
            </p:spPr>
            <p:txBody>
              <a:bodyPr/>
              <a:lstStyle/>
              <a:p>
                <a:r>
                  <a:rPr lang="zh-CN" altLang="en-US">
                    <a:noFill/>
                  </a:rPr>
                  <a:t> </a:t>
                </a:r>
              </a:p>
            </p:txBody>
          </p:sp>
        </mc:Fallback>
      </mc:AlternateContent>
      <p:sp>
        <p:nvSpPr>
          <p:cNvPr id="3" name="QB_5_AN.56_1#4b75d9dc9.blank?pid=e23d10317&amp;color=0,0,0&amp;vpa=20&amp;vtp=1&amp;bbb=1&amp;hb=1"/>
          <p:cNvSpPr/>
          <p:nvPr/>
        </p:nvSpPr>
        <p:spPr>
          <a:xfrm>
            <a:off x="722377" y="18483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加了乙藻过滤液的甲种群数量远远低于同等条件下不加乙藻过滤液</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的甲种群数量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（或甲在乙的过滤液中生长受到抑制）</a:t>
            </a:r>
            <a:endParaRPr lang="en-US" altLang="zh-CN" sz="2000" dirty="0"/>
          </a:p>
        </p:txBody>
      </p:sp>
      <p:sp>
        <p:nvSpPr>
          <p:cNvPr id="4" name="QB_5_AN.57_1#4b75d9dc9.blank?pid=e23d10317&amp;color=0,0,0&amp;vpa=21&amp;vtp=1&amp;bbb=1&amp;hb=1"/>
          <p:cNvSpPr/>
          <p:nvPr/>
        </p:nvSpPr>
        <p:spPr>
          <a:xfrm>
            <a:off x="722377" y="27627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加了甲藻过滤液的乙种群数量与同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等条件下不加甲藻过滤液的乙种群数量差距不大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（或乙在甲的过滤液中生长不受影响）</a:t>
            </a:r>
            <a:endParaRPr lang="en-US" altLang="zh-CN" sz="2000" dirty="0"/>
          </a:p>
        </p:txBody>
      </p:sp>
      <p:sp>
        <p:nvSpPr>
          <p:cNvPr id="5" name="QB_5_AS.58_1#4b75d9dc9?vop=1&amp;pid=e23d10317&amp;color=0,0,0&amp;vtp=1&amp;bbb=1&amp;hb=1"/>
          <p:cNvSpPr/>
          <p:nvPr/>
        </p:nvSpPr>
        <p:spPr>
          <a:xfrm>
            <a:off x="722376" y="42145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利用培养过一种藻的过滤液去培养另一种藻，其他培养条件相同且适宜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。如果甲藻在乙藻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的过滤液中生长受到抑制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，说明乙藻代谢产生的物质对甲藻有抑制作用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；如果乙藻在甲藻的过滤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液中生长不受影响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，说明乙藻的种群数量下降与甲藻代谢产生的物质无关。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9_1#f5340d10f?pid=a7860b2c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［浙江绍兴2025高二期末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研究人员发现冬季马鹿在避风场所采食的百分比与风力的关系如图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0_1#f5340d10f.bracket?pid=a7860b2c5&amp;color=0,0,0&amp;vpa=22&amp;vtp=1"/>
          <p:cNvSpPr/>
          <p:nvPr/>
        </p:nvSpPr>
        <p:spPr>
          <a:xfrm>
            <a:off x="371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9_2#f5340d10f?htil=11&amp;pid=a7860b2c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24728" y="1951677"/>
            <a:ext cx="3712464" cy="25511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59_3#f5340d10f.choices?htil=11&amp;pid=a7860b2c5&amp;color=0,0,0&amp;vtp=1&amp;bbb=1&amp;hb=1"/>
              <p:cNvSpPr/>
              <p:nvPr/>
            </p:nvSpPr>
            <p:spPr>
              <a:xfrm>
                <a:off x="722376" y="1824677"/>
                <a:ext cx="6903720"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级风时，雌雄马鹿在避风场所采食比例均较低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.随着风力的增加，雌雄马鹿在避风场所的采食比例逐渐增加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.风力由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级增加到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，雌马鹿在避风场所采食增加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幅度更大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.马鹿通过选择采食地降低风对自身的影响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，雄性对采食地的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选择受风影响程度大于雌性</a:t>
                </a:r>
                <a:endParaRPr lang="en-US" altLang="zh-CN" sz="2000" dirty="0"/>
              </a:p>
            </p:txBody>
          </p:sp>
        </mc:Choice>
        <mc:Fallback>
          <p:sp>
            <p:nvSpPr>
              <p:cNvPr id="5" name="QC_5_BD.59_3#f5340d10f.choices?htil=11&amp;pid=a7860b2c5&amp;color=0,0,0&amp;vtp=1&amp;bbb=1&amp;hb=1"/>
              <p:cNvSpPr>
                <a:spLocks noRot="1" noChangeAspect="1" noMove="1" noResize="1" noEditPoints="1" noAdjustHandles="1" noChangeArrowheads="1" noChangeShapeType="1" noTextEdit="1"/>
              </p:cNvSpPr>
              <p:nvPr/>
            </p:nvSpPr>
            <p:spPr>
              <a:xfrm>
                <a:off x="722376" y="1824677"/>
                <a:ext cx="6903720" cy="2723134"/>
              </a:xfrm>
              <a:prstGeom prst="rect">
                <a:avLst/>
              </a:prstGeom>
              <a:blipFill rotWithShape="1">
                <a:blip r:embed="rId2"/>
                <a:stretch>
                  <a:fillRect l="-6" t="-12" r="-1641" b="-1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1_1#f5340d10f?vop=1&amp;pid=a7860b2c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1_2#f5340d10f?vop=1&amp;pid=a7860b2c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61104" y="1511300"/>
            <a:ext cx="3675888" cy="39319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972e9290f?vop=1&amp;pid=03159fdf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非生物因素对种群数量变化的影响是综合的、相互影响的，“离离原上草，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一岁一枯荣”，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、温度、水等因素对种群的综合影响，并不只是温度的影响，A、D错误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；冬季红嘴鸥飞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回滇池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，这体现了温度对红嘴鸥种群迁移的影响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，红嘴鸥的迁入会使滇池地区红嘴鸥种群的个体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，所以温度能通过影响种群的迁入率来改变种群密度，B正确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；气温和干旱等非生物因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素对种群的作用强度与该种群的密度一般无关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，属于非密度制约因素，C错误。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9a23318d5?pid=03159fdf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［黑龙江龙东十校2025高二联考］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为了科学地预防“蝗灾”，研究者对某地区气温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、降水量变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化与东亚飞蝗种群数量变化的关系进行了研究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9a23318d5.bracket?pid=03159fdf3&amp;color=0,0,0&amp;vpa=2&amp;vtp=1"/>
          <p:cNvSpPr/>
          <p:nvPr/>
        </p:nvSpPr>
        <p:spPr>
          <a:xfrm>
            <a:off x="10066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9a23318d5?htil=1&amp;pid=03159fdf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2763" y="1951677"/>
            <a:ext cx="30906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9a23318d5.choices?htil=1&amp;pid=03159fdf3&amp;color=0,0,0&amp;vtp=1&amp;bbb=1"/>
          <p:cNvSpPr/>
          <p:nvPr/>
        </p:nvSpPr>
        <p:spPr>
          <a:xfrm>
            <a:off x="722376" y="1876874"/>
            <a:ext cx="752551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A.气温和降水量是影响东亚飞蝗种群数量的非密度制约因素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.由图可知东亚飞蝗种群数量的变化与气温和降水量呈正相关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.在东亚飞蝗繁殖期疏松土壤，可降低其出生率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.可以通过降低气温、增加降水量预防蝗灾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9a23318d5?vop=1&amp;pid=03159fdf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气温和降水量对东亚飞蝗的作用强度与该种群的密度无关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，是影响种群数量的非密度制约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，A正确；由图可知东亚飞蝗种群数量的变化与降水量大致呈负相关，B错误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；东亚飞蝗喜欢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在坚实的土地中产卵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，故在繁殖期疏松土壤可降低其出生率，抑制其种群数量增长，C正确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中信息表明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，气温与东亚飞蝗的数量变化趋势一致，但降水量高的时间段蝗虫数量降低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防蝗灾的措施可以是降低气温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b0f536fa4?htil=2&amp;pid=03159fdf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62383" y="1054295"/>
            <a:ext cx="3154680"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_2#b0f536fa4?htil=2&amp;pid=03159fdf3&amp;color=0,0,0&amp;vtp=1&amp;bt=1&amp;bbb=1&amp;hb=1"/>
          <p:cNvSpPr/>
          <p:nvPr/>
        </p:nvSpPr>
        <p:spPr>
          <a:xfrm>
            <a:off x="722376" y="972000"/>
            <a:ext cx="746150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林木郁闭度反映了林木冠层对地面遮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蔽的程度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，没有林木时为0，完全遮蔽地面时为1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。如图是某地人工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柳林中几种草本植物的种群密度随林木郁闭度的变化。下列说法错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b0f536fa4.bracket?pid=03159fdf3&amp;color=0,0,0&amp;vpa=3&amp;vtp=1"/>
          <p:cNvSpPr/>
          <p:nvPr/>
        </p:nvSpPr>
        <p:spPr>
          <a:xfrm>
            <a:off x="167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7_3#b0f536fa4.choices?htil=2&amp;pid=03159fdf3&amp;color=0,0,0&amp;vtp=1&amp;bbb=1"/>
          <p:cNvSpPr/>
          <p:nvPr/>
        </p:nvSpPr>
        <p:spPr>
          <a:xfrm>
            <a:off x="722376" y="2791274"/>
            <a:ext cx="746150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A.调查植物种群密度时，减小误差的关键是做到随机取样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.影响该地草本植物种群密度的主要因素是光照强度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.刺儿菜与加拿大一枝黄花生长的适宜光照强度不同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.柳树的种植密度增大，林下草本植物的种群密度都会随之变小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b0f536fa4?vop=1&amp;pid=03159fdf3&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P13思考·讨论“非生物因素对种群数量变化的影响”的变式题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，教材中用表格形式展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示了不同郁闭度下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3种植物的种群密度，而本题将表格数据变成曲线图，使变化更直观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解非生物因素对生物种群的影响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b0f536fa4?vop=1&amp;pid=03159fdf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调查植物种群密度通常用样方法，减小误差的关键是做到随机取样，A正确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；林木郁闭度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反映了林木冠层对地面遮蔽的程度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，因此影响该地草本植物种群密度的主要因素是光照强度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；由图可知，加拿大一枝黄花在郁闭度为0时种群密度最大，而刺儿菜在郁闭度为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0.4时种群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密度最大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，说明刺儿菜与加拿大一枝黄花生长的适宜光照强度不同，C正确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；柳树的种植密度越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，林木郁闭度越大，随林木郁闭度增大，一年蓬、加拿大一枝黄花的种群密度随之变小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儿菜的种群密度先增大后减小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7833</Words>
  <Application>WPS 演示</Application>
  <PresentationFormat>宽屏</PresentationFormat>
  <Paragraphs>332</Paragraphs>
  <Slides>40</Slides>
  <Notes>40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40</vt:i4>
      </vt:variant>
    </vt:vector>
  </HeadingPairs>
  <TitlesOfParts>
    <vt:vector size="6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2025-07-30T06:19:00Z</dcterms:created>
  <dcterms:modified xsi:type="dcterms:W3CDTF">2025-08-04T09:38:15Z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31C9C0F856A94BDFAEB1FD2D33C1956C_12</vt:lpwstr>
  </property>
  <property fmtid="{D5CDD505-2E9C-101B-9397-08002B2CF9AE}" pid="3" name="KSOProductBuildVer">
    <vt:lpwstr>2052-12.1.0.21915</vt:lpwstr>
  </property>
</Properties>
</file>