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161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ba0d972c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一、选择题（本题共9小题）</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58b1f88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二、非选择题（本题共2小题）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9.xml"/><Relationship Id="rId1" Type="http://schemas.openxmlformats.org/officeDocument/2006/relationships/image" Target="../media/image12.pn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9.xml"/><Relationship Id="rId2" Type="http://schemas.openxmlformats.org/officeDocument/2006/relationships/image" Target="../media/image14.png"/><Relationship Id="rId1"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9.xml"/><Relationship Id="rId1" Type="http://schemas.openxmlformats.org/officeDocument/2006/relationships/image" Target="../media/image16.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9.xml"/><Relationship Id="rId4" Type="http://schemas.openxmlformats.org/officeDocument/2006/relationships/image" Target="../media/image20.png"/><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9.xml"/><Relationship Id="rId1"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9.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9.xml"/><Relationship Id="rId2" Type="http://schemas.openxmlformats.org/officeDocument/2006/relationships/image" Target="../media/image24.png"/><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9.xml"/><Relationship Id="rId1" Type="http://schemas.openxmlformats.org/officeDocument/2006/relationships/image" Target="../media/image25.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9.xml"/><Relationship Id="rId2" Type="http://schemas.openxmlformats.org/officeDocument/2006/relationships/image" Target="../media/image27.jpeg"/><Relationship Id="rId1"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9.xml"/><Relationship Id="rId4" Type="http://schemas.openxmlformats.org/officeDocument/2006/relationships/image" Target="../media/image31.png"/><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9.xml"/><Relationship Id="rId1" Type="http://schemas.openxmlformats.org/officeDocument/2006/relationships/image" Target="../media/image32.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9.xml"/><Relationship Id="rId2" Type="http://schemas.openxmlformats.org/officeDocument/2006/relationships/image" Target="../media/image34.png"/><Relationship Id="rId1" Type="http://schemas.openxmlformats.org/officeDocument/2006/relationships/image" Target="../media/image3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9.xml"/><Relationship Id="rId1" Type="http://schemas.openxmlformats.org/officeDocument/2006/relationships/image" Target="../media/image35.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9.xml"/><Relationship Id="rId2" Type="http://schemas.openxmlformats.org/officeDocument/2006/relationships/image" Target="../media/image37.png"/><Relationship Id="rId1" Type="http://schemas.openxmlformats.org/officeDocument/2006/relationships/image" Target="../media/image36.jpe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9.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7" Type="http://schemas.openxmlformats.org/officeDocument/2006/relationships/slideLayout" Target="../slideLayouts/slideLayout9.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jpeg"/><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image" Target="../media/image42.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9.xml"/><Relationship Id="rId1" Type="http://schemas.openxmlformats.org/officeDocument/2006/relationships/image" Target="../media/image48.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2_1#6781205f2?vop=1&amp;pid=ba0d972c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火灾中刺鼻的烟味属于化学信息，而火光属于物理信息，A错误；碳循环具有全球性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大利亚大火释放大量</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会参与全球碳循环，从而可能对全球的生态环境造成影响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；在生态系统恢复过程中，采取投入适量的物质和能量等措施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，有利于生态系统恢复原来的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，可以避免被烧毁的林地向荒漠化演替，C正确；强度较弱的地表火能烧掉枯枝落叶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机物分解为无机物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，加快生态系统的物质循环，对森林生态系统有一定益处，D正确。</a:t>
                </a:r>
                <a:endParaRPr lang="en-US" altLang="zh-CN" sz="2200" dirty="0"/>
              </a:p>
            </p:txBody>
          </p:sp>
        </mc:Choice>
        <mc:Fallback>
          <p:sp>
            <p:nvSpPr>
              <p:cNvPr id="2" name="QC_5_AS.12_1#6781205f2?vop=1&amp;pid=ba0d972c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40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9378dc97d?pid=ba0d972c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［广东广州六中2024高二期中］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染后的净化作用示意图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9378dc97d.bracket?pid=ba0d972c4&amp;color=0,0,0&amp;vpa=5&amp;vtp=1"/>
          <p:cNvSpPr/>
          <p:nvPr/>
        </p:nvSpPr>
        <p:spPr>
          <a:xfrm>
            <a:off x="574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3_2#9378dc97d?pid=ba0d972c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05656" y="1951677"/>
            <a:ext cx="3986784"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3_3#9378dc97d.choices?pid=ba0d972c4&amp;color=0,0,0&amp;vtp=1&amp;bbb=1"/>
              <p:cNvSpPr/>
              <p:nvPr/>
            </p:nvSpPr>
            <p:spPr>
              <a:xfrm>
                <a:off x="722376" y="39709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A.该河流受到轻微污染后自我净化的过程说明具有抵抗力稳定性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.流入该河流中的细菌等分解者的能量来自动植物遗体残骸中的化学能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段溶解氧减少的主要原因是藻类数量减少和需氧细菌大量繁殖</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段藻类大量繁殖的主要原因是有机物分解产生大量的</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endParaRPr lang="en-US" altLang="zh-CN" sz="2000" dirty="0"/>
              </a:p>
            </p:txBody>
          </p:sp>
        </mc:Choice>
        <mc:Fallback>
          <p:sp>
            <p:nvSpPr>
              <p:cNvPr id="5" name="QC_5_BD.13_3#9378dc97d.choices?pid=ba0d972c4&amp;color=0,0,0&amp;vtp=1&amp;bbb=1"/>
              <p:cNvSpPr>
                <a:spLocks noRot="1" noChangeAspect="1" noMove="1" noResize="1" noEditPoints="1" noAdjustHandles="1" noChangeArrowheads="1" noChangeShapeType="1" noTextEdit="1"/>
              </p:cNvSpPr>
              <p:nvPr/>
            </p:nvSpPr>
            <p:spPr>
              <a:xfrm>
                <a:off x="722376" y="3970977"/>
                <a:ext cx="10753344" cy="1796034"/>
              </a:xfrm>
              <a:prstGeom prst="rect">
                <a:avLst/>
              </a:prstGeom>
              <a:blipFill rotWithShape="1">
                <a:blip r:embed="rId2"/>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15_1#9378dc97d?vop=1&amp;pid=ba0d972c4&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P80复习与提高“非选择题</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”的变式题。教材中以非选择题形式进行考查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通过选择题形式进行考查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,注重学生利用所学知识并结合题图信息进行分析判断的能力。</a:t>
                </a:r>
                <a:endParaRPr lang="en-US" altLang="zh-CN" sz="2000" dirty="0"/>
              </a:p>
            </p:txBody>
          </p:sp>
        </mc:Choice>
        <mc:Fallback>
          <p:sp>
            <p:nvSpPr>
              <p:cNvPr id="2" name="QC_5_EX.15_1#9378dc97d?vop=1&amp;pid=ba0d972c4&amp;color=0,0,0&amp;vtp=1&amp;bt=1&amp;bbb=1&amp;hb=1"/>
              <p:cNvSpPr>
                <a:spLocks noRot="1" noChangeAspect="1" noMove="1" noResize="1" noEditPoints="1" noAdjustHandles="1" noChangeArrowheads="1" noChangeShapeType="1" noTextEdit="1"/>
              </p:cNvSpPr>
              <p:nvPr/>
            </p:nvSpPr>
            <p:spPr>
              <a:xfrm>
                <a:off x="722376" y="969264"/>
                <a:ext cx="10753344" cy="1326134"/>
              </a:xfrm>
              <a:prstGeom prst="rect">
                <a:avLst/>
              </a:prstGeom>
              <a:blipFill rotWithShape="1">
                <a:blip r:embed="rId1"/>
                <a:stretch>
                  <a:fillRect l="-4" t="-19" r="-242" b="-34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9378dc97d?vop=1&amp;pid=ba0d972c4&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由题意可知，该图表示某河流生态系统受到生活污水（含大量有机物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）轻度污染后的净化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说明该河流生态系统具有抵抗力稳定性，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；流入该河流中的细菌等分解者的能量来自动植物的遗体残骸中的化学能和污水有机物中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的化学能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，B错误；藻类进行光合作用可释放氧气，需氧细菌分解有机物时消耗大量氧气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中曲线可知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段溶解氧大量减少的主要原因是藻类数量的减少和需氧细菌的大量繁殖，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BC</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段含碳有机物在减少，说明有机物被大量分解，产生</a:t>
                </a:r>
                <a14:m>
                  <m:oMath xmlns:m="http://schemas.openxmlformats.org/officeDocument/2006/math">
                    <m:sSubSup>
                      <m:sSub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NH</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sub>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up>
                    </m:sSub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等无机盐离子，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使藻类大量繁殖，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16_1#9378dc97d?vop=1&amp;pid=ba0d972c4&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3254"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7_1#29713bc94?pid=ba0d972c4&amp;color=0,0,0&amp;vtp=1&amp;bt=1&amp;bbb=1&amp;hb=1"/>
              <p:cNvSpPr/>
              <p:nvPr/>
            </p:nvSpPr>
            <p:spPr>
              <a:xfrm>
                <a:off x="722376" y="972000"/>
                <a:ext cx="10753344" cy="11606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［湖南示范高中2025高二联考］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图1是一个草原生态系统的物质循环示意图，其中甲、乙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为生态系统中的三种组成成分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代表4种动物种群。图2是该生态系统中某两个营养级</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间的能量流动示意图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𝑖</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7_1#29713bc94?pid=ba0d972c4&amp;color=0,0,0&amp;vtp=1&amp;bt=1&amp;bbb=1&amp;hb=1"/>
              <p:cNvSpPr>
                <a:spLocks noRot="1" noChangeAspect="1" noMove="1" noResize="1" noEditPoints="1" noAdjustHandles="1" noChangeArrowheads="1" noChangeShapeType="1" noTextEdit="1"/>
              </p:cNvSpPr>
              <p:nvPr/>
            </p:nvSpPr>
            <p:spPr>
              <a:xfrm>
                <a:off x="722376" y="972000"/>
                <a:ext cx="10753344" cy="1160653"/>
              </a:xfrm>
              <a:prstGeom prst="rect">
                <a:avLst/>
              </a:prstGeom>
              <a:blipFill rotWithShape="1">
                <a:blip r:embed="rId1"/>
                <a:stretch>
                  <a:fillRect l="-4" t="-39" b="-2817"/>
                </a:stretch>
              </a:blipFill>
            </p:spPr>
            <p:txBody>
              <a:bodyPr/>
              <a:lstStyle/>
              <a:p>
                <a:r>
                  <a:rPr lang="zh-CN" altLang="en-US">
                    <a:noFill/>
                  </a:rPr>
                  <a:t> </a:t>
                </a:r>
              </a:p>
            </p:txBody>
          </p:sp>
        </mc:Fallback>
      </mc:AlternateContent>
      <p:sp>
        <p:nvSpPr>
          <p:cNvPr id="3" name="QC_5_AN.18_1#29713bc94.bracket?pid=ba0d972c4&amp;color=0,0,0&amp;vpa=6&amp;vtp=1"/>
          <p:cNvSpPr/>
          <p:nvPr/>
        </p:nvSpPr>
        <p:spPr>
          <a:xfrm>
            <a:off x="8508429" y="1768798"/>
            <a:ext cx="374650"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17_3#29713bc94?iti=1&amp;htil=1&amp;pid=ba0d972c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95728" y="2267653"/>
            <a:ext cx="2020824" cy="18836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17_4#29713bc94?iti=2&amp;htil=1&amp;pid=ba0d972c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936992" y="2413957"/>
            <a:ext cx="1700784" cy="1737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17_5#29713bc94?iti=1&amp;htil=1&amp;pid=ba0d972c4&amp;color=0,0,0&amp;vtp=1&amp;bbb=1"/>
          <p:cNvSpPr/>
          <p:nvPr/>
        </p:nvSpPr>
        <p:spPr>
          <a:xfrm>
            <a:off x="3175952" y="4278317"/>
            <a:ext cx="460375" cy="367411"/>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17_6#29713bc94?iti=2&amp;htil=1&amp;pid=ba0d972c4&amp;color=0,0,0&amp;vtp=1&amp;bbb=1"/>
          <p:cNvSpPr/>
          <p:nvPr/>
        </p:nvSpPr>
        <p:spPr>
          <a:xfrm>
            <a:off x="8557197" y="4278317"/>
            <a:ext cx="460375" cy="367411"/>
          </a:xfrm>
          <a:prstGeom prst="rect">
            <a:avLst/>
          </a:prstGeom>
          <a:noFill/>
        </p:spPr>
        <p:txBody>
          <a:bodyPr wrap="none" lIns="0" tIns="0" rIns="0" bIns="0" rtlCol="0" anchor="t"/>
          <a:lstStyle/>
          <a:p>
            <a:pPr algn="ctr"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mc:AlternateContent xmlns:mc="http://schemas.openxmlformats.org/markup-compatibility/2006">
        <mc:Choice xmlns:a14="http://schemas.microsoft.com/office/drawing/2010/main" Requires="a14">
          <p:sp>
            <p:nvSpPr>
              <p:cNvPr id="8" name="QC_5_BD.17_7#29713bc94.choices?pid=ba0d972c4&amp;color=0,0,0&amp;vtp=1&amp;bbb=1"/>
              <p:cNvSpPr/>
              <p:nvPr/>
            </p:nvSpPr>
            <p:spPr>
              <a:xfrm>
                <a:off x="722376" y="4690178"/>
                <a:ext cx="10753344" cy="1565402"/>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A.图1生物构成的能量金字塔中，甲处于最底层，丙处于最高层</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.图1中碳元素在甲、乙、丙之间以含碳有机物的形式进行流动</a:t>
                </a:r>
                <a:endParaRPr lang="en-US" altLang="zh-CN" sz="2000" dirty="0"/>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的粪便中的能量并不包含在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中，而是属于上一营养级的同化量</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.若图2的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对应图1的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之间的能量传递效率可能为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8" name="QC_5_BD.17_7#29713bc94.choices?pid=ba0d972c4&amp;color=0,0,0&amp;vtp=1&amp;bbb=1"/>
              <p:cNvSpPr>
                <a:spLocks noRot="1" noChangeAspect="1" noMove="1" noResize="1" noEditPoints="1" noAdjustHandles="1" noChangeArrowheads="1" noChangeShapeType="1" noTextEdit="1"/>
              </p:cNvSpPr>
              <p:nvPr/>
            </p:nvSpPr>
            <p:spPr>
              <a:xfrm>
                <a:off x="722376" y="4690178"/>
                <a:ext cx="10753344" cy="1565402"/>
              </a:xfrm>
              <a:prstGeom prst="rect">
                <a:avLst/>
              </a:prstGeom>
              <a:blipFill rotWithShape="1">
                <a:blip r:embed="rId4"/>
                <a:stretch>
                  <a:fillRect l="-4" t="-4" b="-221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29713bc94?vop=1&amp;pid=ba0d972c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29713bc94?vop=1&amp;pid=ba0d972c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97096" y="1511300"/>
            <a:ext cx="3794760" cy="42976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20_1#29713bc94?vop=1&amp;pid=ba0d972c4&amp;color=0,0,0&amp;vtp=1&amp;bt=1&amp;bbb=1&amp;hb=1"/>
              <p:cNvSpPr/>
              <p:nvPr/>
            </p:nvSpPr>
            <p:spPr>
              <a:xfrm>
                <a:off x="722376" y="969264"/>
                <a:ext cx="10753344" cy="41074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判断生态系统的成分和联系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1）碳循环：根据箭头判断生态系统成分，大气中二氧化碳库和生产者是双箭头，生产者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、分解者均指向大气中二氧化碳库，生产者、消费者均指向分解者。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2）能量流动：根据同化量数值判断捕食关系，因能量流动具有单向流动、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逐级递减的特点，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且相邻两个营养级间的能量传递效率一般在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。同化量高的处于低营养级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，同化量相当的可能处于同一营养级。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3）生物富集：根据生物富集具有沿食物链积累的特点，富集量高的处于高营养级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，富集量低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的处于低营养级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EX.20_1#29713bc94?vop=1&amp;pid=ba0d972c4&amp;color=0,0,0&amp;vtp=1&amp;bt=1&amp;bbb=1&amp;hb=1"/>
              <p:cNvSpPr>
                <a:spLocks noRot="1" noChangeAspect="1" noMove="1" noResize="1" noEditPoints="1" noAdjustHandles="1" noChangeArrowheads="1" noChangeShapeType="1" noTextEdit="1"/>
              </p:cNvSpPr>
              <p:nvPr/>
            </p:nvSpPr>
            <p:spPr>
              <a:xfrm>
                <a:off x="722376" y="969264"/>
                <a:ext cx="10753344" cy="4107434"/>
              </a:xfrm>
              <a:prstGeom prst="rect">
                <a:avLst/>
              </a:prstGeom>
              <a:blipFill rotWithShape="1">
                <a:blip r:embed="rId1"/>
                <a:stretch>
                  <a:fillRect l="-4" t="-6" r="-378" b="-11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1_1#a3283d7f4?pid=ba0d972c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［湖北云学名校联盟2024高二期中联考］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某研究小组开展了对塞罕坝某湖泊污染问题的研究，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他们首先选取了该湖泊中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5种不同的生物A、B、C、D、</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并分析了它们消化道内的食物组成，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然后又请当地湖泊研究所的专家对这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5种生物体内2种污染物的含量进行了测定（如表所示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列相关分析正确的是(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1_1#a3283d7f4?pid=ba0d972c4&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815" b="-2583"/>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8" name="QC_5_BD.21_2#a3283d7f4?colgroup=12,9,18&amp;pid=ba0d972c4&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132">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千克重污染物含量/</a:t>
                          </a: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8" name="QC_5_BD.21_2#a3283d7f4?colgroup=12,9,18&amp;pid=ba0d972c4&amp;color=0,0,0&amp;vtp=1&amp;bbb=1"/>
              <p:cNvGraphicFramePr>
                <a:graphicFrameLocks noGrp="1"/>
              </p:cNvGraphicFramePr>
              <p:nvPr/>
            </p:nvGraphicFramePr>
            <p:xfrm>
              <a:off x="722376" y="2866077"/>
              <a:ext cx="10735056" cy="2973959"/>
            </p:xfrm>
            <a:graphic>
              <a:graphicData uri="http://schemas.openxmlformats.org/drawingml/2006/table">
                <a:tbl>
                  <a:tblPr/>
                  <a:tblGrid>
                    <a:gridCol w="859536"/>
                    <a:gridCol w="2468880"/>
                    <a:gridCol w="2468880"/>
                    <a:gridCol w="2468880"/>
                    <a:gridCol w="2468880"/>
                  </a:tblGrid>
                  <a:tr h="421005">
                    <a:tc rowSpan="2" grid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生物种类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消化道内食物组成</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r>
                  <a:tr h="421132">
                    <a:tc vMerge="1" gridSpan="2">
                      <a:tcPr/>
                    </a:tc>
                    <a:tc vMerge="1" hMerge="1">
                      <a:tcPr/>
                    </a:tc>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某种杀虫剂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08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水蚤</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r>
                </a:tbl>
              </a:graphicData>
            </a:graphic>
          </p:graphicFrame>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a3283d7f4.choices?pid=ba0d972c4&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A.据表推测，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和B之间是捕食关系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.该地区可种植能大量吸收汞的植物，无需定期收割</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.可选择热带雨林中繁殖能力强的植物混合种植在塞罕坝以提高生态系统的稳定性</a:t>
                </a:r>
                <a:endParaRPr lang="en-US" altLang="zh-CN" sz="2000" dirty="0"/>
              </a:p>
            </p:txBody>
          </p:sp>
        </mc:Choice>
        <mc:Fallback>
          <p:sp>
            <p:nvSpPr>
              <p:cNvPr id="2" name="QC_5_BD.23_1#a3283d7f4.choices?pid=ba0d972c4&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5_AN.22_1#a3283d7f4.bracket?pid=ba0d972c4&amp;color=0,0,0&amp;vpa=7&amp;vtp=1&amp;answeroption=B"/>
          <p:cNvSpPr txBox="1"/>
          <p:nvPr/>
        </p:nvSpPr>
        <p:spPr>
          <a:xfrm>
            <a:off x="595376" y="15028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4_1#a3283d7f4?vop=1&amp;pid=ba0d972c4&amp;color=0,0,0&amp;vtp=1&amp;bt=1&amp;bbb=1&amp;hb=1"/>
              <p:cNvSpPr/>
              <p:nvPr/>
            </p:nvSpPr>
            <p:spPr>
              <a:xfrm>
                <a:off x="722377" y="972000"/>
                <a:ext cx="10749631" cy="3904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据表中的统计结果可知，小球藻是生产者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；再根据其他生物消化道中的食物组成判断消费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，小球藻被水蚤和河蚌所捕食，而水蚤又是鱼（乙）和河蚌的食物，鱼（乙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）又被鱼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甲）所捕食，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由此可确定食物网：</a:t>
                </a:r>
                <a:r>
                  <a:rPr lang="en-US" altLang="zh-CN" sz="32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其中河蚌</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和水蚤</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的种间关系是捕食和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种间竞争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被D捕食</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以C为食，因此推测</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的杀虫剂含量在C、D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的杀虫剂含量之间，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的范围是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&lt;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，B正确。汞是重金属，在生物体内很难被排出，通过食物链富集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能大量吸收汞的植物定期收割并进行无害化处理主要是为了防止植物死亡腐烂后，通过微生物分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，汞再度回到水体，造成二次污染，C错误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。应注意选择多种当地生长较旺盛的物种混合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，避免因引入的外地物种不适应当地环境而导致失败，也可防止外来物种入侵，D错误。</a:t>
                </a:r>
                <a:endParaRPr lang="en-US" altLang="zh-CN" sz="2200" dirty="0"/>
              </a:p>
            </p:txBody>
          </p:sp>
        </mc:Choice>
        <mc:Fallback>
          <p:sp>
            <p:nvSpPr>
              <p:cNvPr id="2" name="QC_5_AS.24_1#a3283d7f4?vop=1&amp;pid=ba0d972c4&amp;color=0,0,0&amp;vtp=1&amp;bt=1&amp;bbb=1&amp;hb=1"/>
              <p:cNvSpPr>
                <a:spLocks noRot="1" noChangeAspect="1" noMove="1" noResize="1" noEditPoints="1" noAdjustHandles="1" noChangeArrowheads="1" noChangeShapeType="1" noTextEdit="1"/>
              </p:cNvSpPr>
              <p:nvPr/>
            </p:nvSpPr>
            <p:spPr>
              <a:xfrm>
                <a:off x="722377" y="972000"/>
                <a:ext cx="10749631" cy="3904234"/>
              </a:xfrm>
              <a:prstGeom prst="rect">
                <a:avLst/>
              </a:prstGeom>
              <a:blipFill rotWithShape="1">
                <a:blip r:embed="rId1"/>
                <a:stretch>
                  <a:fillRect l="-4" t="-12" r="-1600" b="-1153"/>
                </a:stretch>
              </a:blipFill>
            </p:spPr>
            <p:txBody>
              <a:bodyPr/>
              <a:lstStyle/>
              <a:p>
                <a:r>
                  <a:rPr lang="zh-CN" altLang="en-US">
                    <a:noFill/>
                  </a:rPr>
                  <a:t> </a:t>
                </a:r>
              </a:p>
            </p:txBody>
          </p:sp>
        </mc:Fallback>
      </mc:AlternateContent>
      <p:pic>
        <p:nvPicPr>
          <p:cNvPr id="3" name="QC_5_AS.24_1#a3283d7f4?vop=1&amp;pid=ba0d972c4&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786409" y="1932120"/>
            <a:ext cx="1371600" cy="73152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a585c2b84.fixed?pid=797590f03&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a585c2b84.fixed?pid=797590f03&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第3章素养检测</a:t>
            </a:r>
            <a:endParaRPr lang="en-US" altLang="zh-CN" sz="4400" dirty="0"/>
          </a:p>
        </p:txBody>
      </p:sp>
      <p:pic>
        <p:nvPicPr>
          <p:cNvPr id="4" name="C_3#a585c2b84.fixed?pid=797590f03&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a585c2b84.fixed?pid=797590f03&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5_1#28226d42e?pid=ba0d972c4&amp;color=0,0,0&amp;vtp=1&amp;bt=1&amp;bbb=1&amp;hb=1"/>
              <p:cNvSpPr/>
              <p:nvPr/>
            </p:nvSpPr>
            <p:spPr>
              <a:xfrm>
                <a:off x="722376" y="972000"/>
                <a:ext cx="10753344" cy="16242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［江西宜春2024高二期中］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某农场中甲、乙、丙三种生物（不都是消费者）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归属于三个营养级，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三者的数量变化曲线如图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1所示；该农场中的能量流动简图如图2所示，其中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分别为第二、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第三营养级从上一营养级同化的能量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5_1#28226d42e?pid=ba0d972c4&amp;color=0,0,0&amp;vtp=1&amp;bt=1&amp;bbb=1&amp;hb=1"/>
              <p:cNvSpPr>
                <a:spLocks noRot="1" noChangeAspect="1" noMove="1" noResize="1" noEditPoints="1" noAdjustHandles="1" noChangeArrowheads="1" noChangeShapeType="1" noTextEdit="1"/>
              </p:cNvSpPr>
              <p:nvPr/>
            </p:nvSpPr>
            <p:spPr>
              <a:xfrm>
                <a:off x="722376" y="972000"/>
                <a:ext cx="10753344" cy="1624203"/>
              </a:xfrm>
              <a:prstGeom prst="rect">
                <a:avLst/>
              </a:prstGeom>
              <a:blipFill rotWithShape="1">
                <a:blip r:embed="rId1"/>
                <a:stretch>
                  <a:fillRect l="-4" t="-28" r="-2356" b="-2404"/>
                </a:stretch>
              </a:blipFill>
            </p:spPr>
            <p:txBody>
              <a:bodyPr/>
              <a:lstStyle/>
              <a:p>
                <a:r>
                  <a:rPr lang="zh-CN" altLang="en-US">
                    <a:noFill/>
                  </a:rPr>
                  <a:t> </a:t>
                </a:r>
              </a:p>
            </p:txBody>
          </p:sp>
        </mc:Fallback>
      </mc:AlternateContent>
      <p:sp>
        <p:nvSpPr>
          <p:cNvPr id="3" name="QC_5_AN.26_1#28226d42e.bracket?pid=ba0d972c4&amp;color=0,0,0&amp;vpa=8&amp;vtp=1"/>
          <p:cNvSpPr/>
          <p:nvPr/>
        </p:nvSpPr>
        <p:spPr>
          <a:xfrm>
            <a:off x="922401" y="2227776"/>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5_3#28226d42e?htil=1&amp;pid=ba0d972c4&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276856" y="2850075"/>
            <a:ext cx="2258568"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5_4#28226d42e?htil=1&amp;pid=ba0d972c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611112" y="2694627"/>
            <a:ext cx="4343400"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6" name="QC_5_BD.25_5#28226d42e.choices?pid=ba0d972c4&amp;color=0,0,0&amp;vtp=1&amp;bbb=1"/>
              <p:cNvSpPr/>
              <p:nvPr/>
            </p:nvSpPr>
            <p:spPr>
              <a:xfrm>
                <a:off x="722376" y="4688527"/>
                <a:ext cx="10753344" cy="1603502"/>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A.甲、乙、丙构成了农场的营养结构，碳循环沿着甲、乙、丙进行</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.图1中丙、乙分别属于第二、第三营养级，且乙和丙的种间关系为捕食</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.图2中第二、第三营养级粪便中的能量分别属于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.该农场中第一和第二营养级之间的能量传递效率为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6" name="QC_5_BD.25_5#28226d42e.choices?pid=ba0d972c4&amp;color=0,0,0&amp;vtp=1&amp;bbb=1"/>
              <p:cNvSpPr>
                <a:spLocks noRot="1" noChangeAspect="1" noMove="1" noResize="1" noEditPoints="1" noAdjustHandles="1" noChangeArrowheads="1" noChangeShapeType="1" noTextEdit="1"/>
              </p:cNvSpPr>
              <p:nvPr/>
            </p:nvSpPr>
            <p:spPr>
              <a:xfrm>
                <a:off x="722376" y="4688527"/>
                <a:ext cx="10753344" cy="1603502"/>
              </a:xfrm>
              <a:prstGeom prst="rect">
                <a:avLst/>
              </a:prstGeom>
              <a:blipFill rotWithShape="1">
                <a:blip r:embed="rId4"/>
                <a:stretch>
                  <a:fillRect l="-4" t="-20" b="-215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28226d42e?vop=1&amp;pid=ba0d972c4&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据图可知，甲为生产者，乙、丙为消费者，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而碳循环发生于非生物环境和生物群落之间，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碳元素主要以有机物的形式沿食物链和食物网进行传递</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。曲线中先升先降者为被捕食者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，食物链为甲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丙，乙属于第二营养级，丙属于第三营养级，A、B错误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生物粪便中的能量是没有被自身同化的能量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属于上一营养级同化的能量中流向分解者的一部分，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为摄入的饲料中的能量，因此图2中第二营养级粪便中的能量属于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三营养级粪便中的能量属于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。第一和第二营养级之间的能量传递效率为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7_1#28226d42e?vop=1&amp;pid=ba0d972c4&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764"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822a7c3ab?pid=ba0d972c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9.如图表示某生态系统有关功能的示意图。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822a7c3ab.bracket?pid=ba0d972c4&amp;color=0,0,0&amp;vpa=9&amp;vtp=1"/>
          <p:cNvSpPr/>
          <p:nvPr/>
        </p:nvSpPr>
        <p:spPr>
          <a:xfrm>
            <a:off x="773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28_2#822a7c3ab?htil=3&amp;pid=ba0d972c4&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510575" y="1511300"/>
            <a:ext cx="3849624" cy="1691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28_3#822a7c3ab.choices?htil=3&amp;pid=ba0d972c4&amp;color=0,0,0&amp;vtp=1&amp;bbb=1&amp;hb=1"/>
              <p:cNvSpPr/>
              <p:nvPr/>
            </p:nvSpPr>
            <p:spPr>
              <a:xfrm>
                <a:off x="722376" y="1384300"/>
                <a:ext cx="6766560" cy="3167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总量相等</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过程提供的有机物中的碳将全部转变为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.当该生态系统处于相对稳定状态时，</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过程的能量值约为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.图中箭头也可以表示该生态系统的信息传递方向</a:t>
                </a:r>
                <a:endParaRPr lang="en-US" altLang="zh-CN" sz="2000" dirty="0"/>
              </a:p>
            </p:txBody>
          </p:sp>
        </mc:Choice>
        <mc:Fallback>
          <p:sp>
            <p:nvSpPr>
              <p:cNvPr id="5" name="QC_5_BD.28_3#822a7c3ab.choices?htil=3&amp;pid=ba0d972c4&amp;color=0,0,0&amp;vtp=1&amp;bbb=1&amp;hb=1"/>
              <p:cNvSpPr>
                <a:spLocks noRot="1" noChangeAspect="1" noMove="1" noResize="1" noEditPoints="1" noAdjustHandles="1" noChangeArrowheads="1" noChangeShapeType="1" noTextEdit="1"/>
              </p:cNvSpPr>
              <p:nvPr/>
            </p:nvSpPr>
            <p:spPr>
              <a:xfrm>
                <a:off x="722376" y="1384300"/>
                <a:ext cx="6766560" cy="3167634"/>
              </a:xfrm>
              <a:prstGeom prst="rect">
                <a:avLst/>
              </a:prstGeom>
              <a:blipFill rotWithShape="1">
                <a:blip r:embed="rId2"/>
                <a:stretch>
                  <a:fillRect l="-6" r="6" b="-143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0_1#822a7c3ab?vop=1&amp;pid=ba0d972c4&amp;color=0,0,0&amp;vtp=1&amp;bt=1&amp;bbb=1&amp;hb=1"/>
              <p:cNvSpPr/>
              <p:nvPr/>
            </p:nvSpPr>
            <p:spPr>
              <a:xfrm>
                <a:off x="722376" y="972000"/>
                <a:ext cx="10753344" cy="2723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在群落演替到顶极群落之前</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过程吸收的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总量大于</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总量，A错误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过程提供的有机物中的碳将部分转变为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Z</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过程释放的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，部分被分解者吸收用于自身生长、发育和繁殖，B错误；在食物链中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量传递效率一般为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，故生态系统处于相对稳定状态时</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（次级消费者的同化作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）的能量值约为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X</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过程（生产者的同化作用）能量值的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；生态系统的信息传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递往往是双向的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，而图中的箭头是单向的，D错误。</a:t>
                </a:r>
                <a:endParaRPr lang="en-US" altLang="zh-CN" sz="2200" dirty="0"/>
              </a:p>
            </p:txBody>
          </p:sp>
        </mc:Choice>
        <mc:Fallback>
          <p:sp>
            <p:nvSpPr>
              <p:cNvPr id="2" name="QC_5_AS.30_1#822a7c3ab?vop=1&amp;pid=ba0d972c4&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rotWithShape="1">
                <a:blip r:embed="rId1"/>
                <a:stretch>
                  <a:fillRect l="-4" t="-17" r="-685" b="-165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31_1#f5c5c4ecf?htil=4&amp;pid=58b1f884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07382" y="1054296"/>
            <a:ext cx="4791456"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31_2#f5c5c4ecf?htil=4&amp;pid=58b1f884d&amp;color=0,0,0&amp;vtp=1&amp;bt=1&amp;bbb=1&amp;hb=1&amp;hs=1"/>
          <p:cNvSpPr/>
          <p:nvPr/>
        </p:nvSpPr>
        <p:spPr>
          <a:xfrm>
            <a:off x="722376" y="972000"/>
            <a:ext cx="5824728"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10.崂山湾位于山东省青岛市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，是多种渔业生物的分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布区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。研究人员连续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3年对崂山湾人工鱼礁区的生物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资源和环境进行调查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，发现其能量流动数据在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3年中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相对稳定，据此构建了该生态系统的能量流动模型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如图），为渔业管理提供了参考数据。</a:t>
            </a:r>
            <a:endParaRPr lang="en-US" altLang="zh-CN" sz="2000" dirty="0"/>
          </a:p>
        </p:txBody>
      </p:sp>
      <mc:AlternateContent xmlns:mc="http://schemas.openxmlformats.org/markup-compatibility/2006">
        <mc:Choice xmlns:a14="http://schemas.microsoft.com/office/drawing/2010/main" Requires="a14">
          <p:sp>
            <p:nvSpPr>
              <p:cNvPr id="4" name="QO_5_BD.31_3#f5c5c4ecf?pid=58b1f884d&amp;color=0,0,0&amp;vtp=1&amp;bbb=1&amp;hs=1"/>
              <p:cNvSpPr/>
              <p:nvPr/>
            </p:nvSpPr>
            <p:spPr>
              <a:xfrm>
                <a:off x="722376" y="3252412"/>
                <a:ext cx="10753344" cy="407861"/>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数据单位为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；有机碎屑能量根据水体中溶解有机物和颗粒有机物的量进行估算</a:t>
                </a:r>
                <a:endParaRPr lang="en-US" altLang="zh-CN" sz="2000" dirty="0"/>
              </a:p>
            </p:txBody>
          </p:sp>
        </mc:Choice>
        <mc:Fallback>
          <p:sp>
            <p:nvSpPr>
              <p:cNvPr id="4" name="QO_5_BD.31_3#f5c5c4ecf?pid=58b1f884d&amp;color=0,0,0&amp;vtp=1&amp;bbb=1&amp;hs=1"/>
              <p:cNvSpPr>
                <a:spLocks noRot="1" noChangeAspect="1" noMove="1" noResize="1" noEditPoints="1" noAdjustHandles="1" noChangeArrowheads="1" noChangeShapeType="1" noTextEdit="1"/>
              </p:cNvSpPr>
              <p:nvPr/>
            </p:nvSpPr>
            <p:spPr>
              <a:xfrm>
                <a:off x="722376" y="3252412"/>
                <a:ext cx="10753344" cy="407861"/>
              </a:xfrm>
              <a:prstGeom prst="rect">
                <a:avLst/>
              </a:prstGeom>
              <a:blipFill rotWithShape="1">
                <a:blip r:embed="rId2"/>
                <a:stretch>
                  <a:fillRect l="-4" t="-141" b="-11956"/>
                </a:stretch>
              </a:blipFill>
            </p:spPr>
            <p:txBody>
              <a:bodyPr/>
              <a:lstStyle/>
              <a:p>
                <a:r>
                  <a:rPr lang="zh-CN" altLang="en-US">
                    <a:noFill/>
                  </a:rPr>
                  <a:t> </a:t>
                </a:r>
              </a:p>
            </p:txBody>
          </p:sp>
        </mc:Fallback>
      </mc:AlternateContent>
      <p:sp>
        <p:nvSpPr>
          <p:cNvPr id="5" name="QB_6_BD.32_1#f505ca68f?pid=f5c5c4ecf&amp;color=0,0,0&amp;vtp=1&amp;bbb=1&amp;hb=1"/>
          <p:cNvSpPr/>
          <p:nvPr/>
        </p:nvSpPr>
        <p:spPr>
          <a:xfrm>
            <a:off x="722376" y="366300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以及非生物的物质和能量组成，能量流动沿着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33_1#f505ca68f.blank?pid=f5c5c4ecf&amp;color=0,0,0&amp;vpa=10&amp;vtp=1&amp;bbb=1"/>
          <p:cNvSpPr/>
          <p:nvPr/>
        </p:nvSpPr>
        <p:spPr>
          <a:xfrm>
            <a:off x="2913126" y="3624903"/>
            <a:ext cx="297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生产者、消费者和分解者</a:t>
            </a:r>
            <a:endParaRPr lang="en-US" altLang="zh-CN" sz="2000" dirty="0"/>
          </a:p>
        </p:txBody>
      </p:sp>
      <p:sp>
        <p:nvSpPr>
          <p:cNvPr id="7" name="QB_6_AN.34_1#f505ca68f.blank?pid=f5c5c4ecf&amp;color=0,0,0&amp;vpa=11&amp;vtp=1&amp;bbb=1"/>
          <p:cNvSpPr/>
          <p:nvPr/>
        </p:nvSpPr>
        <p:spPr>
          <a:xfrm>
            <a:off x="731901" y="4063053"/>
            <a:ext cx="196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食物链和食物网</a:t>
            </a:r>
            <a:endParaRPr lang="en-US" altLang="zh-CN" sz="2000" dirty="0"/>
          </a:p>
        </p:txBody>
      </p:sp>
      <p:sp>
        <p:nvSpPr>
          <p:cNvPr id="8" name="QB_6_AS.35_1#f505ca68f?vop=1&amp;pid=f5c5c4ecf&amp;color=0,0,0&amp;vtp=1&amp;bbb=1&amp;hb=1"/>
          <p:cNvSpPr/>
          <p:nvPr/>
        </p:nvSpPr>
        <p:spPr>
          <a:xfrm>
            <a:off x="722376" y="460547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在一定空间内，由生物群落与它的非生物环境相互作用而形成的统一整体，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叫作生态系统。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生态系统由生产者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、消费者和分解者以及非生物的物质和能量组成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；能量流动的渠道是食物链和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Effect transition="in" filter="fade">
                                      <p:cBhvr>
                                        <p:cTn id="29" dur="500"/>
                                        <p:tgtEl>
                                          <p:spTgt spid="8">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fade">
                                      <p:cBhvr>
                                        <p:cTn id="32"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36_1#1d5f2d4bb?pid=f5c5c4ecf&amp;color=0,0,0&amp;vtp=1&amp;bt=1&amp;bbb=1"/>
          <p:cNvSpPr/>
          <p:nvPr/>
        </p:nvSpPr>
        <p:spPr>
          <a:xfrm>
            <a:off x="722376" y="969265"/>
            <a:ext cx="10753344" cy="385953"/>
          </a:xfrm>
          <a:prstGeom prst="rect">
            <a:avLst/>
          </a:prstGeom>
          <a:noFill/>
        </p:spPr>
        <p:txBody>
          <a:bodyPr wrap="none" lIns="0" tIns="0" rIns="0" bIns="0" rtlCol="0" anchor="t"/>
          <a:lstStyle/>
          <a:p>
            <a:pPr algn="l" latinLnBrk="1">
              <a:lnSpc>
                <a:spcPts val="34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（2）该生态系统中营养级Ⅲ、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Ⅳ之间能量传递效率约为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37_1#1d5f2d4bb.blank?pid=f5c5c4ecf&amp;color=0,0,0&amp;vpa=12&amp;vtp=1&amp;bbb=1"/>
              <p:cNvSpPr/>
              <p:nvPr/>
            </p:nvSpPr>
            <p:spPr>
              <a:xfrm>
                <a:off x="7029514" y="1012380"/>
                <a:ext cx="907542" cy="294577"/>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𝟏𝟑</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𝟔</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3" name="QB_6_AN.37_1#1d5f2d4bb.blank?pid=f5c5c4ecf&amp;color=0,0,0&amp;vpa=12&amp;vtp=1&amp;bbb=1"/>
              <p:cNvSpPr>
                <a:spLocks noRot="1" noChangeAspect="1" noMove="1" noResize="1" noEditPoints="1" noAdjustHandles="1" noChangeArrowheads="1" noChangeShapeType="1" noTextEdit="1"/>
              </p:cNvSpPr>
              <p:nvPr/>
            </p:nvSpPr>
            <p:spPr>
              <a:xfrm>
                <a:off x="7029514" y="1012380"/>
                <a:ext cx="907542" cy="294577"/>
              </a:xfrm>
              <a:prstGeom prst="rect">
                <a:avLst/>
              </a:prstGeom>
              <a:blipFill rotWithShape="1">
                <a:blip r:embed="rId1"/>
                <a:stretch>
                  <a:fillRect l="-7" t="-64" r="21" b="-771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S.38_1#1d5f2d4bb?vop=1&amp;pid=f5c5c4ecf&amp;color=0,0,0&amp;vtp=1&amp;bbb=1&amp;hb=1"/>
              <p:cNvSpPr/>
              <p:nvPr/>
            </p:nvSpPr>
            <p:spPr>
              <a:xfrm>
                <a:off x="722376" y="1358138"/>
                <a:ext cx="10753344" cy="1434084"/>
              </a:xfrm>
              <a:prstGeom prst="rect">
                <a:avLst/>
              </a:prstGeom>
              <a:noFill/>
            </p:spPr>
            <p:txBody>
              <a:bodyPr wrap="none" lIns="0" tIns="0" rIns="0" bIns="0" rtlCol="0" anchor="t"/>
              <a:lstStyle/>
              <a:p>
                <a:pPr algn="l" latinLnBrk="1">
                  <a:lnSpc>
                    <a:spcPts val="48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能量传递效率可通过</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第</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𝑛</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个营养级的同化量</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计算，该生态系统中营养级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Ⅲ的同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，营养级Ⅳ的同化量为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Ⅳ之间的能量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传递效率为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22</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4" name="QB_6_AS.38_1#1d5f2d4bb?vop=1&amp;pid=f5c5c4ecf&amp;color=0,0,0&amp;vtp=1&amp;bbb=1&amp;hb=1"/>
              <p:cNvSpPr>
                <a:spLocks noRot="1" noChangeAspect="1" noMove="1" noResize="1" noEditPoints="1" noAdjustHandles="1" noChangeArrowheads="1" noChangeShapeType="1" noTextEdit="1"/>
              </p:cNvSpPr>
              <p:nvPr/>
            </p:nvSpPr>
            <p:spPr>
              <a:xfrm>
                <a:off x="722376" y="1358138"/>
                <a:ext cx="10753344" cy="1434084"/>
              </a:xfrm>
              <a:prstGeom prst="rect">
                <a:avLst/>
              </a:prstGeom>
              <a:blipFill rotWithShape="1">
                <a:blip r:embed="rId2"/>
                <a:stretch>
                  <a:fillRect l="-4" t="-35" b="-2692"/>
                </a:stretch>
              </a:blipFill>
            </p:spPr>
            <p:txBody>
              <a:bodyPr/>
              <a:lstStyle/>
              <a:p>
                <a:r>
                  <a:rPr lang="zh-CN" altLang="en-US">
                    <a:noFill/>
                  </a:rPr>
                  <a:t> </a:t>
                </a:r>
              </a:p>
            </p:txBody>
          </p:sp>
        </mc:Fallback>
      </mc:AlternateContent>
      <p:sp>
        <p:nvSpPr>
          <p:cNvPr id="5" name="QB_6_BD.39_1#e9276a46d?pid=f5c5c4ecf&amp;color=0,0,0&amp;vtp=1&amp;bbb=1&amp;hb=1"/>
          <p:cNvSpPr/>
          <p:nvPr/>
        </p:nvSpPr>
        <p:spPr>
          <a:xfrm>
            <a:off x="722376" y="2780538"/>
            <a:ext cx="10753344" cy="12654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（3）分析图中数据可知，对营养级Ⅱ的捕捞量不宜再增加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6" name="QB_6_AN.40_1#e9276a46d.blank?pid=f5c5c4ecf&amp;color=0,0,0&amp;vpa=13&amp;vtp=1&amp;bbb=1&amp;hb=1"/>
              <p:cNvSpPr/>
              <p:nvPr/>
            </p:nvSpPr>
            <p:spPr>
              <a:xfrm>
                <a:off x="722377" y="2742438"/>
                <a:ext cx="10749631" cy="1287209"/>
              </a:xfrm>
              <a:prstGeom prst="rect">
                <a:avLst/>
              </a:prstGeom>
              <a:noFill/>
            </p:spPr>
            <p:txBody>
              <a:bodyPr wrap="square" lIns="0" tIns="0" rIns="0" bIns="0" rtlCol="0" anchor="t"/>
              <a:lstStyle/>
              <a:p>
                <a:pPr latinLnBrk="1">
                  <a:lnSpc>
                    <a:spcPts val="35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营养级Ⅱ输入总能量为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𝟑𝟐𝟐</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，呼吸消耗、传递给下一营养级和进入有机碎屑的总能量为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𝟐𝟑𝟓</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𝟖𝟕</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𝟒</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𝐤𝐦</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𝟐</m:t>
                        </m:r>
                      </m:sup>
                    </m:sSup>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𝐚</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sup>
                    </m:sSup>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，与捕捞量大致相当</a:t>
                </a:r>
                <a:endParaRPr lang="en-US" altLang="zh-CN" sz="2000" dirty="0">
                  <a:solidFill>
                    <a:srgbClr val="00B050"/>
                  </a:solidFill>
                </a:endParaRPr>
              </a:p>
            </p:txBody>
          </p:sp>
        </mc:Choice>
        <mc:Fallback>
          <p:sp>
            <p:nvSpPr>
              <p:cNvPr id="6" name="QB_6_AN.40_1#e9276a46d.blank?pid=f5c5c4ecf&amp;color=0,0,0&amp;vpa=13&amp;vtp=1&amp;bbb=1&amp;hb=1"/>
              <p:cNvSpPr>
                <a:spLocks noRot="1" noChangeAspect="1" noMove="1" noResize="1" noEditPoints="1" noAdjustHandles="1" noChangeArrowheads="1" noChangeShapeType="1" noTextEdit="1"/>
              </p:cNvSpPr>
              <p:nvPr/>
            </p:nvSpPr>
            <p:spPr>
              <a:xfrm>
                <a:off x="722377" y="2742438"/>
                <a:ext cx="10749631" cy="1287209"/>
              </a:xfrm>
              <a:prstGeom prst="rect">
                <a:avLst/>
              </a:prstGeom>
              <a:blipFill rotWithShape="1">
                <a:blip r:embed="rId3"/>
                <a:stretch>
                  <a:fillRect l="-4" t="-39" r="1" b="-355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B_6_AS.41_1#e9276a46d?vop=1&amp;pid=f5c5c4ecf&amp;color=0,0,0&amp;vtp=1&amp;bbb=1&amp;hb=1"/>
              <p:cNvSpPr/>
              <p:nvPr/>
            </p:nvSpPr>
            <p:spPr>
              <a:xfrm>
                <a:off x="722376" y="4127246"/>
                <a:ext cx="10753344" cy="2157984"/>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据图中数据分析可知，营养级</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同化总能量为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，呼吸消耗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、传递给下一营养级和进入有机碎屑的总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能量为</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937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，其差值为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87</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捞量大致相当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。如果增加捕捞量会导致营养级Ⅱ生物量减少,破坏生态平衡，故对营养级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Ⅱ的捕捞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量不宜再增加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7" name="QB_6_AS.41_1#e9276a46d?vop=1&amp;pid=f5c5c4ecf&amp;color=0,0,0&amp;vtp=1&amp;bbb=1&amp;hb=1"/>
              <p:cNvSpPr>
                <a:spLocks noRot="1" noChangeAspect="1" noMove="1" noResize="1" noEditPoints="1" noAdjustHandles="1" noChangeArrowheads="1" noChangeShapeType="1" noTextEdit="1"/>
              </p:cNvSpPr>
              <p:nvPr/>
            </p:nvSpPr>
            <p:spPr>
              <a:xfrm>
                <a:off x="722376" y="4127246"/>
                <a:ext cx="10753344" cy="2157984"/>
              </a:xfrm>
              <a:prstGeom prst="rect">
                <a:avLst/>
              </a:prstGeom>
              <a:blipFill rotWithShape="1">
                <a:blip r:embed="rId4"/>
                <a:stretch>
                  <a:fillRect l="-4" t="-18" r="-968" b="-17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fade">
                                      <p:cBhvr>
                                        <p:cTn id="5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42_1#626dabcee?pid=f5c5c4ecf&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（4）该生态系统中有机碎屑的能量可输入营养级Ⅱ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，据此能否认为该生态系统中能量可循环利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43_1#626dabcee.blank?pid=f5c5c4ecf&amp;color=0,0,0&amp;vpa=14&amp;vtp=1&amp;bbb=1"/>
          <p:cNvSpPr/>
          <p:nvPr/>
        </p:nvSpPr>
        <p:spPr>
          <a:xfrm>
            <a:off x="1239901" y="1372050"/>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dirty="0"/>
          </a:p>
        </p:txBody>
      </p:sp>
      <p:sp>
        <p:nvSpPr>
          <p:cNvPr id="4" name="QB_6_AS.44_1#626dabcee?vop=1&amp;pid=f5c5c4ecf&amp;color=0,0,0&amp;vtp=1&amp;bbb=1&amp;hb=1"/>
          <p:cNvSpPr/>
          <p:nvPr/>
        </p:nvSpPr>
        <p:spPr>
          <a:xfrm>
            <a:off x="722376" y="1922594"/>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有机碎屑中的能量输入营养级Ⅱ说明营养级Ⅱ还可作为分解者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，不能认为该生态系统中能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量可循环利用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6_BD.45_1#945886aca?pid=f5c5c4ecf&amp;color=0,0,0&amp;vtp=1&amp;bbb=1&amp;hb=1"/>
          <p:cNvSpPr/>
          <p:nvPr/>
        </p:nvSpPr>
        <p:spPr>
          <a:xfrm>
            <a:off x="722376" y="2884873"/>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（5）根据图中数据可初步判断该鱼礁区是处于生态平衡的系统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46_1#945886aca.blank?pid=f5c5c4ecf&amp;color=0,0,0&amp;vpa=15&amp;vtp=1&amp;bbb=1&amp;hb=1"/>
          <p:cNvSpPr/>
          <p:nvPr/>
        </p:nvSpPr>
        <p:spPr>
          <a:xfrm>
            <a:off x="722377" y="2846773"/>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该生态系统3年中组分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和功能相对稳定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，能量收支接近平衡</a:t>
            </a:r>
            <a:endParaRPr lang="en-US" altLang="zh-CN" sz="2000" dirty="0"/>
          </a:p>
        </p:txBody>
      </p:sp>
      <p:sp>
        <p:nvSpPr>
          <p:cNvPr id="7" name="QB_6_AS.47_1#945886aca?vop=1&amp;pid=f5c5c4ecf&amp;color=0,0,0&amp;vtp=1&amp;bbb=1&amp;hb=1"/>
          <p:cNvSpPr/>
          <p:nvPr/>
        </p:nvSpPr>
        <p:spPr>
          <a:xfrm>
            <a:off x="722376" y="38294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分析题意，该生态系统3年中组分和功能相对稳定,能量收支接近平衡（营养级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Ⅰ固定的总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能量略大于所有生物的呼吸消耗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），可初步判断该鱼礁区是处于生态平衡的系统。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1" end="1"/>
                                            </p:txEl>
                                          </p:spTgt>
                                        </p:tgtEl>
                                        <p:attrNameLst>
                                          <p:attrName>style.visibility</p:attrName>
                                        </p:attrNameLst>
                                      </p:cBhvr>
                                      <p:to>
                                        <p:strVal val="visible"/>
                                      </p:to>
                                    </p:set>
                                    <p:animEffect transition="in" filter="fade">
                                      <p:cBhvr>
                                        <p:cTn id="32" dur="500"/>
                                        <p:tgtEl>
                                          <p:spTgt spid="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8_1#6f54caaca?pid=58b1f884d&amp;color=0,0,0&amp;vtp=1&amp;bt=1&amp;bbb=1"/>
          <p:cNvSpPr/>
          <p:nvPr/>
        </p:nvSpPr>
        <p:spPr>
          <a:xfrm>
            <a:off x="722376" y="972000"/>
            <a:ext cx="10895013"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［北京师大附中2025高二期末］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为研究捕食者对被捕食者的影响，科研人员进行了相关实验。</a:t>
            </a:r>
            <a:endParaRPr lang="en-US" altLang="zh-CN" sz="2000" dirty="0"/>
          </a:p>
        </p:txBody>
      </p:sp>
      <p:sp>
        <p:nvSpPr>
          <p:cNvPr id="3" name="QB_6_BD.49_1#654030a3e?pid=6f54caaca&amp;color=0,0,0&amp;vtp=1&amp;bbb=1&amp;hb=1"/>
          <p:cNvSpPr/>
          <p:nvPr/>
        </p:nvSpPr>
        <p:spPr>
          <a:xfrm>
            <a:off x="722376" y="1438725"/>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（1）滨蟹在海岸潮间带中是玉黍螺的捕食者，玉黍螺取食墨角藻（一种海藻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）。滨蟹和玉黍螺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均为生态系统组成成分中的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它们构成的食物链是生态系统</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功能实现的渠道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B_6_AN.50_1#654030a3e.blank?pid=6f54caaca&amp;color=0,0,0&amp;vpa=16&amp;vtp=1&amp;bbb=1"/>
          <p:cNvSpPr/>
          <p:nvPr/>
        </p:nvSpPr>
        <p:spPr>
          <a:xfrm>
            <a:off x="3779901" y="1857825"/>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消费者</a:t>
            </a:r>
            <a:endParaRPr lang="en-US" altLang="zh-CN" sz="2000" dirty="0"/>
          </a:p>
        </p:txBody>
      </p:sp>
      <p:sp>
        <p:nvSpPr>
          <p:cNvPr id="5" name="QB_6_AN.51_1#654030a3e.blank?pid=6f54caaca&amp;color=0,0,0&amp;vpa=17&amp;vtp=1&amp;bbb=1"/>
          <p:cNvSpPr/>
          <p:nvPr/>
        </p:nvSpPr>
        <p:spPr>
          <a:xfrm>
            <a:off x="4033901" y="2295975"/>
            <a:ext cx="247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物质循环和能量流动</a:t>
            </a:r>
            <a:endParaRPr lang="en-US" altLang="zh-CN" sz="2000" dirty="0"/>
          </a:p>
        </p:txBody>
      </p:sp>
      <p:sp>
        <p:nvSpPr>
          <p:cNvPr id="6" name="QB_6_AS.52_1#654030a3e?vop=1&amp;pid=6f54caaca&amp;color=0,0,0&amp;vtp=1&amp;bbb=1&amp;hb=1"/>
          <p:cNvSpPr/>
          <p:nvPr/>
        </p:nvSpPr>
        <p:spPr>
          <a:xfrm>
            <a:off x="722376" y="2849695"/>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结合题意可知，滨蟹和玉黍螺是捕食者，均为生态系统组成成分中的消费者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。它们构成的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食物链是生态系统物质循环和能量流动功能实现的渠道，即物质循环和能量流动是沿着食物链和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食物网进行的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884b20488?pid=6f54caaca&amp;color=0,0,0&amp;vtp=1&amp;bt=1&amp;bbb=1&amp;hb=1"/>
          <p:cNvSpPr/>
          <p:nvPr/>
        </p:nvSpPr>
        <p:spPr>
          <a:xfrm>
            <a:off x="722376" y="972000"/>
            <a:ext cx="10753344" cy="11991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（2）科研人员制作了四个培养箱（水流可通过），每个培养箱内放置两块平板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，平板上长有墨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角藻供玉黍螺取食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。四个培养箱分别进行图1所示的处理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，若干天后计数并统计平板上墨角藻的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存留率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6_BD.53_3#884b20488?iti=3&amp;htil=1&amp;pid=6f54caac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2104" y="2310072"/>
            <a:ext cx="2505456"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6_BD.53_4#884b20488?iti=4&amp;htil=1&amp;pid=6f54caac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133088" y="2300928"/>
            <a:ext cx="941832"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6_BD.53_5#884b20488?iti=5&amp;htil=1&amp;pid=6f54caac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428232" y="2300928"/>
            <a:ext cx="941832" cy="141732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O_6_BD.53_6#884b20488?iti=6&amp;htil=1&amp;pid=6f54caaca&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156448" y="2300928"/>
            <a:ext cx="3200400"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6_BD.53_7#884b20488?iti=3&amp;htil=1&amp;pid=6f54caaca&amp;color=0,0,0&amp;vtp=1"/>
          <p:cNvSpPr/>
          <p:nvPr/>
        </p:nvSpPr>
        <p:spPr>
          <a:xfrm>
            <a:off x="1986407" y="3845248"/>
            <a:ext cx="196850"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8" name="QO_6_BD.53_8#884b20488?iti=4&amp;htil=1&amp;pid=6f54caaca&amp;color=0,0,0&amp;vtp=1"/>
          <p:cNvSpPr/>
          <p:nvPr/>
        </p:nvSpPr>
        <p:spPr>
          <a:xfrm>
            <a:off x="4494467" y="3845248"/>
            <a:ext cx="219075"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9" name="QO_6_BD.53_9#884b20488?iti=5&amp;htil=1&amp;pid=6f54caaca&amp;color=0,0,0&amp;vtp=1"/>
          <p:cNvSpPr/>
          <p:nvPr/>
        </p:nvSpPr>
        <p:spPr>
          <a:xfrm>
            <a:off x="6807073" y="3845248"/>
            <a:ext cx="184150"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10" name="QO_6_BD.53_10#884b20488?iti=6&amp;htil=1&amp;pid=6f54caaca&amp;color=0,0,0&amp;vtp=1"/>
          <p:cNvSpPr/>
          <p:nvPr/>
        </p:nvSpPr>
        <p:spPr>
          <a:xfrm>
            <a:off x="9647110" y="3836104"/>
            <a:ext cx="219075" cy="374269"/>
          </a:xfrm>
          <a:prstGeom prst="rect">
            <a:avLst/>
          </a:prstGeom>
          <a:noFill/>
        </p:spPr>
        <p:txBody>
          <a:bodyPr wrap="square" lIns="0" tIns="0" rIns="0" bIns="0" rtlCol="0" anchor="t"/>
          <a:lstStyle/>
          <a:p>
            <a:pPr algn="ctr" latinLnBrk="1">
              <a:lnSpc>
                <a:spcPct val="135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11" name="QO_6_BD.53_11#884b20488?pid=6f54caaca&amp;color=0,0,0&amp;vtp=1&amp;bbb=1"/>
          <p:cNvSpPr/>
          <p:nvPr/>
        </p:nvSpPr>
        <p:spPr>
          <a:xfrm>
            <a:off x="722376" y="4268539"/>
            <a:ext cx="10753344" cy="780034"/>
          </a:xfrm>
          <a:prstGeom prst="rect">
            <a:avLst/>
          </a:prstGeom>
          <a:noFill/>
        </p:spPr>
        <p:txBody>
          <a:bodyPr wrap="none" lIns="0" tIns="0" rIns="0" bIns="0" rtlCol="0" anchor="t"/>
          <a:lstStyle/>
          <a:p>
            <a:pPr algn="l" latinLnBrk="1">
              <a:lnSpc>
                <a:spcPts val="33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滨蟹和玉黍螺不能通过带孔不透明隔板；箭头表示水流方向</a:t>
            </a:r>
            <a:endParaRPr lang="en-US" altLang="zh-CN" sz="2000" dirty="0"/>
          </a:p>
          <a:p>
            <a:pPr algn="ct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2000" dirty="0"/>
          </a:p>
        </p:txBody>
      </p:sp>
      <mc:AlternateContent xmlns:mc="http://schemas.openxmlformats.org/markup-compatibility/2006">
        <mc:Choice xmlns:a14="http://schemas.microsoft.com/office/drawing/2010/main" Requires="a14">
          <p:sp>
            <p:nvSpPr>
              <p:cNvPr id="12" name="QB_7_BD.54_1#87697bfcb?pid=884b20488&amp;color=0,0,0&amp;vtp=1&amp;bbb=1"/>
              <p:cNvSpPr/>
              <p:nvPr/>
            </p:nvSpPr>
            <p:spPr>
              <a:xfrm>
                <a:off x="722376" y="5097722"/>
                <a:ext cx="10753344" cy="36690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组的作用是排除</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对实验结果产生的影响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12" name="QB_7_BD.54_1#87697bfcb?pid=884b20488&amp;color=0,0,0&amp;vtp=1&amp;bbb=1"/>
              <p:cNvSpPr>
                <a:spLocks noRot="1" noChangeAspect="1" noMove="1" noResize="1" noEditPoints="1" noAdjustHandles="1" noChangeArrowheads="1" noChangeShapeType="1" noTextEdit="1"/>
              </p:cNvSpPr>
              <p:nvPr/>
            </p:nvSpPr>
            <p:spPr>
              <a:xfrm>
                <a:off x="722376" y="5097722"/>
                <a:ext cx="10753344" cy="366903"/>
              </a:xfrm>
              <a:prstGeom prst="rect">
                <a:avLst/>
              </a:prstGeom>
              <a:blipFill rotWithShape="1">
                <a:blip r:embed="rId5"/>
                <a:stretch>
                  <a:fillRect l="-4" t="-157" b="-10608"/>
                </a:stretch>
              </a:blipFill>
            </p:spPr>
            <p:txBody>
              <a:bodyPr/>
              <a:lstStyle/>
              <a:p>
                <a:r>
                  <a:rPr lang="zh-CN" altLang="en-US">
                    <a:noFill/>
                  </a:rPr>
                  <a:t> </a:t>
                </a:r>
              </a:p>
            </p:txBody>
          </p:sp>
        </mc:Fallback>
      </mc:AlternateContent>
      <p:sp>
        <p:nvSpPr>
          <p:cNvPr id="13" name="QB_7_AN.55_1#87697bfcb.blank?pid=884b20488&amp;color=0,0,0&amp;vpa=18&amp;vtp=1&amp;bbb=1"/>
          <p:cNvSpPr/>
          <p:nvPr/>
        </p:nvSpPr>
        <p:spPr>
          <a:xfrm>
            <a:off x="3921189" y="5055812"/>
            <a:ext cx="399415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环境因素引起的墨角藻生长或死亡</a:t>
            </a:r>
            <a:endParaRPr lang="en-US" altLang="zh-CN" sz="2000" dirty="0"/>
          </a:p>
        </p:txBody>
      </p:sp>
      <mc:AlternateContent xmlns:mc="http://schemas.openxmlformats.org/markup-compatibility/2006">
        <mc:Choice xmlns:a14="http://schemas.microsoft.com/office/drawing/2010/main" Requires="a14">
          <p:sp>
            <p:nvSpPr>
              <p:cNvPr id="14" name="QB_7_AS.56_1#87697bfcb?vop=1&amp;pid=884b20488&amp;color=0,0,0&amp;vtp=1&amp;bbb=1&amp;hb=1"/>
              <p:cNvSpPr/>
              <p:nvPr/>
            </p:nvSpPr>
            <p:spPr>
              <a:xfrm>
                <a:off x="722376" y="5466403"/>
                <a:ext cx="10753344" cy="818134"/>
              </a:xfrm>
              <a:prstGeom prst="rect">
                <a:avLst/>
              </a:prstGeom>
              <a:noFill/>
            </p:spPr>
            <p:txBody>
              <a:bodyPr wrap="none" lIns="0" tIns="0" rIns="0" bIns="0" rtlCol="0" anchor="t"/>
              <a:lstStyle/>
              <a:p>
                <a:pPr algn="l" latinLnBrk="1">
                  <a:lnSpc>
                    <a:spcPts val="36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d</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组的作用是作为对照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，目的是排除环境因素引起的墨角藻生长或死亡对实验结果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14" name="QB_7_AS.56_1#87697bfcb?vop=1&amp;pid=884b20488&amp;color=0,0,0&amp;vtp=1&amp;bbb=1&amp;hb=1"/>
              <p:cNvSpPr>
                <a:spLocks noRot="1" noChangeAspect="1" noMove="1" noResize="1" noEditPoints="1" noAdjustHandles="1" noChangeArrowheads="1" noChangeShapeType="1" noTextEdit="1"/>
              </p:cNvSpPr>
              <p:nvPr/>
            </p:nvSpPr>
            <p:spPr>
              <a:xfrm>
                <a:off x="722376" y="5466403"/>
                <a:ext cx="10753344" cy="818134"/>
              </a:xfrm>
              <a:prstGeom prst="rect">
                <a:avLst/>
              </a:prstGeom>
              <a:blipFill rotWithShape="1">
                <a:blip r:embed="rId6"/>
                <a:stretch>
                  <a:fillRect l="-4" t="-39" r="-1134" b="-396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Effect transition="in" filter="fade">
                                      <p:cBhvr>
                                        <p:cTn id="7" dur="500"/>
                                        <p:tgtEl>
                                          <p:spTgt spid="1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500"/>
                                        <p:tgtEl>
                                          <p:spTgt spid="1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bg/>
                                          </p:spTgt>
                                        </p:tgtEl>
                                        <p:attrNameLst>
                                          <p:attrName>style.visibility</p:attrName>
                                        </p:attrNameLst>
                                      </p:cBhvr>
                                      <p:to>
                                        <p:strVal val="visible"/>
                                      </p:to>
                                    </p:set>
                                    <p:animEffect transition="in" filter="fade">
                                      <p:cBhvr>
                                        <p:cTn id="15" dur="500"/>
                                        <p:tgtEl>
                                          <p:spTgt spid="1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xEl>
                                              <p:pRg st="0" end="0"/>
                                            </p:txEl>
                                          </p:spTgt>
                                        </p:tgtEl>
                                        <p:attrNameLst>
                                          <p:attrName>style.visibility</p:attrName>
                                        </p:attrNameLst>
                                      </p:cBhvr>
                                      <p:to>
                                        <p:strVal val="visible"/>
                                      </p:to>
                                    </p:set>
                                    <p:animEffect transition="in" filter="fade">
                                      <p:cBhvr>
                                        <p:cTn id="18" dur="500"/>
                                        <p:tgtEl>
                                          <p:spTgt spid="1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xEl>
                                              <p:pRg st="1" end="1"/>
                                            </p:txEl>
                                          </p:spTgt>
                                        </p:tgtEl>
                                        <p:attrNameLst>
                                          <p:attrName>style.visibility</p:attrName>
                                        </p:attrNameLst>
                                      </p:cBhvr>
                                      <p:to>
                                        <p:strVal val="visible"/>
                                      </p:to>
                                    </p:set>
                                    <p:animEffect transition="in" filter="fade">
                                      <p:cBhvr>
                                        <p:cTn id="21"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build="p"/>
      <p:bldP spid="1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7_BD.57_1#483975657?pid=884b20488&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信息能对玉黍螺取食墨角藻产生影响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7_AN.58_1#483975657.blank?pid=884b20488&amp;color=0,0,0&amp;vpa=19&amp;vtp=1&amp;bbb=1"/>
          <p:cNvSpPr/>
          <p:nvPr/>
        </p:nvSpPr>
        <p:spPr>
          <a:xfrm>
            <a:off x="795401" y="1369315"/>
            <a:ext cx="692150" cy="389509"/>
          </a:xfrm>
          <a:prstGeom prst="rect">
            <a:avLst/>
          </a:prstGeom>
          <a:noFill/>
        </p:spPr>
        <p:txBody>
          <a:bodyPr wrap="none" lIns="0" tIns="0" rIns="0" bIns="0" rtlCol="0" anchor="t"/>
          <a:lstStyle/>
          <a:p>
            <a:pPr algn="ctr" latinLnBrk="1">
              <a:lnSpc>
                <a:spcPts val="34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化学</a:t>
            </a:r>
            <a:endParaRPr lang="en-US" altLang="zh-CN" sz="2000" dirty="0"/>
          </a:p>
        </p:txBody>
      </p:sp>
      <p:sp>
        <p:nvSpPr>
          <p:cNvPr id="4" name="QB_7_AS.59_1#483975657?vop=1&amp;pid=884b20488&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本实验用带孔不透明的隔板隔开滨蟹和玉黍螺，防止滨蟹直接捕食玉黍螺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，但滨蟹传递的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化学信息能对玉黍螺造成影响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，进而影响玉黍螺对墨角藻的取食。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61efcdf78?pid=a585c2b84&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建议用时：30分钟</a:t>
            </a:r>
            <a:endParaRPr lang="en-US" altLang="zh-CN" sz="2000" dirty="0"/>
          </a:p>
        </p:txBody>
      </p:sp>
      <p:sp>
        <p:nvSpPr>
          <p:cNvPr id="3" name="QC_5_BD.1_1#be61751c9?pid=ba0d972c4&amp;color=0,0,0&amp;vtp=1&amp;bbb=1&amp;hb=1"/>
          <p:cNvSpPr/>
          <p:nvPr/>
        </p:nvSpPr>
        <p:spPr>
          <a:xfrm>
            <a:off x="722376" y="1432941"/>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［四川泸州2024高二期中联考］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下列有关生物学实验操作、材料、条件等方面的叙述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be61751c9.bracket?pid=ba0d972c4&amp;color=0,0,0&amp;vpa=1&amp;vtp=1"/>
          <p:cNvSpPr/>
          <p:nvPr/>
        </p:nvSpPr>
        <p:spPr>
          <a:xfrm>
            <a:off x="1176401" y="1871091"/>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1_2#be61751c9.choices?pid=ba0d972c4&amp;color=0,0,0&amp;vtp=1&amp;bbb=1&amp;hb=1"/>
          <p:cNvSpPr/>
          <p:nvPr/>
        </p:nvSpPr>
        <p:spPr>
          <a:xfrm>
            <a:off x="722376" y="2331847"/>
            <a:ext cx="10753344"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A.设计实验证明雌蛾能够分泌性外激素吸引雄蛾前来交配，可分成A、B两组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，一组用纱窗罩住雌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，另一组用玻璃罩罩住雌蛾</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.探究土壤微生物对淀粉的分解作用实验中可以用碘液或斐林试剂来检测因变量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.探究土壤微生物对落叶的分解作用时，应将对照组土壤灭菌以排除土壤微生物的作用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.设计制作生态缸，观察其稳定性实验中要考虑系统内组分及营养级之间的合适比例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B_6_BD.60_1#dba2106c3?iti=7&amp;htil=6&amp;pid=6f54caaca&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002191" y="1054296"/>
            <a:ext cx="3429000" cy="22311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B_6_BD.60_2#dba2106c3?iti=7&amp;htil=6&amp;pid=6f54caaca&amp;color=0,0,0&amp;vtp=1&amp;bbb=1"/>
          <p:cNvSpPr/>
          <p:nvPr/>
        </p:nvSpPr>
        <p:spPr>
          <a:xfrm>
            <a:off x="9486503" y="3393382"/>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4" name="QB_6_BD.60_3#dba2106c3?htil=6&amp;pid=6f54caaca&amp;color=0,0,0&amp;vtp=1&amp;bt=1&amp;bbb=1&amp;hs=1"/>
          <p:cNvSpPr/>
          <p:nvPr/>
        </p:nvSpPr>
        <p:spPr>
          <a:xfrm>
            <a:off x="722376" y="972000"/>
            <a:ext cx="718718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（3）上述实验统计得到的墨角藻存留率如图2。</a:t>
            </a:r>
            <a:endParaRPr lang="en-US" altLang="zh-CN" sz="2000" dirty="0"/>
          </a:p>
        </p:txBody>
      </p:sp>
      <p:sp>
        <p:nvSpPr>
          <p:cNvPr id="5" name="QB_6_BD.60_4#dba2106c3?htil=6&amp;pid=6f54caaca&amp;color=0,0,0&amp;vtp=1&amp;bbb=1&amp;hb=1&amp;hs=1"/>
          <p:cNvSpPr/>
          <p:nvPr/>
        </p:nvSpPr>
        <p:spPr>
          <a:xfrm>
            <a:off x="722376" y="1435169"/>
            <a:ext cx="7187184" cy="13003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依据实验结果可得出的结论是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61_1#dba2106c3.blank?pid=6f54caaca&amp;color=0,0,0&amp;vpa=20&amp;vtp=1&amp;bbb=1&amp;hb=1"/>
          <p:cNvSpPr/>
          <p:nvPr/>
        </p:nvSpPr>
        <p:spPr>
          <a:xfrm>
            <a:off x="722376" y="1397069"/>
            <a:ext cx="7187184" cy="13229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）滨蟹传递的化学信息明显抑制玉黍螺取食墨角藻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，对小玉黍螺取食的影响更大</a:t>
            </a:r>
            <a:endParaRPr lang="en-US" altLang="zh-CN" sz="2000" dirty="0"/>
          </a:p>
        </p:txBody>
      </p:sp>
      <p:sp>
        <p:nvSpPr>
          <p:cNvPr id="7" name="QB_6_AS.62_1#dba2106c3?htil=6&amp;vop=1&amp;pid=6f54caaca&amp;color=0,0,0&amp;vtp=1&amp;bbb=1&amp;hb=1&amp;hs=1"/>
          <p:cNvSpPr/>
          <p:nvPr/>
        </p:nvSpPr>
        <p:spPr>
          <a:xfrm>
            <a:off x="722376" y="2836995"/>
            <a:ext cx="718718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实验结果显示，在滨蟹存在的情况下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，玉黍螺受到捕食者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，减少了对墨角藻的取食，而在无滨蟹存在的情况下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玉黍螺的取食量高于大玉黍螺的取食量，由此得出的结论为</a:t>
            </a:r>
            <a:endParaRPr lang="en-US" altLang="zh-CN" sz="2200" dirty="0"/>
          </a:p>
        </p:txBody>
      </p:sp>
      <p:sp>
        <p:nvSpPr>
          <p:cNvPr id="8" name="QB_6_AS.62_1#dba2106c3?htil=6&amp;vop=1&amp;pid=6f54caaca&amp;color=0,0,0&amp;vtp=1&amp;bbb=1&amp;hb=1&amp;hs=1"/>
          <p:cNvSpPr/>
          <p:nvPr/>
        </p:nvSpPr>
        <p:spPr>
          <a:xfrm>
            <a:off x="722376" y="4218374"/>
            <a:ext cx="10752014" cy="856234"/>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未接触玉黍螺的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）滨蟹传递的化学信息能明显抑制玉黍螺取食墨角藻，且对小玉黍螺取食的影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响更大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500"/>
                                        <p:tgtEl>
                                          <p:spTgt spid="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bg/>
                                          </p:spTgt>
                                        </p:tgtEl>
                                        <p:attrNameLst>
                                          <p:attrName>style.visibility</p:attrName>
                                        </p:attrNameLst>
                                      </p:cBhvr>
                                      <p:to>
                                        <p:strVal val="visible"/>
                                      </p:to>
                                    </p:set>
                                    <p:animEffect transition="in" filter="fade">
                                      <p:cBhvr>
                                        <p:cTn id="27" dur="500"/>
                                        <p:tgtEl>
                                          <p:spTgt spid="8">
                                            <p:bg/>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xEl>
                                              <p:pRg st="0" end="0"/>
                                            </p:txEl>
                                          </p:spTgt>
                                        </p:tgtEl>
                                        <p:attrNameLst>
                                          <p:attrName>style.visibility</p:attrName>
                                        </p:attrNameLst>
                                      </p:cBhvr>
                                      <p:to>
                                        <p:strVal val="visible"/>
                                      </p:to>
                                    </p:set>
                                    <p:animEffect transition="in" filter="fade">
                                      <p:cBhvr>
                                        <p:cTn id="30" dur="500"/>
                                        <p:tgtEl>
                                          <p:spTgt spid="8">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xEl>
                                              <p:pRg st="1" end="1"/>
                                            </p:txEl>
                                          </p:spTgt>
                                        </p:tgtEl>
                                        <p:attrNameLst>
                                          <p:attrName>style.visibility</p:attrName>
                                        </p:attrNameLst>
                                      </p:cBhvr>
                                      <p:to>
                                        <p:strVal val="visible"/>
                                      </p:to>
                                    </p:set>
                                    <p:animEffect transition="in" filter="fade">
                                      <p:cBhvr>
                                        <p:cTn id="33"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P spid="7" grpId="0" animBg="1" build="p"/>
      <p:bldP spid="8"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be61751c9?vop=1&amp;pid=ba0d972c4&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性外激素属于生态系统中的化学信息，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要证明雌蛾能够分泌性外激素吸引雄蛾前来交配，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一组实验用纱窗罩住雌蛾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，不妨碍性外激素传播；另一组用玻璃罩罩住雌蛾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，使得性外激素无法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散发到外界空气中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，阻断信息的传递，两组实验形成对照，A正确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。该实验中淀粉分解后产生还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，因而可以用斐林试剂或碘液来检测因变量，B正确。该实验对照组土壤不做处理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土壤进行灭菌处理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，C错误。在制作生态缸时，要考虑系统内组分及营养级之间的合适比例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之正常运转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73a398399?pid=ba0d972c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生态系统内各要素之间的作用是通过以“食物联系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”连接的营养结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构实现的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73a398399.bracket?pid=ba0d972c4&amp;color=0,0,0&amp;vpa=2&amp;vtp=1"/>
          <p:cNvSpPr/>
          <p:nvPr/>
        </p:nvSpPr>
        <p:spPr>
          <a:xfrm>
            <a:off x="422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4_2#73a398399.choices?pid=ba0d972c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A.生态系统的营养结构是指食物链和食物网，包括生产者、消费者、分解者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.动物食性的变化会引起食物链的改变，因此动物所处的营养级不是一成不变的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.营养级是指处于食物链同一环节上的同种生物的总和</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.一般情况下，食物链越短，能量传递效率更高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73a398399?vop=1&amp;pid=ba0d972c4&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生态系统的营养结构是指食物链和食物网，只包括生产者和消费者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，分解者不参与食物链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和食物网的构成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，A错误；动物食性发生变化时，它在食物链中的位置就可能改变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，所以动物所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处的营养级不是固定不变的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，B正确；营养级是指处于食物链同一环节上的所有生物的总和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非同种生物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，C错误；能量在相邻两个营养级间的传递效率一般是</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，与食物链长短无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6_1#73a398399?vop=1&amp;pid=ba0d972c4&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242"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82022edb7?pid=ba0d972c4&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［黑龙江省实验中学2024高二期末］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某人工鱼塘（静水）放养的都是鲢鱼苗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，每天投放适量的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有机饲料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，并且水质等其他条件均适合鲢鱼的生长。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下列相关描述正确的是(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82022edb7.bracket?pid=ba0d972c4&amp;color=0,0,0&amp;vpa=3&amp;vtp=1"/>
          <p:cNvSpPr/>
          <p:nvPr/>
        </p:nvSpPr>
        <p:spPr>
          <a:xfrm>
            <a:off x="9304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82022edb7.choices?pid=ba0d972c4&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A.该鱼塘内所有鲢鱼和其他植物共同构成生物群落</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.捕捞鲢鱼时需要获得的信息之一是种群密度</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.流经该鱼塘的总能量是鱼塘内生产者固定的太阳能</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.与传统鱼塘相比，桑基鱼塘可显著提高能量传递效率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9_1#82022edb7?vop=1&amp;pid=ba0d972c4&amp;color=0,0,0&amp;vtp=1&amp;bt=1&amp;bbb=1&amp;hb=1"/>
              <p:cNvSpPr/>
              <p:nvPr/>
            </p:nvSpPr>
            <p:spPr>
              <a:xfrm>
                <a:off x="722376" y="972000"/>
                <a:ext cx="10753344" cy="31168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生物群落是指在相同时间聚集在一定地域中各种生物种群的集合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，该鱼塘内所有鲢鱼和其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他植物不能构成生物群落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，A错误；为了持续获得较大捕捞量，捕捞鲢鱼需在种群数量大于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5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，且捕捞后种群数量在</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附近，因此种群密度（用于估算种群数量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）是捕捞鲢鱼时需要获得的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信息之一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，B正确；人工鱼塘每天人为投放有机饲料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，故流经该鱼塘的总能量是鱼塘内生产者固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定的太阳能和饲料中有机物所含的能量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，C错误；与传统鱼塘相比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，桑基鱼塘可显著提高能量利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，但不能提高能量的传递效率，D错误。</a:t>
                </a:r>
                <a:endParaRPr lang="en-US" altLang="zh-CN" sz="2200" dirty="0"/>
              </a:p>
            </p:txBody>
          </p:sp>
        </mc:Choice>
        <mc:Fallback>
          <p:sp>
            <p:nvSpPr>
              <p:cNvPr id="2" name="QC_5_AS.9_1#82022edb7?vop=1&amp;pid=ba0d972c4&amp;color=0,0,0&amp;vtp=1&amp;bt=1&amp;bbb=1&amp;hb=1"/>
              <p:cNvSpPr>
                <a:spLocks noRot="1" noChangeAspect="1" noMove="1" noResize="1" noEditPoints="1" noAdjustHandles="1" noChangeArrowheads="1" noChangeShapeType="1" noTextEdit="1"/>
              </p:cNvSpPr>
              <p:nvPr/>
            </p:nvSpPr>
            <p:spPr>
              <a:xfrm>
                <a:off x="722376" y="972000"/>
                <a:ext cx="10753344" cy="3116834"/>
              </a:xfrm>
              <a:prstGeom prst="rect">
                <a:avLst/>
              </a:prstGeom>
              <a:blipFill rotWithShape="1">
                <a:blip r:embed="rId1"/>
                <a:stretch>
                  <a:fillRect l="-4" t="-14" r="-892" b="-144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6781205f2?pid=ba0d972c4&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［山东青岛2025高二月考］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据生态学家估计，持续7</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个月的澳大利亚大火至少向空中释放了3.5</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亿吨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120万公顷的森林及大量牧场被烧毁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，澳大利亚独有的动物考拉也在这次火灾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中大量死去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0_1#6781205f2?pid=ba0d972c4&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sp>
        <p:nvSpPr>
          <p:cNvPr id="3" name="QC_5_AN.11_1#6781205f2.bracket?pid=ba0d972c4&amp;color=0,0,0&amp;vpa=4&amp;vtp=1"/>
          <p:cNvSpPr/>
          <p:nvPr/>
        </p:nvSpPr>
        <p:spPr>
          <a:xfrm>
            <a:off x="4732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0_2#6781205f2.choices?pid=ba0d972c4&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A.火灾中，刺鼻的烟味和火光给考拉传递了物理信息，使一部分考拉逃生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.澳大利亚大火可能对全球的生态环境造成影响的原因是碳循环具有全球性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.在恢复过程中，采取投入适量的物质和能量等措施可以避免被烧毁的林地向荒漠化演替</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.强度较弱的地表火能烧掉枯枝落叶，加快生态系统的物质循环，对森林是有利的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7197</Words>
  <Application>WPS 演示</Application>
  <PresentationFormat>宽屏</PresentationFormat>
  <Paragraphs>372</Paragraphs>
  <Slides>31</Slides>
  <Notes>31</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31</vt:i4>
      </vt:variant>
    </vt:vector>
  </HeadingPairs>
  <TitlesOfParts>
    <vt:vector size="53"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2025-07-30T06:45:00Z</dcterms:created>
  <dcterms:modified xsi:type="dcterms:W3CDTF">2025-08-04T09:44:55Z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ED0EEF7E589A4270B847DEFA8D4B5664_12</vt:lpwstr>
  </property>
  <property fmtid="{D5CDD505-2E9C-101B-9397-08002B2CF9AE}" pid="3" name="KSOProductBuildVer">
    <vt:lpwstr>2052-12.1.0.21915</vt:lpwstr>
  </property>
</Properties>
</file>