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416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24e75f9000925d6d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9.xml"/><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9.xml"/><Relationship Id="rId4" Type="http://schemas.openxmlformats.org/officeDocument/2006/relationships/image" Target="../media/image22.png"/><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9.xml"/><Relationship Id="rId1" Type="http://schemas.openxmlformats.org/officeDocument/2006/relationships/image" Target="../media/image23.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9.xml"/><Relationship Id="rId2" Type="http://schemas.openxmlformats.org/officeDocument/2006/relationships/image" Target="../media/image25.jpeg"/><Relationship Id="rId1" Type="http://schemas.openxmlformats.org/officeDocument/2006/relationships/image" Target="../media/image24.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9.xml"/><Relationship Id="rId2" Type="http://schemas.openxmlformats.org/officeDocument/2006/relationships/image" Target="../media/image27.jpeg"/><Relationship Id="rId1" Type="http://schemas.openxmlformats.org/officeDocument/2006/relationships/image" Target="../media/image2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9.xml"/><Relationship Id="rId5" Type="http://schemas.openxmlformats.org/officeDocument/2006/relationships/image" Target="../media/image32.png"/><Relationship Id="rId4" Type="http://schemas.openxmlformats.org/officeDocument/2006/relationships/image" Target="../media/image31.jpeg"/><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9.xml"/><Relationship Id="rId1"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9.xml"/><Relationship Id="rId1"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9.xml"/><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image" Target="../media/image35.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9.xml"/><Relationship Id="rId1" Type="http://schemas.openxmlformats.org/officeDocument/2006/relationships/image" Target="../media/image38.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9.xml"/><Relationship Id="rId1" Type="http://schemas.openxmlformats.org/officeDocument/2006/relationships/image" Target="../media/image39.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9.xml"/><Relationship Id="rId4" Type="http://schemas.openxmlformats.org/officeDocument/2006/relationships/image" Target="../media/image43.png"/><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slides/_rels/slide26.xml.rels><?xml version="1.0" encoding="UTF-8" standalone="yes"?>
<Relationships xmlns="http://schemas.openxmlformats.org/package/2006/relationships"><Relationship Id="rId5" Type="http://schemas.openxmlformats.org/officeDocument/2006/relationships/notesSlide" Target="../notesSlides/notesSlide26.xml"/><Relationship Id="rId4" Type="http://schemas.openxmlformats.org/officeDocument/2006/relationships/slideLayout" Target="../slideLayouts/slideLayout9.xml"/><Relationship Id="rId3" Type="http://schemas.openxmlformats.org/officeDocument/2006/relationships/image" Target="../media/image46.png"/><Relationship Id="rId2" Type="http://schemas.openxmlformats.org/officeDocument/2006/relationships/image" Target="../media/image45.jpeg"/><Relationship Id="rId1" Type="http://schemas.openxmlformats.org/officeDocument/2006/relationships/image" Target="../media/image44.jpeg"/></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9.xml"/><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47.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9.xml"/><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9.xml"/><Relationship Id="rId1" Type="http://schemas.openxmlformats.org/officeDocument/2006/relationships/image" Target="../media/image12.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9.xml"/><Relationship Id="rId1" Type="http://schemas.openxmlformats.org/officeDocument/2006/relationships/image" Target="../media/image14.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9.xml"/><Relationship Id="rId1"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EX.11_1#0756d0f8f?vop=1&amp;pid=22bf5902a&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3_EX.11_3#0756d0f8f?htil=1&amp;vop=1&amp;pid=22bf5902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32688" y="2005076"/>
            <a:ext cx="3163824" cy="23042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3_EX.11_4#0756d0f8f?htil=1&amp;vop=1&amp;pid=22bf5902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507992" y="1858772"/>
            <a:ext cx="3182112" cy="24505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3_EX.11_5#0756d0f8f?htil=1&amp;vop=1&amp;pid=22bf5902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93024" y="1511300"/>
            <a:ext cx="2980944" cy="27980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12_1#0756d0f8f?vop=1&amp;pid=22bf5902a&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气候属于影响种群的非密度制约因素，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掌握气象数据有利于选择合适时间合理防治害虫，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13_1#20e1530cb?pid=22bf5902a&amp;color=0,0,0&amp;vtp=1&amp;bt=1&amp;bbb=1&amp;hb=1"/>
              <p:cNvSpPr/>
              <p:nvPr/>
            </p:nvSpPr>
            <p:spPr>
              <a:xfrm>
                <a:off x="722376" y="972000"/>
                <a:ext cx="10753344" cy="1265428"/>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［湖北示范高中2025高二联考］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图1为种群数量变化曲线。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在调查某草原中田鼠的种群数量时，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计算当年种群数量与一年前种群数量的比值</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，并得到图2所示的曲线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3_BD.13_1#20e1530cb?pid=22bf5902a&amp;color=0,0,0&amp;vtp=1&amp;bt=1&amp;bbb=1&amp;hb=1"/>
              <p:cNvSpPr>
                <a:spLocks noRot="1" noChangeAspect="1" noMove="1" noResize="1" noEditPoints="1" noAdjustHandles="1" noChangeArrowheads="1" noChangeShapeType="1" noTextEdit="1"/>
              </p:cNvSpPr>
              <p:nvPr/>
            </p:nvSpPr>
            <p:spPr>
              <a:xfrm>
                <a:off x="722376" y="972000"/>
                <a:ext cx="10753344" cy="1265428"/>
              </a:xfrm>
              <a:prstGeom prst="rect">
                <a:avLst/>
              </a:prstGeom>
              <a:blipFill rotWithShape="1">
                <a:blip r:embed="rId1"/>
                <a:stretch>
                  <a:fillRect l="-4" t="-36" r="-1382" b="-3337"/>
                </a:stretch>
              </a:blipFill>
            </p:spPr>
            <p:txBody>
              <a:bodyPr/>
              <a:lstStyle/>
              <a:p>
                <a:r>
                  <a:rPr lang="zh-CN" altLang="en-US">
                    <a:noFill/>
                  </a:rPr>
                  <a:t> </a:t>
                </a:r>
              </a:p>
            </p:txBody>
          </p:sp>
        </mc:Fallback>
      </mc:AlternateContent>
      <p:sp>
        <p:nvSpPr>
          <p:cNvPr id="3" name="QC_3_AN.14_1#20e1530cb.bracket?pid=22bf5902a&amp;color=0,0,0&amp;vpa=4&amp;vtp=1"/>
          <p:cNvSpPr/>
          <p:nvPr/>
        </p:nvSpPr>
        <p:spPr>
          <a:xfrm>
            <a:off x="922401" y="1843855"/>
            <a:ext cx="357188"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3_BD.13_3#20e1530cb?iti=1&amp;htil=1&amp;pid=22bf5902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267712" y="2502222"/>
            <a:ext cx="2286000" cy="132588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3_BD.13_4#20e1530cb?iti=2&amp;htil=1&amp;pid=22bf5902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726680" y="2365062"/>
            <a:ext cx="2121408" cy="1463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3_BD.13_5#20e1530cb?iti=1&amp;htil=1&amp;pid=22bf5902a&amp;color=0,0,0&amp;vtp=1&amp;bbb=1"/>
          <p:cNvSpPr/>
          <p:nvPr/>
        </p:nvSpPr>
        <p:spPr>
          <a:xfrm>
            <a:off x="3180524" y="3955102"/>
            <a:ext cx="460375" cy="397129"/>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3_BD.13_6#20e1530cb?iti=2&amp;htil=1&amp;pid=22bf5902a&amp;color=0,0,0&amp;vtp=1&amp;bbb=1"/>
          <p:cNvSpPr/>
          <p:nvPr/>
        </p:nvSpPr>
        <p:spPr>
          <a:xfrm>
            <a:off x="8557197" y="3955102"/>
            <a:ext cx="460375" cy="397129"/>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8" name="QC_3_BD.13_7#20e1530cb.choices?pid=22bf5902a&amp;color=0,0,0&amp;vtp=1&amp;bbb=1"/>
              <p:cNvSpPr/>
              <p:nvPr/>
            </p:nvSpPr>
            <p:spPr>
              <a:xfrm>
                <a:off x="722376" y="4358962"/>
                <a:ext cx="10753344" cy="1778000"/>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A.图2中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年表明田鼠种群相对稳定，数量无明显变化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.图1投放田鼠的天敌——蛇，曲线Ⅱ中可表明蛇发挥明显生态效应的是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.图1中曲线Ⅱ与曲线Ⅰ的差异仅由天敌、食物等种群外部生物因素导致</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点对应</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，此时田鼠种群的增长率达到最大</a:t>
                </a:r>
                <a:endParaRPr lang="en-US" altLang="zh-CN" sz="2000" dirty="0"/>
              </a:p>
            </p:txBody>
          </p:sp>
        </mc:Choice>
        <mc:Fallback>
          <p:sp>
            <p:nvSpPr>
              <p:cNvPr id="8" name="QC_3_BD.13_7#20e1530cb.choices?pid=22bf5902a&amp;color=0,0,0&amp;vtp=1&amp;bbb=1"/>
              <p:cNvSpPr>
                <a:spLocks noRot="1" noChangeAspect="1" noMove="1" noResize="1" noEditPoints="1" noAdjustHandles="1" noChangeArrowheads="1" noChangeShapeType="1" noTextEdit="1"/>
              </p:cNvSpPr>
              <p:nvPr/>
            </p:nvSpPr>
            <p:spPr>
              <a:xfrm>
                <a:off x="722376" y="4358962"/>
                <a:ext cx="10753344" cy="1778000"/>
              </a:xfrm>
              <a:prstGeom prst="rect">
                <a:avLst/>
              </a:prstGeom>
              <a:blipFill rotWithShape="1">
                <a:blip r:embed="rId4"/>
                <a:stretch>
                  <a:fillRect l="-4" t="-18" b="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15_1#20e1530cb?vop=1&amp;pid=22bf5902a&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在图2中</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，田鼠种群数量无明显变化</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𝜆</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且恒定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，田鼠种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群数量在增加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，A错误；图1中投放田鼠的天敌——蛇后，在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段田鼠种群数量快速下降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ef</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段发挥了明显的生态效应，B正确；图1中曲线Ⅱ与曲线Ⅰ的差异不仅由天敌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、食物等种群外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部生物因素导致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，还可能与种内竞争等种群内部因素以及非生物因素（如气候等）有关，C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S</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”形增长曲线中，种群增长速率在</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时达到最大，图1中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点对应</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，此时田鼠种群的增长速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率达到最大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，但其增长率不是最大，D错误。</a:t>
                </a:r>
                <a:endParaRPr lang="en-US" altLang="zh-CN" sz="2200" dirty="0"/>
              </a:p>
            </p:txBody>
          </p:sp>
        </mc:Choice>
        <mc:Fallback>
          <p:sp>
            <p:nvSpPr>
              <p:cNvPr id="2" name="QC_3_AS.15_1#20e1530cb?vop=1&amp;pid=22bf5902a&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1984"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16_1#90f1bdfe7?pid=22bf5902a&amp;color=0,0,0&amp;vtp=1&amp;bt=1&amp;bbb=1&amp;hb=1"/>
              <p:cNvSpPr/>
              <p:nvPr/>
            </p:nvSpPr>
            <p:spPr>
              <a:xfrm>
                <a:off x="722376" y="972000"/>
                <a:ext cx="10753344" cy="1662303"/>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化感作用指植物分泌某些化学物质对其他植物的生长产生的抑制或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。制备入侵植物薇甘菊及本地物种葛藤和鸡矢藤的叶片水提液（供体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），分别处理三种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植物幼苗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（受体），然后计算化感作用效应指数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处理组干重/空白对照组干重</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3_BD.16_1#90f1bdfe7?pid=22bf5902a&amp;color=0,0,0&amp;vtp=1&amp;bt=1&amp;bbb=1&amp;hb=1"/>
              <p:cNvSpPr>
                <a:spLocks noRot="1" noChangeAspect="1" noMove="1" noResize="1" noEditPoints="1" noAdjustHandles="1" noChangeArrowheads="1" noChangeShapeType="1" noTextEdit="1"/>
              </p:cNvSpPr>
              <p:nvPr/>
            </p:nvSpPr>
            <p:spPr>
              <a:xfrm>
                <a:off x="722376" y="972000"/>
                <a:ext cx="10753344" cy="1662303"/>
              </a:xfrm>
              <a:prstGeom prst="rect">
                <a:avLst/>
              </a:prstGeom>
              <a:blipFill rotWithShape="1">
                <a:blip r:embed="rId1"/>
                <a:stretch>
                  <a:fillRect l="-4" t="-27" r="-402" b="-2349"/>
                </a:stretch>
              </a:blipFill>
            </p:spPr>
            <p:txBody>
              <a:bodyPr/>
              <a:lstStyle/>
              <a:p>
                <a:r>
                  <a:rPr lang="zh-CN" altLang="en-US">
                    <a:noFill/>
                  </a:rPr>
                  <a:t> </a:t>
                </a:r>
              </a:p>
            </p:txBody>
          </p:sp>
        </mc:Fallback>
      </mc:AlternateContent>
      <p:sp>
        <p:nvSpPr>
          <p:cNvPr id="3" name="QC_3_AN.17_1#90f1bdfe7.bracket?pid=22bf5902a&amp;color=0,0,0&amp;vpa=5&amp;vtp=1"/>
          <p:cNvSpPr/>
          <p:nvPr/>
        </p:nvSpPr>
        <p:spPr>
          <a:xfrm>
            <a:off x="3970401" y="2254446"/>
            <a:ext cx="357188"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3_BD.16_2#90f1bdfe7?pid=22bf5902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456432" y="2758127"/>
            <a:ext cx="5285232" cy="17190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3_BD.16_3#90f1bdfe7.choices?pid=22bf5902a&amp;color=0,0,0&amp;vtp=1&amp;bbb=1"/>
          <p:cNvSpPr/>
          <p:nvPr/>
        </p:nvSpPr>
        <p:spPr>
          <a:xfrm>
            <a:off x="722376" y="4612327"/>
            <a:ext cx="10753344" cy="1675384"/>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A.植物产生赤霉素促进植株增高不属于化感作用</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.葛藤对其他物种生长均表现为促进</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.入侵植物薇甘菊易形成集群分布</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.化感作用存在于植物种间和种内，是引起群落演替的因素之一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EX.18_1#90f1bdfe7?vop=1&amp;pid=22bf5902a&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化感作用效应指数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处理组干重/空白对照组干重</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时，起促进作用；当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𝑅</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起抑制作用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3_EX.18_1#90f1bdfe7?vop=1&amp;pid=22bf5902a&amp;color=0,0,0&amp;vtp=1&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rotWithShape="1">
                <a:blip r:embed="rId1"/>
                <a:stretch>
                  <a:fillRect l="-4" t="-19" r="-1329" b="-3409"/>
                </a:stretch>
              </a:blipFill>
            </p:spPr>
            <p:txBody>
              <a:bodyPr/>
              <a:lstStyle/>
              <a:p>
                <a:r>
                  <a:rPr lang="zh-CN" altLang="en-US">
                    <a:noFill/>
                  </a:rPr>
                  <a:t> </a:t>
                </a:r>
              </a:p>
            </p:txBody>
          </p:sp>
        </mc:Fallback>
      </mc:AlternateContent>
      <p:pic>
        <p:nvPicPr>
          <p:cNvPr id="3" name="QC_3_EX.18_2#90f1bdfe7?vop=1&amp;pid=22bf5902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483864" y="2425700"/>
            <a:ext cx="5230368" cy="21031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19_1#90f1bdfe7?vop=1&amp;pid=22bf5902a&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植物产生赤霉素促进植株增高是作用于自身，不是作用于其他植物，不属于化感作用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。由题意及图示可知，葛藤（供体）对鸡矢藤（受体）的生长表现为抑制作用，B错误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，薇甘菊对薇甘菊的化感作用效应指数最大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，说明薇甘菊分泌的某些化学物质能促进其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他薇甘菊的生长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，因此薇甘菊易形成集群分布，C正确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。化感作用是植物通过分泌某些化学物质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对其他植物的生长产生影响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，说明化感作用存在于植物种间和种内，从题中实验可知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，化感作用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对不同生物的影响不同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，因此化感作用可以影响群落的演替，D正确。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20_1#45f72f546?pid=22bf5902a&amp;color=0,0,0&amp;vtp=1&amp;bt=1&amp;bbb=1&amp;hb=1"/>
              <p:cNvSpPr/>
              <p:nvPr/>
            </p:nvSpPr>
            <p:spPr>
              <a:xfrm>
                <a:off x="722376" y="972000"/>
                <a:ext cx="10753344" cy="16242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［山西大学附中2025高二开学考］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图1为某生态系统的物质循环示意图，其中甲、乙、丙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为生态系统的组成成分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，A、B、C、D是丙中关系密切的四种生物。图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2为某生态系统的能量金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字塔简图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，其中①②③④分别代表不同的营养级。图3为能量流经图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2所示生态系统第二营养级的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，能量的单位为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3_BD.20_1#45f72f546?pid=22bf5902a&amp;color=0,0,0&amp;vtp=1&amp;bt=1&amp;bbb=1&amp;hb=1"/>
              <p:cNvSpPr>
                <a:spLocks noRot="1" noChangeAspect="1" noMove="1" noResize="1" noEditPoints="1" noAdjustHandles="1" noChangeArrowheads="1" noChangeShapeType="1" noTextEdit="1"/>
              </p:cNvSpPr>
              <p:nvPr/>
            </p:nvSpPr>
            <p:spPr>
              <a:xfrm>
                <a:off x="722376" y="972000"/>
                <a:ext cx="10753344" cy="1624203"/>
              </a:xfrm>
              <a:prstGeom prst="rect">
                <a:avLst/>
              </a:prstGeom>
              <a:blipFill rotWithShape="1">
                <a:blip r:embed="rId1"/>
                <a:stretch>
                  <a:fillRect l="-4" t="-28" r="-815" b="-2404"/>
                </a:stretch>
              </a:blipFill>
            </p:spPr>
            <p:txBody>
              <a:bodyPr/>
              <a:lstStyle/>
              <a:p>
                <a:r>
                  <a:rPr lang="zh-CN" altLang="en-US">
                    <a:noFill/>
                  </a:rPr>
                  <a:t> </a:t>
                </a:r>
              </a:p>
            </p:txBody>
          </p:sp>
        </mc:Fallback>
      </mc:AlternateContent>
      <p:sp>
        <p:nvSpPr>
          <p:cNvPr id="3" name="QC_3_AN.21_1#45f72f546.bracket?pid=22bf5902a&amp;color=0,0,0&amp;vpa=6&amp;vtp=1"/>
          <p:cNvSpPr/>
          <p:nvPr/>
        </p:nvSpPr>
        <p:spPr>
          <a:xfrm>
            <a:off x="6213539" y="2225490"/>
            <a:ext cx="357188"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3_BD.20_3#45f72f546?htil=1&amp;pid=22bf5902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243584" y="2707327"/>
            <a:ext cx="2011680" cy="181051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3_BD.20_4#45f72f546?htil=1&amp;pid=22bf5902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608576" y="2798767"/>
            <a:ext cx="1408176" cy="17190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3_BD.20_5#45f72f546?htil=1&amp;pid=22bf5902a&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958584" y="2862775"/>
            <a:ext cx="4398264"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7" name="QC_3_BD.20_6#45f72f546.choices?pid=22bf5902a&amp;color=0,0,0&amp;vtp=1&amp;bbb=1"/>
              <p:cNvSpPr/>
              <p:nvPr/>
            </p:nvSpPr>
            <p:spPr>
              <a:xfrm>
                <a:off x="722376" y="4650427"/>
                <a:ext cx="10753344" cy="16182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A.若图1表示碳循环，图中一共有3条食物链</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.若图2中营养级①所固定的太阳能总量为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，则营养级①②之间的能量传递效率是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.分析图3中能量关系可知，代表第二营养级用于生长、发育和繁殖的能量的是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.第二营养级流入分解者的能量包括第二营养级的遗体残骸和第三营养级粪便中的能量</a:t>
                </a:r>
                <a:endParaRPr lang="en-US" altLang="zh-CN" sz="2000" dirty="0"/>
              </a:p>
            </p:txBody>
          </p:sp>
        </mc:Choice>
        <mc:Fallback>
          <p:sp>
            <p:nvSpPr>
              <p:cNvPr id="7" name="QC_3_BD.20_6#45f72f546.choices?pid=22bf5902a&amp;color=0,0,0&amp;vtp=1&amp;bbb=1"/>
              <p:cNvSpPr>
                <a:spLocks noRot="1" noChangeAspect="1" noMove="1" noResize="1" noEditPoints="1" noAdjustHandles="1" noChangeArrowheads="1" noChangeShapeType="1" noTextEdit="1"/>
              </p:cNvSpPr>
              <p:nvPr/>
            </p:nvSpPr>
            <p:spPr>
              <a:xfrm>
                <a:off x="722376" y="4650427"/>
                <a:ext cx="10753344" cy="1618234"/>
              </a:xfrm>
              <a:prstGeom prst="rect">
                <a:avLst/>
              </a:prstGeom>
              <a:blipFill rotWithShape="1">
                <a:blip r:embed="rId5"/>
                <a:stretch>
                  <a:fillRect l="-4" t="-20" b="-200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EX.22_1#45f72f546?vop=1&amp;pid=22bf5902a&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1可知，甲代表非生物的物质和能量，乙代表生产者，丙代表各级消费者，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丁代表分解者；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2表示某生态系统的能量金字塔简图，①表示生产者，为第一营养级，②③④表示消费者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为第二营养级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，③为第三营养级，④为第四营养级；分析图3可知，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表示第二营养级的同化量，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表示用于生长、发育和繁殖的能量，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表示在细胞呼吸中以热能形式散失的能量。</a:t>
                </a:r>
                <a:endParaRPr lang="en-US" altLang="zh-CN" sz="2000" dirty="0"/>
              </a:p>
            </p:txBody>
          </p:sp>
        </mc:Choice>
        <mc:Fallback>
          <p:sp>
            <p:nvSpPr>
              <p:cNvPr id="2" name="QC_3_EX.22_1#45f72f546?vop=1&amp;pid=22bf5902a&amp;color=0,0,0&amp;vtp=1&amp;bt=1&amp;bbb=1&amp;hb=1"/>
              <p:cNvSpPr>
                <a:spLocks noRot="1" noChangeAspect="1" noMove="1" noResize="1" noEditPoints="1" noAdjustHandles="1" noChangeArrowheads="1" noChangeShapeType="1" noTextEdit="1"/>
              </p:cNvSpPr>
              <p:nvPr/>
            </p:nvSpPr>
            <p:spPr>
              <a:xfrm>
                <a:off x="722376" y="969264"/>
                <a:ext cx="10753344" cy="2240534"/>
              </a:xfrm>
              <a:prstGeom prst="rect">
                <a:avLst/>
              </a:prstGeom>
              <a:blipFill rotWithShape="1">
                <a:blip r:embed="rId1"/>
                <a:stretch>
                  <a:fillRect l="-4" t="-11" r="-1789" b="-20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23_1#45f72f546?vop=1&amp;pid=22bf5902a&amp;color=0,0,0&amp;vtp=1&amp;bt=1&amp;bbb=1&amp;hb=1"/>
              <p:cNvSpPr/>
              <p:nvPr/>
            </p:nvSpPr>
            <p:spPr>
              <a:xfrm>
                <a:off x="722376" y="972000"/>
                <a:ext cx="10753344" cy="4094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若题图1为某生态系统的碳循环示意图，则甲是大气中的二氧化碳库，乙是生产者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表各级消费者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，丁是分解者，高中学习的食物链是捕食食物链，只包含生产者和消费者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，故图中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一共有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3条食物链，分别是乙</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e>
                    </m:d>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，A正确；若图2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中营养级①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所固定的太阳能总量为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，由图3可知，第二营养级的同化量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，则营养级①②之间的能量传递效率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错误；分析图3中能量关系可知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为同化量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为呼吸作用散失的能量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二营养级用于生长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、发育和繁殖的能量，C正确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；第三营养级粪便中的能量属于第二营养级的同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所以第二营养级流入分解者的能量包括第二营养级的遗体残骸和第三营养级粪便中的能量，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3_AS.23_1#45f72f546?vop=1&amp;pid=22bf5902a&amp;color=0,0,0&amp;vtp=1&amp;bt=1&amp;bbb=1&amp;hb=1"/>
              <p:cNvSpPr>
                <a:spLocks noRot="1" noChangeAspect="1" noMove="1" noResize="1" noEditPoints="1" noAdjustHandles="1" noChangeArrowheads="1" noChangeShapeType="1" noTextEdit="1"/>
              </p:cNvSpPr>
              <p:nvPr/>
            </p:nvSpPr>
            <p:spPr>
              <a:xfrm>
                <a:off x="722376" y="972000"/>
                <a:ext cx="10753344" cy="4094734"/>
              </a:xfrm>
              <a:prstGeom prst="rect">
                <a:avLst/>
              </a:prstGeom>
              <a:blipFill rotWithShape="1">
                <a:blip r:embed="rId1"/>
                <a:stretch>
                  <a:fillRect l="-4" t="-11" r="-2764" b="-10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22bf5902a.fixed?pid=37fb5289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2#22bf5902a.fixed?pid=37fb5289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素养提升集训1—图示图表类</a:t>
            </a:r>
            <a:endParaRPr lang="en-US" altLang="zh-CN" sz="4400" dirty="0"/>
          </a:p>
        </p:txBody>
      </p:sp>
      <p:pic>
        <p:nvPicPr>
          <p:cNvPr id="4" name="C_2#22bf5902a.fixed?pid=37fb5289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2_BD#22bf5902a.fixed?pid=37fb52890&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3_BD.24_1#a1ffb4285?htil=7&amp;pid=22bf5902a&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674251" y="1054295"/>
            <a:ext cx="1259631" cy="4904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3_BD.24_2#a1ffb4285?htil=7&amp;pid=22bf5902a&amp;color=0,0,0&amp;vtp=1&amp;bt=1&amp;bbb=1&amp;hb=1&amp;hs=1"/>
          <p:cNvSpPr/>
          <p:nvPr/>
        </p:nvSpPr>
        <p:spPr>
          <a:xfrm>
            <a:off x="722376" y="972000"/>
            <a:ext cx="8549640" cy="691134"/>
          </a:xfrm>
          <a:prstGeom prst="rect">
            <a:avLst/>
          </a:prstGeom>
          <a:noFill/>
        </p:spPr>
        <p:txBody>
          <a:bodyPr wrap="none" lIns="0" tIns="0" rIns="0" bIns="0" rtlCol="0" anchor="t"/>
          <a:lstStyle/>
          <a:p>
            <a:pPr algn="l" latinLnBrk="1">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［河北邯郸2024高二期末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研究人员对某草地的食物关系和能量流动进行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。如图为该草地的部分食物关系。由于受到温度的影响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，鹰的食物比</a:t>
            </a:r>
            <a:endParaRPr lang="en-US" altLang="zh-CN" sz="2000" dirty="0"/>
          </a:p>
        </p:txBody>
      </p:sp>
      <p:sp>
        <p:nvSpPr>
          <p:cNvPr id="4" name="QC_3_AN.25_1#a1ffb4285.bracket?pid=22bf5902a&amp;color=0,0,0&amp;vpa=7&amp;vtp=1"/>
          <p:cNvSpPr/>
          <p:nvPr/>
        </p:nvSpPr>
        <p:spPr>
          <a:xfrm>
            <a:off x="10194511" y="2024702"/>
            <a:ext cx="385763" cy="332359"/>
          </a:xfrm>
          <a:prstGeom prst="rect">
            <a:avLst/>
          </a:prstGeom>
          <a:noFill/>
        </p:spPr>
        <p:txBody>
          <a:bodyPr wrap="none" lIns="0" tIns="0" rIns="0" bIns="0" rtlCol="0" anchor="t"/>
          <a:lstStyle/>
          <a:p>
            <a:pPr algn="ctr" latinLnBrk="1">
              <a:lnSpc>
                <a:spcPts val="28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graphicFrame>
        <p:nvGraphicFramePr>
          <p:cNvPr id="21" name="QC_3_BD.24_3#a1ffb4285?colgroup=14,10,6,6&amp;pid=22bf5902a&amp;color=0,0,0&amp;vtp=1&amp;bbb=1"/>
          <p:cNvGraphicFramePr>
            <a:graphicFrameLocks noGrp="1"/>
          </p:cNvGraphicFramePr>
          <p:nvPr/>
        </p:nvGraphicFramePr>
        <p:xfrm>
          <a:off x="722376" y="2497142"/>
          <a:ext cx="10698480" cy="2017395"/>
        </p:xfrm>
        <a:graphic>
          <a:graphicData uri="http://schemas.openxmlformats.org/drawingml/2006/table">
            <a:tbl>
              <a:tblPr/>
              <a:tblGrid>
                <a:gridCol w="3959352"/>
                <a:gridCol w="2898648"/>
                <a:gridCol w="1920240"/>
                <a:gridCol w="1920240"/>
              </a:tblGrid>
              <a:tr h="403479">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3479">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3479">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呼吸散失的能量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3479">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流向分解者的能量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3479">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未利用的能量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AlternateContent xmlns:mc="http://schemas.openxmlformats.org/markup-compatibility/2006">
        <mc:Choice xmlns:a14="http://schemas.microsoft.com/office/drawing/2010/main" Requires="a14">
          <p:sp>
            <p:nvSpPr>
              <p:cNvPr id="6" name="QC_3_BD.24_4#a1ffb4285.choices?pid=22bf5902a&amp;color=0,0,0&amp;vtp=1&amp;bbb=1"/>
              <p:cNvSpPr/>
              <p:nvPr/>
            </p:nvSpPr>
            <p:spPr>
              <a:xfrm>
                <a:off x="722376" y="4643442"/>
                <a:ext cx="10753344" cy="1437259"/>
              </a:xfrm>
              <a:prstGeom prst="rect">
                <a:avLst/>
              </a:prstGeom>
              <a:noFill/>
            </p:spPr>
            <p:txBody>
              <a:bodyPr wrap="none" lIns="0" tIns="0" rIns="0" bIns="0" rtlCol="0" anchor="t"/>
              <a:lstStyle/>
              <a:p>
                <a:pPr algn="l" latinLnBrk="1">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A.鹰与蛇的种间关系是捕食和种间竞争，鹰处于该食物网的第三、四营养级</a:t>
                </a:r>
                <a:endParaRPr lang="en-US" altLang="zh-CN" sz="2000" dirty="0"/>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.鹰的食物比例改变后，其增加相同能量所消耗植物的能量是原来的</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.表中①的数值是59，②的数值是21，第二、三营养级间的能量传递效率是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2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.表中第三营养级产生的粪便中的能量属于其流向分解者的能量中的一部分</a:t>
                </a:r>
                <a:endParaRPr lang="en-US" altLang="zh-CN" sz="2000" dirty="0"/>
              </a:p>
            </p:txBody>
          </p:sp>
        </mc:Choice>
        <mc:Fallback>
          <p:sp>
            <p:nvSpPr>
              <p:cNvPr id="6" name="QC_3_BD.24_4#a1ffb4285.choices?pid=22bf5902a&amp;color=0,0,0&amp;vtp=1&amp;bbb=1"/>
              <p:cNvSpPr>
                <a:spLocks noRot="1" noChangeAspect="1" noMove="1" noResize="1" noEditPoints="1" noAdjustHandles="1" noChangeArrowheads="1" noChangeShapeType="1" noTextEdit="1"/>
              </p:cNvSpPr>
              <p:nvPr/>
            </p:nvSpPr>
            <p:spPr>
              <a:xfrm>
                <a:off x="722376" y="4643442"/>
                <a:ext cx="10753344" cy="1437259"/>
              </a:xfrm>
              <a:prstGeom prst="rect">
                <a:avLst/>
              </a:prstGeom>
              <a:blipFill rotWithShape="1">
                <a:blip r:embed="rId2"/>
                <a:stretch>
                  <a:fillRect l="-4" t="-22" b="-15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3_BD.24_2#a1ffb4285?htil=7&amp;pid=22bf5902a&amp;color=0,0,0&amp;vtp=1&amp;bt=1&amp;bbb=1&amp;hb=1&amp;hs=1"/>
              <p:cNvSpPr/>
              <p:nvPr/>
            </p:nvSpPr>
            <p:spPr>
              <a:xfrm>
                <a:off x="719993" y="1664022"/>
                <a:ext cx="10752014" cy="697103"/>
              </a:xfrm>
              <a:prstGeom prst="rect">
                <a:avLst/>
              </a:prstGeom>
              <a:noFill/>
            </p:spPr>
            <p:txBody>
              <a:bodyPr wrap="none" lIns="0" tIns="0" rIns="0" bIns="0" rtlCol="0" anchor="t"/>
              <a:lstStyle/>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例由兔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（能量传递效率按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）。该草地某食物链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3个营养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级）在夏季时能量流动的相关数据如表所示（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5" name="QC_3_BD.24_2#a1ffb4285?htil=7&amp;pid=22bf5902a&amp;color=0,0,0&amp;vtp=1&amp;bt=1&amp;bbb=1&amp;hb=1&amp;hs=1"/>
              <p:cNvSpPr>
                <a:spLocks noRot="1" noChangeAspect="1" noMove="1" noResize="1" noEditPoints="1" noAdjustHandles="1" noChangeArrowheads="1" noChangeShapeType="1" noTextEdit="1"/>
              </p:cNvSpPr>
              <p:nvPr/>
            </p:nvSpPr>
            <p:spPr>
              <a:xfrm>
                <a:off x="719993" y="1664022"/>
                <a:ext cx="10752014" cy="697103"/>
              </a:xfrm>
              <a:prstGeom prst="rect">
                <a:avLst/>
              </a:prstGeom>
              <a:blipFill rotWithShape="1">
                <a:blip r:embed="rId3"/>
                <a:stretch>
                  <a:fillRect l="-5" t="-46" r="1" b="-37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AS.26_1#a1ffb4285?vop=1&amp;pid=22bf5902a&amp;color=0,0,0&amp;vtp=1&amp;bt=1&amp;bbb=1&amp;hb=1"/>
              <p:cNvSpPr/>
              <p:nvPr/>
            </p:nvSpPr>
            <p:spPr>
              <a:xfrm>
                <a:off x="722376" y="972000"/>
                <a:ext cx="10753344" cy="47678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由图可知，鹰与蛇的种间关系是捕食和种间竞争，鹰在食物链“植物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兔</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鹰”中均属于第三营养级，在食物链“植物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鹰”中属于第四营养级，A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鹰的食物比例改变前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，其能量增加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所消耗植物的能量是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2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num>
                      <m:den>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num>
                      <m:den>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den>
                    </m:f>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460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食物比例改变后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，其能量增加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所消耗植物的能量是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280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，因此鹰增加相同能量所消耗植物的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能量是原来的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280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23</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。表中第三营养级的同化量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，第二营养级呼吸散失的能量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59</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，故①的数值是59，②的数值是21，第二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营养级间的能量传递效率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。表中第三营养级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产生的粪便中的能量属于上一营养级流向分解者的能量中的一部分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3_AS.26_1#a1ffb4285?vop=1&amp;pid=22bf5902a&amp;color=0,0,0&amp;vtp=1&amp;bt=1&amp;bbb=1&amp;hb=1"/>
              <p:cNvSpPr>
                <a:spLocks noRot="1" noChangeAspect="1" noMove="1" noResize="1" noEditPoints="1" noAdjustHandles="1" noChangeArrowheads="1" noChangeShapeType="1" noTextEdit="1"/>
              </p:cNvSpPr>
              <p:nvPr/>
            </p:nvSpPr>
            <p:spPr>
              <a:xfrm>
                <a:off x="722376" y="972000"/>
                <a:ext cx="10753344" cy="4767834"/>
              </a:xfrm>
              <a:prstGeom prst="rect">
                <a:avLst/>
              </a:prstGeom>
              <a:blipFill rotWithShape="1">
                <a:blip r:embed="rId1"/>
                <a:stretch>
                  <a:fillRect l="-4" t="-9" r="-3519" b="-94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3_BD.27_1#de7732240?pid=22bf5902a&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［山东泰安2024高二月考］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呼伦贝尔市积极构建多处自然保护区、国家级湿地公园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，对被过度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、过度放牧等人为干扰严重的草地进行保护和恢复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。科研人员对保护区内不同功能区的植物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丰富度进行了调查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，结果如图1所示。请回答下列问题：</a:t>
            </a:r>
            <a:endParaRPr lang="en-US" altLang="zh-CN" sz="2000" dirty="0"/>
          </a:p>
        </p:txBody>
      </p:sp>
      <p:pic>
        <p:nvPicPr>
          <p:cNvPr id="3" name="QO_3_BD.27_2#de7732240?pid=22bf5902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89704" y="2418403"/>
            <a:ext cx="3218688" cy="29626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28_1#24261478b?pid=de773224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（1）该自然保护区中禾本科、豆科、菊科等植物星罗棋布，五颜六色的野花点缀在草原上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佛一块色彩斑斓的大地毯，这体现了群落的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结构；研究人员在用样方法调查该保护区某植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物的种群密度时，取样时要做到</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4_AN.29_1#24261478b.blank?pid=de7732240&amp;color=0,0,0&amp;vpa=8&amp;vtp=1&amp;bbb=1"/>
          <p:cNvSpPr/>
          <p:nvPr/>
        </p:nvSpPr>
        <p:spPr>
          <a:xfrm>
            <a:off x="5557901" y="13911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水平</a:t>
            </a:r>
            <a:endParaRPr lang="en-US" altLang="zh-CN" sz="2000" dirty="0"/>
          </a:p>
        </p:txBody>
      </p:sp>
      <p:sp>
        <p:nvSpPr>
          <p:cNvPr id="4" name="QB_4_AN.30_1#24261478b.blank?pid=de7732240&amp;color=0,0,0&amp;vpa=9&amp;vtp=1&amp;bbb=1"/>
          <p:cNvSpPr/>
          <p:nvPr/>
        </p:nvSpPr>
        <p:spPr>
          <a:xfrm>
            <a:off x="4287901" y="1829250"/>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随机取样</a:t>
            </a:r>
            <a:endParaRPr lang="en-US" altLang="zh-CN" sz="2000" dirty="0"/>
          </a:p>
        </p:txBody>
      </p:sp>
      <p:sp>
        <p:nvSpPr>
          <p:cNvPr id="5" name="QB_4_AS.31_1#24261478b?vop=1&amp;pid=de7732240&amp;color=0,0,0&amp;vtp=1&amp;bbb=1&amp;hb=1"/>
          <p:cNvSpPr/>
          <p:nvPr/>
        </p:nvSpPr>
        <p:spPr>
          <a:xfrm>
            <a:off x="722376" y="2379794"/>
            <a:ext cx="10753344" cy="907034"/>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该自然保护区中禾本科、豆科、菊科等植物星罗棋布，五颜六色的野花点缀其中</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，体现了群</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落的水平结构</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。研究人员在用样方法调查该保护区某植物的种群密度时，取样时要做到随机取样。</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32_1#82acb533f?pid=de773224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（2）恢复重建区建立后，严禁人类在其中活动，发现物种丰富度在不断变化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，该区域发生的群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落演替属于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4_AN.33_1#82acb533f.blank?pid=de7732240&amp;color=0,0,0&amp;vpa=10&amp;vtp=1&amp;bbb=1"/>
          <p:cNvSpPr/>
          <p:nvPr/>
        </p:nvSpPr>
        <p:spPr>
          <a:xfrm>
            <a:off x="2001901" y="137205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次生</a:t>
            </a:r>
            <a:endParaRPr lang="en-US" altLang="zh-CN" sz="2000" dirty="0"/>
          </a:p>
        </p:txBody>
      </p:sp>
      <p:sp>
        <p:nvSpPr>
          <p:cNvPr id="4" name="QB_4_AS.34_1#82acb533f?vop=1&amp;pid=de7732240&amp;color=0,0,0&amp;vtp=1&amp;bbb=1"/>
          <p:cNvSpPr/>
          <p:nvPr/>
        </p:nvSpPr>
        <p:spPr>
          <a:xfrm>
            <a:off x="722376" y="1860174"/>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恢复重建区建立后，该区域保留了原有的土壤条件等，故发生的群落演替属于次生演替。</a:t>
            </a:r>
            <a:endParaRPr lang="en-US" altLang="zh-CN" sz="2200" dirty="0"/>
          </a:p>
        </p:txBody>
      </p:sp>
      <p:sp>
        <p:nvSpPr>
          <p:cNvPr id="5" name="QB_4_BD.35_1#3748b84c4?pid=de7732240&amp;color=0,0,0&amp;vtp=1&amp;bbb=1"/>
          <p:cNvSpPr/>
          <p:nvPr/>
        </p:nvSpPr>
        <p:spPr>
          <a:xfrm>
            <a:off x="722376" y="2301562"/>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（3）据图1分析，整个保护区中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，抵抗力稳定性最差的功能区是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4_AN.36_1#3748b84c4.blank?pid=de7732240&amp;color=0,0,0&amp;vpa=11&amp;vtp=1&amp;bbb=1"/>
          <p:cNvSpPr/>
          <p:nvPr/>
        </p:nvSpPr>
        <p:spPr>
          <a:xfrm>
            <a:off x="7888351" y="2263462"/>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管理服务区</a:t>
            </a:r>
            <a:endParaRPr lang="en-US" altLang="zh-CN" sz="2000" dirty="0"/>
          </a:p>
        </p:txBody>
      </p:sp>
      <p:sp>
        <p:nvSpPr>
          <p:cNvPr id="7" name="QB_4_AS.37_1#3748b84c4?vop=1&amp;pid=de7732240&amp;color=0,0,0&amp;vtp=1&amp;bbb=1"/>
          <p:cNvSpPr/>
          <p:nvPr/>
        </p:nvSpPr>
        <p:spPr>
          <a:xfrm>
            <a:off x="722376" y="2743459"/>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据图1分析，整个保护区中，管理服务区的植物丰富度最低，因此其抵抗力稳定性最差。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38_1#5ed0b0c85?pid=de7732240&amp;color=0,0,0&amp;vtp=1&amp;bt=1&amp;bb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（4）草原上某蝗虫种群摄入的能量流动情况如表1所示[单位：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ct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某蝗虫种群摄入的能量流动情况</a:t>
                </a:r>
                <a:endParaRPr lang="en-US" altLang="zh-CN" sz="2000" dirty="0"/>
              </a:p>
            </p:txBody>
          </p:sp>
        </mc:Choice>
        <mc:Fallback>
          <p:sp>
            <p:nvSpPr>
              <p:cNvPr id="2" name="QB_4_BD.38_1#5ed0b0c85?pid=de7732240&amp;color=0,0,0&amp;vtp=1&amp;bt=1&amp;bb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6" name="QB_4_BD.38_2#5ed0b0c85?colgroup=13,13,13&amp;pid=de7732240&amp;color=0,0,0&amp;vtp=1&amp;bbb=1"/>
              <p:cNvGraphicFramePr>
                <a:graphicFrameLocks noGrp="1"/>
              </p:cNvGraphicFramePr>
              <p:nvPr/>
            </p:nvGraphicFramePr>
            <p:xfrm>
              <a:off x="722376" y="1951678"/>
              <a:ext cx="10707624" cy="837438"/>
            </p:xfrm>
            <a:graphic>
              <a:graphicData uri="http://schemas.openxmlformats.org/drawingml/2006/table">
                <a:tbl>
                  <a:tblPr/>
                  <a:tblGrid>
                    <a:gridCol w="3648456"/>
                    <a:gridCol w="3529584"/>
                    <a:gridCol w="352958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6306">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6" name="QB_4_BD.38_2#5ed0b0c85?colgroup=13,13,13&amp;pid=de7732240&amp;color=0,0,0&amp;vtp=1&amp;bbb=1"/>
              <p:cNvGraphicFramePr>
                <a:graphicFrameLocks noGrp="1"/>
              </p:cNvGraphicFramePr>
              <p:nvPr/>
            </p:nvGraphicFramePr>
            <p:xfrm>
              <a:off x="722376" y="1951678"/>
              <a:ext cx="10707624" cy="837438"/>
            </p:xfrm>
            <a:graphic>
              <a:graphicData uri="http://schemas.openxmlformats.org/drawingml/2006/table">
                <a:tbl>
                  <a:tblPr/>
                  <a:tblGrid>
                    <a:gridCol w="3648456"/>
                    <a:gridCol w="3529584"/>
                    <a:gridCol w="352958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1656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mc:AlternateContent xmlns:mc="http://schemas.openxmlformats.org/markup-compatibility/2006">
        <mc:Choice xmlns:a14="http://schemas.microsoft.com/office/drawing/2010/main" Requires="a14">
          <p:sp>
            <p:nvSpPr>
              <p:cNvPr id="4" name="QB_4_BD.38_3#5ed0b0c85?pid=de7732240&amp;color=0,0,0&amp;vtp=1&amp;bbb=1&amp;hb=1"/>
              <p:cNvSpPr/>
              <p:nvPr/>
            </p:nvSpPr>
            <p:spPr>
              <a:xfrm>
                <a:off x="722376" y="2916878"/>
                <a:ext cx="10753344" cy="84315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该种群同化的能量中只有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用于生长、发育和繁殖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。研究发现群聚激素能使蝗虫由散居型转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变成群居型，这体现了生态系统的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4" name="QB_4_BD.38_3#5ed0b0c85?pid=de7732240&amp;color=0,0,0&amp;vtp=1&amp;bbb=1&amp;hb=1"/>
              <p:cNvSpPr>
                <a:spLocks noRot="1" noChangeAspect="1" noMove="1" noResize="1" noEditPoints="1" noAdjustHandles="1" noChangeArrowheads="1" noChangeShapeType="1" noTextEdit="1"/>
              </p:cNvSpPr>
              <p:nvPr/>
            </p:nvSpPr>
            <p:spPr>
              <a:xfrm>
                <a:off x="722376" y="2916878"/>
                <a:ext cx="10753344" cy="843153"/>
              </a:xfrm>
              <a:prstGeom prst="rect">
                <a:avLst/>
              </a:prstGeom>
              <a:blipFill rotWithShape="1">
                <a:blip r:embed="rId3"/>
                <a:stretch>
                  <a:fillRect l="-4" t="-38" b="-5399"/>
                </a:stretch>
              </a:blipFill>
            </p:spPr>
            <p:txBody>
              <a:bodyPr/>
              <a:lstStyle/>
              <a:p>
                <a:r>
                  <a:rPr lang="zh-CN" altLang="en-US">
                    <a:noFill/>
                  </a:rPr>
                  <a:t> </a:t>
                </a:r>
              </a:p>
            </p:txBody>
          </p:sp>
        </mc:Fallback>
      </mc:AlternateContent>
      <p:sp>
        <p:nvSpPr>
          <p:cNvPr id="5" name="QB_4_AN.39_1#5ed0b0c85.blank?pid=de7732240&amp;color=0,0,0&amp;vpa=12&amp;vtp=1"/>
          <p:cNvSpPr/>
          <p:nvPr/>
        </p:nvSpPr>
        <p:spPr>
          <a:xfrm>
            <a:off x="3513201" y="2878778"/>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2000" dirty="0"/>
          </a:p>
        </p:txBody>
      </p:sp>
      <p:sp>
        <p:nvSpPr>
          <p:cNvPr id="6" name="QB_4_AN.40_1#5ed0b0c85.blank?pid=de7732240&amp;color=0,0,0&amp;vpa=13&amp;vtp=1&amp;bbb=1"/>
          <p:cNvSpPr/>
          <p:nvPr/>
        </p:nvSpPr>
        <p:spPr>
          <a:xfrm>
            <a:off x="4541901" y="3316928"/>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信息传递</a:t>
            </a:r>
            <a:endParaRPr lang="en-US" altLang="zh-CN" sz="2000" dirty="0"/>
          </a:p>
        </p:txBody>
      </p:sp>
      <mc:AlternateContent xmlns:mc="http://schemas.openxmlformats.org/markup-compatibility/2006">
        <mc:Choice xmlns:a14="http://schemas.microsoft.com/office/drawing/2010/main" Requires="a14">
          <p:sp>
            <p:nvSpPr>
              <p:cNvPr id="7" name="QB_4_AS.41_1#5ed0b0c85?vop=1&amp;pid=de7732240&amp;color=0,0,0&amp;vtp=1&amp;bbb=1&amp;hb=1"/>
              <p:cNvSpPr/>
              <p:nvPr/>
            </p:nvSpPr>
            <p:spPr>
              <a:xfrm>
                <a:off x="722376" y="3761428"/>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呼吸作用散失的能量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用于生长、发育和繁殖的能量。表1中用于生长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殖的能量为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，故该种群同化的能量中用于生长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和繁殖的能量占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。生态系统的功能有物质循环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和信息传递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，由题意“群聚激素能使蝗虫由散居型转变成群居型”可知，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群聚激素属于化学信息，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因此这体现了生态系统的信息传递功能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7" name="QB_4_AS.41_1#5ed0b0c85?vop=1&amp;pid=de7732240&amp;color=0,0,0&amp;vtp=1&amp;bbb=1&amp;hb=1"/>
              <p:cNvSpPr>
                <a:spLocks noRot="1" noChangeAspect="1" noMove="1" noResize="1" noEditPoints="1" noAdjustHandles="1" noChangeArrowheads="1" noChangeShapeType="1" noTextEdit="1"/>
              </p:cNvSpPr>
              <p:nvPr/>
            </p:nvSpPr>
            <p:spPr>
              <a:xfrm>
                <a:off x="722376" y="3761428"/>
                <a:ext cx="10753344" cy="2253234"/>
              </a:xfrm>
              <a:prstGeom prst="rect">
                <a:avLst/>
              </a:prstGeom>
              <a:blipFill rotWithShape="1">
                <a:blip r:embed="rId4"/>
                <a:stretch>
                  <a:fillRect l="-4" t="-14" r="-2764" b="-20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Effect transition="in" filter="fade">
                                      <p:cBhvr>
                                        <p:cTn id="35" dur="500"/>
                                        <p:tgtEl>
                                          <p:spTgt spid="7">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7">
                                            <p:txEl>
                                              <p:pRg st="4" end="4"/>
                                            </p:txEl>
                                          </p:spTgt>
                                        </p:tgtEl>
                                        <p:attrNameLst>
                                          <p:attrName>style.visibility</p:attrName>
                                        </p:attrNameLst>
                                      </p:cBhvr>
                                      <p:to>
                                        <p:strVal val="visible"/>
                                      </p:to>
                                    </p:set>
                                    <p:animEffect transition="in" filter="fade">
                                      <p:cBhvr>
                                        <p:cTn id="38"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42_1#5369153d4?pid=de7732240&amp;color=0,0,0&amp;vtp=1&amp;bt=1&amp;bbb=1&amp;hb=1"/>
          <p:cNvSpPr/>
          <p:nvPr/>
        </p:nvSpPr>
        <p:spPr>
          <a:xfrm>
            <a:off x="722376" y="972000"/>
            <a:ext cx="10753344" cy="722884"/>
          </a:xfrm>
          <a:prstGeom prst="rect">
            <a:avLst/>
          </a:prstGeom>
          <a:noFill/>
        </p:spPr>
        <p:txBody>
          <a:bodyPr wrap="none" lIns="0" tIns="0" rIns="0" bIns="0" rtlCol="0" anchor="t"/>
          <a:lstStyle/>
          <a:p>
            <a:pPr algn="l"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（5）放牧食草动物会影响草地蝗虫的物种数。研究人员开展不同放牧模式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（放牧区域牛羊数量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达到中等放牧强度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）对某草地蝗虫及生物多样性影响的研究，部分结果如图2、图3和表2所示。</a:t>
            </a:r>
            <a:endParaRPr lang="en-US" altLang="zh-CN" sz="2000" dirty="0"/>
          </a:p>
        </p:txBody>
      </p:sp>
      <p:pic>
        <p:nvPicPr>
          <p:cNvPr id="3" name="QO_4_BD.42_3#5369153d4?htil=1&amp;pid=de773224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112264" y="1918912"/>
            <a:ext cx="2587752" cy="17282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42_4#5369153d4?htil=1&amp;pid=de773224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790688" y="1818328"/>
            <a:ext cx="1993392"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42_5#5369153d4?pid=de7732240&amp;color=0,0,0&amp;vtp=1&amp;bbb=1"/>
          <p:cNvSpPr/>
          <p:nvPr/>
        </p:nvSpPr>
        <p:spPr>
          <a:xfrm>
            <a:off x="722376" y="3774128"/>
            <a:ext cx="10753344" cy="338328"/>
          </a:xfrm>
          <a:prstGeom prst="rect">
            <a:avLst/>
          </a:prstGeom>
          <a:noFill/>
        </p:spPr>
        <p:txBody>
          <a:bodyPr wrap="none" lIns="0" tIns="0" rIns="0" bIns="0" rtlCol="0" anchor="t"/>
          <a:lstStyle/>
          <a:p>
            <a:pPr algn="ctr" latinLnBrk="1">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不同放牧模式下蝗虫物种数和总密度</a:t>
            </a:r>
            <a:endParaRPr lang="en-US" altLang="zh-CN" sz="2000" dirty="0"/>
          </a:p>
        </p:txBody>
      </p:sp>
      <mc:AlternateContent xmlns:mc="http://schemas.openxmlformats.org/markup-compatibility/2006" xmlns:a14="http://schemas.microsoft.com/office/drawing/2010/main">
        <mc:Choice Requires="a14">
          <p:graphicFrame>
            <p:nvGraphicFramePr>
              <p:cNvPr id="27" name="QO_4_BD.42_6#5369153d4?colgroup=11,14,14&amp;pid=de7732240&amp;color=0,0,0&amp;vtp=1&amp;bbb=1"/>
              <p:cNvGraphicFramePr>
                <a:graphicFrameLocks noGrp="1"/>
              </p:cNvGraphicFramePr>
              <p:nvPr/>
            </p:nvGraphicFramePr>
            <p:xfrm>
              <a:off x="722376" y="4241361"/>
              <a:ext cx="10716768" cy="2039557"/>
            </p:xfrm>
            <a:graphic>
              <a:graphicData uri="http://schemas.openxmlformats.org/drawingml/2006/table">
                <a:tbl>
                  <a:tblPr/>
                  <a:tblGrid>
                    <a:gridCol w="2999232"/>
                    <a:gridCol w="3858768"/>
                    <a:gridCol w="3858768"/>
                  </a:tblGrid>
                  <a:tr h="407353">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放牧模式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蝗虫物种数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蝗虫总密度（只/</a:t>
                          </a:r>
                          <a14:m>
                            <m:oMath xmlns:m="http://schemas.openxmlformats.org/officeDocument/2006/math">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8051">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牛放牧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8051">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羊放牧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67</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8051">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牛羊混牧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86</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08051">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休牧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7" name="QO_4_BD.42_6#5369153d4?colgroup=11,14,14&amp;pid=de7732240&amp;color=0,0,0&amp;vtp=1&amp;bbb=1"/>
              <p:cNvGraphicFramePr>
                <a:graphicFrameLocks noGrp="1"/>
              </p:cNvGraphicFramePr>
              <p:nvPr/>
            </p:nvGraphicFramePr>
            <p:xfrm>
              <a:off x="722376" y="4241361"/>
              <a:ext cx="10716768" cy="2039557"/>
            </p:xfrm>
            <a:graphic>
              <a:graphicData uri="http://schemas.openxmlformats.org/drawingml/2006/table">
                <a:tbl>
                  <a:tblPr/>
                  <a:tblGrid>
                    <a:gridCol w="2999232"/>
                    <a:gridCol w="3858768"/>
                    <a:gridCol w="3858768"/>
                  </a:tblGrid>
                  <a:tr h="407670">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放牧模式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蝗虫物种数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r>
                  <a:tr h="407670">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牛放牧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r>
                  <a:tr h="40830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羊放牧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r>
                  <a:tr h="407670">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牛羊混牧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r>
                  <a:tr h="40830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休牧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blipFill>
                      </a:tcPr>
                    </a:tc>
                  </a:tr>
                </a:tbl>
              </a:graphicData>
            </a:graphic>
          </p:graphicFrame>
        </mc:Fallback>
      </mc:AlternateContent>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3_1#f85aa4ea5?pid=5369153d4&amp;color=0,0,0&amp;vtp=1&amp;bt=1&amp;bbb=1"/>
          <p:cNvSpPr/>
          <p:nvPr/>
        </p:nvSpPr>
        <p:spPr>
          <a:xfrm>
            <a:off x="722376" y="969264"/>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①放牧区域投放的牛羊数量为中等放牧强度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，此数量是依据</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估算的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5_AN.44_1#f85aa4ea5.blank?pid=5369153d4&amp;color=0,0,0&amp;vpa=14&amp;vtp=1&amp;bbb=1"/>
              <p:cNvSpPr/>
              <p:nvPr/>
            </p:nvSpPr>
            <p:spPr>
              <a:xfrm>
                <a:off x="7375588" y="1012952"/>
                <a:ext cx="2058988" cy="298577"/>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环境容纳量</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𝑲</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值</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3" name="QB_5_AN.44_1#f85aa4ea5.blank?pid=5369153d4&amp;color=0,0,0&amp;vpa=14&amp;vtp=1&amp;bbb=1"/>
              <p:cNvSpPr>
                <a:spLocks noRot="1" noChangeAspect="1" noMove="1" noResize="1" noEditPoints="1" noAdjustHandles="1" noChangeArrowheads="1" noChangeShapeType="1" noTextEdit="1"/>
              </p:cNvSpPr>
              <p:nvPr/>
            </p:nvSpPr>
            <p:spPr>
              <a:xfrm>
                <a:off x="7375588" y="1012952"/>
                <a:ext cx="2058988" cy="298577"/>
              </a:xfrm>
              <a:prstGeom prst="rect">
                <a:avLst/>
              </a:prstGeom>
              <a:blipFill rotWithShape="1">
                <a:blip r:embed="rId1"/>
                <a:stretch>
                  <a:fillRect l="-3" t="-3871" r="19" b="-62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45_1#f85aa4ea5?vop=1&amp;pid=5369153d4&amp;color=0,0,0&amp;vtp=1&amp;bbb=1&amp;hb=1"/>
              <p:cNvSpPr/>
              <p:nvPr/>
            </p:nvSpPr>
            <p:spPr>
              <a:xfrm>
                <a:off x="722376" y="13843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环境容纳量</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14:m>
                  <m:oMath xmlns:m="http://schemas.openxmlformats.org/officeDocument/2006/math">
                    <m:r>
                      <a:rPr lang="en-US" altLang="zh-CN" sz="2200" b="0" i="0" dirty="0" smtClean="0">
                        <a:solidFill>
                          <a:srgbClr val="639319"/>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是指一定的环境条件所能维持的种群最大数量。放牧强度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，即放牧的牛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羊数量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，应该依据环境容纳量而定。</a:t>
                </a:r>
                <a:endParaRPr lang="en-US" altLang="zh-CN" sz="2200" dirty="0">
                  <a:solidFill>
                    <a:srgbClr val="000000"/>
                  </a:solidFill>
                </a:endParaRPr>
              </a:p>
            </p:txBody>
          </p:sp>
        </mc:Choice>
        <mc:Fallback>
          <p:sp>
            <p:nvSpPr>
              <p:cNvPr id="4" name="QB_5_AS.45_1#f85aa4ea5?vop=1&amp;pid=5369153d4&amp;color=0,0,0&amp;vtp=1&amp;bbb=1&amp;hb=1"/>
              <p:cNvSpPr>
                <a:spLocks noRot="1" noChangeAspect="1" noMove="1" noResize="1" noEditPoints="1" noAdjustHandles="1" noChangeArrowheads="1" noChangeShapeType="1" noTextEdit="1"/>
              </p:cNvSpPr>
              <p:nvPr/>
            </p:nvSpPr>
            <p:spPr>
              <a:xfrm>
                <a:off x="722376" y="1384300"/>
                <a:ext cx="10753344" cy="907034"/>
              </a:xfrm>
              <a:prstGeom prst="rect">
                <a:avLst/>
              </a:prstGeom>
              <a:blipFill rotWithShape="1">
                <a:blip r:embed="rId2"/>
                <a:stretch>
                  <a:fillRect l="-4" b="-5013"/>
                </a:stretch>
              </a:blipFill>
            </p:spPr>
            <p:txBody>
              <a:bodyPr/>
              <a:lstStyle/>
              <a:p>
                <a:r>
                  <a:rPr lang="zh-CN" altLang="en-US">
                    <a:noFill/>
                  </a:rPr>
                  <a:t> </a:t>
                </a:r>
              </a:p>
            </p:txBody>
          </p:sp>
        </mc:Fallback>
      </mc:AlternateContent>
      <p:sp>
        <p:nvSpPr>
          <p:cNvPr id="5" name="QB_5_BD.46_1#3acc13886?pid=5369153d4&amp;color=0,0,0&amp;vtp=1&amp;bbb=1&amp;hb=1"/>
          <p:cNvSpPr/>
          <p:nvPr/>
        </p:nvSpPr>
        <p:spPr>
          <a:xfrm>
            <a:off x="722376" y="2342896"/>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不同放牧模式下，</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填“植物群落覆盖度”或“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植物群落生物多样性”）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与草地蝗虫的物种数和总密度之间的正相关性较密切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6" name="QB_5_AN.47_1#3acc13886.blank?pid=5369153d4&amp;color=0,0,0&amp;vpa=15&amp;vtp=1&amp;bbb=1"/>
          <p:cNvSpPr/>
          <p:nvPr/>
        </p:nvSpPr>
        <p:spPr>
          <a:xfrm>
            <a:off x="3017901" y="2304796"/>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植物群落生物多样性</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7" name="QB_5_AS.48_1#3acc13886?vop=1&amp;pid=5369153d4&amp;color=0,0,0&amp;vtp=1&amp;bbb=1&amp;hb=1"/>
              <p:cNvSpPr/>
              <p:nvPr/>
            </p:nvSpPr>
            <p:spPr>
              <a:xfrm>
                <a:off x="722376" y="321183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表2中信息显示，蝗虫的物种数和总密度由大到小的放牧模式为羊放牧</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牛羊混牧</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牧</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休牧；图2显示，不同放牧模式下植物群落覆盖度没有明显差异，且均小于休牧；图3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植物群落生物多样性由大到小的放牧模式为羊放牧</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牛羊混牧</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牛放牧</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休牧。综上分析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同放牧模式下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，植物群落生物多样性与蝗虫物种数和总密度之间的正相关性较密切。</a:t>
                </a:r>
                <a:endParaRPr lang="en-US" altLang="zh-CN" sz="2200" dirty="0">
                  <a:solidFill>
                    <a:srgbClr val="000000"/>
                  </a:solidFill>
                </a:endParaRPr>
              </a:p>
            </p:txBody>
          </p:sp>
        </mc:Choice>
        <mc:Fallback>
          <p:sp>
            <p:nvSpPr>
              <p:cNvPr id="7" name="QB_5_AS.48_1#3acc13886?vop=1&amp;pid=5369153d4&amp;color=0,0,0&amp;vtp=1&amp;bbb=1&amp;hb=1"/>
              <p:cNvSpPr>
                <a:spLocks noRot="1" noChangeAspect="1" noMove="1" noResize="1" noEditPoints="1" noAdjustHandles="1" noChangeArrowheads="1" noChangeShapeType="1" noTextEdit="1"/>
              </p:cNvSpPr>
              <p:nvPr/>
            </p:nvSpPr>
            <p:spPr>
              <a:xfrm>
                <a:off x="722376" y="3211830"/>
                <a:ext cx="10753344" cy="1783334"/>
              </a:xfrm>
              <a:prstGeom prst="rect">
                <a:avLst/>
              </a:prstGeom>
              <a:blipFill rotWithShape="1">
                <a:blip r:embed="rId3"/>
                <a:stretch>
                  <a:fillRect l="-4" r="-1405" b="-25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animEffect transition="in" filter="fade">
                                      <p:cBhvr>
                                        <p:cTn id="43" dur="500"/>
                                        <p:tgtEl>
                                          <p:spTgt spid="7">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3" end="3"/>
                                            </p:txEl>
                                          </p:spTgt>
                                        </p:tgtEl>
                                        <p:attrNameLst>
                                          <p:attrName>style.visibility</p:attrName>
                                        </p:attrNameLst>
                                      </p:cBhvr>
                                      <p:to>
                                        <p:strVal val="visible"/>
                                      </p:to>
                                    </p:set>
                                    <p:animEffect transition="in" filter="fade">
                                      <p:cBhvr>
                                        <p:cTn id="46"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9_1#9e7165dbe?pid=5369153d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③蝗虫微孢子虫是蝗虫等昆虫的专性寄生生物。与使用化学农药防治蝗虫相比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，使用蝗虫微孢子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虫防治的优点是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50_1#9e7165dbe.blank?pid=5369153d4&amp;color=0,0,0&amp;vpa=16&amp;vtp=1&amp;bbb=1&amp;hb=1"/>
          <p:cNvSpPr/>
          <p:nvPr/>
        </p:nvSpPr>
        <p:spPr>
          <a:xfrm>
            <a:off x="722377" y="139110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能减轻因过多使用化学农药而引发的环境污染，以及避免害虫产生耐药性等问</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题</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（答案合理即可）</a:t>
            </a:r>
            <a:endParaRPr lang="en-US" altLang="zh-CN" sz="2000" dirty="0"/>
          </a:p>
        </p:txBody>
      </p:sp>
      <p:sp>
        <p:nvSpPr>
          <p:cNvPr id="4" name="QB_5_AS.51_1#9e7165dbe?vop=1&amp;pid=5369153d4&amp;color=0,0,0&amp;vtp=1&amp;bbb=1&amp;hb=1"/>
          <p:cNvSpPr/>
          <p:nvPr/>
        </p:nvSpPr>
        <p:spPr>
          <a:xfrm>
            <a:off x="722376" y="2379795"/>
            <a:ext cx="10753344" cy="907034"/>
          </a:xfrm>
          <a:prstGeom prst="rect">
            <a:avLst/>
          </a:prstGeom>
          <a:noFill/>
        </p:spPr>
        <p:txBody>
          <a:bodyPr wrap="none" lIns="0" tIns="0" rIns="0" bIns="0" rtlCol="0" anchor="t"/>
          <a:lstStyle/>
          <a:p>
            <a:pPr algn="l" latinLnBrk="1">
              <a:lnSpc>
                <a:spcPts val="40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利用蝗虫微孢子虫防治蝗虫属于生物防治。与化学农药防治相比</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，生物防治的优点是既能有</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效控制虫害</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，又能减轻因过多使用化学农药而引发的环境污染，以及避免害虫产生耐药性等问题。</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3_BD.1_1#09d2e56b9?pid=22bf5902a&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［河南许平汝名校2025模拟］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农田中，某种害虫的种群数量较高，在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时间喷洒杀虫剂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，取得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了较好的防治效果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时间后害虫数量出现反弹，</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时间开始放养青蛙来代替杀虫剂，</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虫种群数量得到控制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。如图表示整个防治时期内害虫各龄期种群数量变化与防治效果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3_BD.1_1#09d2e56b9?pid=22bf5902a&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402" b="-2583"/>
                </a:stretch>
              </a:blipFill>
            </p:spPr>
            <p:txBody>
              <a:bodyPr/>
              <a:lstStyle/>
              <a:p>
                <a:r>
                  <a:rPr lang="zh-CN" altLang="en-US">
                    <a:noFill/>
                  </a:rPr>
                  <a:t> </a:t>
                </a:r>
              </a:p>
            </p:txBody>
          </p:sp>
        </mc:Fallback>
      </mc:AlternateContent>
      <p:sp>
        <p:nvSpPr>
          <p:cNvPr id="3" name="QC_3_AN.2_1#09d2e56b9.bracket?pid=22bf5902a&amp;color=0,0,0&amp;vpa=1&amp;vtp=1"/>
          <p:cNvSpPr/>
          <p:nvPr/>
        </p:nvSpPr>
        <p:spPr>
          <a:xfrm>
            <a:off x="1938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3_BD.1_2#09d2e56b9?htil=1&amp;pid=22bf5902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127509" y="2866077"/>
            <a:ext cx="3035808" cy="167335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3_BD.1_3#09d2e56b9.choices?htil=1&amp;pid=22bf5902a&amp;color=0,0,0&amp;vtp=1&amp;bbb=1"/>
              <p:cNvSpPr/>
              <p:nvPr/>
            </p:nvSpPr>
            <p:spPr>
              <a:xfrm>
                <a:off x="722376" y="2791274"/>
                <a:ext cx="758037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A.由图示可知，杀虫剂对幼年期害虫的杀伤作用最强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时间害虫种群数量达到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值，此时出生率等于死亡率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时间种群数量虽较少，但年龄结构仍属于增长型</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.与喷洒杀虫剂相比，用青蛙防治害虫的显著优点是不污染环境</a:t>
                </a:r>
                <a:endParaRPr lang="en-US" altLang="zh-CN" sz="2000" dirty="0"/>
              </a:p>
            </p:txBody>
          </p:sp>
        </mc:Choice>
        <mc:Fallback>
          <p:sp>
            <p:nvSpPr>
              <p:cNvPr id="5" name="QC_3_BD.1_3#09d2e56b9.choices?htil=1&amp;pid=22bf5902a&amp;color=0,0,0&amp;vtp=1&amp;bbb=1"/>
              <p:cNvSpPr>
                <a:spLocks noRot="1" noChangeAspect="1" noMove="1" noResize="1" noEditPoints="1" noAdjustHandles="1" noChangeArrowheads="1" noChangeShapeType="1" noTextEdit="1"/>
              </p:cNvSpPr>
              <p:nvPr/>
            </p:nvSpPr>
            <p:spPr>
              <a:xfrm>
                <a:off x="722376" y="2791274"/>
                <a:ext cx="7580376" cy="1796034"/>
              </a:xfrm>
              <a:prstGeom prst="rect">
                <a:avLst/>
              </a:prstGeom>
              <a:blipFill rotWithShape="1">
                <a:blip r:embed="rId3"/>
                <a:stretch>
                  <a:fillRect l="-5" t="-25" r="2"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EX.3_1#09d2e56b9?vop=1&amp;pid=22bf5902a&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3_EX.3_2#09d2e56b9?vop=1&amp;pid=22bf5902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79392" y="1511300"/>
            <a:ext cx="3630168" cy="24688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4_1#09d2e56b9?vop=1&amp;pid=22bf5902a&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用杀虫剂防治害虫属于化学防治，用青蛙防治害虫属于生物防治，与化学防治相比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防治对环境无污染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BD.5_1#cfc7f879c?pid=22bf5902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［浙江多校2025联考］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在加拿大班夫国家公园，美洲狮、灰熊和狼是马鹿的主要捕食者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者仔细分析了最近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20年内401只马鹿个体的监测记录，图柱顶端的整数为捕食致死的个体数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3_AN.6_1#cfc7f879c.bracket?pid=22bf5902a&amp;color=0,0,0&amp;vpa=2&amp;vtp=1"/>
          <p:cNvSpPr/>
          <p:nvPr/>
        </p:nvSpPr>
        <p:spPr>
          <a:xfrm>
            <a:off x="2700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3_BD.5_2#cfc7f879c?htil=2&amp;pid=22bf5902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93466" y="2408877"/>
            <a:ext cx="3008376" cy="18745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3_BD.5_3#cfc7f879c.choices?htil=2&amp;pid=22bf5902a&amp;color=0,0,0&amp;vtp=1&amp;bbb=1"/>
          <p:cNvSpPr/>
          <p:nvPr/>
        </p:nvSpPr>
        <p:spPr>
          <a:xfrm>
            <a:off x="722376" y="2334074"/>
            <a:ext cx="760780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A.从图中数据推测，迁徙的一种可能原因是规避被捕食的风险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.图示这几种生物间存在的种间关系有捕食和种间竞争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.由图中数据可知，该马鹿种群的能量在向东迁徙时只流向美洲狮</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.美洲狮的集中分布区域可能在马鹿分布区域以东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EX.7_1#cfc7f879c?vop=1&amp;pid=22bf5902a&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3_EX.7_2#cfc7f879c?vop=1&amp;pid=22bf5902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98848" y="1511300"/>
            <a:ext cx="3191256" cy="35753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3_AS.8_1#cfc7f879c?vop=1&amp;pid=22bf5902a&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依题意可知，美洲狮、灰熊和狼是马鹿的主要捕食者，可推断美洲狮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、灰熊和狼存在种间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；美洲狮、灰熊和狼都会捕食马鹿，它们与马鹿是捕食关系，B正确。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3_BD.9_1#0756d0f8f?htil=3&amp;pid=22bf5902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046720" y="1054295"/>
            <a:ext cx="3410712" cy="27249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3_BD.9_2#0756d0f8f?htil=3&amp;pid=22bf5902a&amp;color=0,0,0&amp;vtp=1&amp;bt=1&amp;bbb=1&amp;hb=1"/>
          <p:cNvSpPr/>
          <p:nvPr/>
        </p:nvSpPr>
        <p:spPr>
          <a:xfrm>
            <a:off x="722376" y="972000"/>
            <a:ext cx="7205472"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［辽宁部分学校2024高二联考］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棉花在蕾期（一般是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6月中旬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7月上旬）和铃期（8月中下旬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）不受害虫影响是棉花高产的保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。影响棉花产量的主要害虫是棉盲蝽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。为了解棉盲蝽在不同气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候条件下的数量变化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，进行了相关研究，实验结果如图a~d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3_AN.10_1#0756d0f8f.bracket?pid=22bf5902a&amp;color=0,0,0&amp;vpa=3&amp;vtp=1"/>
          <p:cNvSpPr/>
          <p:nvPr/>
        </p:nvSpPr>
        <p:spPr>
          <a:xfrm>
            <a:off x="2954401" y="27817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3_BD.9_3#0756d0f8f.choices?htil=3&amp;pid=22bf5902a&amp;color=0,0,0&amp;vtp=1&amp;bbb=1&amp;hb=1"/>
          <p:cNvSpPr/>
          <p:nvPr/>
        </p:nvSpPr>
        <p:spPr>
          <a:xfrm>
            <a:off x="722376" y="3248474"/>
            <a:ext cx="7205472" cy="2723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A.在干旱年份，棉花产量受棉盲蝽的影响较轻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.先涝后旱年份与先旱后涝年份相比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，前者棉盲椿对棉花产量的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影响更大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.在四种气候条件中，棉花产量受棉盲蝽的影响最大的是涝年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.气候属于影响种群的非密度制约因素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，掌握气象数据有利于选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择合适时间合理防治害虫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5418</Words>
  <Application>WPS 演示</Application>
  <PresentationFormat>宽屏</PresentationFormat>
  <Paragraphs>314</Paragraphs>
  <Slides>29</Slides>
  <Notes>29</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29</vt:i4>
      </vt:variant>
    </vt:vector>
  </HeadingPairs>
  <TitlesOfParts>
    <vt:vector size="47"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仿宋</vt:lpstr>
      <vt:lpstr>仿宋</vt:lpstr>
      <vt:lpstr>Cambria Math</vt:lpstr>
      <vt:lpstr>宋体</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2025-07-30T04:42:00Z</dcterms:created>
  <dcterms:modified xsi:type="dcterms:W3CDTF">2025-08-04T09:49:02Z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43A765E3DB6844C1B21605FDBD7F9CC6_12</vt:lpwstr>
  </property>
  <property fmtid="{D5CDD505-2E9C-101B-9397-08002B2CF9AE}" pid="3" name="KSOProductBuildVer">
    <vt:lpwstr>2052-12.1.0.21915</vt:lpwstr>
  </property>
</Properties>
</file>