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 id="301" r:id="rId49"/>
    <p:sldId id="302" r:id="rId50"/>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82" d="100"/>
          <a:sy n="82" d="100"/>
        </p:scale>
        <p:origin x="614" y="58"/>
      </p:cViewPr>
      <p:guideLst/>
    </p:cSldViewPr>
  </p:slideViewPr>
  <p:notesTextViewPr>
    <p:cViewPr>
      <p:scale>
        <a:sx n="1" d="1"/>
        <a:sy n="1" d="1"/>
      </p:scale>
      <p:origin x="0" y="0"/>
    </p:cViewPr>
  </p:notesTextViewPr>
  <p:sorterViewPr>
    <p:cViewPr>
      <p:scale>
        <a:sx n="100" d="100"/>
        <a:sy n="100" d="100"/>
      </p:scale>
      <p:origin x="0" y="-18538"/>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3" Type="http://schemas.openxmlformats.org/officeDocument/2006/relationships/tableStyles" Target="tableStyles.xml"/><Relationship Id="rId52" Type="http://schemas.openxmlformats.org/officeDocument/2006/relationships/viewProps" Target="viewProps.xml"/><Relationship Id="rId51" Type="http://schemas.openxmlformats.org/officeDocument/2006/relationships/presProps" Target="presProps.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易错点#df=2258ef8b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混淆摄入量与同化量</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d5ae8df3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分析能量流动的过程和特点</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c1c63aa2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生态金字塔</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2f40ac7d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题型3 分析能量流动的意义</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2258ef8b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混淆摄入量与同化量</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82f2351bb33c17b50ba709#tid=68898c91d5ecdb0009caef6f#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选择性必修2</a:t>
            </a:r>
            <a:endParaRPr lang="en-US" sz="2400" dirty="0"/>
          </a:p>
        </p:txBody>
      </p:sp>
      <p:sp>
        <p:nvSpPr>
          <p:cNvPr id="4" name="MasterShapeName"/>
          <p:cNvSpPr/>
          <p:nvPr/>
        </p:nvSpPr>
        <p:spPr>
          <a:xfrm>
            <a:off x="8010144" y="4782312"/>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生物与环境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7" Type="http://schemas.openxmlformats.org/officeDocument/2006/relationships/theme" Target="../theme/theme1.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3.xml"/><Relationship Id="rId1" Type="http://schemas.openxmlformats.org/officeDocument/2006/relationships/image" Target="../media/image17.png"/></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14.xml"/><Relationship Id="rId2" Type="http://schemas.openxmlformats.org/officeDocument/2006/relationships/image" Target="../media/image19.png"/><Relationship Id="rId1" Type="http://schemas.openxmlformats.org/officeDocument/2006/relationships/image" Target="../media/image18.jpe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4.xml"/><Relationship Id="rId1" Type="http://schemas.openxmlformats.org/officeDocument/2006/relationships/image" Target="../media/image20.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5.xml"/><Relationship Id="rId1" Type="http://schemas.openxmlformats.org/officeDocument/2006/relationships/image" Target="../media/image21.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4" Type="http://schemas.openxmlformats.org/officeDocument/2006/relationships/notesSlide" Target="../notesSlides/notesSlide22.xml"/><Relationship Id="rId3" Type="http://schemas.openxmlformats.org/officeDocument/2006/relationships/slideLayout" Target="../slideLayouts/slideLayout16.xml"/><Relationship Id="rId2" Type="http://schemas.openxmlformats.org/officeDocument/2006/relationships/image" Target="../media/image23.png"/><Relationship Id="rId1" Type="http://schemas.openxmlformats.org/officeDocument/2006/relationships/image" Target="../media/image22.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6.xml"/><Relationship Id="rId1" Type="http://schemas.openxmlformats.org/officeDocument/2006/relationships/image" Target="../media/image24.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6.xml"/><Relationship Id="rId1" Type="http://schemas.openxmlformats.org/officeDocument/2006/relationships/image" Target="../media/image25.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26.xml.rels><?xml version="1.0" encoding="UTF-8" standalone="yes"?>
<Relationships xmlns="http://schemas.openxmlformats.org/package/2006/relationships"><Relationship Id="rId5" Type="http://schemas.openxmlformats.org/officeDocument/2006/relationships/notesSlide" Target="../notesSlides/notesSlide26.xml"/><Relationship Id="rId4" Type="http://schemas.openxmlformats.org/officeDocument/2006/relationships/slideLayout" Target="../slideLayouts/slideLayout9.xml"/><Relationship Id="rId3" Type="http://schemas.openxmlformats.org/officeDocument/2006/relationships/image" Target="../media/image28.png"/><Relationship Id="rId2" Type="http://schemas.openxmlformats.org/officeDocument/2006/relationships/image" Target="../media/image27.jpeg"/><Relationship Id="rId1" Type="http://schemas.openxmlformats.org/officeDocument/2006/relationships/image" Target="../media/image26.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9.xml"/><Relationship Id="rId1" Type="http://schemas.openxmlformats.org/officeDocument/2006/relationships/image" Target="../media/image29.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9.xml"/><Relationship Id="rId1" Type="http://schemas.openxmlformats.org/officeDocument/2006/relationships/image" Target="../media/image30.png"/></Relationships>
</file>

<file path=ppt/slides/_rels/slide29.xml.rels><?xml version="1.0" encoding="UTF-8" standalone="yes"?>
<Relationships xmlns="http://schemas.openxmlformats.org/package/2006/relationships"><Relationship Id="rId6" Type="http://schemas.openxmlformats.org/officeDocument/2006/relationships/notesSlide" Target="../notesSlides/notesSlide29.xml"/><Relationship Id="rId5" Type="http://schemas.openxmlformats.org/officeDocument/2006/relationships/slideLayout" Target="../slideLayouts/slideLayout9.xml"/><Relationship Id="rId4" Type="http://schemas.openxmlformats.org/officeDocument/2006/relationships/image" Target="../media/image34.png"/><Relationship Id="rId3" Type="http://schemas.openxmlformats.org/officeDocument/2006/relationships/image" Target="../media/image33.png"/><Relationship Id="rId2" Type="http://schemas.openxmlformats.org/officeDocument/2006/relationships/image" Target="../media/image32.jpeg"/><Relationship Id="rId1" Type="http://schemas.openxmlformats.org/officeDocument/2006/relationships/image" Target="../media/image31.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9.xml"/><Relationship Id="rId1" Type="http://schemas.openxmlformats.org/officeDocument/2006/relationships/image" Target="../media/image35.png"/></Relationships>
</file>

<file path=ppt/slides/_rels/slide31.xml.rels><?xml version="1.0" encoding="UTF-8" standalone="yes"?>
<Relationships xmlns="http://schemas.openxmlformats.org/package/2006/relationships"><Relationship Id="rId5" Type="http://schemas.openxmlformats.org/officeDocument/2006/relationships/notesSlide" Target="../notesSlides/notesSlide31.xml"/><Relationship Id="rId4" Type="http://schemas.openxmlformats.org/officeDocument/2006/relationships/slideLayout" Target="../slideLayouts/slideLayout9.xml"/><Relationship Id="rId3" Type="http://schemas.openxmlformats.org/officeDocument/2006/relationships/image" Target="../media/image38.png"/><Relationship Id="rId2" Type="http://schemas.openxmlformats.org/officeDocument/2006/relationships/image" Target="../media/image37.jpeg"/><Relationship Id="rId1" Type="http://schemas.openxmlformats.org/officeDocument/2006/relationships/image" Target="../media/image36.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9.xml"/><Relationship Id="rId1" Type="http://schemas.openxmlformats.org/officeDocument/2006/relationships/image" Target="../media/image39.png"/></Relationships>
</file>

<file path=ppt/slides/_rels/slide34.xml.rels><?xml version="1.0" encoding="UTF-8" standalone="yes"?>
<Relationships xmlns="http://schemas.openxmlformats.org/package/2006/relationships"><Relationship Id="rId4" Type="http://schemas.openxmlformats.org/officeDocument/2006/relationships/notesSlide" Target="../notesSlides/notesSlide34.xml"/><Relationship Id="rId3" Type="http://schemas.openxmlformats.org/officeDocument/2006/relationships/slideLayout" Target="../slideLayouts/slideLayout9.xml"/><Relationship Id="rId2" Type="http://schemas.openxmlformats.org/officeDocument/2006/relationships/image" Target="../media/image41.png"/><Relationship Id="rId1" Type="http://schemas.openxmlformats.org/officeDocument/2006/relationships/image" Target="../media/image40.jpe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9.xml"/><Relationship Id="rId1" Type="http://schemas.openxmlformats.org/officeDocument/2006/relationships/image" Target="../media/image42.png"/></Relationships>
</file>

<file path=ppt/slides/_rels/slide37.xml.rels><?xml version="1.0" encoding="UTF-8" standalone="yes"?>
<Relationships xmlns="http://schemas.openxmlformats.org/package/2006/relationships"><Relationship Id="rId4" Type="http://schemas.openxmlformats.org/officeDocument/2006/relationships/notesSlide" Target="../notesSlides/notesSlide37.xml"/><Relationship Id="rId3" Type="http://schemas.openxmlformats.org/officeDocument/2006/relationships/slideLayout" Target="../slideLayouts/slideLayout9.xml"/><Relationship Id="rId2" Type="http://schemas.openxmlformats.org/officeDocument/2006/relationships/image" Target="../media/image44.png"/><Relationship Id="rId1" Type="http://schemas.openxmlformats.org/officeDocument/2006/relationships/image" Target="../media/image43.jpeg"/></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9.xml"/><Relationship Id="rId1" Type="http://schemas.openxmlformats.org/officeDocument/2006/relationships/image" Target="../media/image45.png"/></Relationships>
</file>

<file path=ppt/slides/_rels/slide39.xml.rels><?xml version="1.0" encoding="UTF-8" standalone="yes"?>
<Relationships xmlns="http://schemas.openxmlformats.org/package/2006/relationships"><Relationship Id="rId4" Type="http://schemas.openxmlformats.org/officeDocument/2006/relationships/notesSlide" Target="../notesSlides/notesSlide39.xml"/><Relationship Id="rId3" Type="http://schemas.openxmlformats.org/officeDocument/2006/relationships/slideLayout" Target="../slideLayouts/slideLayout9.xml"/><Relationship Id="rId2" Type="http://schemas.openxmlformats.org/officeDocument/2006/relationships/image" Target="../media/image47.png"/><Relationship Id="rId1" Type="http://schemas.openxmlformats.org/officeDocument/2006/relationships/image" Target="../media/image46.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4" Type="http://schemas.openxmlformats.org/officeDocument/2006/relationships/notesSlide" Target="../notesSlides/notesSlide40.xml"/><Relationship Id="rId3" Type="http://schemas.openxmlformats.org/officeDocument/2006/relationships/slideLayout" Target="../slideLayouts/slideLayout9.xml"/><Relationship Id="rId2" Type="http://schemas.openxmlformats.org/officeDocument/2006/relationships/image" Target="../media/image49.png"/><Relationship Id="rId1" Type="http://schemas.openxmlformats.org/officeDocument/2006/relationships/image" Target="../media/image48.png"/></Relationships>
</file>

<file path=ppt/slides/_rels/slide41.xml.rels><?xml version="1.0" encoding="UTF-8" standalone="yes"?>
<Relationships xmlns="http://schemas.openxmlformats.org/package/2006/relationships"><Relationship Id="rId6" Type="http://schemas.openxmlformats.org/officeDocument/2006/relationships/notesSlide" Target="../notesSlides/notesSlide41.xml"/><Relationship Id="rId5" Type="http://schemas.openxmlformats.org/officeDocument/2006/relationships/slideLayout" Target="../slideLayouts/slideLayout9.xml"/><Relationship Id="rId4" Type="http://schemas.openxmlformats.org/officeDocument/2006/relationships/image" Target="../media/image53.png"/><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image" Target="../media/image50.jpeg"/></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9.xml"/><Relationship Id="rId1" Type="http://schemas.openxmlformats.org/officeDocument/2006/relationships/image" Target="../media/image54.png"/></Relationships>
</file>

<file path=ppt/slides/_rels/slide43.xml.rels><?xml version="1.0" encoding="UTF-8" standalone="yes"?>
<Relationships xmlns="http://schemas.openxmlformats.org/package/2006/relationships"><Relationship Id="rId4" Type="http://schemas.openxmlformats.org/officeDocument/2006/relationships/notesSlide" Target="../notesSlides/notesSlide43.xml"/><Relationship Id="rId3" Type="http://schemas.openxmlformats.org/officeDocument/2006/relationships/slideLayout" Target="../slideLayouts/slideLayout9.xml"/><Relationship Id="rId2" Type="http://schemas.openxmlformats.org/officeDocument/2006/relationships/image" Target="../media/image56.png"/><Relationship Id="rId1" Type="http://schemas.openxmlformats.org/officeDocument/2006/relationships/image" Target="../media/image55.jpeg"/></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9.xml"/></Relationships>
</file>

<file path=ppt/slides/_rels/slide45.xml.rels><?xml version="1.0" encoding="UTF-8" standalone="yes"?>
<Relationships xmlns="http://schemas.openxmlformats.org/package/2006/relationships"><Relationship Id="rId5" Type="http://schemas.openxmlformats.org/officeDocument/2006/relationships/notesSlide" Target="../notesSlides/notesSlide45.xml"/><Relationship Id="rId4" Type="http://schemas.openxmlformats.org/officeDocument/2006/relationships/slideLayout" Target="../slideLayouts/slideLayout9.xml"/><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image" Target="../media/image57.jpeg"/></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9.xml"/><Relationship Id="rId1" Type="http://schemas.openxmlformats.org/officeDocument/2006/relationships/image" Target="../media/image60.png"/></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image" Target="../media/image9.png"/></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13.xml"/><Relationship Id="rId2" Type="http://schemas.openxmlformats.org/officeDocument/2006/relationships/image" Target="../media/image11.png"/><Relationship Id="rId1" Type="http://schemas.openxmlformats.org/officeDocument/2006/relationships/image" Target="../media/image10.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3.xml"/><Relationship Id="rId1"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3.xml"/><Relationship Id="rId1" Type="http://schemas.openxmlformats.org/officeDocument/2006/relationships/image" Target="../media/image13.png"/></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13.xml"/><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1_1#5cc7cb6eb?vop=1&amp;pid=d5ae8df3f&amp;color=0,0,0&amp;vtp=1&amp;bt=1&amp;bbb=1&amp;hb=1"/>
              <p:cNvSpPr/>
              <p:nvPr/>
            </p:nvSpPr>
            <p:spPr>
              <a:xfrm>
                <a:off x="722376" y="972000"/>
                <a:ext cx="10753344" cy="2875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图甲中①表示兔的摄入量，③表示兔粪便中的能量，若②为狐的同化量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，兔到狐的能量传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递效率为狐的同化量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兔的同化量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②</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①</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③</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，A正确；图乙中</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𝑊</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为兔的同化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为兔呼吸作用散失的能量</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𝐶</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为兔流向分解者的能量</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𝐷</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为兔流向下一营养级的能量</a:t>
                </a:r>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为兔未利用的能量，图乙中</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𝑊</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𝐶</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𝐷</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；兔呼吸作用释放的能量中大部分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以热能形式散失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，少部分用于合成</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；兔排出来的粪便中的能量不属于兔自身的同化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，而属于上一营养级同化量的一部分，D错误。</a:t>
                </a:r>
                <a:endParaRPr lang="en-US" altLang="zh-CN" sz="2200" dirty="0"/>
              </a:p>
            </p:txBody>
          </p:sp>
        </mc:Choice>
        <mc:Fallback>
          <p:sp>
            <p:nvSpPr>
              <p:cNvPr id="2" name="QC_5_AS.11_1#5cc7cb6eb?vop=1&amp;pid=d5ae8df3f&amp;color=0,0,0&amp;vtp=1&amp;bt=1&amp;bbb=1&amp;hb=1"/>
              <p:cNvSpPr>
                <a:spLocks noRot="1" noChangeAspect="1" noMove="1" noResize="1" noEditPoints="1" noAdjustHandles="1" noChangeArrowheads="1" noChangeShapeType="1" noTextEdit="1"/>
              </p:cNvSpPr>
              <p:nvPr/>
            </p:nvSpPr>
            <p:spPr>
              <a:xfrm>
                <a:off x="722376" y="972000"/>
                <a:ext cx="10753344" cy="2875534"/>
              </a:xfrm>
              <a:prstGeom prst="rect">
                <a:avLst/>
              </a:prstGeom>
              <a:blipFill rotWithShape="1">
                <a:blip r:embed="rId1"/>
                <a:stretch>
                  <a:fillRect l="-4" t="-16" r="-1488" b="-156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2_1#8dbbd05a0?pid=c1c63aa2e&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［福建莆田一中2024高二期中］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如图所示为生物界可能出现的4种生态金字塔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3_1#8dbbd05a0.bracket?pid=c1c63aa2e&amp;color=0,0,0&amp;vpa=4&amp;vtp=1"/>
          <p:cNvSpPr/>
          <p:nvPr/>
        </p:nvSpPr>
        <p:spPr>
          <a:xfrm>
            <a:off x="1938401" y="14101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5_BD.12_2#8dbbd05a0?pid=c1c63aa2e&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685032" y="1951677"/>
            <a:ext cx="4828032" cy="100584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12_3#8dbbd05a0.choices?pid=c1c63aa2e&amp;color=0,0,0&amp;vtp=1&amp;bbb=1"/>
              <p:cNvSpPr/>
              <p:nvPr/>
            </p:nvSpPr>
            <p:spPr>
              <a:xfrm>
                <a:off x="722376" y="30946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A.“树</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虫</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鸟”的数量金字塔和能量金字塔可分别用图甲和图丙表示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.图丁不能表示能量金字塔与能量流动具有逐级递减的特点有关</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.生态金字塔中，每一种生物只能属于一层，每一层都不含分解者</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.生态金字塔中每一层代表一个营养级，图中“1”代表第一营养级</a:t>
                </a:r>
                <a:endParaRPr lang="en-US" altLang="zh-CN" sz="2000" dirty="0"/>
              </a:p>
            </p:txBody>
          </p:sp>
        </mc:Choice>
        <mc:Fallback>
          <p:sp>
            <p:nvSpPr>
              <p:cNvPr id="5" name="QC_5_BD.12_3#8dbbd05a0.choices?pid=c1c63aa2e&amp;color=0,0,0&amp;vtp=1&amp;bbb=1"/>
              <p:cNvSpPr>
                <a:spLocks noRot="1" noChangeAspect="1" noMove="1" noResize="1" noEditPoints="1" noAdjustHandles="1" noChangeArrowheads="1" noChangeShapeType="1" noTextEdit="1"/>
              </p:cNvSpPr>
              <p:nvPr/>
            </p:nvSpPr>
            <p:spPr>
              <a:xfrm>
                <a:off x="722376" y="3094677"/>
                <a:ext cx="10753344" cy="1796034"/>
              </a:xfrm>
              <a:prstGeom prst="rect">
                <a:avLst/>
              </a:prstGeom>
              <a:blipFill rotWithShape="1">
                <a:blip r:embed="rId2"/>
                <a:stretch>
                  <a:fillRect l="-4" t="-18"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4_1#8dbbd05a0?vop=1&amp;pid=c1c63aa2e&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一棵树上有很多植食性昆虫，还有少量捕食昆虫的鸟类，所以“树</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虫</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”的数量金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字塔可用图甲表示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；能量流动具有逐级递减的特点，所以其能量金字塔可用图丙表示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，不可用图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丁表示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，A、B正确；生态金字塔中，一种动物可以位于不同的食物链，属于不同营养级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，即可以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属于生态金字塔的两层甚至多层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，C错误；生态金字塔中每一层代表一个营养级，图中“1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第一营养级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5_AS.14_1#8dbbd05a0?vop=1&amp;pid=c1c63aa2e&amp;color=0,0,0&amp;vtp=1&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rotWithShape="1">
                <a:blip r:embed="rId1"/>
                <a:stretch>
                  <a:fillRect l="-4" t="-20" r="-1181" b="-20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5_1#513c25bbb?pid=c1c63aa2e&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［辽宁锦州2025高二期末］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生态金字塔是根据营养级绘制的，包括能量金字塔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有机物总干重）金字塔和数量金字塔。某人工桃园存在桃粉蚜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、二斑叶螨以及桃潜叶蛾等果树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害虫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，各类生物的数量保持相对稳定。下列关于桃园生态金字塔的叙述，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6_1#513c25bbb.bracket?pid=c1c63aa2e&amp;color=0,0,0&amp;vpa=5&amp;vtp=1"/>
          <p:cNvSpPr/>
          <p:nvPr/>
        </p:nvSpPr>
        <p:spPr>
          <a:xfrm>
            <a:off x="10053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15_2#513c25bbb.choices?pid=c1c63aa2e&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A.桃树和害虫构成的数量金字塔呈倒金字塔形，底部的桃树较少，顶部的害虫较多</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.桃园中生物量金字塔为上窄下宽，桃树的生物量大于桃园所有害虫的生物量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.能量金字塔中桃粉蚜、二斑叶螨以及桃潜叶蛾位于第二营养级，属于初级消费者</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.桃园暴发桃潜叶蛾灾害时，能量金字塔和生物量金字塔将与数量金字塔形状相似</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7_1#513c25bbb?vop=1&amp;pid=c1c63aa2e&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桃树个体大，一株桃树上可有许多害虫，</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因此桃树和害虫构成的数量金字塔呈倒金字塔形，</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金字塔底部桃树的数量较少</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，顶部害虫的数量较多，A正确；桃园生物量金字塔上窄下宽</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，桃树作</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为生产者</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，其生物量最大，大于桃园所有害虫的总生物量，B正确；桃粉蚜</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、二斑叶螨以及桃潜叶</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蛾都是以桃树为食的害虫</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，位于第二营养级，属于初级消费者，C正确；</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桃园暴发桃潜叶蛾灾害时，</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桃园能量金字塔和生物量金字塔的形状仍为上窄下宽</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，与数量金字塔形状并不相似，D错误。</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18_1#513c25bbb?vop=1&amp;pid=c1c63aa2e&amp;color=0,0,0&amp;vtp=1&amp;bt=1&amp;bbb=1&amp;hb=1"/>
          <p:cNvSpPr/>
          <p:nvPr/>
        </p:nvSpPr>
        <p:spPr>
          <a:xfrm>
            <a:off x="722376" y="969264"/>
            <a:ext cx="10753344" cy="31676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生态金字塔分析</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生态金字塔的每一层代表单位时间内每一营养级所同化的能量或有机物的总干重或生物个体数目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的相对值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，一般情况下，从下至上营养级升高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，各营养级的同化量或生物量或生物个体数量逐级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。能量金字塔通常都是上窄下宽的金字塔形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；而数量金字塔和生物量金字塔一般呈上窄下宽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的金字塔形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，但也有倒置情况，如森林生态系统中，树的个体大，一棵树上可有许多昆虫</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量金字塔是倒置的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9_1#750cd95e2?pid=2f40ac7db&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［湖北武汉2025高二期中］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研究生态系统的能量流动可以帮助人们将生物在时间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、空间上进行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合理配置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，增大流入生态系统的总能量。下列关于生态系统中能量流动的叙述，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0_1#750cd95e2.bracket?pid=2f40ac7db&amp;color=0,0,0&amp;vpa=6&amp;vtp=1"/>
          <p:cNvSpPr/>
          <p:nvPr/>
        </p:nvSpPr>
        <p:spPr>
          <a:xfrm>
            <a:off x="10815701" y="14101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19_2#750cd95e2.choices?pid=2f40ac7db&amp;color=0,0,0&amp;vtp=1&amp;bbb=1"/>
          <p:cNvSpPr/>
          <p:nvPr/>
        </p:nvSpPr>
        <p:spPr>
          <a:xfrm>
            <a:off x="722376" y="1876875"/>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A.不同类型的生态系统中，流入生态系统的总能量都是生产者固定的太阳能</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.“稻—萍—蛙”立体养殖能充分利用群落的空间和资源，提高能量传递效率</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.沼气发酵使植物同化的能量得到多级利用，沼渣施肥使能量重新流入生产者</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.玉米田除虫调整了能量流动关系，一定程度上提高了生产者同化量流向对人类有利方向的比例</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1_1#750cd95e2?vop=1&amp;pid=2f40ac7db&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不同类型的生态系统中，流入生态系统的总能量主要是生产者固定的太阳能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，但可能还有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其他形式的能量输入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，如人工投放饵料中的能量，A错误；“稻—萍—蛙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”立体养殖模式充分利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用了群落的空间和资源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，提高了能量利用率，但不能提高能量传递效率，B错误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；沼气发酵使植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物同化的能量得到多级利用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，沼渣施肥使无机营养物质被生产者利用，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但能量不能流入生产者，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错误；玉米田除虫调整了能量流动关系，减少了害虫对生产者的取食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，一定程度上提高了生产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者同化量流向对人类有利方向的比例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22_1#5d9995301?pid=2f40ac7db&amp;color=0,0,0&amp;vtp=1&amp;bt=1&amp;bbb=1&amp;hb=1"/>
          <p:cNvSpPr/>
          <p:nvPr/>
        </p:nvSpPr>
        <p:spPr>
          <a:xfrm>
            <a:off x="722376" y="972000"/>
            <a:ext cx="10753344" cy="1580134"/>
          </a:xfrm>
          <a:prstGeom prst="rect">
            <a:avLst/>
          </a:prstGeom>
          <a:noFill/>
        </p:spPr>
        <p:txBody>
          <a:bodyPr wrap="none" lIns="0" tIns="0" rIns="0" bIns="0" rtlCol="0" anchor="t"/>
          <a:lstStyle/>
          <a:p>
            <a:pPr algn="l" latinLnBrk="1">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［河北保定2025高二期末］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生态农业是一种注重可持续发展的农业生产模式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，稻田养鸭的模式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如图所示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，鸭子进入稻田后，可以捕食稻田内的部分杂草和害虫，同时疏松土壤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，其排泄物还可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以肥田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，促进水稻生长。鸭几乎不取食水稻。与传统水稻种植相比，稻田养鸭模式效益显著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表所示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pic>
        <p:nvPicPr>
          <p:cNvPr id="3" name="QO_5_BD.22_2#5d9995301?pid=2f40ac7db&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425696" y="2688913"/>
            <a:ext cx="3346704" cy="168249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O_5_BD.22_3#5d9995301?pid=2f40ac7db&amp;color=0,0,0&amp;vtp=1&amp;bbb=1"/>
          <p:cNvSpPr/>
          <p:nvPr/>
        </p:nvSpPr>
        <p:spPr>
          <a:xfrm>
            <a:off x="722376" y="4505013"/>
            <a:ext cx="10753344" cy="360934"/>
          </a:xfrm>
          <a:prstGeom prst="rect">
            <a:avLst/>
          </a:prstGeom>
          <a:noFill/>
        </p:spPr>
        <p:txBody>
          <a:bodyPr wrap="none" lIns="0" tIns="0" rIns="0" bIns="0" rtlCol="0" anchor="t"/>
          <a:lstStyle/>
          <a:p>
            <a:pPr algn="ctr" latinLnBrk="1">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稻田养鸭的效益计算表（单位：元/亩）</a:t>
            </a:r>
            <a:endParaRPr lang="en-US" altLang="zh-CN" sz="2000" dirty="0"/>
          </a:p>
        </p:txBody>
      </p:sp>
      <p:graphicFrame>
        <p:nvGraphicFramePr>
          <p:cNvPr id="19" name="QO_5_BD.22_4#5d9995301?colgroup=4,3,4,3,3,3,4,4,4&amp;pid=2f40ac7db&amp;color=0,0,0&amp;vtp=1&amp;bbb=1"/>
          <p:cNvGraphicFramePr>
            <a:graphicFrameLocks noGrp="1"/>
          </p:cNvGraphicFramePr>
          <p:nvPr/>
        </p:nvGraphicFramePr>
        <p:xfrm>
          <a:off x="722376" y="5004250"/>
          <a:ext cx="10652760" cy="1294384"/>
        </p:xfrm>
        <a:graphic>
          <a:graphicData uri="http://schemas.openxmlformats.org/drawingml/2006/table">
            <a:tbl>
              <a:tblPr/>
              <a:tblGrid>
                <a:gridCol w="1380744"/>
                <a:gridCol w="932688"/>
                <a:gridCol w="1371600"/>
                <a:gridCol w="941832"/>
                <a:gridCol w="941832"/>
                <a:gridCol w="941832"/>
                <a:gridCol w="1380744"/>
                <a:gridCol w="1380744"/>
                <a:gridCol w="1380744"/>
              </a:tblGrid>
              <a:tr h="427990">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施药工资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尼龙网</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鸭苗</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饲料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鸭产值</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水稻产值</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纯收入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33197">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水稻单种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278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238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33197">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稻田养鸭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148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378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22_5#5d9995301?pid=2f40ac7db&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回答下列问题：</a:t>
            </a:r>
            <a:endParaRPr lang="en-US" altLang="zh-CN" sz="2000" dirty="0"/>
          </a:p>
        </p:txBody>
      </p:sp>
      <p:sp>
        <p:nvSpPr>
          <p:cNvPr id="3" name="QB_6_BD.23_1#812ab103b?pid=5d9995301&amp;color=0,0,0&amp;vtp=1&amp;bbb=1&amp;hb=1"/>
          <p:cNvSpPr/>
          <p:nvPr/>
        </p:nvSpPr>
        <p:spPr>
          <a:xfrm>
            <a:off x="722376" y="1432941"/>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（1）生态系统是指一定空间内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相互作用而形成的统一整体，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其中害虫和鸭的种间关系是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B_6_AN.24_1#812ab103b.blank?pid=5d9995301&amp;color=0,0,0&amp;vpa=7&amp;vtp=1&amp;bbb=1"/>
          <p:cNvSpPr/>
          <p:nvPr/>
        </p:nvSpPr>
        <p:spPr>
          <a:xfrm>
            <a:off x="4691126" y="1394841"/>
            <a:ext cx="323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生物群落与它的非生物环境</a:t>
            </a:r>
            <a:endParaRPr lang="en-US" altLang="zh-CN" sz="2000" dirty="0"/>
          </a:p>
        </p:txBody>
      </p:sp>
      <p:sp>
        <p:nvSpPr>
          <p:cNvPr id="5" name="QB_6_AN.25_1#812ab103b.blank?pid=5d9995301&amp;color=0,0,0&amp;vpa=8&amp;vtp=1&amp;bbb=1"/>
          <p:cNvSpPr/>
          <p:nvPr/>
        </p:nvSpPr>
        <p:spPr>
          <a:xfrm>
            <a:off x="3779901" y="1832991"/>
            <a:ext cx="1962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种间竞争和捕食</a:t>
            </a:r>
            <a:endParaRPr lang="en-US" altLang="zh-CN" sz="2000" dirty="0"/>
          </a:p>
        </p:txBody>
      </p:sp>
      <p:sp>
        <p:nvSpPr>
          <p:cNvPr id="6" name="QB_6_AS.26_1#812ab103b?vop=1&amp;pid=5d9995301&amp;color=0,0,0&amp;vtp=1&amp;bbb=1&amp;hb=1"/>
          <p:cNvSpPr/>
          <p:nvPr/>
        </p:nvSpPr>
        <p:spPr>
          <a:xfrm>
            <a:off x="722376" y="2377567"/>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生态系统是指在一定空间内，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由生物群落与它的非生物环境相互作用而形成的统一整体。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鸭吃害虫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，二者之间存在捕食关系；同时害虫和鸭都可以取食稻田里的杂草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，二者之间还存在种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间竞争关系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1" end="1"/>
                                            </p:txEl>
                                          </p:spTgt>
                                        </p:tgtEl>
                                        <p:attrNameLst>
                                          <p:attrName>style.visibility</p:attrName>
                                        </p:attrNameLst>
                                      </p:cBhvr>
                                      <p:to>
                                        <p:strVal val="visible"/>
                                      </p:to>
                                    </p:set>
                                    <p:animEffect transition="in" filter="fade">
                                      <p:cBhvr>
                                        <p:cTn id="29" dur="500"/>
                                        <p:tgtEl>
                                          <p:spTgt spid="6">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txEl>
                                              <p:pRg st="2" end="2"/>
                                            </p:txEl>
                                          </p:spTgt>
                                        </p:tgtEl>
                                        <p:attrNameLst>
                                          <p:attrName>style.visibility</p:attrName>
                                        </p:attrNameLst>
                                      </p:cBhvr>
                                      <p:to>
                                        <p:strVal val="visible"/>
                                      </p:to>
                                    </p:set>
                                    <p:animEffect transition="in" filter="fade">
                                      <p:cBhvr>
                                        <p:cTn id="32"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20c0d3394.fixed?pid=bba17b508&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3#20c0d3394.fixed?pid=bba17b508&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第2节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生态系统的能量流动</a:t>
            </a:r>
            <a:endParaRPr lang="en-US" altLang="zh-CN" sz="4400" dirty="0"/>
          </a:p>
        </p:txBody>
      </p:sp>
      <p:pic>
        <p:nvPicPr>
          <p:cNvPr id="4" name="C_3#20c0d3394.fixed?pid=bba17b508&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20c0d3394.fixed?pid=bba17b508&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7_1#d95f329d4?pid=5d9995301&amp;color=0,0,0&amp;vtp=1&amp;bt=1&amp;bbb=1&amp;hb=1"/>
          <p:cNvSpPr/>
          <p:nvPr/>
        </p:nvSpPr>
        <p:spPr>
          <a:xfrm>
            <a:off x="722376" y="969264"/>
            <a:ext cx="10753344" cy="26719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）流入稻田的总能量是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与水稻单种相比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，稻田养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鸭模式下水稻产量明显提高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，请从种间关系和物质循环角度分析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答出两点）。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请从生态系统能量流动的角度分析将鸭引入农田的意义：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28_1#d95f329d4.blank?pid=5d9995301&amp;color=0,0,0&amp;vpa=9&amp;vtp=1&amp;bbb=1"/>
          <p:cNvSpPr/>
          <p:nvPr/>
        </p:nvSpPr>
        <p:spPr>
          <a:xfrm>
            <a:off x="3675126" y="931164"/>
            <a:ext cx="450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生产者固定的太阳能和饲料中的化学能</a:t>
            </a:r>
            <a:endParaRPr lang="en-US" altLang="zh-CN" sz="2000" dirty="0"/>
          </a:p>
        </p:txBody>
      </p:sp>
      <p:sp>
        <p:nvSpPr>
          <p:cNvPr id="4" name="QB_6_AN.29_1#d95f329d4.blank?pid=5d9995301&amp;color=0,0,0&amp;vpa=10&amp;vtp=1&amp;bbb=1&amp;hb=1"/>
          <p:cNvSpPr/>
          <p:nvPr/>
        </p:nvSpPr>
        <p:spPr>
          <a:xfrm>
            <a:off x="722377" y="1388364"/>
            <a:ext cx="10749631" cy="13134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鸭吃杂草，能减小</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杂草与水稻的竞争</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；鸭吃害虫，能减少害虫对水稻的取食；鸭粪等被分解者分解成无机盐</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、二氧</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化碳等</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，促进水稻生长</a:t>
            </a:r>
            <a:endParaRPr lang="en-US" altLang="zh-CN" sz="2000" dirty="0"/>
          </a:p>
        </p:txBody>
      </p:sp>
      <p:sp>
        <p:nvSpPr>
          <p:cNvPr id="5" name="QB_6_AN.30_1#d95f329d4.blank?pid=5d9995301&amp;color=0,0,0&amp;vpa=11&amp;vtp=1&amp;bbb=1&amp;hb=1"/>
          <p:cNvSpPr/>
          <p:nvPr/>
        </p:nvSpPr>
        <p:spPr>
          <a:xfrm>
            <a:off x="722376" y="2759964"/>
            <a:ext cx="10753344" cy="856234"/>
          </a:xfrm>
          <a:prstGeom prst="rect">
            <a:avLst/>
          </a:prstGeom>
          <a:noFill/>
        </p:spPr>
        <p:txBody>
          <a:bodyPr wrap="square" lIns="0" tIns="0" rIns="0" bIns="0" rtlCol="0" anchor="t"/>
          <a:lstStyle/>
          <a:p>
            <a:pP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鸭吃杂草和害虫，可以帮助人们合理地调整生态系统中的能量流动关系</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，使能量持续高效地流向</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对人类最有益的部分</a:t>
            </a:r>
            <a:endParaRPr lang="en-US" altLang="zh-CN" sz="2000" dirty="0"/>
          </a:p>
        </p:txBody>
      </p:sp>
      <p:sp>
        <p:nvSpPr>
          <p:cNvPr id="6" name="QB_6_AS.31_1#d95f329d4?vop=1&amp;pid=5d9995301&amp;color=0,0,0&amp;vtp=1&amp;bbb=1&amp;hb=1"/>
          <p:cNvSpPr/>
          <p:nvPr/>
        </p:nvSpPr>
        <p:spPr>
          <a:xfrm>
            <a:off x="722376" y="3749167"/>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流入稻田生态系统的总能量是生产者固定的太阳能和饲料中的化学能。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从种间关系角度看，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鸭吃杂草和害虫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，能减少杂草与水稻的竞争和害虫对水稻的取食，从而使水稻产量提高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；从物质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循环角度看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，鸭的粪便被分解者分解成无机盐、二氧化碳等，能促进水稻生长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。从生态系统能量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流动角度分析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，鸭吃杂草和害虫，可帮助人们合理地调整生态系统中能量流动关系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，使能量持续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高效地流向对人类最有益的部分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5">
                                            <p:bg/>
                                          </p:spTgt>
                                        </p:tgtEl>
                                        <p:attrNameLst>
                                          <p:attrName>style.visibility</p:attrName>
                                        </p:attrNameLst>
                                      </p:cBhvr>
                                      <p:to>
                                        <p:strVal val="visible"/>
                                      </p:to>
                                    </p:set>
                                    <p:animEffect transition="in" filter="fade">
                                      <p:cBhvr>
                                        <p:cTn id="29" dur="500"/>
                                        <p:tgtEl>
                                          <p:spTgt spid="5">
                                            <p:bg/>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0" end="0"/>
                                            </p:txEl>
                                          </p:spTgt>
                                        </p:tgtEl>
                                        <p:attrNameLst>
                                          <p:attrName>style.visibility</p:attrName>
                                        </p:attrNameLst>
                                      </p:cBhvr>
                                      <p:to>
                                        <p:strVal val="visible"/>
                                      </p:to>
                                    </p:set>
                                    <p:animEffect transition="in" filter="fade">
                                      <p:cBhvr>
                                        <p:cTn id="32" dur="500"/>
                                        <p:tgtEl>
                                          <p:spTgt spid="5">
                                            <p:txEl>
                                              <p:pRg st="0" end="0"/>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1" end="1"/>
                                            </p:txEl>
                                          </p:spTgt>
                                        </p:tgtEl>
                                        <p:attrNameLst>
                                          <p:attrName>style.visibility</p:attrName>
                                        </p:attrNameLst>
                                      </p:cBhvr>
                                      <p:to>
                                        <p:strVal val="visible"/>
                                      </p:to>
                                    </p:set>
                                    <p:animEffect transition="in" filter="fade">
                                      <p:cBhvr>
                                        <p:cTn id="35" dur="500"/>
                                        <p:tgtEl>
                                          <p:spTgt spid="5">
                                            <p:txEl>
                                              <p:pRg st="1" end="1"/>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6">
                                            <p:bg/>
                                          </p:spTgt>
                                        </p:tgtEl>
                                        <p:attrNameLst>
                                          <p:attrName>style.visibility</p:attrName>
                                        </p:attrNameLst>
                                      </p:cBhvr>
                                      <p:to>
                                        <p:strVal val="visible"/>
                                      </p:to>
                                    </p:set>
                                    <p:animEffect transition="in" filter="fade">
                                      <p:cBhvr>
                                        <p:cTn id="40" dur="500"/>
                                        <p:tgtEl>
                                          <p:spTgt spid="6">
                                            <p:bg/>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xEl>
                                              <p:pRg st="0" end="0"/>
                                            </p:txEl>
                                          </p:spTgt>
                                        </p:tgtEl>
                                        <p:attrNameLst>
                                          <p:attrName>style.visibility</p:attrName>
                                        </p:attrNameLst>
                                      </p:cBhvr>
                                      <p:to>
                                        <p:strVal val="visible"/>
                                      </p:to>
                                    </p:set>
                                    <p:animEffect transition="in" filter="fade">
                                      <p:cBhvr>
                                        <p:cTn id="43" dur="500"/>
                                        <p:tgtEl>
                                          <p:spTgt spid="6">
                                            <p:txEl>
                                              <p:pRg st="0" end="0"/>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6">
                                            <p:txEl>
                                              <p:pRg st="1" end="1"/>
                                            </p:txEl>
                                          </p:spTgt>
                                        </p:tgtEl>
                                        <p:attrNameLst>
                                          <p:attrName>style.visibility</p:attrName>
                                        </p:attrNameLst>
                                      </p:cBhvr>
                                      <p:to>
                                        <p:strVal val="visible"/>
                                      </p:to>
                                    </p:set>
                                    <p:animEffect transition="in" filter="fade">
                                      <p:cBhvr>
                                        <p:cTn id="46" dur="500"/>
                                        <p:tgtEl>
                                          <p:spTgt spid="6">
                                            <p:txEl>
                                              <p:pRg st="1" end="1"/>
                                            </p:txEl>
                                          </p:spTgt>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6">
                                            <p:txEl>
                                              <p:pRg st="2" end="2"/>
                                            </p:txEl>
                                          </p:spTgt>
                                        </p:tgtEl>
                                        <p:attrNameLst>
                                          <p:attrName>style.visibility</p:attrName>
                                        </p:attrNameLst>
                                      </p:cBhvr>
                                      <p:to>
                                        <p:strVal val="visible"/>
                                      </p:to>
                                    </p:set>
                                    <p:animEffect transition="in" filter="fade">
                                      <p:cBhvr>
                                        <p:cTn id="49" dur="500"/>
                                        <p:tgtEl>
                                          <p:spTgt spid="6">
                                            <p:txEl>
                                              <p:pRg st="2" end="2"/>
                                            </p:txEl>
                                          </p:spTgt>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6">
                                            <p:txEl>
                                              <p:pRg st="3" end="3"/>
                                            </p:txEl>
                                          </p:spTgt>
                                        </p:tgtEl>
                                        <p:attrNameLst>
                                          <p:attrName>style.visibility</p:attrName>
                                        </p:attrNameLst>
                                      </p:cBhvr>
                                      <p:to>
                                        <p:strVal val="visible"/>
                                      </p:to>
                                    </p:set>
                                    <p:animEffect transition="in" filter="fade">
                                      <p:cBhvr>
                                        <p:cTn id="52" dur="500"/>
                                        <p:tgtEl>
                                          <p:spTgt spid="6">
                                            <p:txEl>
                                              <p:pRg st="3" end="3"/>
                                            </p:txEl>
                                          </p:spTgt>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6">
                                            <p:txEl>
                                              <p:pRg st="4" end="4"/>
                                            </p:txEl>
                                          </p:spTgt>
                                        </p:tgtEl>
                                        <p:attrNameLst>
                                          <p:attrName>style.visibility</p:attrName>
                                        </p:attrNameLst>
                                      </p:cBhvr>
                                      <p:to>
                                        <p:strVal val="visible"/>
                                      </p:to>
                                    </p:set>
                                    <p:animEffect transition="in" filter="fade">
                                      <p:cBhvr>
                                        <p:cTn id="55"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2_1#eab663fa0?pid=5d9995301&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（3）据表可知，与传统水稻种植相比，稻田养鸭取得了明显的生态效益和经济效益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，具体表现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答出两点）。</a:t>
            </a:r>
            <a:endParaRPr lang="en-US" altLang="zh-CN" sz="2000" dirty="0"/>
          </a:p>
        </p:txBody>
      </p:sp>
      <p:sp>
        <p:nvSpPr>
          <p:cNvPr id="3" name="QB_6_AN.33_1#eab663fa0.blank?pid=5d9995301&amp;color=0,0,0&amp;vpa=12&amp;vtp=1&amp;bbb=1"/>
          <p:cNvSpPr/>
          <p:nvPr/>
        </p:nvSpPr>
        <p:spPr>
          <a:xfrm>
            <a:off x="985901" y="1372050"/>
            <a:ext cx="5264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减少了农药的使用，保护了环境；增加了收入</a:t>
            </a:r>
            <a:endParaRPr lang="en-US" altLang="zh-CN" sz="2000" dirty="0"/>
          </a:p>
        </p:txBody>
      </p:sp>
      <p:sp>
        <p:nvSpPr>
          <p:cNvPr id="4" name="QB_6_AS.34_1#eab663fa0?vop=1&amp;pid=5d9995301&amp;color=0,0,0&amp;vtp=1&amp;bbb=1&amp;hb=1"/>
          <p:cNvSpPr/>
          <p:nvPr/>
        </p:nvSpPr>
        <p:spPr>
          <a:xfrm>
            <a:off x="722376" y="1922595"/>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生态效益方面，稻田养鸭减少了农药的使用，从而保护了环境；经济效益方面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，稻田养鸭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增加了收入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35_1#5570a3172?pid=2258ef8b0&amp;color=0,0,0&amp;vtp=1&amp;bt=1&amp;bbb=1&amp;hb=1"/>
          <p:cNvSpPr/>
          <p:nvPr/>
        </p:nvSpPr>
        <p:spPr>
          <a:xfrm>
            <a:off x="722376" y="969265"/>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［天津蓟州区2024高二月考］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下表是某昆虫摄食植物后的能量流动情况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AlternateContent xmlns:mc="http://schemas.openxmlformats.org/markup-compatibility/2006" xmlns:a14="http://schemas.microsoft.com/office/drawing/2010/main">
        <mc:Choice Requires="a14">
          <p:graphicFrame>
            <p:nvGraphicFramePr>
              <p:cNvPr id="23" name="QC_6_BD.35_2#5570a3172?colgroup=11,8,8,11&amp;pid=2258ef8b0&amp;color=0,0,0&amp;vtp=1&amp;bbb=1"/>
              <p:cNvGraphicFramePr>
                <a:graphicFrameLocks noGrp="1"/>
              </p:cNvGraphicFramePr>
              <p:nvPr/>
            </p:nvGraphicFramePr>
            <p:xfrm>
              <a:off x="722376" y="1949450"/>
              <a:ext cx="10725912" cy="852678"/>
            </p:xfrm>
            <a:graphic>
              <a:graphicData uri="http://schemas.openxmlformats.org/drawingml/2006/table">
                <a:tbl>
                  <a:tblPr/>
                  <a:tblGrid>
                    <a:gridCol w="3108960"/>
                    <a:gridCol w="2249424"/>
                    <a:gridCol w="2249424"/>
                    <a:gridCol w="3118104"/>
                  </a:tblGrid>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项目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摄入量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粪便量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呼吸消耗量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130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23" name="QC_6_BD.35_2#5570a3172?colgroup=11,8,8,11&amp;pid=2258ef8b0&amp;color=0,0,0&amp;vtp=1&amp;bbb=1"/>
              <p:cNvGraphicFramePr>
                <a:graphicFrameLocks noGrp="1"/>
              </p:cNvGraphicFramePr>
              <p:nvPr/>
            </p:nvGraphicFramePr>
            <p:xfrm>
              <a:off x="722376" y="1949450"/>
              <a:ext cx="10725912" cy="852678"/>
            </p:xfrm>
            <a:graphic>
              <a:graphicData uri="http://schemas.openxmlformats.org/drawingml/2006/table">
                <a:tbl>
                  <a:tblPr/>
                  <a:tblGrid>
                    <a:gridCol w="3108960"/>
                    <a:gridCol w="2249424"/>
                    <a:gridCol w="2249424"/>
                    <a:gridCol w="3118104"/>
                  </a:tblGrid>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项目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摄入量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粪便量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呼吸消耗量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72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130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p:sp>
        <p:nvSpPr>
          <p:cNvPr id="4" name="QC_6_AN.36_1#5570a3172.bracket?pid=2258ef8b0&amp;color=0,0,0&amp;vpa=13&amp;vtp=1"/>
          <p:cNvSpPr/>
          <p:nvPr/>
        </p:nvSpPr>
        <p:spPr>
          <a:xfrm>
            <a:off x="922401" y="1407415"/>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mc:AlternateContent xmlns:mc="http://schemas.openxmlformats.org/markup-compatibility/2006">
        <mc:Choice xmlns:a14="http://schemas.microsoft.com/office/drawing/2010/main" Requires="a14">
          <p:sp>
            <p:nvSpPr>
              <p:cNvPr id="5" name="QC_6_BD.35_3#5570a3172.choices?pid=2258ef8b0&amp;color=0,0,0&amp;vtp=1&amp;bbb=1"/>
              <p:cNvSpPr/>
              <p:nvPr/>
            </p:nvSpPr>
            <p:spPr>
              <a:xfrm>
                <a:off x="722376" y="2940050"/>
                <a:ext cx="10753344" cy="1781302"/>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A.昆虫的同化量是</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410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.昆虫的粪便量属于植物同化的能量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.呼吸消耗量是用于昆虫的生长、发育和繁殖的能量</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.储存在昆虫体内有机物中的能量为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280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5" name="QC_6_BD.35_3#5570a3172.choices?pid=2258ef8b0&amp;color=0,0,0&amp;vtp=1&amp;bbb=1"/>
              <p:cNvSpPr>
                <a:spLocks noRot="1" noChangeAspect="1" noMove="1" noResize="1" noEditPoints="1" noAdjustHandles="1" noChangeArrowheads="1" noChangeShapeType="1" noTextEdit="1"/>
              </p:cNvSpPr>
              <p:nvPr/>
            </p:nvSpPr>
            <p:spPr>
              <a:xfrm>
                <a:off x="722376" y="2940050"/>
                <a:ext cx="10753344" cy="1781302"/>
              </a:xfrm>
              <a:prstGeom prst="rect">
                <a:avLst/>
              </a:prstGeom>
              <a:blipFill rotWithShape="1">
                <a:blip r:embed="rId2"/>
                <a:stretch>
                  <a:fillRect l="-4" b="-266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37_1#5570a3172?vop=1&amp;pid=2258ef8b0&amp;color=0,0,0&amp;vtp=1&amp;bt=1&amp;bbb=1&amp;hb=1"/>
              <p:cNvSpPr/>
              <p:nvPr/>
            </p:nvSpPr>
            <p:spPr>
              <a:xfrm>
                <a:off x="722376" y="972000"/>
                <a:ext cx="10753344" cy="17960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昆虫的同化量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摄入量-粪便量</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410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210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；昆虫的粪便量属于上一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营养级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（植物）同化量的一部分，B正确；同化量-呼吸消耗量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昆虫用于生长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、发育和繁殖的能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，C错误；储存在昆虫体内有机物中的能量为同化量-呼吸消耗量</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130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2" name="QC_6_AS.37_1#5570a3172?vop=1&amp;pid=2258ef8b0&amp;color=0,0,0&amp;vtp=1&amp;bt=1&amp;bbb=1&amp;hb=1"/>
              <p:cNvSpPr>
                <a:spLocks noRot="1" noChangeAspect="1" noMove="1" noResize="1" noEditPoints="1" noAdjustHandles="1" noChangeArrowheads="1" noChangeShapeType="1" noTextEdit="1"/>
              </p:cNvSpPr>
              <p:nvPr/>
            </p:nvSpPr>
            <p:spPr>
              <a:xfrm>
                <a:off x="722376" y="972000"/>
                <a:ext cx="10753344" cy="1796034"/>
              </a:xfrm>
              <a:prstGeom prst="rect">
                <a:avLst/>
              </a:prstGeom>
              <a:blipFill rotWithShape="1">
                <a:blip r:embed="rId1"/>
                <a:stretch>
                  <a:fillRect l="-4" t="-25" r="-602" b="-250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EX.38_1#5570a3172?vop=1&amp;pid=2258ef8b0&amp;color=0,0,0&amp;vtp=1&amp;bt=1&amp;bbb=1&amp;hb=1"/>
              <p:cNvSpPr/>
              <p:nvPr/>
            </p:nvSpPr>
            <p:spPr>
              <a:xfrm>
                <a:off x="722376" y="969264"/>
                <a:ext cx="10753344" cy="22532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能量流动过程分析</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1）同化量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摄入量：消费者同化的能量等于消费者摄入的能量减去粪便中的能量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，粪便中的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能量属于上一营养级同化量的一部分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2）储存能量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同化量：储存能量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同化量-呼吸消耗量。</a:t>
                </a:r>
                <a:endParaRPr lang="en-US" altLang="zh-CN" sz="2000" dirty="0"/>
              </a:p>
            </p:txBody>
          </p:sp>
        </mc:Choice>
        <mc:Fallback>
          <p:sp>
            <p:nvSpPr>
              <p:cNvPr id="2" name="QC_6_EX.38_1#5570a3172?vop=1&amp;pid=2258ef8b0&amp;color=0,0,0&amp;vtp=1&amp;bt=1&amp;bbb=1&amp;hb=1"/>
              <p:cNvSpPr>
                <a:spLocks noRot="1" noChangeAspect="1" noMove="1" noResize="1" noEditPoints="1" noAdjustHandles="1" noChangeArrowheads="1" noChangeShapeType="1" noTextEdit="1"/>
              </p:cNvSpPr>
              <p:nvPr/>
            </p:nvSpPr>
            <p:spPr>
              <a:xfrm>
                <a:off x="722376" y="969264"/>
                <a:ext cx="10753344" cy="2253234"/>
              </a:xfrm>
              <a:prstGeom prst="rect">
                <a:avLst/>
              </a:prstGeom>
              <a:blipFill rotWithShape="1">
                <a:blip r:embed="rId1"/>
                <a:stretch>
                  <a:fillRect l="-4" t="-11" b="-200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02b339441.fixed?pid=bba17b508&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3#02b339441.fixed?pid=bba17b508&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第2节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生态系统的能量流动</a:t>
            </a:r>
            <a:endParaRPr lang="en-US" altLang="zh-CN" sz="4400" dirty="0"/>
          </a:p>
        </p:txBody>
      </p:sp>
      <p:pic>
        <p:nvPicPr>
          <p:cNvPr id="4" name="C_3#02b339441.fixed?pid=bba17b508&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02b339441.fixed?pid=bba17b508&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39_1#a60bd81b8?pid=02b339441&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［江西南昌二中2025高二期末］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如图为某生态系统中流经第二营养级的能量示意图，其中</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示该营养级生物的摄入量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𝑓</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表示流向第三营养级的能量。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下列叙述不正确的是(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39_1#a60bd81b8?pid=02b339441&amp;color=0,0,0&amp;vtp=1&amp;bt=1&amp;bbb=1&amp;hb=1"/>
              <p:cNvSpPr>
                <a:spLocks noRot="1" noChangeAspect="1" noMove="1" noResize="1" noEditPoints="1" noAdjustHandles="1" noChangeArrowheads="1" noChangeShapeType="1" noTextEdit="1"/>
              </p:cNvSpPr>
              <p:nvPr/>
            </p:nvSpPr>
            <p:spPr>
              <a:xfrm>
                <a:off x="722376" y="972000"/>
                <a:ext cx="10753344" cy="843153"/>
              </a:xfrm>
              <a:prstGeom prst="rect">
                <a:avLst/>
              </a:prstGeom>
              <a:blipFill rotWithShape="1">
                <a:blip r:embed="rId1"/>
                <a:stretch>
                  <a:fillRect l="-4" t="-53" b="-5384"/>
                </a:stretch>
              </a:blipFill>
            </p:spPr>
            <p:txBody>
              <a:bodyPr/>
              <a:lstStyle/>
              <a:p>
                <a:r>
                  <a:rPr lang="zh-CN" altLang="en-US">
                    <a:noFill/>
                  </a:rPr>
                  <a:t> </a:t>
                </a:r>
              </a:p>
            </p:txBody>
          </p:sp>
        </mc:Fallback>
      </mc:AlternateContent>
      <p:sp>
        <p:nvSpPr>
          <p:cNvPr id="3" name="QC_4_AN.40_1#a60bd81b8.bracket?pid=02b339441&amp;color=0,0,0&amp;vpa=14&amp;vtp=1"/>
          <p:cNvSpPr/>
          <p:nvPr/>
        </p:nvSpPr>
        <p:spPr>
          <a:xfrm>
            <a:off x="9705531" y="14101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4_BD.39_2#a60bd81b8?htil=3&amp;pid=02b339441&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255400" y="1951677"/>
            <a:ext cx="3118104" cy="149047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39_3#a60bd81b8.choices?htil=3&amp;pid=02b339441&amp;color=0,0,0&amp;vtp=1&amp;bbb=1"/>
              <p:cNvSpPr/>
              <p:nvPr/>
            </p:nvSpPr>
            <p:spPr>
              <a:xfrm>
                <a:off x="722376" y="1824677"/>
                <a:ext cx="7498080"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A.图中</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表示第二营养级的同化量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蕴含的能量均未被第二营养级同化</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𝑒</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表示呼吸作用以热能形式散失的能量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.畜牧业中，圈养与放养相比，可提高图中</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的值</a:t>
                </a:r>
                <a:endParaRPr lang="en-US" altLang="zh-CN" sz="2000" dirty="0"/>
              </a:p>
            </p:txBody>
          </p:sp>
        </mc:Choice>
        <mc:Fallback>
          <p:sp>
            <p:nvSpPr>
              <p:cNvPr id="5" name="QC_4_BD.39_3#a60bd81b8.choices?htil=3&amp;pid=02b339441&amp;color=0,0,0&amp;vtp=1&amp;bbb=1"/>
              <p:cNvSpPr>
                <a:spLocks noRot="1" noChangeAspect="1" noMove="1" noResize="1" noEditPoints="1" noAdjustHandles="1" noChangeArrowheads="1" noChangeShapeType="1" noTextEdit="1"/>
              </p:cNvSpPr>
              <p:nvPr/>
            </p:nvSpPr>
            <p:spPr>
              <a:xfrm>
                <a:off x="722376" y="1824677"/>
                <a:ext cx="7498080" cy="1866900"/>
              </a:xfrm>
              <a:prstGeom prst="rect">
                <a:avLst/>
              </a:prstGeom>
              <a:blipFill rotWithShape="1">
                <a:blip r:embed="rId3"/>
                <a:stretch>
                  <a:fillRect l="-5" t="-17" r="5" b="1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EX.41_1#a60bd81b8?vop=1&amp;pid=02b339441&amp;color=0,0,0&amp;vtp=1&amp;bt=1&amp;bbb=1&amp;hb=1"/>
              <p:cNvSpPr/>
              <p:nvPr/>
            </p:nvSpPr>
            <p:spPr>
              <a:xfrm>
                <a:off x="722376" y="969264"/>
                <a:ext cx="10753344" cy="17833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题图表示能量流经某生态系统第二营养级的示意图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表示该营养级摄入的能量，那么</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该营养级同化的能量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表示用于生长、发育和繁殖的能量，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表示分解者利用的能量，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𝑒</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吸作用中以热能形式散失的能量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𝑓</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表示流向下一营养级的能量。据此答题即可。</a:t>
                </a:r>
                <a:endParaRPr lang="en-US" altLang="zh-CN" sz="2000" dirty="0"/>
              </a:p>
            </p:txBody>
          </p:sp>
        </mc:Choice>
        <mc:Fallback>
          <p:sp>
            <p:nvSpPr>
              <p:cNvPr id="2" name="QC_4_EX.41_1#a60bd81b8?vop=1&amp;pid=02b339441&amp;color=0,0,0&amp;vtp=1&amp;bt=1&amp;bbb=1&amp;hb=1"/>
              <p:cNvSpPr>
                <a:spLocks noRot="1" noChangeAspect="1" noMove="1" noResize="1" noEditPoints="1" noAdjustHandles="1" noChangeArrowheads="1" noChangeShapeType="1" noTextEdit="1"/>
              </p:cNvSpPr>
              <p:nvPr/>
            </p:nvSpPr>
            <p:spPr>
              <a:xfrm>
                <a:off x="722376" y="969264"/>
                <a:ext cx="10753344" cy="1783334"/>
              </a:xfrm>
              <a:prstGeom prst="rect">
                <a:avLst/>
              </a:prstGeom>
              <a:blipFill rotWithShape="1">
                <a:blip r:embed="rId1"/>
                <a:stretch>
                  <a:fillRect l="-4" t="-14" r="-632" b="-253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42_1#a60bd81b8?vop=1&amp;pid=02b339441&amp;color=0,0,0&amp;vtp=1&amp;bt=1&amp;bbb=1&amp;hb=1"/>
              <p:cNvSpPr/>
              <p:nvPr/>
            </p:nvSpPr>
            <p:spPr>
              <a:xfrm>
                <a:off x="722376" y="972000"/>
                <a:ext cx="10753344" cy="23241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由思路导引可知</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表示第二营养级同化的能量，A正确</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表示分解者利用的能量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有一部分能量未被第二营养级同化，由第二营养级流入分解者的能量是被第二营养级同化的能量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的一部分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，B错误；由思路导引可知</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𝑒</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表示呼吸作用中以热能形式散失的能量，C正确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；圈养的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动物运动量小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，以呼吸作用散失的能量少，更多的能量用于生长、发育和繁殖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，所以圈养与放养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相比</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增大，可提高</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的值，D正确。</a:t>
                </a:r>
                <a:endParaRPr lang="en-US" altLang="zh-CN" sz="2200" dirty="0"/>
              </a:p>
            </p:txBody>
          </p:sp>
        </mc:Choice>
        <mc:Fallback>
          <p:sp>
            <p:nvSpPr>
              <p:cNvPr id="2" name="QC_4_AS.42_1#a60bd81b8?vop=1&amp;pid=02b339441&amp;color=0,0,0&amp;vtp=1&amp;bt=1&amp;bbb=1&amp;hb=1"/>
              <p:cNvSpPr>
                <a:spLocks noRot="1" noChangeAspect="1" noMove="1" noResize="1" noEditPoints="1" noAdjustHandles="1" noChangeArrowheads="1" noChangeShapeType="1" noTextEdit="1"/>
              </p:cNvSpPr>
              <p:nvPr/>
            </p:nvSpPr>
            <p:spPr>
              <a:xfrm>
                <a:off x="722376" y="972000"/>
                <a:ext cx="10753344" cy="2324100"/>
              </a:xfrm>
              <a:prstGeom prst="rect">
                <a:avLst/>
              </a:prstGeom>
              <a:blipFill rotWithShape="1">
                <a:blip r:embed="rId1"/>
                <a:stretch>
                  <a:fillRect l="-4" t="-19" r="-402"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43_1#9e54734f5?pid=02b339441&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［河南信阳高级中学2025高二月考］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如图是巴拿马热带森林与英吉利海峡的生物量金字塔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列有关叙述不正确的是(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44_1#9e54734f5.bracket?pid=02b339441&amp;color=0,0,0&amp;vpa=15&amp;vtp=1"/>
          <p:cNvSpPr/>
          <p:nvPr/>
        </p:nvSpPr>
        <p:spPr>
          <a:xfrm>
            <a:off x="3462401" y="14101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4_BD.43_3#9e54734f5?iti=3&amp;htil=1&amp;pid=02b339441&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478024" y="1951677"/>
            <a:ext cx="1856232" cy="123444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4_BD.43_4#9e54734f5?iti=4&amp;htil=1&amp;pid=02b339441&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019288" y="2125413"/>
            <a:ext cx="1527048" cy="105156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4_BD.43_5#9e54734f5?iti=3&amp;htil=1&amp;pid=02b339441&amp;color=0,0,0&amp;vtp=1&amp;bbb=1"/>
          <p:cNvSpPr/>
          <p:nvPr/>
        </p:nvSpPr>
        <p:spPr>
          <a:xfrm>
            <a:off x="3175952" y="3313117"/>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7" name="QC_4_BD.43_6#9e54734f5?iti=4&amp;htil=1&amp;pid=02b339441&amp;color=0,0,0&amp;vtp=1&amp;bbb=1"/>
          <p:cNvSpPr/>
          <p:nvPr/>
        </p:nvSpPr>
        <p:spPr>
          <a:xfrm>
            <a:off x="8552624" y="3303973"/>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mc:AlternateContent xmlns:mc="http://schemas.openxmlformats.org/markup-compatibility/2006">
        <mc:Choice xmlns:a14="http://schemas.microsoft.com/office/drawing/2010/main" Requires="a14">
          <p:sp>
            <p:nvSpPr>
              <p:cNvPr id="8" name="QC_4_BD.43_7#9e54734f5?pid=02b339441&amp;color=0,0,0&amp;vtp=1&amp;bbb=1"/>
              <p:cNvSpPr/>
              <p:nvPr/>
            </p:nvSpPr>
            <p:spPr>
              <a:xfrm>
                <a:off x="722376" y="3776286"/>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代表生产者，C代表消费者，数字代表生物量相对值</a:t>
                </a:r>
                <a:endParaRPr lang="en-US" altLang="zh-CN" sz="2000" dirty="0"/>
              </a:p>
            </p:txBody>
          </p:sp>
        </mc:Choice>
        <mc:Fallback>
          <p:sp>
            <p:nvSpPr>
              <p:cNvPr id="8" name="QC_4_BD.43_7#9e54734f5?pid=02b339441&amp;color=0,0,0&amp;vtp=1&amp;bbb=1"/>
              <p:cNvSpPr>
                <a:spLocks noRot="1" noChangeAspect="1" noMove="1" noResize="1" noEditPoints="1" noAdjustHandles="1" noChangeArrowheads="1" noChangeShapeType="1" noTextEdit="1"/>
              </p:cNvSpPr>
              <p:nvPr/>
            </p:nvSpPr>
            <p:spPr>
              <a:xfrm>
                <a:off x="722376" y="3776286"/>
                <a:ext cx="10753344" cy="408559"/>
              </a:xfrm>
              <a:prstGeom prst="rect">
                <a:avLst/>
              </a:prstGeom>
              <a:blipFill rotWithShape="1">
                <a:blip r:embed="rId3"/>
                <a:stretch>
                  <a:fillRect l="-4" t="-141" b="-11765"/>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9" name="QC_4_BD.43_8#9e54734f5.choices?pid=02b339441&amp;color=0,0,0&amp;vtp=1&amp;bbb=1"/>
              <p:cNvSpPr/>
              <p:nvPr/>
            </p:nvSpPr>
            <p:spPr>
              <a:xfrm>
                <a:off x="722376" y="41868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A.图1中可能存在多条食物链</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.图1与图2形成差异的原因是海洋生态系统主要以捕食食物链为主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.图2表明英吉利海峡两营养级之间的生物量呈倒金字塔形</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.图1中</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的生物量实际上就是</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净生产量在某一调查时刻前的现存量，而非积累量</a:t>
                </a:r>
                <a:endParaRPr lang="en-US" altLang="zh-CN" sz="2000" dirty="0"/>
              </a:p>
            </p:txBody>
          </p:sp>
        </mc:Choice>
        <mc:Fallback>
          <p:sp>
            <p:nvSpPr>
              <p:cNvPr id="9" name="QC_4_BD.43_8#9e54734f5.choices?pid=02b339441&amp;color=0,0,0&amp;vtp=1&amp;bbb=1"/>
              <p:cNvSpPr>
                <a:spLocks noRot="1" noChangeAspect="1" noMove="1" noResize="1" noEditPoints="1" noAdjustHandles="1" noChangeArrowheads="1" noChangeShapeType="1" noTextEdit="1"/>
              </p:cNvSpPr>
              <p:nvPr/>
            </p:nvSpPr>
            <p:spPr>
              <a:xfrm>
                <a:off x="722376" y="4186877"/>
                <a:ext cx="10753344" cy="1796034"/>
              </a:xfrm>
              <a:prstGeom prst="rect">
                <a:avLst/>
              </a:prstGeom>
              <a:blipFill rotWithShape="1">
                <a:blip r:embed="rId4"/>
                <a:stretch>
                  <a:fillRect l="-4" t="-18"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0171ae52d?pid=d5ae8df3f&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［河北衡水武强中学2025高二期末］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一切生命活动都伴随着能量的变化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。下面有关生态系统的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能量流动的表述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0171ae52d.bracket?pid=d5ae8df3f&amp;color=0,0,0&amp;vpa=1&amp;vtp=1"/>
          <p:cNvSpPr/>
          <p:nvPr/>
        </p:nvSpPr>
        <p:spPr>
          <a:xfrm>
            <a:off x="3970401" y="14101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1_2#0171ae52d.choices?pid=d5ae8df3f&amp;color=0,0,0&amp;vtp=1&amp;bbb=1"/>
          <p:cNvSpPr/>
          <p:nvPr/>
        </p:nvSpPr>
        <p:spPr>
          <a:xfrm>
            <a:off x="722376" y="18768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A.只有生产者能将太阳能输入生态系统中</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.能量只能沿食物链单向流动，不可逆转</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.生态系统中初级消费者的个体数量一定大于次级消费者</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.不同营养级的生物获取能量的途径可能存在差别</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45_1#9e54734f5?vop=1&amp;pid=02b339441&amp;color=0,0,0&amp;vtp=1&amp;bt=1&amp;bbb=1&amp;hb=1"/>
              <p:cNvSpPr/>
              <p:nvPr/>
            </p:nvSpPr>
            <p:spPr>
              <a:xfrm>
                <a:off x="722376" y="972000"/>
                <a:ext cx="10753344" cy="27104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生物量金字塔表示各个营养级的生物量之间的关系，每一个营养级可能有多种生物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中可能存在多条食物链，A正确；在海洋生态系统中，由于浮游植物的个体小、繁殖快、</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寿命短，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会不断地被浮游动物等吃掉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，所以某一时刻调查到的浮游植物的生物量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，可能低于浮游动物的生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，这时生物量金字塔就会呈现倒金字塔形，这是图1与图2形成差异的主要原因，B错误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；由图1可以看出</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的生物量实际上是</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净生产量在某一调查时刻前的现存量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非积累量），D正确。</a:t>
                </a:r>
                <a:endParaRPr lang="en-US" altLang="zh-CN" sz="2200" dirty="0"/>
              </a:p>
            </p:txBody>
          </p:sp>
        </mc:Choice>
        <mc:Fallback>
          <p:sp>
            <p:nvSpPr>
              <p:cNvPr id="2" name="QC_4_AS.45_1#9e54734f5?vop=1&amp;pid=02b339441&amp;color=0,0,0&amp;vtp=1&amp;bt=1&amp;bbb=1&amp;hb=1"/>
              <p:cNvSpPr>
                <a:spLocks noRot="1" noChangeAspect="1" noMove="1" noResize="1" noEditPoints="1" noAdjustHandles="1" noChangeArrowheads="1" noChangeShapeType="1" noTextEdit="1"/>
              </p:cNvSpPr>
              <p:nvPr/>
            </p:nvSpPr>
            <p:spPr>
              <a:xfrm>
                <a:off x="722376" y="972000"/>
                <a:ext cx="10753344" cy="2710434"/>
              </a:xfrm>
              <a:prstGeom prst="rect">
                <a:avLst/>
              </a:prstGeom>
              <a:blipFill rotWithShape="1">
                <a:blip r:embed="rId1"/>
                <a:stretch>
                  <a:fillRect l="-4" t="-17" r="-3449" b="-166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46_1#a83118de6?pid=02b339441&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3.某人工饲养的高密度鱼塘部分能量流动关系如图，</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𝑒</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表示相关能量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46_1#a83118de6?pid=02b339441&amp;color=0,0,0&amp;vtp=1&amp;bt=1&amp;bbb=1&amp;hb=1"/>
              <p:cNvSpPr>
                <a:spLocks noRot="1" noChangeAspect="1" noMove="1" noResize="1" noEditPoints="1" noAdjustHandles="1" noChangeArrowheads="1" noChangeShapeType="1" noTextEdit="1"/>
              </p:cNvSpPr>
              <p:nvPr/>
            </p:nvSpPr>
            <p:spPr>
              <a:xfrm>
                <a:off x="722376" y="972000"/>
                <a:ext cx="10753344" cy="843153"/>
              </a:xfrm>
              <a:prstGeom prst="rect">
                <a:avLst/>
              </a:prstGeom>
              <a:blipFill rotWithShape="1">
                <a:blip r:embed="rId1"/>
                <a:stretch>
                  <a:fillRect l="-4" t="-53" r="-307" b="-5384"/>
                </a:stretch>
              </a:blipFill>
            </p:spPr>
            <p:txBody>
              <a:bodyPr/>
              <a:lstStyle/>
              <a:p>
                <a:r>
                  <a:rPr lang="zh-CN" altLang="en-US">
                    <a:noFill/>
                  </a:rPr>
                  <a:t> </a:t>
                </a:r>
              </a:p>
            </p:txBody>
          </p:sp>
        </mc:Fallback>
      </mc:AlternateContent>
      <p:sp>
        <p:nvSpPr>
          <p:cNvPr id="3" name="QC_4_AN.47_1#a83118de6.bracket?pid=02b339441&amp;color=0,0,0&amp;vpa=16&amp;vtp=1"/>
          <p:cNvSpPr/>
          <p:nvPr/>
        </p:nvSpPr>
        <p:spPr>
          <a:xfrm>
            <a:off x="1684401" y="14101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4_BD.46_2#a83118de6?htil=5&amp;pid=02b339441&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6602651" y="1951677"/>
            <a:ext cx="4105656" cy="85953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46_3#a83118de6.choices?htil=5&amp;pid=02b339441&amp;color=0,0,0&amp;vtp=1&amp;bbb=1"/>
              <p:cNvSpPr/>
              <p:nvPr/>
            </p:nvSpPr>
            <p:spPr>
              <a:xfrm>
                <a:off x="722376" y="1824677"/>
                <a:ext cx="6510528" cy="18669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A.图中</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代表流入该生态系统的总能量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.鱼种甲和鱼种乙同化的能量去向不同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.植物可以从塘泥中的腐殖质直接获得能量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.鱼种甲到鱼种乙的能量传递效率是</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5" name="QC_4_BD.46_3#a83118de6.choices?htil=5&amp;pid=02b339441&amp;color=0,0,0&amp;vtp=1&amp;bbb=1"/>
              <p:cNvSpPr>
                <a:spLocks noRot="1" noChangeAspect="1" noMove="1" noResize="1" noEditPoints="1" noAdjustHandles="1" noChangeArrowheads="1" noChangeShapeType="1" noTextEdit="1"/>
              </p:cNvSpPr>
              <p:nvPr/>
            </p:nvSpPr>
            <p:spPr>
              <a:xfrm>
                <a:off x="722376" y="1824677"/>
                <a:ext cx="6510528" cy="1866900"/>
              </a:xfrm>
              <a:prstGeom prst="rect">
                <a:avLst/>
              </a:prstGeom>
              <a:blipFill rotWithShape="1">
                <a:blip r:embed="rId3"/>
                <a:stretch>
                  <a:fillRect l="-6" t="-17" r="4" b="1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EX.48_1#a83118de6?vop=1&amp;pid=02b339441&amp;color=0,0,0&amp;vtp=1&amp;bt=1&amp;bbb=1&amp;hb=1"/>
          <p:cNvSpPr/>
          <p:nvPr/>
        </p:nvSpPr>
        <p:spPr>
          <a:xfrm>
            <a:off x="722376" y="969264"/>
            <a:ext cx="10753344" cy="1326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流经该生态系统的总能量为绿色植物所固定的太阳能和投放饵料中的化学能，图中鱼种甲处于第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二营养级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，鱼种乙处于第三营养级。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49_1#a83118de6?vop=1&amp;pid=02b339441&amp;color=0,0,0&amp;vtp=1&amp;bt=1&amp;bbb=1&amp;hb=1"/>
              <p:cNvSpPr/>
              <p:nvPr/>
            </p:nvSpPr>
            <p:spPr>
              <a:xfrm>
                <a:off x="722376" y="972000"/>
                <a:ext cx="10753344" cy="23114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流经该生态系统的总能量是生产者固定的太阳能和人工投放的饵料中的化学能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𝑒</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，A错误；鱼种甲处于第二营养级，同化的能量去向包括流入下一营养级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，鱼种乙处于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最高营养级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，同化的能量去向不包括流入下一营养级，B正确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；植物可以利用腐殖质被分解后产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生的无机盐等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，不能从塘泥的腐殖质中直接获取能量，C错误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；鱼种甲到鱼种乙的能量传递效率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4_AS.49_1#a83118de6?vop=1&amp;pid=02b339441&amp;color=0,0,0&amp;vtp=1&amp;bt=1&amp;bbb=1&amp;hb=1"/>
              <p:cNvSpPr>
                <a:spLocks noRot="1" noChangeAspect="1" noMove="1" noResize="1" noEditPoints="1" noAdjustHandles="1" noChangeArrowheads="1" noChangeShapeType="1" noTextEdit="1"/>
              </p:cNvSpPr>
              <p:nvPr/>
            </p:nvSpPr>
            <p:spPr>
              <a:xfrm>
                <a:off x="722376" y="972000"/>
                <a:ext cx="10753344" cy="2311400"/>
              </a:xfrm>
              <a:prstGeom prst="rect">
                <a:avLst/>
              </a:prstGeom>
              <a:blipFill rotWithShape="1">
                <a:blip r:embed="rId1"/>
                <a:stretch>
                  <a:fillRect l="-4" t="-19" b="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50_1#ef210c9ae?pid=02b339441&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［湖南娄底2024高二期末］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生态学家研究了某草原生态系统的能量流动情况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，其局部能量流动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如图所示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，字母代表能量。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下列分析正确的是(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51_1#ef210c9ae.bracket?pid=02b339441&amp;color=0,0,0&amp;vpa=17&amp;vtp=1"/>
          <p:cNvSpPr/>
          <p:nvPr/>
        </p:nvSpPr>
        <p:spPr>
          <a:xfrm>
            <a:off x="6002401" y="14101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4_BD.50_2#ef210c9ae?htil=6&amp;pid=02b339441&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425228" y="1951677"/>
            <a:ext cx="3008376" cy="177393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50_3#ef210c9ae.choices?htil=6&amp;pid=02b339441&amp;color=0,0,0&amp;vtp=1&amp;bbb=1"/>
              <p:cNvSpPr/>
              <p:nvPr/>
            </p:nvSpPr>
            <p:spPr>
              <a:xfrm>
                <a:off x="722376" y="1876874"/>
                <a:ext cx="7607808"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A.未利用量就是指未被自身呼吸作用消耗，也未被分解者利用的能量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.第一、二营养级间的能量传递效率为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𝐶</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.生产者用于生长、发育和繁殖等生命活动的能量是</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𝐶</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𝐷</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𝐸</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𝐸</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属于第一营养级流向分解者的能量，</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𝐷</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表示未被利用的能量</a:t>
                </a:r>
                <a:endParaRPr lang="en-US" altLang="zh-CN" sz="2000" dirty="0"/>
              </a:p>
            </p:txBody>
          </p:sp>
        </mc:Choice>
        <mc:Fallback>
          <p:sp>
            <p:nvSpPr>
              <p:cNvPr id="5" name="QC_4_BD.50_3#ef210c9ae.choices?htil=6&amp;pid=02b339441&amp;color=0,0,0&amp;vtp=1&amp;bbb=1"/>
              <p:cNvSpPr>
                <a:spLocks noRot="1" noChangeAspect="1" noMove="1" noResize="1" noEditPoints="1" noAdjustHandles="1" noChangeArrowheads="1" noChangeShapeType="1" noTextEdit="1"/>
              </p:cNvSpPr>
              <p:nvPr/>
            </p:nvSpPr>
            <p:spPr>
              <a:xfrm>
                <a:off x="722376" y="1876874"/>
                <a:ext cx="7607808" cy="1796034"/>
              </a:xfrm>
              <a:prstGeom prst="rect">
                <a:avLst/>
              </a:prstGeom>
              <a:blipFill rotWithShape="1">
                <a:blip r:embed="rId2"/>
                <a:stretch>
                  <a:fillRect l="-5" t="-25" r="-731" b="-250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EX.52_1#ef210c9ae?vop=1&amp;pid=02b339441&amp;color=0,0,0&amp;vtp=1&amp;bt=1&amp;bbb=1&amp;hb=1"/>
          <p:cNvSpPr/>
          <p:nvPr/>
        </p:nvSpPr>
        <p:spPr>
          <a:xfrm>
            <a:off x="722376" y="969264"/>
            <a:ext cx="10753344" cy="1326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教材变式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本题是教材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P56思考·讨论“分析赛达伯格湖的能量流动”的变式题。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本题以草原生态系统为情境，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考查能量流动的过程和能量传递效率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，考查学生的知识迁移应用能力。</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53_1#ef210c9ae?vop=1&amp;pid=02b339441&amp;color=0,0,0&amp;vtp=1&amp;bt=1&amp;bbb=1&amp;hb=1"/>
              <p:cNvSpPr/>
              <p:nvPr/>
            </p:nvSpPr>
            <p:spPr>
              <a:xfrm>
                <a:off x="722376" y="972000"/>
                <a:ext cx="10753344" cy="1825879"/>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结合图示可知，未利用的能量是指除去呼吸消耗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、流向分解者和流向下一营养级后剩下的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，A错误；第一、二营养级间的能量传递效率为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𝐶</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生产者用于生长、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发育和繁殖等生命活动的能量是</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𝐶</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𝐷</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𝐸</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𝐸</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属于第二营养级流向分解者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的能量</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𝐷</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表示第二营养级未被利用的能量，D错误。</a:t>
                </a:r>
                <a:endParaRPr lang="en-US" altLang="zh-CN" sz="2200" dirty="0"/>
              </a:p>
            </p:txBody>
          </p:sp>
        </mc:Choice>
        <mc:Fallback>
          <p:sp>
            <p:nvSpPr>
              <p:cNvPr id="2" name="QC_4_AS.53_1#ef210c9ae?vop=1&amp;pid=02b339441&amp;color=0,0,0&amp;vtp=1&amp;bt=1&amp;bbb=1&amp;hb=1"/>
              <p:cNvSpPr>
                <a:spLocks noRot="1" noChangeAspect="1" noMove="1" noResize="1" noEditPoints="1" noAdjustHandles="1" noChangeArrowheads="1" noChangeShapeType="1" noTextEdit="1"/>
              </p:cNvSpPr>
              <p:nvPr/>
            </p:nvSpPr>
            <p:spPr>
              <a:xfrm>
                <a:off x="722376" y="972000"/>
                <a:ext cx="10753344" cy="1825879"/>
              </a:xfrm>
              <a:prstGeom prst="rect">
                <a:avLst/>
              </a:prstGeom>
              <a:blipFill rotWithShape="1">
                <a:blip r:embed="rId1"/>
                <a:stretch>
                  <a:fillRect l="-4" t="-25" r="-1311" b="-291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54_1#34ce7655f?pid=02b339441&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［陕西西安2024高二阶段测</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如图是某生态系统一条食物链中的三个种群一年内能量流动统计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的部分数据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有关叙述正确的是(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55_1#34ce7655f.bracket?pid=02b339441&amp;color=0,0,0&amp;vpa=18&amp;vtp=1"/>
          <p:cNvSpPr/>
          <p:nvPr/>
        </p:nvSpPr>
        <p:spPr>
          <a:xfrm>
            <a:off x="4465701" y="14101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4_BD.54_2#34ce7655f?htil=7&amp;pid=02b339441&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745526" y="1951677"/>
            <a:ext cx="4526280" cy="203911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54_3#34ce7655f.choices?htil=7&amp;pid=02b339441&amp;color=0,0,0&amp;vtp=1&amp;bbb=1"/>
              <p:cNvSpPr/>
              <p:nvPr/>
            </p:nvSpPr>
            <p:spPr>
              <a:xfrm>
                <a:off x="722376" y="1824677"/>
                <a:ext cx="608990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A.三个种群组成的食物链是Ⅰ</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→Ⅱ→Ⅲ</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.种群Ⅱ全部生物呼吸消耗的能量约为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.第二营养级到第三营养级的能量传递效率约为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.不同营养级之间的能量流动以有机物为载体</a:t>
                </a:r>
                <a:endParaRPr lang="en-US" altLang="zh-CN" sz="2000" dirty="0"/>
              </a:p>
            </p:txBody>
          </p:sp>
        </mc:Choice>
        <mc:Fallback>
          <p:sp>
            <p:nvSpPr>
              <p:cNvPr id="5" name="QC_4_BD.54_3#34ce7655f.choices?htil=7&amp;pid=02b339441&amp;color=0,0,0&amp;vtp=1&amp;bbb=1"/>
              <p:cNvSpPr>
                <a:spLocks noRot="1" noChangeAspect="1" noMove="1" noResize="1" noEditPoints="1" noAdjustHandles="1" noChangeArrowheads="1" noChangeShapeType="1" noTextEdit="1"/>
              </p:cNvSpPr>
              <p:nvPr/>
            </p:nvSpPr>
            <p:spPr>
              <a:xfrm>
                <a:off x="722376" y="1824677"/>
                <a:ext cx="6089904" cy="1796034"/>
              </a:xfrm>
              <a:prstGeom prst="rect">
                <a:avLst/>
              </a:prstGeom>
              <a:blipFill rotWithShape="1">
                <a:blip r:embed="rId2"/>
                <a:stretch>
                  <a:fillRect l="-6" t="-18"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56_1#34ce7655f?vop=1&amp;pid=02b339441&amp;color=0,0,0&amp;vtp=1&amp;bt=1&amp;bbb=1&amp;hb=1"/>
              <p:cNvSpPr/>
              <p:nvPr/>
            </p:nvSpPr>
            <p:spPr>
              <a:xfrm>
                <a:off x="722376" y="972000"/>
                <a:ext cx="10753344" cy="37264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据图可知，三个种群同化的能量值：Ⅰ为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Ⅱ</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Ⅲ</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，结合题意及能量流动的特点可知，三个种群组成的食物链是Ⅱ</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→Ⅰ→Ⅲ</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Ⅱ同化的能量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呼吸消耗的能量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被种群Ⅰ同化的能量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流向分解者的能量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未利用的能量，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根据图中数据可知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，种群Ⅱ全部生物呼吸消耗的能量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流向分解者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的能量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流向分解者的能量，B错误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；因三个种群组成的食物链是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Ⅱ</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→Ⅰ→Ⅲ</m:t>
                        </m:r>
                      </m:e>
                    </m:d>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，故第二营养级到第三营养级的能量传递效率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物质是能量的载体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，能量流动是物质循环的动力，生态系统中能量以有机物为载体沿食物链（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4_AS.56_1#34ce7655f?vop=1&amp;pid=02b339441&amp;color=0,0,0&amp;vtp=1&amp;bt=1&amp;bbb=1&amp;hb=1"/>
              <p:cNvSpPr>
                <a:spLocks noRot="1" noChangeAspect="1" noMove="1" noResize="1" noEditPoints="1" noAdjustHandles="1" noChangeArrowheads="1" noChangeShapeType="1" noTextEdit="1"/>
              </p:cNvSpPr>
              <p:nvPr/>
            </p:nvSpPr>
            <p:spPr>
              <a:xfrm>
                <a:off x="722376" y="972000"/>
                <a:ext cx="10753344" cy="3726434"/>
              </a:xfrm>
              <a:prstGeom prst="rect">
                <a:avLst/>
              </a:prstGeom>
              <a:blipFill rotWithShape="1">
                <a:blip r:embed="rId1"/>
                <a:stretch>
                  <a:fillRect l="-4" t="-12" r="-2764" b="-120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O_4_BD.57_1#c3977b03e?iti=5&amp;htil=8&amp;pid=02b339441&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357617" y="972000"/>
            <a:ext cx="3049215" cy="277037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O_4_BD.57_2#c3977b03e?iti=5&amp;htil=8&amp;pid=02b339441&amp;color=0,0,0&amp;vtp=1&amp;bbb=1"/>
          <p:cNvSpPr/>
          <p:nvPr/>
        </p:nvSpPr>
        <p:spPr>
          <a:xfrm>
            <a:off x="9652037" y="3869378"/>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mc:AlternateContent xmlns:mc="http://schemas.openxmlformats.org/markup-compatibility/2006">
        <mc:Choice xmlns:a14="http://schemas.microsoft.com/office/drawing/2010/main" Requires="a14">
          <p:sp>
            <p:nvSpPr>
              <p:cNvPr id="4" name="QO_4_BD.57_3#c3977b03e?htil=8&amp;pid=02b339441&amp;color=0,0,0&amp;vtp=1&amp;bt=1&amp;bbb=1&amp;hb=1&amp;hs=1"/>
              <p:cNvSpPr/>
              <p:nvPr/>
            </p:nvSpPr>
            <p:spPr>
              <a:xfrm>
                <a:off x="722376" y="984700"/>
                <a:ext cx="7525512" cy="3142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［江苏南通海安高级中学2025高二月考</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东部沿海地区积极发展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海洋牧场”。投放人工鱼礁和生物会影响“海洋牧场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”的结构和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功能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，但能增加经济收入。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研究人员通过数据模拟投放脉红螺种群，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在其增殖后不同密度下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，脉红螺、竹蛏种群在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20年间种群数量和生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物量的预期变化曲线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已知随着脉红螺增殖后密度的提高，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当模型中任何一个种群低于原始生物量的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，被认为此时的脉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红螺密度超出环境容纳量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。请回答下列问题。</a:t>
                </a:r>
                <a:endParaRPr lang="en-US" altLang="zh-CN" sz="2000" dirty="0"/>
              </a:p>
            </p:txBody>
          </p:sp>
        </mc:Choice>
        <mc:Fallback>
          <p:sp>
            <p:nvSpPr>
              <p:cNvPr id="4" name="QO_4_BD.57_3#c3977b03e?htil=8&amp;pid=02b339441&amp;color=0,0,0&amp;vtp=1&amp;bt=1&amp;bbb=1&amp;hb=1&amp;hs=1"/>
              <p:cNvSpPr>
                <a:spLocks noRot="1" noChangeAspect="1" noMove="1" noResize="1" noEditPoints="1" noAdjustHandles="1" noChangeArrowheads="1" noChangeShapeType="1" noTextEdit="1"/>
              </p:cNvSpPr>
              <p:nvPr/>
            </p:nvSpPr>
            <p:spPr>
              <a:xfrm>
                <a:off x="722376" y="984700"/>
                <a:ext cx="7525512" cy="3142234"/>
              </a:xfrm>
              <a:prstGeom prst="rect">
                <a:avLst/>
              </a:prstGeom>
              <a:blipFill rotWithShape="1">
                <a:blip r:embed="rId2"/>
                <a:stretch>
                  <a:fillRect l="-5" t="-14" r="-2963" b="-1433"/>
                </a:stretch>
              </a:blipFill>
            </p:spPr>
            <p:txBody>
              <a:bodyPr/>
              <a:lstStyle/>
              <a:p>
                <a:r>
                  <a:rPr lang="zh-CN" altLang="en-US">
                    <a:noFill/>
                  </a:rPr>
                  <a:t> </a:t>
                </a:r>
              </a:p>
            </p:txBody>
          </p:sp>
        </mc:Fallback>
      </mc:AlternateContent>
      <p:sp>
        <p:nvSpPr>
          <p:cNvPr id="5" name="QB_5_BD.58_1#897e1dab7?pid=c3977b03e&amp;color=0,0,0&amp;vtp=1&amp;bbb=1&amp;hs=1"/>
          <p:cNvSpPr/>
          <p:nvPr/>
        </p:nvSpPr>
        <p:spPr>
          <a:xfrm>
            <a:off x="722376" y="4173543"/>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）人工鱼礁属于生态系统结构中的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6" name="QB_5_AN.59_1#897e1dab7.blank?pid=c3977b03e&amp;color=0,0,0&amp;vpa=19&amp;vtp=1&amp;bbb=1"/>
          <p:cNvSpPr/>
          <p:nvPr/>
        </p:nvSpPr>
        <p:spPr>
          <a:xfrm>
            <a:off x="4945126" y="4135443"/>
            <a:ext cx="2978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非生物的物质（和能量）</a:t>
            </a:r>
            <a:endParaRPr lang="en-US" altLang="zh-CN" sz="2000" dirty="0"/>
          </a:p>
        </p:txBody>
      </p:sp>
      <p:sp>
        <p:nvSpPr>
          <p:cNvPr id="7" name="QB_5_AS.60_1#897e1dab7?vop=1&amp;pid=c3977b03e&amp;color=0,0,0&amp;vtp=1&amp;bbb=1"/>
          <p:cNvSpPr/>
          <p:nvPr/>
        </p:nvSpPr>
        <p:spPr>
          <a:xfrm>
            <a:off x="722376" y="4619630"/>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人工渔礁属于生态系统结构中的非生物的物质和能量。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P spid="7"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_1#0171ae52d?vop=1&amp;pid=d5ae8df3f&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生产者通过光合作用把太阳能转化成化学能，固定在它们所制造的有机物中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，太阳能输入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，A正确；由于食物链中捕食者与被捕食者的关系不可逆转</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，所以能量沿食物链流动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是单向的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，B正确；生态系统中初级消费者的个体数量不一定大于次级消费者，C错误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；生产者的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能量主要来自太阳能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，消费者的能量来自上一营养级同化的能量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，不同营养级的生物获取能量的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途径可能存在差别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61_1#90afdcf1c?pid=c3977b03e&amp;color=0,0,0&amp;vtp=1&amp;bt=1&amp;bbb=1&amp;hb=1"/>
              <p:cNvSpPr/>
              <p:nvPr/>
            </p:nvSpPr>
            <p:spPr>
              <a:xfrm>
                <a:off x="722376" y="969265"/>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（2）若竹蛏为第一个低于原始生物量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的物种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，则每平方米脉红螺的环境容纳量是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根据模拟数据判断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5年脉红螺种群的增长率变化趋势均为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据图1分析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，竹蛏生物量减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少的原因是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5_BD.61_1#90afdcf1c?pid=c3977b03e&amp;color=0,0,0&amp;vtp=1&amp;bt=1&amp;bbb=1&amp;hb=1"/>
              <p:cNvSpPr>
                <a:spLocks noRot="1" noChangeAspect="1" noMove="1" noResize="1" noEditPoints="1" noAdjustHandles="1" noChangeArrowheads="1" noChangeShapeType="1" noTextEdit="1"/>
              </p:cNvSpPr>
              <p:nvPr/>
            </p:nvSpPr>
            <p:spPr>
              <a:xfrm>
                <a:off x="722376" y="969265"/>
                <a:ext cx="10753344" cy="1300353"/>
              </a:xfrm>
              <a:prstGeom prst="rect">
                <a:avLst/>
              </a:prstGeom>
              <a:blipFill rotWithShape="1">
                <a:blip r:embed="rId1"/>
                <a:stretch>
                  <a:fillRect l="-4" t="-20" r="-815" b="-3506"/>
                </a:stretch>
              </a:blipFill>
            </p:spPr>
            <p:txBody>
              <a:bodyPr/>
              <a:lstStyle/>
              <a:p>
                <a:r>
                  <a:rPr lang="zh-CN" altLang="en-US">
                    <a:noFill/>
                  </a:rPr>
                  <a:t> </a:t>
                </a:r>
              </a:p>
            </p:txBody>
          </p:sp>
        </mc:Fallback>
      </mc:AlternateContent>
      <p:sp>
        <p:nvSpPr>
          <p:cNvPr id="3" name="QB_5_AN.62_1#90afdcf1c.blank?pid=c3977b03e&amp;color=0,0,0&amp;vpa=20&amp;vtp=1&amp;bbb=1"/>
          <p:cNvSpPr/>
          <p:nvPr/>
        </p:nvSpPr>
        <p:spPr>
          <a:xfrm>
            <a:off x="10253726" y="931165"/>
            <a:ext cx="498475"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23</a:t>
            </a:r>
            <a:endParaRPr lang="en-US" altLang="zh-CN" sz="2000" dirty="0"/>
          </a:p>
        </p:txBody>
      </p:sp>
      <p:sp>
        <p:nvSpPr>
          <p:cNvPr id="4" name="QB_5_AN.63_1#90afdcf1c.blank?pid=c3977b03e&amp;color=0,0,0&amp;vpa=21&amp;vtp=1&amp;bbb=1"/>
          <p:cNvSpPr/>
          <p:nvPr/>
        </p:nvSpPr>
        <p:spPr>
          <a:xfrm>
            <a:off x="7485126" y="1388365"/>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下降</a:t>
            </a:r>
            <a:endParaRPr lang="en-US" altLang="zh-CN" sz="2000" dirty="0"/>
          </a:p>
        </p:txBody>
      </p:sp>
      <p:sp>
        <p:nvSpPr>
          <p:cNvPr id="5" name="QB_5_AN.64_1#90afdcf1c.blank?pid=c3977b03e&amp;color=0,0,0&amp;vpa=22&amp;vtp=1&amp;bbb=1"/>
          <p:cNvSpPr/>
          <p:nvPr/>
        </p:nvSpPr>
        <p:spPr>
          <a:xfrm>
            <a:off x="2001901" y="1826515"/>
            <a:ext cx="2724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脉红螺种群数量在增加</a:t>
            </a:r>
            <a:endParaRPr lang="en-US" altLang="zh-CN" sz="2000" dirty="0"/>
          </a:p>
        </p:txBody>
      </p:sp>
      <mc:AlternateContent xmlns:mc="http://schemas.openxmlformats.org/markup-compatibility/2006">
        <mc:Choice xmlns:a14="http://schemas.microsoft.com/office/drawing/2010/main" Requires="a14">
          <p:sp>
            <p:nvSpPr>
              <p:cNvPr id="6" name="QB_5_AS.65_1#90afdcf1c?vop=1&amp;pid=c3977b03e&amp;color=0,0,0&amp;vtp=1&amp;bbb=1&amp;hb=1"/>
              <p:cNvSpPr/>
              <p:nvPr/>
            </p:nvSpPr>
            <p:spPr>
              <a:xfrm>
                <a:off x="722376" y="227965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分析题意，当模型中任何一个种群低于原始生物量的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，被认为此时的脉红螺密度超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出环境容纳量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，由图1可知，当脉红螺种群增殖后密度为24</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时，第</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10年竹蛏种群生物量开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始低于原始生物量的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，故每平方米脉红螺的环境容纳量是23只；模拟数据的前5年间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，脉红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螺种群数量在增加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，但增加幅度变小，故增长率变化趋势均为下降；据图1分析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，竹蛏生物量减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少的原因是脉红螺种群数量增加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，对竹蛏的影响增大，导致竹蛏生物量减少。</a:t>
                </a:r>
                <a:endParaRPr lang="en-US" altLang="zh-CN" sz="2200" dirty="0"/>
              </a:p>
            </p:txBody>
          </p:sp>
        </mc:Choice>
        <mc:Fallback>
          <p:sp>
            <p:nvSpPr>
              <p:cNvPr id="6" name="QB_5_AS.65_1#90afdcf1c?vop=1&amp;pid=c3977b03e&amp;color=0,0,0&amp;vtp=1&amp;bbb=1&amp;hb=1"/>
              <p:cNvSpPr>
                <a:spLocks noRot="1" noChangeAspect="1" noMove="1" noResize="1" noEditPoints="1" noAdjustHandles="1" noChangeArrowheads="1" noChangeShapeType="1" noTextEdit="1"/>
              </p:cNvSpPr>
              <p:nvPr/>
            </p:nvSpPr>
            <p:spPr>
              <a:xfrm>
                <a:off x="722376" y="2279650"/>
                <a:ext cx="10753344" cy="2240534"/>
              </a:xfrm>
              <a:prstGeom prst="rect">
                <a:avLst/>
              </a:prstGeom>
              <a:blipFill rotWithShape="1">
                <a:blip r:embed="rId2"/>
                <a:stretch>
                  <a:fillRect l="-4" r="-768" b="-202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2" end="2"/>
                                            </p:txEl>
                                          </p:spTgt>
                                        </p:tgtEl>
                                        <p:attrNameLst>
                                          <p:attrName>style.visibility</p:attrName>
                                        </p:attrNameLst>
                                      </p:cBhvr>
                                      <p:to>
                                        <p:strVal val="visible"/>
                                      </p:to>
                                    </p:set>
                                    <p:animEffect transition="in" filter="fade">
                                      <p:cBhvr>
                                        <p:cTn id="40" dur="500"/>
                                        <p:tgtEl>
                                          <p:spTgt spid="6">
                                            <p:txEl>
                                              <p:pRg st="2" end="2"/>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xEl>
                                              <p:pRg st="3" end="3"/>
                                            </p:txEl>
                                          </p:spTgt>
                                        </p:tgtEl>
                                        <p:attrNameLst>
                                          <p:attrName>style.visibility</p:attrName>
                                        </p:attrNameLst>
                                      </p:cBhvr>
                                      <p:to>
                                        <p:strVal val="visible"/>
                                      </p:to>
                                    </p:set>
                                    <p:animEffect transition="in" filter="fade">
                                      <p:cBhvr>
                                        <p:cTn id="43" dur="500"/>
                                        <p:tgtEl>
                                          <p:spTgt spid="6">
                                            <p:txEl>
                                              <p:pRg st="3" end="3"/>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6">
                                            <p:txEl>
                                              <p:pRg st="4" end="4"/>
                                            </p:txEl>
                                          </p:spTgt>
                                        </p:tgtEl>
                                        <p:attrNameLst>
                                          <p:attrName>style.visibility</p:attrName>
                                        </p:attrNameLst>
                                      </p:cBhvr>
                                      <p:to>
                                        <p:strVal val="visible"/>
                                      </p:to>
                                    </p:set>
                                    <p:animEffect transition="in" filter="fade">
                                      <p:cBhvr>
                                        <p:cTn id="46"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B_5_BD.66_1#83779ee14?iti=6&amp;htil=9&amp;pid=c3977b03e&amp;color=0,0,0&amp;tib=255,255,255&amp;vtp=1&amp;hs=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668512" y="1054296"/>
            <a:ext cx="2779776" cy="189280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B_5_BD.66_2#83779ee14?iti=6&amp;htil=9&amp;pid=c3977b03e&amp;color=0,0,0&amp;vtp=1&amp;bbb=1"/>
          <p:cNvSpPr/>
          <p:nvPr/>
        </p:nvSpPr>
        <p:spPr>
          <a:xfrm>
            <a:off x="9828213" y="3074104"/>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4" name="QB_5_BD.66_3#83779ee14?htil=9&amp;pid=c3977b03e&amp;color=0,0,0&amp;vtp=1&amp;bt=1&amp;bbb=1&amp;hb=1&amp;hs=1"/>
              <p:cNvSpPr/>
              <p:nvPr/>
            </p:nvSpPr>
            <p:spPr>
              <a:xfrm>
                <a:off x="722376" y="972000"/>
                <a:ext cx="7836408"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（3）如图2为投放人工鱼礁后海洋牧场能量流动的模式图。图中</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NPP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中的能量是指</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的能量。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海洋牧场的生物量金字塔常呈现上宽下窄，可能的原因是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4" name="QB_5_BD.66_3#83779ee14?htil=9&amp;pid=c3977b03e&amp;color=0,0,0&amp;vtp=1&amp;bt=1&amp;bbb=1&amp;hb=1&amp;hs=1"/>
              <p:cNvSpPr>
                <a:spLocks noRot="1" noChangeAspect="1" noMove="1" noResize="1" noEditPoints="1" noAdjustHandles="1" noChangeArrowheads="1" noChangeShapeType="1" noTextEdit="1"/>
              </p:cNvSpPr>
              <p:nvPr/>
            </p:nvSpPr>
            <p:spPr>
              <a:xfrm>
                <a:off x="722376" y="972000"/>
                <a:ext cx="7836408" cy="2214753"/>
              </a:xfrm>
              <a:prstGeom prst="rect">
                <a:avLst/>
              </a:prstGeom>
              <a:blipFill rotWithShape="1">
                <a:blip r:embed="rId2"/>
                <a:stretch>
                  <a:fillRect l="-5" t="-20" r="-2120" b="-2050"/>
                </a:stretch>
              </a:blipFill>
            </p:spPr>
            <p:txBody>
              <a:bodyPr/>
              <a:lstStyle/>
              <a:p>
                <a:r>
                  <a:rPr lang="zh-CN" altLang="en-US">
                    <a:noFill/>
                  </a:rPr>
                  <a:t> </a:t>
                </a:r>
              </a:p>
            </p:txBody>
          </p:sp>
        </mc:Fallback>
      </mc:AlternateContent>
      <p:sp>
        <p:nvSpPr>
          <p:cNvPr id="5" name="QB_5_AN.67_1#83779ee14.blank?pid=c3977b03e&amp;color=0,0,0&amp;vpa=23&amp;vtp=1&amp;bbb=1"/>
          <p:cNvSpPr/>
          <p:nvPr/>
        </p:nvSpPr>
        <p:spPr>
          <a:xfrm>
            <a:off x="2255901" y="1391100"/>
            <a:ext cx="5264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第一营养级（生产者）用于生长、发育和繁殖</a:t>
            </a:r>
            <a:endParaRPr lang="en-US" altLang="zh-CN" sz="2000" dirty="0">
              <a:solidFill>
                <a:srgbClr val="00B050"/>
              </a:solidFill>
            </a:endParaRPr>
          </a:p>
        </p:txBody>
      </p:sp>
      <p:sp>
        <p:nvSpPr>
          <p:cNvPr id="6" name="QB_5_AN.69_1#83779ee14.blank?pid=c3977b03e&amp;color=0,0,0&amp;vpa=24&amp;vtp=1&amp;bbb=1&amp;hb=1"/>
          <p:cNvSpPr/>
          <p:nvPr/>
        </p:nvSpPr>
        <p:spPr>
          <a:xfrm>
            <a:off x="722376" y="1848300"/>
            <a:ext cx="7836408" cy="13134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浮游植物个</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体小</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、寿命短，不断被浮游动物吃掉</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，某一时刻其生物量可能低于浮</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游动物的生物量</a:t>
            </a:r>
            <a:endParaRPr lang="en-US" altLang="zh-CN" sz="2000" dirty="0">
              <a:solidFill>
                <a:srgbClr val="00B050"/>
              </a:solidFill>
            </a:endParaRPr>
          </a:p>
        </p:txBody>
      </p:sp>
      <p:sp>
        <p:nvSpPr>
          <p:cNvPr id="7" name="QB_5_BD.68_1#83779ee14?htil=9&amp;pid=c3977b03e&amp;color=0,0,0&amp;vtp=1&amp;bbb=1&amp;hb=1&amp;hs=1"/>
          <p:cNvSpPr/>
          <p:nvPr/>
        </p:nvSpPr>
        <p:spPr>
          <a:xfrm>
            <a:off x="722376" y="3199834"/>
            <a:ext cx="7836408"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假设图中消费者为脉红螺、竹蛏，为保证持续高产获得脉红螺、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竹蛏，</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8" name="QB_5_AN.70_1#83779ee14.blank?pid=c3977b03e&amp;color=0,0,0&amp;vpa=25&amp;vtp=1&amp;bbb=1"/>
              <p:cNvSpPr/>
              <p:nvPr/>
            </p:nvSpPr>
            <p:spPr>
              <a:xfrm>
                <a:off x="2534505" y="3724026"/>
                <a:ext cx="452438" cy="294577"/>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𝐀𝐂</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8" name="QB_5_AN.70_1#83779ee14.blank?pid=c3977b03e&amp;color=0,0,0&amp;vpa=25&amp;vtp=1&amp;bbb=1"/>
              <p:cNvSpPr>
                <a:spLocks noRot="1" noChangeAspect="1" noMove="1" noResize="1" noEditPoints="1" noAdjustHandles="1" noChangeArrowheads="1" noChangeShapeType="1" noTextEdit="1"/>
              </p:cNvSpPr>
              <p:nvPr/>
            </p:nvSpPr>
            <p:spPr>
              <a:xfrm>
                <a:off x="2534505" y="3724026"/>
                <a:ext cx="452438" cy="294577"/>
              </a:xfrm>
              <a:prstGeom prst="rect">
                <a:avLst/>
              </a:prstGeom>
              <a:blipFill rotWithShape="1">
                <a:blip r:embed="rId3"/>
                <a:stretch>
                  <a:fillRect l="-49" t="-131" r="119" b="-7651"/>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9" name="QB_5_BD.68_1#83779ee14?htil=9&amp;pid=c3977b03e&amp;color=0,0,0&amp;vtp=1&amp;bbb=1&amp;hb=1&amp;hs=1"/>
              <p:cNvSpPr/>
              <p:nvPr/>
            </p:nvSpPr>
            <p:spPr>
              <a:xfrm>
                <a:off x="719993" y="3664019"/>
                <a:ext cx="10752014" cy="2265934"/>
              </a:xfrm>
              <a:prstGeom prst="rect">
                <a:avLst/>
              </a:prstGeom>
              <a:noFill/>
            </p:spPr>
            <p:txBody>
              <a:bodyPr wrap="none" lIns="0" tIns="0" rIns="0" bIns="0" rtlCol="0" anchor="t"/>
              <a:lstStyle/>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理论上需要研究</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填字母）以确定人工投入该系统的能量。</a:t>
                </a:r>
                <a:endParaRPr lang="en-US" altLang="zh-CN" sz="2000" dirty="0">
                  <a:solidFill>
                    <a:srgbClr val="000000"/>
                  </a:solidFill>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.脉红螺、竹蛏的环境容纳量</a:t>
                </a:r>
                <a:endParaRPr lang="en-US" altLang="zh-CN" sz="2000" dirty="0">
                  <a:solidFill>
                    <a:srgbClr val="000000"/>
                  </a:solidFill>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NPP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中的能量</a:t>
                </a:r>
                <a:endParaRPr lang="en-US" altLang="zh-CN" sz="2000" dirty="0">
                  <a:solidFill>
                    <a:srgbClr val="000000"/>
                  </a:solidFill>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.①②③的量</a:t>
                </a:r>
                <a:endParaRPr lang="en-US" altLang="zh-CN" sz="2000" dirty="0">
                  <a:solidFill>
                    <a:srgbClr val="000000"/>
                  </a:solidFill>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.⑥和分解者通过呼吸作用散失的能量</a:t>
                </a:r>
                <a:endParaRPr lang="en-US" altLang="zh-CN" sz="2000" dirty="0">
                  <a:solidFill>
                    <a:srgbClr val="000000"/>
                  </a:solidFill>
                </a:endParaRPr>
              </a:p>
            </p:txBody>
          </p:sp>
        </mc:Choice>
        <mc:Fallback>
          <p:sp>
            <p:nvSpPr>
              <p:cNvPr id="9" name="QB_5_BD.68_1#83779ee14?htil=9&amp;pid=c3977b03e&amp;color=0,0,0&amp;vtp=1&amp;bbb=1&amp;hb=1&amp;hs=1"/>
              <p:cNvSpPr>
                <a:spLocks noRot="1" noChangeAspect="1" noMove="1" noResize="1" noEditPoints="1" noAdjustHandles="1" noChangeArrowheads="1" noChangeShapeType="1" noTextEdit="1"/>
              </p:cNvSpPr>
              <p:nvPr/>
            </p:nvSpPr>
            <p:spPr>
              <a:xfrm>
                <a:off x="719993" y="3664019"/>
                <a:ext cx="10752014" cy="2265934"/>
              </a:xfrm>
              <a:prstGeom prst="rect">
                <a:avLst/>
              </a:prstGeom>
              <a:blipFill rotWithShape="1">
                <a:blip r:embed="rId4"/>
                <a:stretch>
                  <a:fillRect l="-5" t="-3" r="1" b="-200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Effect transition="in" filter="fade">
                                      <p:cBhvr>
                                        <p:cTn id="21" dur="500"/>
                                        <p:tgtEl>
                                          <p:spTgt spid="6">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6">
                                            <p:txEl>
                                              <p:pRg st="2" end="2"/>
                                            </p:txEl>
                                          </p:spTgt>
                                        </p:tgtEl>
                                        <p:attrNameLst>
                                          <p:attrName>style.visibility</p:attrName>
                                        </p:attrNameLst>
                                      </p:cBhvr>
                                      <p:to>
                                        <p:strVal val="visible"/>
                                      </p:to>
                                    </p:set>
                                    <p:animEffect transition="in" filter="fade">
                                      <p:cBhvr>
                                        <p:cTn id="24" dur="500"/>
                                        <p:tgtEl>
                                          <p:spTgt spid="6">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8">
                                            <p:bg/>
                                          </p:spTgt>
                                        </p:tgtEl>
                                        <p:attrNameLst>
                                          <p:attrName>style.visibility</p:attrName>
                                        </p:attrNameLst>
                                      </p:cBhvr>
                                      <p:to>
                                        <p:strVal val="visible"/>
                                      </p:to>
                                    </p:set>
                                    <p:animEffect transition="in" filter="fade">
                                      <p:cBhvr>
                                        <p:cTn id="29" dur="500"/>
                                        <p:tgtEl>
                                          <p:spTgt spid="8">
                                            <p:bg/>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8">
                                            <p:txEl>
                                              <p:pRg st="0" end="0"/>
                                            </p:txEl>
                                          </p:spTgt>
                                        </p:tgtEl>
                                        <p:attrNameLst>
                                          <p:attrName>style.visibility</p:attrName>
                                        </p:attrNameLst>
                                      </p:cBhvr>
                                      <p:to>
                                        <p:strVal val="visible"/>
                                      </p:to>
                                    </p:set>
                                    <p:animEffect transition="in" filter="fade">
                                      <p:cBhvr>
                                        <p:cTn id="32"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8"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AS.71_1#83779ee14?vop=1&amp;pid=c3977b03e&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NPP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中的能量一部分流向消费者，另一部分流向死有机质，可表示第一营养级（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生产者）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用于生长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、发育和繁殖的能量；由于浮游植物个体小、寿命短，不断被浮游动物吃掉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，因此某一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时刻其生物量可能低于浮游动物的生物量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所以该海洋生态系统的生物量金字塔常呈现上宽下窄。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假设图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2中消费者为脉红螺、竹蛏，以消费者为研究单位，为保证持续高产获得脉红螺、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竹蛏，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理论上需要研究脉红螺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、竹蛏的环境容纳量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，由上一营养级流入消费者的能量和消费者同化量的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不同去向即图中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①②③的量。故选A、C。</a:t>
                </a:r>
                <a:endParaRPr lang="en-US" altLang="zh-CN" sz="2200" dirty="0"/>
              </a:p>
            </p:txBody>
          </p:sp>
        </mc:Choice>
        <mc:Fallback>
          <p:sp>
            <p:nvSpPr>
              <p:cNvPr id="2" name="QB_5_AS.71_1#83779ee14?vop=1&amp;pid=c3977b03e&amp;color=0,0,0&amp;vtp=1&amp;bt=1&amp;bbb=1&amp;hb=1"/>
              <p:cNvSpPr>
                <a:spLocks noRot="1" noChangeAspect="1" noMove="1" noResize="1" noEditPoints="1" noAdjustHandles="1" noChangeArrowheads="1" noChangeShapeType="1" noTextEdit="1"/>
              </p:cNvSpPr>
              <p:nvPr/>
            </p:nvSpPr>
            <p:spPr>
              <a:xfrm>
                <a:off x="722376" y="972000"/>
                <a:ext cx="10753344" cy="2697734"/>
              </a:xfrm>
              <a:prstGeom prst="rect">
                <a:avLst/>
              </a:prstGeom>
              <a:blipFill rotWithShape="1">
                <a:blip r:embed="rId1"/>
                <a:stretch>
                  <a:fillRect l="-4" t="-17" r="-2764" b="-166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72_1#6267a61a9?pid=c3977b03e&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（4）为研究海洋牧场的建立对海洋环境的影响，科研人员调查了对照区和牧场中A、B、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C区中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浮游动物的总丰富度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（与环境的优劣呈正相关）及海水中无机氮、活性磷酸盐含量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（与海水富营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养化程度呈正相关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），结果如表和图3。结果表明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，海洋牧场中</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区的生态效益最佳，判断的理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5_AN.73_1#6267a61a9.blank?pid=c3977b03e&amp;color=0,0,0&amp;vpa=26&amp;vtp=1"/>
          <p:cNvSpPr/>
          <p:nvPr/>
        </p:nvSpPr>
        <p:spPr>
          <a:xfrm>
            <a:off x="7726426" y="1848300"/>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B_5_AN.75_1#6267a61a9.blank?pid=c3977b03e&amp;color=0,0,0&amp;vpa=27&amp;vtp=1&amp;bbb=1"/>
          <p:cNvSpPr/>
          <p:nvPr/>
        </p:nvSpPr>
        <p:spPr>
          <a:xfrm>
            <a:off x="1239901" y="2286450"/>
            <a:ext cx="7804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该区域的无机氮、活性磷酸盐含量较低，而浮游动物的总丰富度最高</a:t>
            </a:r>
            <a:endParaRPr lang="en-US" altLang="zh-CN" sz="2000" dirty="0"/>
          </a:p>
        </p:txBody>
      </p:sp>
      <p:pic>
        <p:nvPicPr>
          <p:cNvPr id="5" name="QB_5_BD.74_1#6267a61a9?iti=7&amp;pid=c3977b03e&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105656" y="2866078"/>
            <a:ext cx="3968496" cy="189280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B_5_BD.74_2#6267a61a9?iti=7&amp;pid=c3977b03e&amp;color=0,0,0&amp;vtp=1&amp;bbb=1"/>
          <p:cNvSpPr/>
          <p:nvPr/>
        </p:nvSpPr>
        <p:spPr>
          <a:xfrm>
            <a:off x="5859717" y="4885886"/>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图3</a:t>
            </a:r>
            <a:endParaRPr lang="en-US" altLang="zh-CN" sz="2000" dirty="0"/>
          </a:p>
        </p:txBody>
      </p:sp>
      <mc:AlternateContent xmlns:mc="http://schemas.openxmlformats.org/markup-compatibility/2006" xmlns:a14="http://schemas.microsoft.com/office/drawing/2010/main">
        <mc:Choice Requires="a14">
          <p:graphicFrame>
            <p:nvGraphicFramePr>
              <p:cNvPr id="44" name="QB_5_BD.74_3#6267a61a9?colgroup=11,6,6,6,6&amp;pid=c3977b03e&amp;color=0,0,0&amp;vtp=1&amp;bbb=1"/>
              <p:cNvGraphicFramePr>
                <a:graphicFrameLocks noGrp="1"/>
              </p:cNvGraphicFramePr>
              <p:nvPr/>
            </p:nvGraphicFramePr>
            <p:xfrm>
              <a:off x="722376" y="5431478"/>
              <a:ext cx="10680192" cy="852678"/>
            </p:xfrm>
            <a:graphic>
              <a:graphicData uri="http://schemas.openxmlformats.org/drawingml/2006/table">
                <a:tbl>
                  <a:tblPr/>
                  <a:tblGrid>
                    <a:gridCol w="2999232"/>
                    <a:gridCol w="1920240"/>
                    <a:gridCol w="1920240"/>
                    <a:gridCol w="1920240"/>
                    <a:gridCol w="1920240"/>
                  </a:tblGrid>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对照区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1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总丰富度/</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ind</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e>
                                <m: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20.35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20.95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12.11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47.54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44" name="QB_5_BD.74_3#6267a61a9?colgroup=11,6,6,6,6&amp;pid=c3977b03e&amp;color=0,0,0&amp;vtp=1&amp;bbb=1"/>
              <p:cNvGraphicFramePr>
                <a:graphicFrameLocks noGrp="1"/>
              </p:cNvGraphicFramePr>
              <p:nvPr/>
            </p:nvGraphicFramePr>
            <p:xfrm>
              <a:off x="722376" y="5431478"/>
              <a:ext cx="10680192" cy="852678"/>
            </p:xfrm>
            <a:graphic>
              <a:graphicData uri="http://schemas.openxmlformats.org/drawingml/2006/table">
                <a:tbl>
                  <a:tblPr/>
                  <a:tblGrid>
                    <a:gridCol w="2999232"/>
                    <a:gridCol w="1920240"/>
                    <a:gridCol w="1920240"/>
                    <a:gridCol w="1920240"/>
                    <a:gridCol w="1920240"/>
                  </a:tblGrid>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对照区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72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20.35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20.95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12.11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47.54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AS.76_1#6267a61a9?vop=1&amp;pid=c3977b03e&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分析题意、题表及题图3可知，与对照区相比，C区的浮游动物总丰富度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（与环境的优劣呈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正相关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）最高，说明该区域环境较好；且海水中无机氮、活性磷酸盐含量较低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，说明该区域富营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养化程度低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，故C区生态效益最佳。</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77_1#7de7dcea1?htil=10&amp;pid=b516608a0&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799832" y="972000"/>
            <a:ext cx="3200584" cy="2208403"/>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5_BD.77_2#7de7dcea1?htil=10&amp;pid=b516608a0&amp;color=0,0,0&amp;vtp=1&amp;bt=1&amp;bbb=1&amp;hb=1&amp;hs=1"/>
              <p:cNvSpPr/>
              <p:nvPr/>
            </p:nvSpPr>
            <p:spPr>
              <a:xfrm>
                <a:off x="722376" y="984699"/>
                <a:ext cx="695858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［广东深圳外国语学校2025高二期末</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人工高密度养殖的罗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非鱼塘中往往要大量投入人工饵料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，极易引起水体中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含量增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，造成水体污染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。研究人员拟利用空心菜生态浮床技术来净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化池塘水质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，以期达到淡水养殖废水排放二级标准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，如图是空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心菜生态浮床覆盖率研究结果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C_5_BD.77_2#7de7dcea1?htil=10&amp;pid=b516608a0&amp;color=0,0,0&amp;vtp=1&amp;bt=1&amp;bbb=1&amp;hb=1&amp;hs=1"/>
              <p:cNvSpPr>
                <a:spLocks noRot="1" noChangeAspect="1" noMove="1" noResize="1" noEditPoints="1" noAdjustHandles="1" noChangeArrowheads="1" noChangeShapeType="1" noTextEdit="1"/>
              </p:cNvSpPr>
              <p:nvPr/>
            </p:nvSpPr>
            <p:spPr>
              <a:xfrm>
                <a:off x="722376" y="984699"/>
                <a:ext cx="6958584" cy="2214753"/>
              </a:xfrm>
              <a:prstGeom prst="rect">
                <a:avLst/>
              </a:prstGeom>
              <a:blipFill rotWithShape="1">
                <a:blip r:embed="rId2"/>
                <a:stretch>
                  <a:fillRect l="-5" t="-20" r="-402" b="-2050"/>
                </a:stretch>
              </a:blipFill>
            </p:spPr>
            <p:txBody>
              <a:bodyPr/>
              <a:lstStyle/>
              <a:p>
                <a:r>
                  <a:rPr lang="zh-CN" altLang="en-US">
                    <a:noFill/>
                  </a:rPr>
                  <a:t> </a:t>
                </a:r>
              </a:p>
            </p:txBody>
          </p:sp>
        </mc:Fallback>
      </mc:AlternateContent>
      <p:sp>
        <p:nvSpPr>
          <p:cNvPr id="4" name="QC_5_AN.78_1#7de7dcea1.bracket?pid=b516608a0&amp;color=0,0,0&amp;vpa=28&amp;vtp=1"/>
          <p:cNvSpPr/>
          <p:nvPr/>
        </p:nvSpPr>
        <p:spPr>
          <a:xfrm>
            <a:off x="6497701" y="2794449"/>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mc:AlternateContent xmlns:mc="http://schemas.openxmlformats.org/markup-compatibility/2006">
        <mc:Choice xmlns:a14="http://schemas.microsoft.com/office/drawing/2010/main" Requires="a14">
          <p:sp>
            <p:nvSpPr>
              <p:cNvPr id="5" name="QC_5_BD.77_3#7de7dcea1.choices?pid=b516608a0&amp;color=0,0,0&amp;vtp=1&amp;bbb=1&amp;hs=1"/>
              <p:cNvSpPr/>
              <p:nvPr/>
            </p:nvSpPr>
            <p:spPr>
              <a:xfrm>
                <a:off x="722376" y="3199452"/>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A.当空心菜浮床覆盖率大于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时对水体总氮去除效果一定比</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时更好</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.该鱼塘中各营养级的能量金字塔表现为上宽下窄的金字塔形</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时实验组总氮浓度较低的主要原因是含氮有机物被空心菜直接吸收</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.流经该池塘生态系统的总能量大于生态浮床中的空心菜固定的太阳能总量</a:t>
                </a:r>
                <a:endParaRPr lang="en-US" altLang="zh-CN" sz="2000" dirty="0"/>
              </a:p>
            </p:txBody>
          </p:sp>
        </mc:Choice>
        <mc:Fallback>
          <p:sp>
            <p:nvSpPr>
              <p:cNvPr id="5" name="QC_5_BD.77_3#7de7dcea1.choices?pid=b516608a0&amp;color=0,0,0&amp;vtp=1&amp;bbb=1&amp;hs=1"/>
              <p:cNvSpPr>
                <a:spLocks noRot="1" noChangeAspect="1" noMove="1" noResize="1" noEditPoints="1" noAdjustHandles="1" noChangeArrowheads="1" noChangeShapeType="1" noTextEdit="1"/>
              </p:cNvSpPr>
              <p:nvPr/>
            </p:nvSpPr>
            <p:spPr>
              <a:xfrm>
                <a:off x="722376" y="3199452"/>
                <a:ext cx="10753344" cy="1796034"/>
              </a:xfrm>
              <a:prstGeom prst="rect">
                <a:avLst/>
              </a:prstGeom>
              <a:blipFill rotWithShape="1">
                <a:blip r:embed="rId3"/>
                <a:stretch>
                  <a:fillRect l="-4" t="-18"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79_1#7de7dcea1?vop=1&amp;pid=b516608a0&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仅根据题目已有信息，无法推测空心菜浮床覆盖率大于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时对水体总氮去除效果一定比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时更好，A错误；能量在流动过程中总是逐级递减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，因此能量金字塔通常都是上窄下宽的金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字塔形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，B错误；植物主要通过分解者将含氮有机物分解为无机物来利用其中的氮元素，C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流经该池塘生态系统的总能量为生产者固定的太阳能总量以及人工投入饵料中的化学能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5_AS.79_1#7de7dcea1?vop=1&amp;pid=b516608a0&amp;color=0,0,0&amp;vtp=1&amp;bt=1&amp;bbb=1&amp;hb=1"/>
              <p:cNvSpPr>
                <a:spLocks noRot="1" noChangeAspect="1" noMove="1" noResize="1" noEditPoints="1" noAdjustHandles="1" noChangeArrowheads="1" noChangeShapeType="1" noTextEdit="1"/>
              </p:cNvSpPr>
              <p:nvPr/>
            </p:nvSpPr>
            <p:spPr>
              <a:xfrm>
                <a:off x="722376" y="972000"/>
                <a:ext cx="10753344" cy="1783334"/>
              </a:xfrm>
              <a:prstGeom prst="rect">
                <a:avLst/>
              </a:prstGeom>
              <a:blipFill rotWithShape="1">
                <a:blip r:embed="rId1"/>
                <a:stretch>
                  <a:fillRect l="-4" t="-25" r="-1600" b="-25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EX.4_1#0171ae52d?vop=1&amp;pid=d5ae8df3f&amp;color=0,0,0&amp;vtp=1&amp;bt=1&amp;bbb=1&amp;hb=1"/>
              <p:cNvSpPr/>
              <p:nvPr/>
            </p:nvSpPr>
            <p:spPr>
              <a:xfrm>
                <a:off x="722376" y="969264"/>
                <a:ext cx="10753344" cy="541870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a:p>
                <a:pPr latinLnBrk="1">
                  <a:lnSpc>
                    <a:spcPts val="36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能量流动的过程</a:t>
                </a:r>
                <a:endParaRPr lang="en-US" altLang="zh-CN" sz="2000" dirty="0"/>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1）能量的输入:生产者通过光合作用将光能转化成化学能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,固定在它们所制造的有机物中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有些生物可通过化能合成作用合成有机物）。</a:t>
                </a:r>
                <a:endParaRPr lang="en-US" altLang="zh-CN" sz="2000" dirty="0"/>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2）能量的传递</a:t>
                </a:r>
                <a:endParaRPr lang="en-US" altLang="zh-CN" sz="2000" dirty="0"/>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传递的渠道:食物链和食物网。</a:t>
                </a:r>
                <a:endParaRPr lang="en-US" altLang="zh-CN" sz="2000" dirty="0"/>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某一营养级（最高营养级除外）同化的能量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呼吸作用散失的能量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流向下一营养级的能量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向分解者的能量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未被利用的能量。但对于最高营养级,它所同化的能量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呼吸作用散失的能量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流向分解者的能量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未被利用的能量。</a:t>
                </a:r>
                <a:endParaRPr lang="en-US" altLang="zh-CN" sz="2000" dirty="0"/>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能量流动的特点:单向流动、逐级递减。</a:t>
                </a:r>
                <a:endParaRPr lang="en-US" altLang="zh-CN" sz="2000" dirty="0"/>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能量的散失:以热能形式散失是能量的最终归宿（热能不能再为其他生物所利用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,所以能量流动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是单向的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,不能循环流动）。</a:t>
                </a:r>
                <a:endParaRPr lang="en-US" altLang="zh-CN" sz="2000" dirty="0"/>
              </a:p>
            </p:txBody>
          </p:sp>
        </mc:Choice>
        <mc:Fallback>
          <p:sp>
            <p:nvSpPr>
              <p:cNvPr id="2" name="QC_5_EX.4_1#0171ae52d?vop=1&amp;pid=d5ae8df3f&amp;color=0,0,0&amp;vtp=1&amp;bt=1&amp;bbb=1&amp;hb=1"/>
              <p:cNvSpPr>
                <a:spLocks noRot="1" noChangeAspect="1" noMove="1" noResize="1" noEditPoints="1" noAdjustHandles="1" noChangeArrowheads="1" noChangeShapeType="1" noTextEdit="1"/>
              </p:cNvSpPr>
              <p:nvPr/>
            </p:nvSpPr>
            <p:spPr>
              <a:xfrm>
                <a:off x="722376" y="969264"/>
                <a:ext cx="10753344" cy="5418709"/>
              </a:xfrm>
              <a:prstGeom prst="rect">
                <a:avLst/>
              </a:prstGeom>
              <a:blipFill rotWithShape="1">
                <a:blip r:embed="rId1"/>
                <a:stretch>
                  <a:fillRect l="-4" t="-5" r="-974" b="-77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fade">
                                      <p:cBhvr>
                                        <p:cTn id="40" dur="500"/>
                                        <p:tgtEl>
                                          <p:spTgt spid="2">
                                            <p:txEl>
                                              <p:pRg st="10" end="1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
                                            <p:txEl>
                                              <p:pRg st="11" end="11"/>
                                            </p:txEl>
                                          </p:spTgt>
                                        </p:tgtEl>
                                        <p:attrNameLst>
                                          <p:attrName>style.visibility</p:attrName>
                                        </p:attrNameLst>
                                      </p:cBhvr>
                                      <p:to>
                                        <p:strVal val="visible"/>
                                      </p:to>
                                    </p:set>
                                    <p:animEffect transition="in" filter="fade">
                                      <p:cBhvr>
                                        <p:cTn id="43" dur="500"/>
                                        <p:tgtEl>
                                          <p:spTgt spid="2">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5_1#3d47331c4?pid=d5ae8df3f&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［黑龙江齐齐哈尔2024高二期中］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如图是某自然生态系统中能量流动过程示意图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，其中字母表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示能量值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6_1#3d47331c4.bracket?pid=d5ae8df3f&amp;color=0,0,0&amp;vpa=2&amp;vtp=1"/>
          <p:cNvSpPr/>
          <p:nvPr/>
        </p:nvSpPr>
        <p:spPr>
          <a:xfrm>
            <a:off x="4732401" y="14101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pic>
        <p:nvPicPr>
          <p:cNvPr id="4" name="QC_5_BD.5_2#3d47331c4?htil=1&amp;pid=d5ae8df3f&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115001" y="1951677"/>
            <a:ext cx="4251960" cy="130759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5_3#3d47331c4.choices?htil=1&amp;pid=d5ae8df3f&amp;color=0,0,0&amp;vtp=1&amp;bbb=1&amp;hb=1"/>
              <p:cNvSpPr/>
              <p:nvPr/>
            </p:nvSpPr>
            <p:spPr>
              <a:xfrm>
                <a:off x="722376" y="1824677"/>
                <a:ext cx="6373368" cy="2704402"/>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𝑓</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表示初级消费者通过呼吸作用以热能形式散失的能量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.图中流经该生态系统的总能量为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表示初级消费者用于生长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、发育和繁殖等生命活动的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D.初级消费者和次级消费者之间的能量传递效率为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𝑒</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5" name="QC_5_BD.5_3#3d47331c4.choices?htil=1&amp;pid=d5ae8df3f&amp;color=0,0,0&amp;vtp=1&amp;bbb=1&amp;hb=1"/>
              <p:cNvSpPr>
                <a:spLocks noRot="1" noChangeAspect="1" noMove="1" noResize="1" noEditPoints="1" noAdjustHandles="1" noChangeArrowheads="1" noChangeShapeType="1" noTextEdit="1"/>
              </p:cNvSpPr>
              <p:nvPr/>
            </p:nvSpPr>
            <p:spPr>
              <a:xfrm>
                <a:off x="722376" y="1824677"/>
                <a:ext cx="6373368" cy="2704402"/>
              </a:xfrm>
              <a:prstGeom prst="rect">
                <a:avLst/>
              </a:prstGeom>
              <a:blipFill rotWithShape="1">
                <a:blip r:embed="rId2"/>
                <a:stretch>
                  <a:fillRect l="-6" t="-12" r="4" b="-189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EX.7_1#3d47331c4?vop=1&amp;pid=d5ae8df3f&amp;color=0,0,0&amp;vtp=1&amp;bt=1&amp;bbb=1&amp;hb=1"/>
              <p:cNvSpPr/>
              <p:nvPr/>
            </p:nvSpPr>
            <p:spPr>
              <a:xfrm>
                <a:off x="722376" y="969264"/>
                <a:ext cx="10753344" cy="17833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分析题图可知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表示生产者固定的能量，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表示第二营养级的摄入量，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𝑒</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表示第三营养级的摄入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表示第二营养级粪便中的能量（属于第一营养级同化量的一部分），</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表示第二营养级同化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的能量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𝑓</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表示第二营养级呼吸作用散失的能量，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表示第二营养级用于生长、发育和繁殖的能量。</a:t>
                </a:r>
                <a:endParaRPr lang="en-US" altLang="zh-CN" sz="2000" dirty="0"/>
              </a:p>
            </p:txBody>
          </p:sp>
        </mc:Choice>
        <mc:Fallback>
          <p:sp>
            <p:nvSpPr>
              <p:cNvPr id="2" name="QC_5_EX.7_1#3d47331c4?vop=1&amp;pid=d5ae8df3f&amp;color=0,0,0&amp;vtp=1&amp;bt=1&amp;bbb=1&amp;hb=1"/>
              <p:cNvSpPr>
                <a:spLocks noRot="1" noChangeAspect="1" noMove="1" noResize="1" noEditPoints="1" noAdjustHandles="1" noChangeArrowheads="1" noChangeShapeType="1" noTextEdit="1"/>
              </p:cNvSpPr>
              <p:nvPr/>
            </p:nvSpPr>
            <p:spPr>
              <a:xfrm>
                <a:off x="722376" y="969264"/>
                <a:ext cx="10753344" cy="1783334"/>
              </a:xfrm>
              <a:prstGeom prst="rect">
                <a:avLst/>
              </a:prstGeom>
              <a:blipFill rotWithShape="1">
                <a:blip r:embed="rId1"/>
                <a:stretch>
                  <a:fillRect l="-4" t="-14" r="-2415" b="-253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8_1#3d47331c4?vop=1&amp;pid=d5ae8df3f&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据思路导引可知</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𝑓</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表示初级消费者通过呼吸作用以热能形式散失的能量</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表示初级消费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者的同化量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，A正确，C错误；生产者固定的能量为流入该生态系统的总能量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，即流经该生态系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统的总能量为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，B错误；初级消费者和次级消费者之间的能量传递效率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次级消费者的同化量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初级消费者的同化量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，图中没有次级消费者的同化量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，无法计算两者之间的能量传递效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5_AS.8_1#3d47331c4?vop=1&amp;pid=d5ae8df3f&amp;color=0,0,0&amp;vtp=1&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rotWithShape="1">
                <a:blip r:embed="rId1"/>
                <a:stretch>
                  <a:fillRect l="-4" t="-20" r="-1990" b="-20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9_1#5cc7cb6eb?pid=d5ae8df3f&amp;color=0,0,0&amp;vtp=1&amp;bt=1&amp;bbb=1&amp;hb=1"/>
          <p:cNvSpPr/>
          <p:nvPr/>
        </p:nvSpPr>
        <p:spPr>
          <a:xfrm>
            <a:off x="722376" y="972000"/>
            <a:ext cx="10753344" cy="820928"/>
          </a:xfrm>
          <a:prstGeom prst="rect">
            <a:avLst/>
          </a:prstGeom>
          <a:noFill/>
        </p:spPr>
        <p:txBody>
          <a:bodyPr wrap="none" lIns="0" tIns="0" rIns="0" bIns="0" rtlCol="0" anchor="t"/>
          <a:lstStyle/>
          <a:p>
            <a:pPr algn="l"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［江西六校2025高二联考］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图甲表示食物链上能量流动的部分情况（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图中数字代表能量值），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图乙表示兔的能量来源与去向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（图中字母代表能量值）。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0_1#5cc7cb6eb.bracket?pid=d5ae8df3f&amp;color=0,0,0&amp;vpa=3&amp;vtp=1"/>
          <p:cNvSpPr/>
          <p:nvPr/>
        </p:nvSpPr>
        <p:spPr>
          <a:xfrm>
            <a:off x="9799701" y="1399355"/>
            <a:ext cx="385763" cy="379984"/>
          </a:xfrm>
          <a:prstGeom prst="rect">
            <a:avLst/>
          </a:prstGeom>
          <a:noFill/>
        </p:spPr>
        <p:txBody>
          <a:bodyPr wrap="none" lIns="0" tIns="0" rIns="0" bIns="0" rtlCol="0" anchor="t"/>
          <a:lstStyle/>
          <a:p>
            <a:pPr algn="ctr" latinLnBrk="1">
              <a:lnSpc>
                <a:spcPts val="33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5_BD.9_3#5cc7cb6eb?iti=1&amp;htil=1&amp;pid=d5ae8df3f&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029968" y="1958154"/>
            <a:ext cx="2752344" cy="147218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5_BD.9_4#5cc7cb6eb?iti=2&amp;htil=1&amp;pid=d5ae8df3f&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260336" y="1930722"/>
            <a:ext cx="3044952" cy="150876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5_BD.9_5#5cc7cb6eb?iti=1&amp;htil=1&amp;pid=d5ae8df3f&amp;color=0,0,0&amp;vtp=1"/>
          <p:cNvSpPr/>
          <p:nvPr/>
        </p:nvSpPr>
        <p:spPr>
          <a:xfrm>
            <a:off x="3250565" y="3557338"/>
            <a:ext cx="311150" cy="397129"/>
          </a:xfrm>
          <a:prstGeom prst="rect">
            <a:avLst/>
          </a:prstGeom>
          <a:noFill/>
        </p:spPr>
        <p:txBody>
          <a:bodyPr wrap="square" lIns="0" tIns="0" rIns="0" bIns="0" rtlCol="0" anchor="t"/>
          <a:lstStyle/>
          <a:p>
            <a:pPr algn="ctr" latinLnBrk="1">
              <a:lnSpc>
                <a:spcPct val="145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2000" dirty="0"/>
          </a:p>
        </p:txBody>
      </p:sp>
      <p:sp>
        <p:nvSpPr>
          <p:cNvPr id="7" name="QC_5_BD.9_6#5cc7cb6eb?iti=2&amp;htil=1&amp;pid=d5ae8df3f&amp;color=0,0,0&amp;vtp=1"/>
          <p:cNvSpPr/>
          <p:nvPr/>
        </p:nvSpPr>
        <p:spPr>
          <a:xfrm>
            <a:off x="8627237" y="3566482"/>
            <a:ext cx="311150" cy="397129"/>
          </a:xfrm>
          <a:prstGeom prst="rect">
            <a:avLst/>
          </a:prstGeom>
          <a:noFill/>
        </p:spPr>
        <p:txBody>
          <a:bodyPr wrap="square" lIns="0" tIns="0" rIns="0" bIns="0" rtlCol="0" anchor="t"/>
          <a:lstStyle/>
          <a:p>
            <a:pPr algn="ctr" latinLnBrk="1">
              <a:lnSpc>
                <a:spcPct val="145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2000" dirty="0"/>
          </a:p>
        </p:txBody>
      </p:sp>
      <p:sp>
        <p:nvSpPr>
          <p:cNvPr id="8" name="QC_5_BD.9_7#5cc7cb6eb?pid=d5ae8df3f&amp;color=0,0,0&amp;vtp=1&amp;bbb=1"/>
          <p:cNvSpPr/>
          <p:nvPr/>
        </p:nvSpPr>
        <p:spPr>
          <a:xfrm>
            <a:off x="722376" y="4022031"/>
            <a:ext cx="10753344" cy="389509"/>
          </a:xfrm>
          <a:prstGeom prst="rect">
            <a:avLst/>
          </a:prstGeom>
          <a:noFill/>
        </p:spPr>
        <p:txBody>
          <a:bodyPr wrap="none" lIns="0" tIns="0" rIns="0" bIns="0" rtlCol="0" anchor="t"/>
          <a:lstStyle/>
          <a:p>
            <a:pPr algn="l" latinLnBrk="1">
              <a:lnSpc>
                <a:spcPts val="34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图甲中的草指某一种草，假定该生态系统中只有图示这一条简单的食物链</a:t>
            </a:r>
            <a:endParaRPr lang="en-US" altLang="zh-CN" sz="2000" dirty="0"/>
          </a:p>
        </p:txBody>
      </p:sp>
      <mc:AlternateContent xmlns:mc="http://schemas.openxmlformats.org/markup-compatibility/2006">
        <mc:Choice xmlns:a14="http://schemas.microsoft.com/office/drawing/2010/main" Requires="a14">
          <p:sp>
            <p:nvSpPr>
              <p:cNvPr id="9" name="QC_5_BD.9_8#5cc7cb6eb.choices?pid=d5ae8df3f&amp;color=0,0,0&amp;vtp=1&amp;bbb=1"/>
              <p:cNvSpPr/>
              <p:nvPr/>
            </p:nvSpPr>
            <p:spPr>
              <a:xfrm>
                <a:off x="722376" y="4412302"/>
                <a:ext cx="10753344" cy="1837309"/>
              </a:xfrm>
              <a:prstGeom prst="rect">
                <a:avLst/>
              </a:prstGeom>
              <a:noFill/>
            </p:spPr>
            <p:txBody>
              <a:bodyPr wrap="none" lIns="0" tIns="0" rIns="0" bIns="0" rtlCol="0" anchor="t"/>
              <a:lstStyle/>
              <a:p>
                <a:pPr algn="l" latinLnBrk="1">
                  <a:lnSpc>
                    <a:spcPts val="4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A.若②为狐的同化量，图甲</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②</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①</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③</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代表兔到狐的能量传递效率</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.图乙中</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𝑊</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𝐶</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𝐷</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，表示兔未被利用的能量</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.兔通过呼吸作用释放的能量大部分以热能的形式散失</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.兔流向分解者的能量包括兔的遗体残骸和粪便中的能量</a:t>
                </a:r>
                <a:endParaRPr lang="en-US" altLang="zh-CN" sz="2000" dirty="0"/>
              </a:p>
            </p:txBody>
          </p:sp>
        </mc:Choice>
        <mc:Fallback>
          <p:sp>
            <p:nvSpPr>
              <p:cNvPr id="9" name="QC_5_BD.9_8#5cc7cb6eb.choices?pid=d5ae8df3f&amp;color=0,0,0&amp;vtp=1&amp;bbb=1"/>
              <p:cNvSpPr>
                <a:spLocks noRot="1" noChangeAspect="1" noMove="1" noResize="1" noEditPoints="1" noAdjustHandles="1" noChangeArrowheads="1" noChangeShapeType="1" noTextEdit="1"/>
              </p:cNvSpPr>
              <p:nvPr/>
            </p:nvSpPr>
            <p:spPr>
              <a:xfrm>
                <a:off x="722376" y="4412302"/>
                <a:ext cx="10753344" cy="1837309"/>
              </a:xfrm>
              <a:prstGeom prst="rect">
                <a:avLst/>
              </a:prstGeom>
              <a:blipFill rotWithShape="1">
                <a:blip r:embed="rId3"/>
                <a:stretch>
                  <a:fillRect l="-4" t="-18" b="-228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9503</Words>
  <Application>WPS 演示</Application>
  <PresentationFormat>宽屏</PresentationFormat>
  <Paragraphs>504</Paragraphs>
  <Slides>47</Slides>
  <Notes>47</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47</vt:i4>
      </vt:variant>
    </vt:vector>
  </HeadingPairs>
  <TitlesOfParts>
    <vt:vector size="68"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蓝天</cp:lastModifiedBy>
  <cp:revision>4</cp:revision>
  <dcterms:created xsi:type="dcterms:W3CDTF">2025-07-30T06:34:00Z</dcterms:created>
  <dcterms:modified xsi:type="dcterms:W3CDTF">2025-08-04T09:42:46Z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2941A3531E7147709661ECD1D1FE9A14_12</vt:lpwstr>
  </property>
  <property fmtid="{D5CDD505-2E9C-101B-9397-08002B2CF9AE}" pid="3" name="KSOProductBuildVer">
    <vt:lpwstr>2052-12.1.0.21915</vt:lpwstr>
  </property>
</Properties>
</file>