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213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70598d9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群落的概念和物种组成</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c27cb1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种间关系的判断</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00bc2e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群落的空间结构与群落的季节性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316cf7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生态位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85ebca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土壤小动物类群丰富度的调查实验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9.xml"/><Relationship Id="rId2" Type="http://schemas.openxmlformats.org/officeDocument/2006/relationships/image" Target="../media/image19.png"/><Relationship Id="rId1" Type="http://schemas.openxmlformats.org/officeDocument/2006/relationships/image" Target="../media/image18.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20.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9.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30.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31.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32.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9.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9.xml"/><Relationship Id="rId4" Type="http://schemas.openxmlformats.org/officeDocument/2006/relationships/image" Target="../media/image41.png"/><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image" Target="../media/image3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9.xml"/><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image" Target="../media/image42.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9.xml"/><Relationship Id="rId1" Type="http://schemas.openxmlformats.org/officeDocument/2006/relationships/image" Target="../media/image45.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9825775e3?htil=2&amp;pid=5c27cb10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37166" y="1054295"/>
            <a:ext cx="2971800"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1_2#9825775e3?htil=2&amp;pid=5c27cb10f&amp;color=0,0,0&amp;vtp=1&amp;bt=1&amp;bbb=1&amp;hb=1"/>
          <p:cNvSpPr/>
          <p:nvPr/>
        </p:nvSpPr>
        <p:spPr>
          <a:xfrm>
            <a:off x="722376" y="972000"/>
            <a:ext cx="764438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古诗词中蕴含着许多生态学原理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诗句所蕴含的种间关系与种群数量变化的曲线图对应关系正确的是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2_1#9825775e3.bracket?pid=5c27cb10f&amp;color=0,0,0&amp;vpa=4&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1_3#9825775e3.choices?htil=2&amp;pid=5c27cb10f&amp;color=0,0,0&amp;vtp=1&amp;bbb=1"/>
          <p:cNvSpPr/>
          <p:nvPr/>
        </p:nvSpPr>
        <p:spPr>
          <a:xfrm>
            <a:off x="722376" y="2334074"/>
            <a:ext cx="76443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A.种豆南山下，草盛豆苗稀——①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.呦呦鹿鸣，食野之蒿——②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.螟蛉有子，蜾蠃负之——③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.采得百花成蜜后，为谁辛苦为谁甜——④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9825775e3?vop=1&amp;pid=5c27cb10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“种豆南山下，草盛豆苗稀”，草和豆苗是种间竞争关系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，两种生物相互争夺资源和空间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，若两种生物的生存能力差异较大，则随着时间推移，一方占优势另一方处于劣势，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，A错误；“呦呦鹿鸣，食野之蒿”，鹿和蒿是捕食关系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，捕食关系曲线的特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点是被捕食者先增加先减少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，捕食者后增加后减少，②曲线符合捕食关系，B正确；“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”，蜾蠃捕食螟蛉，两者是捕食关系，②曲线符合捕食关系，C错误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，为谁辛苦为谁甜”，蜜蜂和花是互利共生关系，①曲线符合互利共生关系，D错误。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cc29fa30f?pid=800bc2e7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生物群落的景观特征随季节变化的现象，叫作群落季相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cc29fa30f.bracket?pid=800bc2e75&amp;color=0,0,0&amp;vpa=5&amp;vtp=1"/>
          <p:cNvSpPr/>
          <p:nvPr/>
        </p:nvSpPr>
        <p:spPr>
          <a:xfrm>
            <a:off x="244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cc29fa30f.choices?pid=800bc2e75&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A.影响群落季节性变化的环境因素有阳光、温度、水分等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.一般情况下，群落季相更替具有一定的周期性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.季节性变化不会影响群落的物种组成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cc29fa30f?vop=1&amp;pid=800bc2e7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阳光、温度、水分等都会影响群落季节性变化，A正确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；群落季相是指群落的景观特征随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，春、夏、秋、冬四季更替是周期性的，群落季相的更替也具有周期性，B正确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落中的各种植物生长期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、繁殖期等出现的时间各不相同，某些动物的繁殖、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迁徙等习性也不相同，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因此不同季节群落的物种组成会发生变化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7cded504d?pid=800bc2e7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6.下列有关群落结构的叙述，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7cded504d.bracket?pid=800bc2e75&amp;color=0,0,0&amp;vpa=6&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7_2#7cded504d.choices?pid=800bc2e75&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A.槐树林中刺槐树高低错落有致，体现了群落的垂直结构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.群落的垂直结构显著提高了群落利用阳光等环境资源的能力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.不同种类的淡水鱼占据不同水层而出现分层现象，这与各种淡水鱼的食性有关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.不同地段的种群在水平方向上呈现斑块状分布属于群落的水平结构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7cded504d?vop=1&amp;pid=800bc2e7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槐树林中的刺槐树属于同一物种，其高低错落有致不能体现群落的垂直结构，A错误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落的垂直结构是指群落在垂直方向上的分层现象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正确；动物的分层现象主要是因为群落的不同层次提供不同的栖息空间和食物条件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类的淡水鱼占据不同水层而出现分层现象与各种淡水鱼的食性有关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，C正确；在水平方向上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同地段往往分布着不同的种群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，它们常呈镶嵌分布，属于群落的水平结构，D正确。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d2a0f59a1?pid=800bc2e75&amp;color=0,0,0&amp;vtp=1&amp;bt=1&amp;bbb=1&amp;hb=1"/>
              <p:cNvSpPr/>
              <p:nvPr/>
            </p:nvSpPr>
            <p:spPr>
              <a:xfrm>
                <a:off x="722376" y="97200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［湖北武汉七校2024高二期中联考］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烟粉虱会取食番茄植株汁液，造成番茄减产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茄单作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、番茄玫瑰邻作（番茄田与玫瑰田间隔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）模式下番茄田中不同发育阶段的烟粉虱及其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d2a0f59a1?pid=800bc2e75&amp;color=0,0,0&amp;vtp=1&amp;bt=1&amp;bbb=1&amp;hb=1"/>
              <p:cNvSpPr>
                <a:spLocks noRot="1" noChangeAspect="1" noMove="1" noResize="1" noEditPoints="1" noAdjustHandles="1" noChangeArrowheads="1" noChangeShapeType="1" noTextEdit="1"/>
              </p:cNvSpPr>
              <p:nvPr/>
            </p:nvSpPr>
            <p:spPr>
              <a:xfrm>
                <a:off x="722376" y="972000"/>
                <a:ext cx="10753344" cy="1230503"/>
              </a:xfrm>
              <a:prstGeom prst="rect">
                <a:avLst/>
              </a:prstGeom>
              <a:blipFill rotWithShape="1">
                <a:blip r:embed="rId1"/>
                <a:stretch>
                  <a:fillRect l="-4" t="-37" b="-3173"/>
                </a:stretch>
              </a:blipFill>
            </p:spPr>
            <p:txBody>
              <a:bodyPr/>
              <a:lstStyle/>
              <a:p>
                <a:r>
                  <a:rPr lang="zh-CN" altLang="en-US">
                    <a:noFill/>
                  </a:rPr>
                  <a:t> </a:t>
                </a:r>
              </a:p>
            </p:txBody>
          </p:sp>
        </mc:Fallback>
      </mc:AlternateContent>
      <p:graphicFrame>
        <p:nvGraphicFramePr>
          <p:cNvPr id="17" name="QC_5_BD.20_2#d2a0f59a1?colgroup=5,22,6,5&amp;pid=800bc2e75&amp;color=0,0,0&amp;vtp=1&amp;bbb=1&amp;hb=1"/>
          <p:cNvGraphicFramePr>
            <a:graphicFrameLocks noGrp="1"/>
          </p:cNvGraphicFramePr>
          <p:nvPr/>
        </p:nvGraphicFramePr>
        <p:xfrm>
          <a:off x="722376" y="2326327"/>
          <a:ext cx="10652760" cy="2139188"/>
        </p:xfrm>
        <a:graphic>
          <a:graphicData uri="http://schemas.openxmlformats.org/drawingml/2006/table">
            <a:tbl>
              <a:tblPr/>
              <a:tblGrid>
                <a:gridCol w="1453896"/>
                <a:gridCol w="1453896"/>
                <a:gridCol w="1453896"/>
                <a:gridCol w="1463040"/>
                <a:gridCol w="1490472"/>
                <a:gridCol w="914400"/>
                <a:gridCol w="960120"/>
                <a:gridCol w="1463040"/>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番茄植株不同部位成虫数量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rowSpan="2" grid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若虫数量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天敌昆虫多</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样性指数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706">
                <a:tc vMerge="1">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vMerge="1" gridSpan="2">
                  <a:tcPr/>
                </a:tc>
                <a:tc vMerge="1" hMerge="1">
                  <a:tcPr/>
                </a:tc>
                <a:tc vMerge="1">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番茄单作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870585">
                <a:tc>
                  <a:txBody>
                    <a:bodyPr/>
                    <a:lstStyle/>
                    <a:p>
                      <a:pPr marL="0" indent="0" algn="ctr" latinLnBrk="1" hangingPunct="0">
                        <a:lnSpc>
                          <a:spcPts val="34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4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4" name="QC_5_AN.21_1#d2a0f59a1.bracket?pid=800bc2e75&amp;color=0,0,0&amp;vpa=7&amp;vtp=1"/>
          <p:cNvSpPr/>
          <p:nvPr/>
        </p:nvSpPr>
        <p:spPr>
          <a:xfrm>
            <a:off x="6764401" y="182264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0_3#d2a0f59a1.choices?pid=800bc2e75&amp;color=0,0,0&amp;vtp=1&amp;bbb=1"/>
          <p:cNvSpPr/>
          <p:nvPr/>
        </p:nvSpPr>
        <p:spPr>
          <a:xfrm>
            <a:off x="722376" y="459619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A.由单作转为邻作，烟粉虱种群的年龄结构改变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.由单作转为邻作，烟粉虱种群中成虫的空间分布类型改变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.由单作转为邻作，群落的水平结构改变</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.番茄和烟粉虱之间是寄生关系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d2a0f59a1?vop=1&amp;pid=800bc2e7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由单作转为邻作，烟粉虱的若虫数量与成虫数量的比值由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龄结构改变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，A正确；由单作转为邻作，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烟粉虱种群中成虫在番茄植株不同部位的数量发生变化，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但其空间分布类型仍为集群分布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，B错误；由单作转为邻作，两种模式下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，各个地段分布的种群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，群落的水平结构改变，C正确；由题意可知，烟粉虱取食番茄植株汁液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间是寄生关系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d2a0f59a1?vop=1&amp;pid=800bc2e75&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06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a8b32dc3a?pid=b316cf70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。生态位宽度是指被一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个生物所利用的各种资源的总和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a8b32dc3a.bracket?pid=b316cf70a&amp;color=0,0,0&amp;vpa=8&amp;vtp=1"/>
          <p:cNvSpPr/>
          <p:nvPr/>
        </p:nvSpPr>
        <p:spPr>
          <a:xfrm>
            <a:off x="676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3_2#a8b32dc3a.choices?pid=b316cf70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A.同一生态系统中不同植食性动物种群的生态位相同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.群落中的种群生态位差异越大，群落的结构一般越复杂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.生态位相似但存在地理隔离的种群常会进化出相似的生理结构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.生态位宽度大的种群遇到外来物种入侵时，一般不易被淘汰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a8b32dc3a?vop=1&amp;pid=b316cf70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一个物种在群落中的地位和作用，包括所处的空间位置，占用资源的情况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，以及与其他物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，称为这个物种的生态位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。故同一生态系统中不同植食性动物种群的生态位不完全相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，A错误。群落中的种群生态位差异越大，各种环境资源的利用越充分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，群落的结构一般越复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，B正确。生态位相似，说明其利用的资源相似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，即使存在地理隔离的种群也常会进化出相似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，C正确。生态位宽度大的种群遇到外来物种入侵时，因其利用的资源多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e2f63509.fixed?pid=7e83b2b5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0e2f63509.fixed?pid=7e83b2b5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0e2f63509.fixed?pid=7e83b2b5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e2f63509.fixed?pid=7e83b2b5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1ab0f40ab?pid=b316cf70a&amp;color=0,0,0&amp;vtp=1&amp;bt=1&amp;bbb=1&amp;hb=1"/>
          <p:cNvSpPr/>
          <p:nvPr/>
        </p:nvSpPr>
        <p:spPr>
          <a:xfrm>
            <a:off x="722376" y="97200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［北京陈经纶中学2024高二月考］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某湖泊是越冬水鸟的重要聚集区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。科研人员将湖中水鸟划分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4个集群（每个集群包括若干种水鸟），并对它们的觅食行为和觅食生境进行调查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（百分比代表使用频率）。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1" name="QC_5_BD.26_2#1ab0f40ab?colgroup=2,21,16&amp;pid=b316cf70a&amp;color=0,0,0&amp;vtp=1&amp;bbb=1"/>
              <p:cNvGraphicFramePr>
                <a:graphicFrameLocks noGrp="1"/>
              </p:cNvGraphicFramePr>
              <p:nvPr/>
            </p:nvGraphicFramePr>
            <p:xfrm>
              <a:off x="722376" y="2308293"/>
              <a:ext cx="10725912" cy="2190877"/>
            </p:xfrm>
            <a:graphic>
              <a:graphicData uri="http://schemas.openxmlformats.org/drawingml/2006/table">
                <a:tbl>
                  <a:tblPr/>
                  <a:tblGrid>
                    <a:gridCol w="749808"/>
                    <a:gridCol w="5650992"/>
                    <a:gridCol w="4325112"/>
                  </a:tblGrid>
                  <a:tr h="437134">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134">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134">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泥滩挖掘取食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134">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潜水取食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C_5_BD.26_2#1ab0f40ab?colgroup=2,21,16&amp;pid=b316cf70a&amp;color=0,0,0&amp;vtp=1&amp;bbb=1"/>
              <p:cNvGraphicFramePr>
                <a:graphicFrameLocks noGrp="1"/>
              </p:cNvGraphicFramePr>
              <p:nvPr/>
            </p:nvGraphicFramePr>
            <p:xfrm>
              <a:off x="722376" y="2308293"/>
              <a:ext cx="10725912" cy="2190877"/>
            </p:xfrm>
            <a:graphic>
              <a:graphicData uri="http://schemas.openxmlformats.org/drawingml/2006/table">
                <a:tbl>
                  <a:tblPr/>
                  <a:tblGrid>
                    <a:gridCol w="749808"/>
                    <a:gridCol w="5650992"/>
                    <a:gridCol w="4325112"/>
                  </a:tblGrid>
                  <a:tr h="437134">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51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688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425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688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AN.27_1#1ab0f40ab.bracket?pid=b316cf70a&amp;color=0,0,0&amp;vpa=9&amp;vtp=1"/>
          <p:cNvSpPr/>
          <p:nvPr/>
        </p:nvSpPr>
        <p:spPr>
          <a:xfrm>
            <a:off x="6497701" y="1801818"/>
            <a:ext cx="385763"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6_3#1ab0f40ab.choices?pid=b316cf70a&amp;color=0,0,0&amp;vtp=1&amp;bbb=1"/>
          <p:cNvSpPr/>
          <p:nvPr/>
        </p:nvSpPr>
        <p:spPr>
          <a:xfrm>
            <a:off x="722376" y="4632393"/>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A.冬天食物短缺会使集群间的生态位重叠程度减小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.与集群内相比，集群间水鸟的生态位重叠程度更大</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.越冬水鸟生态位重叠程度仅取决于觅食行为和觅食生境的重叠程度</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.集群间觅食行为和觅食生境适当错开是长期协同进化的结果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1ab0f40ab?vop=1&amp;pid=b316cf70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冬天食物短缺会使集群间的生态位重叠程度增大，A错误；与集群内相比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，集群间水鸟的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觅食生境和觅食行为差异更大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，故与集群内相比，集群间水鸟的生态位重叠程度更小，B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越冬水鸟生态位重叠程度不仅受觅食行为和觅食生境的影响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，还与天敌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，C错误；集群间觅食行为和觅食生境适当错开是长期协同进化的结果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，有利于更好地利用环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7987c5085?pid=185ebcab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土壤是无数小动物的家园，常见的有蜘蛛、鼠妇、蜈蚣、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。若要对某土壤中小动物类群的丰富度进行研究，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下列描述正确的是(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7987c5085.bracket?pid=185ebcaba&amp;color=0,0,0&amp;vpa=10&amp;vtp=1"/>
          <p:cNvSpPr/>
          <p:nvPr/>
        </p:nvSpPr>
        <p:spPr>
          <a:xfrm>
            <a:off x="929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9_2#7987c5085.choices?pid=185ebcab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A.不可用目测估计法来估计单位面积中的种群数量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.吸虫器通常用于对体型较大的土壤小动物进行采集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.可利用土壤小动物的趋光、避高温等习性对土壤中的小动物进行收集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.为了调查不同时间土壤中小动物类群的丰富度，可在白天和晚上取同一地块的土样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7987c5085?vop=1&amp;pid=185ebcab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目测估计法是常用的统计物种相对数量的方法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，可按预先确定的多度等级来估计单位面积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体积）中的种群数量，A错误；吸虫器通常用于对体型较小的土壤小动物进行采集，B错误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利用土壤小动物的趋暗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、趋湿、避高温等习性对土壤中的小动物进行收集，C错误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同时间土壤中小动物类群的丰富度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，可在白天和晚上取同一地块的土样，D正确。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f59aa3d9.fixed?pid=7e83b2b5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0f59aa3d9.fixed?pid=7e83b2b5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0f59aa3d9.fixed?pid=7e83b2b5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f59aa3d9.fixed?pid=7e83b2b5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2_1#4e3f6baa3?htil=3&amp;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00889" y="1054296"/>
            <a:ext cx="236829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32_2#4e3f6baa3?htil=3&amp;pid=0f59aa3d9&amp;color=0,0,0&amp;vtp=1&amp;bt=1&amp;bbb=1&amp;hb=1"/>
          <p:cNvSpPr/>
          <p:nvPr/>
        </p:nvSpPr>
        <p:spPr>
          <a:xfrm>
            <a:off x="722376" y="972000"/>
            <a:ext cx="824788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［江苏盐城联盟校2024高二期中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在探究土壤小动物类群丰富度的实验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，某小组设计的采集小动物的装置如图所示，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3_1#4e3f6baa3.bracket?pid=0f59aa3d9&amp;color=0,0,0&amp;vpa=11&amp;vtp=1"/>
          <p:cNvSpPr/>
          <p:nvPr/>
        </p:nvSpPr>
        <p:spPr>
          <a:xfrm>
            <a:off x="828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32_3#4e3f6baa3.choices?htil=3&amp;pid=0f59aa3d9&amp;color=0,0,0&amp;vtp=1&amp;bbb=1"/>
              <p:cNvSpPr/>
              <p:nvPr/>
            </p:nvSpPr>
            <p:spPr>
              <a:xfrm>
                <a:off x="722376" y="1824678"/>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A.对不知名的小动物可记为“待鉴定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.观察小动物的形态特征可使用体视显微镜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.金属筛网阻止小动物向下移动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.广口瓶中可装入酒精，从而杀死和保存小动物</a:t>
                </a:r>
                <a:endParaRPr lang="en-US" altLang="zh-CN" sz="2000" dirty="0"/>
              </a:p>
            </p:txBody>
          </p:sp>
        </mc:Choice>
        <mc:Fallback>
          <p:sp>
            <p:nvSpPr>
              <p:cNvPr id="5" name="QC_4_BD.32_3#4e3f6baa3.choices?htil=3&amp;pid=0f59aa3d9&amp;color=0,0,0&amp;vtp=1&amp;bbb=1"/>
              <p:cNvSpPr>
                <a:spLocks noRot="1" noChangeAspect="1" noMove="1" noResize="1" noEditPoints="1" noAdjustHandles="1" noChangeArrowheads="1" noChangeShapeType="1" noTextEdit="1"/>
              </p:cNvSpPr>
              <p:nvPr/>
            </p:nvSpPr>
            <p:spPr>
              <a:xfrm>
                <a:off x="722376" y="1824678"/>
                <a:ext cx="8247888" cy="1796034"/>
              </a:xfrm>
              <a:prstGeom prst="rect">
                <a:avLst/>
              </a:prstGeom>
              <a:blipFill rotWithShape="1">
                <a:blip r:embed="rId2"/>
                <a:stretch>
                  <a:fillRect l="-5" t="-18" r="3"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4_1#4e3f6baa3?vop=1&amp;pid=0f59aa3d9&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P30探究·实践“研究土壤中小动物类群的丰富度”的变式题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查学生对该探究实验的掌握程度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，并且突出重点问题，结合实验装置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4e3f6baa3?vop=1&amp;pid=0f59aa3d9&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对不知名的小动物，不可忽略，可记为“待鉴定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小动物体型小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，可使用体视显微镜观察其形态特征，B正确；金属筛网可阻止泥土滑落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阻止小动物向下移动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，C错误；广口瓶中可装入体积分数为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，从而杀死和保存小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许多土壤动物身体微小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、活动能力强，不适于用样方法或标记重捕法进行调查。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在这类研究中，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常采用取样器取样的方法进行采集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、调查，即用一定规格的捕捉器（如采集罐、吸虫器等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，通过调查样本中小动物的种类和数量来推测某一区域内土壤动物的物种数目。</a:t>
                </a:r>
                <a:endParaRPr lang="en-US" altLang="zh-CN" sz="2200" dirty="0"/>
              </a:p>
            </p:txBody>
          </p:sp>
        </mc:Choice>
        <mc:Fallback>
          <p:sp>
            <p:nvSpPr>
              <p:cNvPr id="2" name="QC_4_AS.35_1#4e3f6baa3?vop=1&amp;pid=0f59aa3d9&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402"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6_1#4e3f6baa3?vop=1&amp;pid=0f59aa3d9&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土壤小动物类群丰富度调查实践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8fecad35a?pid=0f59aa3d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［吉林通化2024高二月考］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立体高效栽培是目前日光温室发展的一个方向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，这种栽培方式能在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有限的空间内创造出更高的经济效益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。采用草莓、甜瓜套作栽培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，打破了传统日光温室中单一栽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培草莓的形式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。在早春季节草莓的收获将要结束时，垄间定植甜瓜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，将再一次获得可观的经济收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。潜叶蝇是危害甜瓜的害虫之一，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8fecad35a.bracket?pid=0f59aa3d9&amp;color=0,0,0&amp;vpa=12&amp;vtp=1"/>
          <p:cNvSpPr/>
          <p:nvPr/>
        </p:nvSpPr>
        <p:spPr>
          <a:xfrm>
            <a:off x="701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7_2#8fecad35a.choices?pid=0f59aa3d9&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A.立体栽培充分利用了群落的空间结构，提高了阳光的利用率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.甜瓜与草莓套作后群落的水平结构发生改变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.该草莓、甜瓜套作栽培模式中草莓与甜瓜之间竞争程度较强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.若利用黑光灯可以诱捕潜叶蝇，则说明潜叶蝇是一种趋光性昆虫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372c7c5e?pid=c70598d9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群落是同一时间内聚集在一定区域中各种生物种群的集合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有关种群和群落的叙述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372c7c5e.bracket?pid=c70598d99&amp;color=0,0,0&amp;vpa=1&amp;vtp=1"/>
          <p:cNvSpPr/>
          <p:nvPr/>
        </p:nvSpPr>
        <p:spPr>
          <a:xfrm>
            <a:off x="471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c372c7c5e.choices?pid=c70598d99&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A.区别常绿阔叶林与常绿针叶林的重要特征是群落的物种组成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.某池塘中各个种群的关系属于群落水平上研究的问题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.种群密度、出生率、死亡率、年龄结构和性别比例等是群落的特征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8fecad35a?vop=1&amp;pid=0f59aa3d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立体栽培能在有限的空间内创造出更高的经济效益，充分利用了群落的空间结构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地利用了阳光等环境资源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，A正确；相比单一栽培草莓，甜瓜与草莓套作后，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垄间定植了甜瓜，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，群落的水平结构发生改变，B正确；该草莓、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甜瓜套作栽培模式中，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由于草莓与甜瓜的种植存在时间差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，因此两者之间竞争较弱，C错误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，则说明潜叶蝇是一种趋光性昆虫，D正确。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ce9f4a8ad?pid=0f59aa3d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若某林区的红松果实、某种小型鼠（以红松果实为食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）和革蜱的数量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变化具有如图所示的周期性波动特征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。林区居民因革蜱叮咬而易患森林脑炎。据此分析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ce9f4a8ad.bracket?pid=0f59aa3d9&amp;color=0,0,0&amp;vpa=13&amp;vtp=1"/>
          <p:cNvSpPr/>
          <p:nvPr/>
        </p:nvSpPr>
        <p:spPr>
          <a:xfrm>
            <a:off x="219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0_2#ce9f4a8ad?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89704" y="2408877"/>
            <a:ext cx="3218688"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0_3#ce9f4a8ad.choices?pid=0f59aa3d9&amp;color=0,0,0&amp;vtp=1&amp;bbb=1"/>
              <p:cNvSpPr/>
              <p:nvPr/>
            </p:nvSpPr>
            <p:spPr>
              <a:xfrm>
                <a:off x="722376" y="436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A.曲线③和①不能明显体现捕食关系，推测是小型鼠繁殖能力强所致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.通过曲线②与③的关系推断小型鼠与革蜱不是互利共生关系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值的主要因素是小型鼠的出生率和死亡率、迁入率和迁出率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.林区居民森林脑炎发病率可能会呈现与曲线②相似的波动特征</a:t>
                </a:r>
                <a:endParaRPr lang="en-US" altLang="zh-CN" sz="2000" dirty="0"/>
              </a:p>
            </p:txBody>
          </p:sp>
        </mc:Choice>
        <mc:Fallback>
          <p:sp>
            <p:nvSpPr>
              <p:cNvPr id="5" name="QC_4_BD.40_3#ce9f4a8ad.choices?pid=0f59aa3d9&amp;color=0,0,0&amp;vtp=1&amp;bbb=1"/>
              <p:cNvSpPr>
                <a:spLocks noRot="1" noChangeAspect="1" noMove="1" noResize="1" noEditPoints="1" noAdjustHandles="1" noChangeArrowheads="1" noChangeShapeType="1" noTextEdit="1"/>
              </p:cNvSpPr>
              <p:nvPr/>
            </p:nvSpPr>
            <p:spPr>
              <a:xfrm>
                <a:off x="722376" y="436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ce9f4a8ad?vop=1&amp;pid=0f59aa3d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曲线③和①未出现“被捕食者先增先减，捕食者后增后减”的关系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，可能是小型鼠繁殖能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力强导致小型鼠数量变化没有滞后于红松果实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，A正确；曲线②③不是“同升同降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”，非互利共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值的主要因素是资源和空间条件，C错误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居民因革蜱叮咬而易患森林脑炎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，因此林区居民森林脑炎的发病率可能会呈现与曲线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②相似的波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ce9f4a8ad?vop=1&amp;pid=0f59aa3d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7d63f312d?pid=0f59aa3d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在某种养分生态位上的分布曲线。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7d63f312d?pid=0f59aa3d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66" b="-5384"/>
                </a:stretch>
              </a:blipFill>
            </p:spPr>
            <p:txBody>
              <a:bodyPr/>
              <a:lstStyle/>
              <a:p>
                <a:r>
                  <a:rPr lang="zh-CN" altLang="en-US">
                    <a:noFill/>
                  </a:rPr>
                  <a:t> </a:t>
                </a:r>
              </a:p>
            </p:txBody>
          </p:sp>
        </mc:Fallback>
      </mc:AlternateContent>
      <p:sp>
        <p:nvSpPr>
          <p:cNvPr id="3" name="QC_4_AN.44_1#7d63f312d.bracket?pid=0f59aa3d9&amp;color=0,0,0&amp;vpa=14&amp;vtp=1"/>
          <p:cNvSpPr/>
          <p:nvPr/>
        </p:nvSpPr>
        <p:spPr>
          <a:xfrm>
            <a:off x="294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7d63f312d?htil=4&amp;pid=0f59aa3d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31524" y="1951677"/>
            <a:ext cx="384048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3_3#7d63f312d.choices?htil=4&amp;pid=0f59aa3d9&amp;color=0,0,0&amp;vtp=1&amp;bbb=1"/>
              <p:cNvSpPr/>
              <p:nvPr/>
            </p:nvSpPr>
            <p:spPr>
              <a:xfrm>
                <a:off x="722376" y="1824677"/>
                <a:ext cx="67757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越大，表明杂草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个体间对该养分的竞争越激烈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对该养分的竞争程度比大豆与杂草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的大小会随着环境的变化而变化，但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减小，说明大豆和杂草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的该养分生态位发生分化</a:t>
                </a:r>
                <a:endParaRPr lang="en-US" altLang="zh-CN" sz="2000" dirty="0"/>
              </a:p>
            </p:txBody>
          </p:sp>
        </mc:Choice>
        <mc:Fallback>
          <p:sp>
            <p:nvSpPr>
              <p:cNvPr id="5" name="QC_4_BD.43_3#7d63f312d.choices?htil=4&amp;pid=0f59aa3d9&amp;color=0,0,0&amp;vtp=1&amp;bbb=1"/>
              <p:cNvSpPr>
                <a:spLocks noRot="1" noChangeAspect="1" noMove="1" noResize="1" noEditPoints="1" noAdjustHandles="1" noChangeArrowheads="1" noChangeShapeType="1" noTextEdit="1"/>
              </p:cNvSpPr>
              <p:nvPr/>
            </p:nvSpPr>
            <p:spPr>
              <a:xfrm>
                <a:off x="722376" y="1824677"/>
                <a:ext cx="6775704" cy="1796034"/>
              </a:xfrm>
              <a:prstGeom prst="rect">
                <a:avLst/>
              </a:prstGeom>
              <a:blipFill rotWithShape="1">
                <a:blip r:embed="rId3"/>
                <a:stretch>
                  <a:fillRect l="-6"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7d63f312d?vop=1&amp;pid=0f59aa3d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7d63f312d?vop=1&amp;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76472" y="1511300"/>
            <a:ext cx="4636008"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7d63f312d?vop=1&amp;pid=0f59aa3d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若环境发生改变，杂草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生态位会发生改变，可能使得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mc:Choice>
        <mc:Fallback>
          <p:sp>
            <p:nvSpPr>
              <p:cNvPr id="2" name="QC_4_AS.46_1#7d63f312d?vop=1&amp;pid=0f59aa3d9&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7_1#91da9a537?htil=5&amp;pid=0f59aa3d9&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50331" y="1054295"/>
            <a:ext cx="3054096"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7_2#91da9a537?htil=5&amp;pid=0f59aa3d9&amp;color=0,0,0&amp;vtp=1&amp;bt=1&amp;bbb=1&amp;hb=1&amp;hs=1"/>
              <p:cNvSpPr/>
              <p:nvPr/>
            </p:nvSpPr>
            <p:spPr>
              <a:xfrm>
                <a:off x="722376" y="972000"/>
                <a:ext cx="7562088"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底栖硅藻是河口泥滩潮间带生态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，为底栖动物提供食物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。调查分析某河口底栖硅藻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群落随季节变化优势种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（相对数量占比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7_2#91da9a537?htil=5&amp;pid=0f59aa3d9&amp;color=0,0,0&amp;vtp=1&amp;bt=1&amp;bbb=1&amp;hb=1&amp;hs=1"/>
              <p:cNvSpPr>
                <a:spLocks noRot="1" noChangeAspect="1" noMove="1" noResize="1" noEditPoints="1" noAdjustHandles="1" noChangeArrowheads="1" noChangeShapeType="1" noTextEdit="1"/>
              </p:cNvSpPr>
              <p:nvPr/>
            </p:nvSpPr>
            <p:spPr>
              <a:xfrm>
                <a:off x="722376" y="972000"/>
                <a:ext cx="7562088" cy="1757553"/>
              </a:xfrm>
              <a:prstGeom prst="rect">
                <a:avLst/>
              </a:prstGeom>
              <a:blipFill rotWithShape="1">
                <a:blip r:embed="rId2"/>
                <a:stretch>
                  <a:fillRect l="-5" t="-26" r="-694" b="-2583"/>
                </a:stretch>
              </a:blipFill>
            </p:spPr>
            <p:txBody>
              <a:bodyPr/>
              <a:lstStyle/>
              <a:p>
                <a:r>
                  <a:rPr lang="zh-CN" altLang="en-US">
                    <a:noFill/>
                  </a:rPr>
                  <a:t> </a:t>
                </a:r>
              </a:p>
            </p:txBody>
          </p:sp>
        </mc:Fallback>
      </mc:AlternateContent>
      <p:sp>
        <p:nvSpPr>
          <p:cNvPr id="4" name="QC_4_AN.48_1#91da9a537.bracket?pid=0f59aa3d9&amp;color=0,0,0&amp;vpa=15&amp;vtp=1"/>
          <p:cNvSpPr/>
          <p:nvPr/>
        </p:nvSpPr>
        <p:spPr>
          <a:xfrm>
            <a:off x="346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4_BD.47_3#91da9a537?htil=5&amp;pid=0f59aa3d9&amp;color=0,0,0&amp;vtp=1&amp;bbb=1&amp;hb=1&amp;hs=1"/>
          <p:cNvSpPr/>
          <p:nvPr/>
        </p:nvSpPr>
        <p:spPr>
          <a:xfrm>
            <a:off x="722376" y="2791274"/>
            <a:ext cx="7562088"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不同条纹代表不同优势种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，空白代表除优势种外的其他底栖硅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；不同条纹柱高代表每个优势种的相对数量占比</a:t>
            </a:r>
            <a:endParaRPr lang="en-US" altLang="zh-CN" sz="2000" dirty="0"/>
          </a:p>
        </p:txBody>
      </p:sp>
      <p:sp>
        <p:nvSpPr>
          <p:cNvPr id="6" name="QC_4_BD.47_4#91da9a537.choices?pid=0f59aa3d9&amp;color=0,0,0&amp;vtp=1&amp;bbb=1&amp;hs=1"/>
          <p:cNvSpPr/>
          <p:nvPr/>
        </p:nvSpPr>
        <p:spPr>
          <a:xfrm>
            <a:off x="722376" y="36961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A.底栖硅藻群落的季节性变化主要体现在优势种的种类和数量变化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.影响优势种①从3月到9月数量变化的生物因素为捕食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.春季和秋季物种丰富度高于夏季，是温度变化影响的结果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.共同生活在河口泥滩潮间带的不同生物之间均存在种间竞争关系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9_1#91da9a537?vop=1&amp;pid=0f59aa3d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群落的季节性变化是指由于阳光、温度和水分等随季节而变化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，群落的外貌和结构等也随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之发生有规律的变化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，其中优势种的种类和数量变化尤为明显，A正确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；底栖硅藻可以为底栖动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物提供食物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，不同硅藻物种之间存在种间竞争，所以影响优势种①从3月到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9月数量变化的生物因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素包含捕食和种间竞争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，B错误；题图只表示了底栖硅藻群落随季节变化优势种的数量分布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有表示物种丰富度的大小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，所以不能判断出春季和秋季物种丰富度高于夏季，C错误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在河口泥滩潮间带的不同生物之间不一定存在种间竞争关系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0_1#6b9cdd472?pid=0f59aa3d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人为砍伐树木可形成林中空地即林窗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，林窗面积对土壤动物的影响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1_1#6b9cdd472.bracket?pid=0f59aa3d9&amp;color=0,0,0&amp;vpa=16&amp;vtp=1"/>
          <p:cNvSpPr/>
          <p:nvPr/>
        </p:nvSpPr>
        <p:spPr>
          <a:xfrm>
            <a:off x="422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0_2#6b9cdd472?htil=6&amp;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68125" y="1951677"/>
            <a:ext cx="3922776" cy="2441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0_3#6b9cdd472.choices?htil=6&amp;pid=0f59aa3d9&amp;color=0,0,0&amp;vtp=1&amp;bbb=1"/>
          <p:cNvSpPr/>
          <p:nvPr/>
        </p:nvSpPr>
        <p:spPr>
          <a:xfrm>
            <a:off x="722376" y="1876874"/>
            <a:ext cx="669340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A.林窗形成初期有大量喜光植物进入及扩张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.林窗面积越大，其透光性越强，土壤动物丰富度越大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.土壤动物的平均密度随林窗面积的增大持续增加</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.林窗导致生物在不同地段分布不同，体现了群落的垂直结构</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6b9cdd472?vop=1&amp;pid=0f59aa3d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林窗形成初期，光照条件优良，有大量喜光植物进入及扩张，A正确；题图数据显示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窗面积在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区间内，随林窗面积增大，土壤动物丰富度（类群数）反而降低，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；根据题图可知，随着林窗面积的增大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，土壤动物的平均密度呈现先基本不变后增加再减小的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，C错误；林窗导致生物在不同地段分布不同，体现了群落的水平结构，D错误。</a:t>
                </a:r>
                <a:endParaRPr lang="en-US" altLang="zh-CN" sz="2200" dirty="0"/>
              </a:p>
            </p:txBody>
          </p:sp>
        </mc:Choice>
        <mc:Fallback>
          <p:sp>
            <p:nvSpPr>
              <p:cNvPr id="2" name="QC_4_AS.52_1#6b9cdd472?vop=1&amp;pid=0f59aa3d9&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372c7c5e?vop=1&amp;pid=c70598d9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常绿阔叶林与常绿针叶林的物种组成不同，这是区别它们的重要特征，A正确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。种群是生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活在一定区域的同种生物全部个体的集合；群落是同一时间聚集在一定地域中各种生物种群的集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。群落中的物种组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、种间关系、群落的结构、群落演替等都属于群落水平上研究的范畴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，因此某池塘中各个种群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的关系属于群落水平上研究的问题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，C正确。种群水平的研究重点在于种群的数量动态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、出生率、死亡率、年龄结构、性别比例等是种群的数量特征，D错误。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3_1#6e9a8eb2a?pid=0f59aa3d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某科研小组通过践踏实验来模拟人类活动对高山草甸植被的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。选择5名体重不同的实验员进行不同频度的践踏处理，结果如图所示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4_1#6e9a8eb2a.bracket?pid=0f59aa3d9&amp;color=0,0,0&amp;vpa=17&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3_2#6e9a8eb2a?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78167" y="2408878"/>
            <a:ext cx="4232618" cy="181851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3_3#6e9a8eb2a.choices?pid=0f59aa3d9&amp;color=0,0,0&amp;vtp=1&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A.由实验结果可推测适度放牧可使高山草甸植被的物种丰富度增加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.该实验设计是由5名体重不同的实验员分别对5个地块进行不同频度的践踏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.据图分析，践踏区植被光合作用下降的原因可能是践踏使植物平均叶片面积变小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.放牧不同类型的牲畜会对高山草甸植被造成不同影响，不只是因为践踏频度不同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5_1#6e9a8eb2a?vop=1&amp;pid=0f59aa3d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5_2#6e9a8eb2a?vop=1&amp;pid=0f59aa3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23360" y="1511300"/>
            <a:ext cx="4142232" cy="3675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6_1#6e9a8eb2a?vop=1&amp;pid=0f59aa3d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放牧不同类型的牲畜会对高山草甸植被造成不同影响，除了践踏频度外，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还有放牧方式、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牲畜对植被的啃食程度等因素的影响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7_1#4d8f765c1?htil=7&amp;pid=0f59aa3d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8878" y="1054295"/>
            <a:ext cx="300837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57_2#4d8f765c1?htil=7&amp;pid=0f59aa3d9&amp;color=0,0,0&amp;vtp=1&amp;bt=1&amp;bbb=1&amp;hb=1&amp;hs=1"/>
          <p:cNvSpPr/>
          <p:nvPr/>
        </p:nvSpPr>
        <p:spPr>
          <a:xfrm>
            <a:off x="722376" y="972000"/>
            <a:ext cx="760780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［湖北荆州沙市中学2024高二期末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一个物种所能占据的生态位受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竞争和捕食强度的影响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。一般来说，没有竞争和捕食的胁迫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能够在更广的空间和资源范围内得以繁荣。这种潜在的生态位就是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，即物种所能获得的理论上的最大生态位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；而一种生物</a:t>
            </a:r>
            <a:endParaRPr lang="en-US" altLang="zh-CN" sz="2000" dirty="0"/>
          </a:p>
        </p:txBody>
      </p:sp>
      <p:sp>
        <p:nvSpPr>
          <p:cNvPr id="4" name="QC_4_AN.58_1#4d8f765c1.bracket?pid=0f59aa3d9&amp;color=0,0,0&amp;vpa=18&amp;vtp=1"/>
          <p:cNvSpPr/>
          <p:nvPr/>
        </p:nvSpPr>
        <p:spPr>
          <a:xfrm>
            <a:off x="1938401" y="3351852"/>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4_BD.57_3#4d8f765c1.choices?pid=0f59aa3d9&amp;color=0,0,0&amp;vtp=1&amp;bbb=1"/>
          <p:cNvSpPr/>
          <p:nvPr/>
        </p:nvSpPr>
        <p:spPr>
          <a:xfrm>
            <a:off x="722376" y="38104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A.三种蝙蝠栖息在不同的树洞中，这是三种蝙蝠各自占据的实际生态位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.棕蝙蝠比银毛蝙蝠、蓬毛蝙蝠更适于夜间捕食，这是长期自然选择的结果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.三种蝙蝠主要在特定的时间段活动有利于对当地环境资源的充分利用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.如果气候适宜、空间充足，三种生物占据的生态位为基础生态位</a:t>
            </a:r>
            <a:endParaRPr lang="en-US" altLang="zh-CN" sz="2000" dirty="0"/>
          </a:p>
        </p:txBody>
      </p:sp>
      <p:sp>
        <p:nvSpPr>
          <p:cNvPr id="6" name="QC_4_BD.57_2#4d8f765c1?htil=7&amp;pid=0f59aa3d9&amp;color=0,0,0&amp;vtp=1&amp;bt=1&amp;bbb=1&amp;hb=1&amp;hs=1"/>
          <p:cNvSpPr/>
          <p:nvPr/>
        </p:nvSpPr>
        <p:spPr>
          <a:xfrm>
            <a:off x="722376" y="2913702"/>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实际占有的生态位叫作实际生态位。如图是某地三种食虫蝙蝠觅食活动的时间分布图，下列叙述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9_1#4d8f765c1?vop=1&amp;pid=0f59aa3d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由题干可知，一种生物实际占有的生态位叫作实际生态位，包括所处的空间位置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、与其他物种的关系、活动时间等多个维度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，故三种蝙蝠的实际生态位不仅仅是它们分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别栖息的树洞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，A错误；由题图可知，银毛蝙蝠和蓬毛蝙蝠活动的时间整体上比棕蝙蝠更晚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明银毛蝙蝠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、蓬毛蝙蝠比棕蝙蝠更适于夜间捕食，这是长期自然选择的结果，B错误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，三种蝙蝠主要在特定的时间段活动，可降低它们之间的竞争压力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于对当地环境资源的充分利用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，没有竞争和捕食的胁迫时的潜在生态位叫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，而三种食虫蝙蝠之间存在种间竞争，D错误。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0_1#5f9a32324?pid=0f59aa3d9&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［安徽合肥一中、一六八中学等2025高二期末联考］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水体富营养化会导致“水华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等元素含量过高导致藻类等大量繁殖，微囊藻是引发“水华”的主要藻类之一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究某湖泊群落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，科学工作者进行了抽样调查，结果如表所示。回答下列问题：</a:t>
                </a:r>
                <a:endParaRPr lang="en-US" altLang="zh-CN" sz="2000" dirty="0"/>
              </a:p>
            </p:txBody>
          </p:sp>
        </mc:Choice>
        <mc:Fallback>
          <p:sp>
            <p:nvSpPr>
              <p:cNvPr id="2" name="QO_4_BD.60_1#5f9a32324?pid=0f59aa3d9&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986" b="-3427"/>
                </a:stretch>
              </a:blipFill>
            </p:spPr>
            <p:txBody>
              <a:bodyPr/>
              <a:lstStyle/>
              <a:p>
                <a:r>
                  <a:rPr lang="zh-CN" altLang="en-US">
                    <a:noFill/>
                  </a:rPr>
                  <a:t> </a:t>
                </a:r>
              </a:p>
            </p:txBody>
          </p:sp>
        </mc:Fallback>
      </mc:AlternateContent>
      <p:graphicFrame>
        <p:nvGraphicFramePr>
          <p:cNvPr id="46" name="QO_4_BD.60_2#5f9a32324?colgroup=12,8,18&amp;pid=0f59aa3d9&amp;color=0,0,0&amp;vtp=1&amp;bbb=1"/>
          <p:cNvGraphicFramePr>
            <a:graphicFrameLocks noGrp="1"/>
          </p:cNvGraphicFramePr>
          <p:nvPr/>
        </p:nvGraphicFramePr>
        <p:xfrm>
          <a:off x="722376" y="2418403"/>
          <a:ext cx="10725912" cy="2552827"/>
        </p:xfrm>
        <a:graphic>
          <a:graphicData uri="http://schemas.openxmlformats.org/drawingml/2006/table">
            <a:tbl>
              <a:tblPr/>
              <a:tblGrid>
                <a:gridCol w="3319272"/>
                <a:gridCol w="2459736"/>
                <a:gridCol w="494690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微囊藻</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r>
                        <a:rPr lang="en-US" altLang="zh-CN" sz="2000" b="1"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主要以浮游藻类为食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翘嘴红鲌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虾为食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水体下层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980cf2324?pid=5f9a32324&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（1）表中各个物种所处的空间位置、食性及与其他物种的关系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，反映了各个物种的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研究动物食性常用的方法有直接观察法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、胃内容物分析法、粪便分析法，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调查表中鱼类的食性时，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应优先选用上述方法中的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2_1#980cf2324.blank?pid=5f9a32324&amp;color=0,0,0&amp;vpa=19&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4" name="QB_5_AN.63_1#980cf2324.blank?pid=5f9a32324&amp;color=0,0,0&amp;vpa=20&amp;vtp=1&amp;bbb=1"/>
          <p:cNvSpPr/>
          <p:nvPr/>
        </p:nvSpPr>
        <p:spPr>
          <a:xfrm>
            <a:off x="3525901" y="18265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胃内容物分析法</a:t>
            </a:r>
            <a:endParaRPr lang="en-US" altLang="zh-CN" sz="2000" dirty="0"/>
          </a:p>
        </p:txBody>
      </p:sp>
      <p:sp>
        <p:nvSpPr>
          <p:cNvPr id="5" name="QB_5_AS.64_1#980cf2324?vop=1&amp;pid=5f9a32324&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某物种所处的空间位置、食性、与其他物种的关系等，反映了该物种的生态位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，直接观察法、粪便分析法都不方便，应优先选用胃内容物分析法研究其食性。</a:t>
            </a:r>
            <a:endParaRPr lang="en-US" altLang="zh-CN" sz="2200" dirty="0"/>
          </a:p>
        </p:txBody>
      </p:sp>
      <p:sp>
        <p:nvSpPr>
          <p:cNvPr id="6" name="QB_5_BD.65_1#51e2f4e69?pid=5f9a32324&amp;color=0,0,0&amp;vtp=1&amp;bbb=1&amp;hb=1"/>
          <p:cNvSpPr/>
          <p:nvPr/>
        </p:nvSpPr>
        <p:spPr>
          <a:xfrm>
            <a:off x="722376" y="33398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（2）鲢鱼、翘嘴红鲌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、鲤鱼的分布体现了群落的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结构，其意义是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6_1#51e2f4e69.blank?pid=5f9a32324&amp;color=0,0,0&amp;vpa=21&amp;vtp=1&amp;bbb=1"/>
          <p:cNvSpPr/>
          <p:nvPr/>
        </p:nvSpPr>
        <p:spPr>
          <a:xfrm>
            <a:off x="6215126" y="33017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8" name="QB_5_AN.67_1#51e2f4e69.blank?pid=5f9a32324&amp;color=0,0,0&amp;vpa=22&amp;vtp=1&amp;bbb=1&amp;hb=1"/>
          <p:cNvSpPr/>
          <p:nvPr/>
        </p:nvSpPr>
        <p:spPr>
          <a:xfrm>
            <a:off x="722377" y="330174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有利于充分利用环境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endParaRPr lang="en-US" altLang="zh-CN" sz="2000" dirty="0"/>
          </a:p>
        </p:txBody>
      </p:sp>
      <p:sp>
        <p:nvSpPr>
          <p:cNvPr id="9" name="QB_5_AS.68_1#51e2f4e69?vop=1&amp;pid=5f9a32324&amp;color=0,0,0&amp;vtp=1&amp;bbb=1&amp;hb=1"/>
          <p:cNvSpPr/>
          <p:nvPr/>
        </p:nvSpPr>
        <p:spPr>
          <a:xfrm>
            <a:off x="722376" y="4284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鲢鱼、翘嘴红鲌、鲤鱼分别分布在水体的上层、中上层、下层，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其意义是有利于充分利用环境资源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9_1#2c1781f58?iti=1&amp;htil=8&amp;pid=5f9a32324&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13648" y="1054296"/>
            <a:ext cx="2834640" cy="3364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9_2#2c1781f58?iti=1&amp;htil=8&amp;pid=5f9a32324&amp;color=0,0,0&amp;vtp=1&amp;bbb=1"/>
          <p:cNvSpPr/>
          <p:nvPr/>
        </p:nvSpPr>
        <p:spPr>
          <a:xfrm>
            <a:off x="9800780" y="454628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9_3#2c1781f58?htil=8&amp;pid=5f9a32324&amp;color=0,0,0&amp;vtp=1&amp;bt=1&amp;bbb=1&amp;hb=1"/>
              <p:cNvSpPr/>
              <p:nvPr/>
            </p:nvSpPr>
            <p:spPr>
              <a:xfrm>
                <a:off x="722376" y="972000"/>
                <a:ext cx="7781544"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（3）为研究铜锈环棱螺对3种浮游藻类的喜好程度，研究者在甲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两玻璃缸中均加入相等数量的微囊藻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、脆杆藻、鱼鳞藻，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甲中不放螺，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乙中放入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100只螺。一段时间后，将乙中的螺全部移入甲中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，并统计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、乙中藻类数量的变化情况，结果如图1所示。分析图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1,3种藻类种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间竞争能力从大到小的顺序是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依次表示），铜锈环棱螺最喜好的藻类是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1甲中脆杆藻的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数量在第14天左右才开始下降的原因是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69_3#2c1781f58?htil=8&amp;pid=5f9a32324&amp;color=0,0,0&amp;vtp=1&amp;bt=1&amp;bbb=1&amp;hb=1"/>
              <p:cNvSpPr>
                <a:spLocks noRot="1" noChangeAspect="1" noMove="1" noResize="1" noEditPoints="1" noAdjustHandles="1" noChangeArrowheads="1" noChangeShapeType="1" noTextEdit="1"/>
              </p:cNvSpPr>
              <p:nvPr/>
            </p:nvSpPr>
            <p:spPr>
              <a:xfrm>
                <a:off x="722376" y="972000"/>
                <a:ext cx="7781544" cy="4043553"/>
              </a:xfrm>
              <a:prstGeom prst="rect">
                <a:avLst/>
              </a:prstGeom>
              <a:blipFill rotWithShape="1">
                <a:blip r:embed="rId2"/>
                <a:stretch>
                  <a:fillRect l="-5" t="-11" r="-2840" b="-11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70_1#2c1781f58.blank?pid=5f9a32324&amp;color=0,0,0&amp;vpa=23&amp;vtp=1&amp;bbb=1"/>
              <p:cNvSpPr/>
              <p:nvPr/>
            </p:nvSpPr>
            <p:spPr>
              <a:xfrm>
                <a:off x="4033901" y="2844488"/>
                <a:ext cx="310832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dirty="0">
                  <a:solidFill>
                    <a:srgbClr val="00B050"/>
                  </a:solidFill>
                </a:endParaRPr>
              </a:p>
            </p:txBody>
          </p:sp>
        </mc:Choice>
        <mc:Fallback>
          <p:sp>
            <p:nvSpPr>
              <p:cNvPr id="5" name="QB_5_AN.70_1#2c1781f58.blank?pid=5f9a32324&amp;color=0,0,0&amp;vpa=23&amp;vtp=1&amp;bbb=1"/>
              <p:cNvSpPr>
                <a:spLocks noRot="1" noChangeAspect="1" noMove="1" noResize="1" noEditPoints="1" noAdjustHandles="1" noChangeArrowheads="1" noChangeShapeType="1" noTextEdit="1"/>
              </p:cNvSpPr>
              <p:nvPr/>
            </p:nvSpPr>
            <p:spPr>
              <a:xfrm>
                <a:off x="4033901" y="2844488"/>
                <a:ext cx="3108325" cy="300228"/>
              </a:xfrm>
              <a:prstGeom prst="rect">
                <a:avLst/>
              </a:prstGeom>
              <a:blipFill rotWithShape="1">
                <a:blip r:embed="rId3"/>
                <a:stretch>
                  <a:fillRect l="-12" t="-3915" r="12" b="-5645"/>
                </a:stretch>
              </a:blipFill>
            </p:spPr>
            <p:txBody>
              <a:bodyPr/>
              <a:lstStyle/>
              <a:p>
                <a:r>
                  <a:rPr lang="zh-CN" altLang="en-US">
                    <a:noFill/>
                  </a:rPr>
                  <a:t> </a:t>
                </a:r>
              </a:p>
            </p:txBody>
          </p:sp>
        </mc:Fallback>
      </mc:AlternateContent>
      <p:sp>
        <p:nvSpPr>
          <p:cNvPr id="6" name="QB_5_AN.71_1#2c1781f58.blank?pid=5f9a32324&amp;color=0,0,0&amp;vpa=24&amp;vtp=1&amp;bbb=1"/>
          <p:cNvSpPr/>
          <p:nvPr/>
        </p:nvSpPr>
        <p:spPr>
          <a:xfrm>
            <a:off x="5303901" y="32199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endParaRPr lang="en-US" altLang="zh-CN" sz="2000" dirty="0">
              <a:solidFill>
                <a:srgbClr val="00B050"/>
              </a:solidFill>
            </a:endParaRPr>
          </a:p>
        </p:txBody>
      </p:sp>
      <p:sp>
        <p:nvSpPr>
          <p:cNvPr id="7" name="QB_5_AN.72_1#2c1781f58.blank?pid=5f9a32324&amp;color=0,0,0&amp;vpa=25&amp;vtp=1&amp;bbb=1&amp;hb=1"/>
          <p:cNvSpPr/>
          <p:nvPr/>
        </p:nvSpPr>
        <p:spPr>
          <a:xfrm>
            <a:off x="722376" y="3677100"/>
            <a:ext cx="7781544"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铜锈环棱螺优先捕食微囊藻，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当微囊藻数量降低至无法满足铜锈环棱螺的食物需求时，铜锈环棱螺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才开始大量捕食脆杆藻</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3_1#2c1781f58?vop=1&amp;pid=5f9a3232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甲中三种藻类的初始数量相同，一段时间后（即甲中曲线起始点处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），三种藻类的数量关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鱼鳞藻，说明种间竞争能力从大到小的顺序是微囊藻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乙中三种藻类的初始数量相同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，加入铜锈环棱螺一段时间后（即乙中曲线起始点处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的数量关系是微囊藻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鱼鳞藻，说明铜锈环棱螺最喜好微囊藻。图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1甲中脆杆藻的数量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14天左右才开始下降的原因是铜锈环棱螺优先捕食微囊藻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，当微囊藻数量降低至无法满足铜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锈环棱螺的食物需求时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，铜锈环棱螺才开始大量捕食脆杆藻。</a:t>
                </a:r>
                <a:endParaRPr lang="en-US" altLang="zh-CN" sz="2200" dirty="0"/>
              </a:p>
            </p:txBody>
          </p:sp>
        </mc:Choice>
        <mc:Fallback>
          <p:sp>
            <p:nvSpPr>
              <p:cNvPr id="2" name="QB_5_AS.73_1#2c1781f58?vop=1&amp;pid=5f9a3232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4_1#a43cc6d3c?pid=5f9a3232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（4）若将微囊藻细胞样液稀释10倍后，采用血细胞计数板（规格为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，则微囊藻的种群密度约为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74_1#a43cc6d3c?pid=5f9a3232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85"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75_1#a43cc6d3c.blank?pid=5f9a32324&amp;color=0,0,0&amp;vpa=26&amp;vtp=1&amp;bbb=1"/>
              <p:cNvSpPr/>
              <p:nvPr/>
            </p:nvSpPr>
            <p:spPr>
              <a:xfrm>
                <a:off x="5962714" y="1448376"/>
                <a:ext cx="1002919"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75_1#a43cc6d3c.blank?pid=5f9a32324&amp;color=0,0,0&amp;vpa=26&amp;vtp=1&amp;bbb=1"/>
              <p:cNvSpPr>
                <a:spLocks noRot="1" noChangeAspect="1" noMove="1" noResize="1" noEditPoints="1" noAdjustHandles="1" noChangeArrowheads="1" noChangeShapeType="1" noTextEdit="1"/>
              </p:cNvSpPr>
              <p:nvPr/>
            </p:nvSpPr>
            <p:spPr>
              <a:xfrm>
                <a:off x="5962714" y="1448376"/>
                <a:ext cx="1002919" cy="304102"/>
              </a:xfrm>
              <a:prstGeom prst="rect">
                <a:avLst/>
              </a:prstGeom>
              <a:blipFill rotWithShape="1">
                <a:blip r:embed="rId2"/>
                <a:stretch>
                  <a:fillRect l="-6" t="-189" r="32" b="-8393"/>
                </a:stretch>
              </a:blipFill>
            </p:spPr>
            <p:txBody>
              <a:bodyPr/>
              <a:lstStyle/>
              <a:p>
                <a:r>
                  <a:rPr lang="zh-CN" altLang="en-US">
                    <a:noFill/>
                  </a:rPr>
                  <a:t> </a:t>
                </a:r>
              </a:p>
            </p:txBody>
          </p:sp>
        </mc:Fallback>
      </mc:AlternateContent>
      <p:pic>
        <p:nvPicPr>
          <p:cNvPr id="4" name="QB_5_BD.74_2#a43cc6d3c?iti=2&amp;pid=5f9a3232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62856" y="1951677"/>
            <a:ext cx="3063240"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74_3#a43cc6d3c?iti=2&amp;pid=5f9a32324&amp;color=0,0,0&amp;vtp=1&amp;bbb=1"/>
          <p:cNvSpPr/>
          <p:nvPr/>
        </p:nvSpPr>
        <p:spPr>
          <a:xfrm>
            <a:off x="5864289" y="386175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S.76_1#a43cc6d3c?vop=1&amp;pid=5f9a32324&amp;color=0,0,0&amp;vtp=1&amp;bbb=1&amp;hb=1"/>
              <p:cNvSpPr/>
              <p:nvPr/>
            </p:nvSpPr>
            <p:spPr>
              <a:xfrm>
                <a:off x="722376" y="4370138"/>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图2的1个中方格内的微囊藻细胞数量是24个，又因为每个中方格有16个小方格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细胞计数板是有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25个中方格的类型。因此微囊藻的种群密度约为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76_1#a43cc6d3c?vop=1&amp;pid=5f9a32324&amp;color=0,0,0&amp;vtp=1&amp;bbb=1&amp;hb=1"/>
              <p:cNvSpPr>
                <a:spLocks noRot="1" noChangeAspect="1" noMove="1" noResize="1" noEditPoints="1" noAdjustHandles="1" noChangeArrowheads="1" noChangeShapeType="1" noTextEdit="1"/>
              </p:cNvSpPr>
              <p:nvPr/>
            </p:nvSpPr>
            <p:spPr>
              <a:xfrm>
                <a:off x="722376" y="4370138"/>
                <a:ext cx="10753344" cy="1326134"/>
              </a:xfrm>
              <a:prstGeom prst="rect">
                <a:avLst/>
              </a:prstGeom>
              <a:blipFill rotWithShape="1">
                <a:blip r:embed="rId4"/>
                <a:stretch>
                  <a:fillRect l="-4" t="-5" r="-1063" b="-34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61958c19f?htil=1&amp;pid=c70598d9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79267" y="1054295"/>
            <a:ext cx="2935224"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61958c19f?htil=1&amp;pid=c70598d99&amp;color=0,0,0&amp;vtp=1&amp;bt=1&amp;bbb=1&amp;hb=1"/>
          <p:cNvSpPr/>
          <p:nvPr/>
        </p:nvSpPr>
        <p:spPr>
          <a:xfrm>
            <a:off x="722376" y="972000"/>
            <a:ext cx="768096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某石漠化生态治理示范区内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，阳坡生长着南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酸枣等喜光植物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，阴坡光照弱，水分、养分条件较好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，生长着喜阴植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，阳坡和阴坡的物种丰富度指数调查结果如图所示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61958c19f.bracket?pid=c70598d99&amp;color=0,0,0&amp;vpa=2&amp;vtp=1"/>
          <p:cNvSpPr/>
          <p:nvPr/>
        </p:nvSpPr>
        <p:spPr>
          <a:xfrm>
            <a:off x="143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61958c19f.choices?htil=1&amp;pid=c70598d99&amp;color=0,0,0&amp;vtp=1&amp;bbb=1"/>
          <p:cNvSpPr/>
          <p:nvPr/>
        </p:nvSpPr>
        <p:spPr>
          <a:xfrm>
            <a:off x="722376" y="2791274"/>
            <a:ext cx="76809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A.阳坡和阴坡均是乔木层的物种丰富度最高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.分布于阳坡的物种数量高于阴坡的物种数量</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.要根据示范区内各物种的数量和对其他物种的影响情况来确定优势种</a:t>
            </a:r>
            <a:endParaRPr lang="en-US" altLang="zh-CN" sz="2000" spc="-5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.南酸枣与生活在同一区域的所有动植物共同构成生物群落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7_1#dc5d2efc6?pid=d3894f77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所谓频度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，就是群落中某种植物出现的样方数占全部样方数的百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者为B级，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者为D级，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，在植物种类分布均匀且稳定性较高的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，各频度级植物物种在该群落植物物种总数中的占比呈现一定的规律，如图所示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7_1#dc5d2efc6?pid=d3894f77b&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sp>
        <p:nvSpPr>
          <p:cNvPr id="3" name="QC_5_AN.78_1#dc5d2efc6.bracket?pid=d3894f77b&amp;color=0,0,0&amp;vpa=27&amp;vtp=1"/>
          <p:cNvSpPr/>
          <p:nvPr/>
        </p:nvSpPr>
        <p:spPr>
          <a:xfrm>
            <a:off x="3208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7_2#dc5d2efc6?htil=9&amp;pid=d3894f77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59603" y="3323277"/>
            <a:ext cx="3557016"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7_3#dc5d2efc6.choices?htil=9&amp;pid=d3894f77b&amp;color=0,0,0&amp;vtp=1&amp;bbb=1&amp;hb=1"/>
              <p:cNvSpPr/>
              <p:nvPr/>
            </p:nvSpPr>
            <p:spPr>
              <a:xfrm>
                <a:off x="722376" y="3248474"/>
                <a:ext cx="706831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A.A级物种数所占百分比越高，群落中各物种的个体分布越均衡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.若属于C级的植物有18种，则该植物类群的丰富度为162种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级中的植物甲不是优势种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，则甲的分布范围广但密度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.若植物乙是该群落中的优势种，则它的频度最可能属于A级</a:t>
                </a:r>
                <a:endParaRPr lang="en-US" altLang="zh-CN" sz="2000" dirty="0"/>
              </a:p>
            </p:txBody>
          </p:sp>
        </mc:Choice>
        <mc:Fallback>
          <p:sp>
            <p:nvSpPr>
              <p:cNvPr id="5" name="QC_5_BD.77_3#dc5d2efc6.choices?htil=9&amp;pid=d3894f77b&amp;color=0,0,0&amp;vtp=1&amp;bbb=1&amp;hb=1"/>
              <p:cNvSpPr>
                <a:spLocks noRot="1" noChangeAspect="1" noMove="1" noResize="1" noEditPoints="1" noAdjustHandles="1" noChangeArrowheads="1" noChangeShapeType="1" noTextEdit="1"/>
              </p:cNvSpPr>
              <p:nvPr/>
            </p:nvSpPr>
            <p:spPr>
              <a:xfrm>
                <a:off x="722376" y="3248474"/>
                <a:ext cx="7068312" cy="2253234"/>
              </a:xfrm>
              <a:prstGeom prst="rect">
                <a:avLst/>
              </a:prstGeom>
              <a:blipFill rotWithShape="1">
                <a:blip r:embed="rId3"/>
                <a:stretch>
                  <a:fillRect l="-5" t="-20" r="-586"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9_1#dc5d2efc6?vop=1&amp;pid=d3894f77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的植物物种归为A级，A级物种数所占百分比越高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，群落中各物种的个体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分布越不均衡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，A错误；若属于C级的植物有18种，由柱状图可知，C级的物种数占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物类群的丰富度为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（种），B错误；在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级中的植物物种数较多，出现频度高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级但不是优势种，说明甲分布范围比较广但密度小，C正确；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则它的频度最可能属于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级，D错误。</a:t>
                </a:r>
                <a:endParaRPr lang="en-US" altLang="zh-CN" sz="2200" dirty="0"/>
              </a:p>
            </p:txBody>
          </p:sp>
        </mc:Choice>
        <mc:Fallback>
          <p:sp>
            <p:nvSpPr>
              <p:cNvPr id="2" name="QC_5_AS.79_1#dc5d2efc6?vop=1&amp;pid=d3894f77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98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61958c19f?vop=1&amp;pid=c70598d9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61958c19f?vop=1&amp;pid=c70598d9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81144" y="1511300"/>
            <a:ext cx="3035808"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61958c19f?vop=1&amp;pid=c70598d9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优势种是指群落中数量很多，且对其他物种的影响很大，往往占据优势的物种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该区域内各物种的数量和对其他物种的影响情况来确定优势种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域的所有生物共同构成生物群落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b6f86ffb?pid=5c27cb10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一个群落中的物种不论多少，都不是随机的简单集合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，而是通过复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杂的种间关系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，形成一个有机的整体。下列关于种间关系的叙述，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b6f86ffb.bracket?pid=5c27cb10f&amp;color=0,0,0&amp;vpa=3&amp;vtp=1"/>
          <p:cNvSpPr/>
          <p:nvPr/>
        </p:nvSpPr>
        <p:spPr>
          <a:xfrm>
            <a:off x="930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eb6f86ffb.choices?pid=5c27cb10f&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A.海葵和寄居蟹是原始合作关系，二者分开以后各自不能独立生活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.捕食关系可使捕食者和被捕食者的种群数量发生周期性变化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.豆科植物和根瘤菌的关系是互利共生，它们相互依存、彼此有利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.农田里菟丝子缠绕在大豆等其他植物上，两者的种间关系是寄生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eb6f86ffb?vop=1&amp;pid=5c27cb10f&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寄居蟹和海葵共居时，海葵固着于寄居蟹的壳上，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寄居蟹的活动可以使海葵更有效地捕食，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而海葵为寄居蟹提供保护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，双方都受益，但又并非绝对需要相互依赖，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是典型的原始合作关系，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错误；两个物种之间的捕食关系，可导致这两个种群的数量发生周期性波动，B正确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能为根瘤菌提供有机养料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，根瘤菌能为豆科植物提供含氮养料，二者相互依存，彼此有利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豆科植物和根瘤菌之间的关系是互利共生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农田里的菟丝子会缠绕在大豆等其他植物上，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靠吸收大豆等植物体内的水分和养分维持生长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，两者的种间关系是寄生，D正确。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9582</Words>
  <Application>WPS 演示</Application>
  <PresentationFormat>宽屏</PresentationFormat>
  <Paragraphs>552</Paragraphs>
  <Slides>52</Slides>
  <Notes>52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52</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2025-07-30T06:24:00Z</dcterms:created>
  <dcterms:modified xsi:type="dcterms:W3CDTF">2025-08-04T09:39:32Z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85C53B9AF27645DC9C11D8AC4532F39B_12</vt:lpwstr>
  </property>
  <property fmtid="{D5CDD505-2E9C-101B-9397-08002B2CF9AE}" pid="3" name="KSOProductBuildVer">
    <vt:lpwstr>2052-12.1.0.21915</vt:lpwstr>
  </property>
</Properties>
</file>