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021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3e8c57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一、选择题（本题共8小题）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4c24368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9.xml"/><Relationship Id="rId2" Type="http://schemas.openxmlformats.org/officeDocument/2006/relationships/image" Target="../media/image23.jpeg"/><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9.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9.xml"/><Relationship Id="rId2" Type="http://schemas.openxmlformats.org/officeDocument/2006/relationships/image" Target="../media/image34.png"/><Relationship Id="rId1"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9.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9.xml"/><Relationship Id="rId2" Type="http://schemas.openxmlformats.org/officeDocument/2006/relationships/image" Target="../media/image42.png"/><Relationship Id="rId1"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8182945e9?htil=3&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19729" y="1054295"/>
            <a:ext cx="2295144"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1_2#8182945e9?htil=3&amp;pid=03e8c5701&amp;color=0,0,0&amp;vtp=1&amp;bt=1&amp;bbb=1&amp;hb=1"/>
              <p:cNvSpPr/>
              <p:nvPr/>
            </p:nvSpPr>
            <p:spPr>
              <a:xfrm>
                <a:off x="722376" y="972000"/>
                <a:ext cx="832104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种群的聚居有利于种群繁衍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度过小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，那么该种群很可能会灭绝，这个规律被称为阿利效应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，一个动物种群拥有不同初始数量时（假设雌雄比例为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种群数量随时间变化模式图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1_2#8182945e9?htil=3&amp;pid=03e8c5701&amp;color=0,0,0&amp;vtp=1&amp;bt=1&amp;bbb=1&amp;hb=1"/>
              <p:cNvSpPr>
                <a:spLocks noRot="1" noChangeAspect="1" noMove="1" noResize="1" noEditPoints="1" noAdjustHandles="1" noChangeArrowheads="1" noChangeShapeType="1" noTextEdit="1"/>
              </p:cNvSpPr>
              <p:nvPr/>
            </p:nvSpPr>
            <p:spPr>
              <a:xfrm>
                <a:off x="722376" y="972000"/>
                <a:ext cx="8321040" cy="1757553"/>
              </a:xfrm>
              <a:prstGeom prst="rect">
                <a:avLst/>
              </a:prstGeom>
              <a:blipFill rotWithShape="1">
                <a:blip r:embed="rId2"/>
                <a:stretch>
                  <a:fillRect l="-5" t="-26" r="-865" b="-2583"/>
                </a:stretch>
              </a:blipFill>
            </p:spPr>
            <p:txBody>
              <a:bodyPr/>
              <a:lstStyle/>
              <a:p>
                <a:r>
                  <a:rPr lang="zh-CN" altLang="en-US">
                    <a:noFill/>
                  </a:rPr>
                  <a:t> </a:t>
                </a:r>
              </a:p>
            </p:txBody>
          </p:sp>
        </mc:Fallback>
      </mc:AlternateContent>
      <p:sp>
        <p:nvSpPr>
          <p:cNvPr id="4" name="QC_5_AN.12_1#8182945e9.bracket?pid=03e8c5701&amp;color=0,0,0&amp;vpa=4&amp;vtp=1"/>
          <p:cNvSpPr/>
          <p:nvPr/>
        </p:nvSpPr>
        <p:spPr>
          <a:xfrm>
            <a:off x="752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1_3#8182945e9.choices?htil=3&amp;pid=03e8c5701&amp;color=0,0,0&amp;vtp=1&amp;bbb=1"/>
              <p:cNvSpPr/>
              <p:nvPr/>
            </p:nvSpPr>
            <p:spPr>
              <a:xfrm>
                <a:off x="722376" y="2739077"/>
                <a:ext cx="832104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代表该种群数量能够达到的最大值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.根据阿利效应推测，栖息地碎片化可能导致种群灭亡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.若改变初始雌雄比例，该种群延续所需最小种群数量可能发生变化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时间段内种群增长速率大于0</a:t>
                </a:r>
                <a:endParaRPr lang="en-US" altLang="zh-CN" sz="2000" dirty="0"/>
              </a:p>
            </p:txBody>
          </p:sp>
        </mc:Choice>
        <mc:Fallback>
          <p:sp>
            <p:nvSpPr>
              <p:cNvPr id="5" name="QC_5_BD.11_3#8182945e9.choices?htil=3&amp;pid=03e8c5701&amp;color=0,0,0&amp;vtp=1&amp;bbb=1"/>
              <p:cNvSpPr>
                <a:spLocks noRot="1" noChangeAspect="1" noMove="1" noResize="1" noEditPoints="1" noAdjustHandles="1" noChangeArrowheads="1" noChangeShapeType="1" noTextEdit="1"/>
              </p:cNvSpPr>
              <p:nvPr/>
            </p:nvSpPr>
            <p:spPr>
              <a:xfrm>
                <a:off x="722376" y="2739077"/>
                <a:ext cx="8321040" cy="1796034"/>
              </a:xfrm>
              <a:prstGeom prst="rect">
                <a:avLst/>
              </a:prstGeom>
              <a:blipFill rotWithShape="1">
                <a:blip r:embed="rId3"/>
                <a:stretch>
                  <a:fillRect l="-5" t="-18" r="5"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8182945e9?vop=1&amp;pid=03e8c570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代表该环境所能维持的种群最大数量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，并非种群数量能够达到的最大值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值上下波动，A错误；根据阿利效应推测，栖息地碎片化，种群被分散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数量低于种群延续所需最小值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，进而导致种群灭亡，B正确；性别比例影响出生率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，因此改变初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始雌雄比例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，会造成一定程度上的性别比例失调，可能导致种群延续所需最小种群数量变大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的种群,其数量保持增长，即种群增长速率大于0，D正确。</a:t>
                </a:r>
                <a:endParaRPr lang="en-US" altLang="zh-CN" sz="2200" dirty="0"/>
              </a:p>
            </p:txBody>
          </p:sp>
        </mc:Choice>
        <mc:Fallback>
          <p:sp>
            <p:nvSpPr>
              <p:cNvPr id="2" name="QC_5_AS.13_1#8182945e9?vop=1&amp;pid=03e8c5701&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83"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20a75a26c?pid=03e8c570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［湖北武汉三校2025高二联考］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帽贝主要分布于布满岩石的狭长海岸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，涨潮时会脱离岩石在海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水中游走并以海藻为食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，退潮后再回到原来的岩石上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。科学家统计了某帽贝种群的相关数据并绘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制了如下图像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20a75a26c.bracket?pid=03e8c5701&amp;color=0,0,0&amp;vpa=5&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20a75a26c?htil=4&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9620" y="2408877"/>
            <a:ext cx="3419856"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20a75a26c.choices?htil=4&amp;pid=03e8c5701&amp;color=0,0,0&amp;vtp=1&amp;bbb=1&amp;hb=1"/>
              <p:cNvSpPr/>
              <p:nvPr/>
            </p:nvSpPr>
            <p:spPr>
              <a:xfrm>
                <a:off x="722376" y="2281877"/>
                <a:ext cx="719632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A.帽贝的种群数量呈“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A点达到该种群的环境容纳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.退潮时调查帽贝的种群密度应采用五点取样法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.在B点进行渔业捕捞可获得品质较好的最大捕捞量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生物量稳定的调控</a:t>
                </a:r>
                <a:endParaRPr lang="en-US" altLang="zh-CN" sz="2000" dirty="0"/>
              </a:p>
            </p:txBody>
          </p:sp>
        </mc:Choice>
        <mc:Fallback>
          <p:sp>
            <p:nvSpPr>
              <p:cNvPr id="5" name="QC_5_BD.14_3#20a75a26c.choices?htil=4&amp;pid=03e8c5701&amp;color=0,0,0&amp;vtp=1&amp;bbb=1&amp;hb=1"/>
              <p:cNvSpPr>
                <a:spLocks noRot="1" noChangeAspect="1" noMove="1" noResize="1" noEditPoints="1" noAdjustHandles="1" noChangeArrowheads="1" noChangeShapeType="1" noTextEdit="1"/>
              </p:cNvSpPr>
              <p:nvPr/>
            </p:nvSpPr>
            <p:spPr>
              <a:xfrm>
                <a:off x="722376" y="2281877"/>
                <a:ext cx="7196328" cy="2723134"/>
              </a:xfrm>
              <a:prstGeom prst="rect">
                <a:avLst/>
              </a:prstGeom>
              <a:blipFill rotWithShape="1">
                <a:blip r:embed="rId2"/>
                <a:stretch>
                  <a:fillRect l="-5" t="-12" r="-1108"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20a75a26c?vop=1&amp;pid=03e8c5701&amp;color=0,0,0&amp;vtp=1&amp;bt=1&amp;bbb=1&amp;hb=1"/>
              <p:cNvSpPr/>
              <p:nvPr/>
            </p:nvSpPr>
            <p:spPr>
              <a:xfrm>
                <a:off x="722376" y="972000"/>
                <a:ext cx="10753344" cy="3574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环境容纳量指在自然条件下能够维持的最大种群数量，A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点之后种群的生物量不再变化，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但种群密度增大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，说明A点没有达到环境容纳量，A错误；帽贝分布于狭长海岸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，调查帽贝的种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群密度时应采用等距取样法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，而不是五点取样法，B错误；在种群数量超过</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后进行捕获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，可以持续获得较大捕获量，B点时帽贝最大长度较小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，此时捕捞可能无法获得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品质较好的帽贝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，C错误；帽贝以海藻为食，随种群密度增大，种内竞争激烈，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其最大体长减小，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而种群生物量基本不变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，以此实现对种群生物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量稳定的调控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6_1#20a75a26c?vop=1&amp;pid=03e8c5701&amp;color=0,0,0&amp;vtp=1&amp;bt=1&amp;bbb=1&amp;hb=1"/>
              <p:cNvSpPr>
                <a:spLocks noRot="1" noChangeAspect="1" noMove="1" noResize="1" noEditPoints="1" noAdjustHandles="1" noChangeArrowheads="1" noChangeShapeType="1" noTextEdit="1"/>
              </p:cNvSpPr>
              <p:nvPr/>
            </p:nvSpPr>
            <p:spPr>
              <a:xfrm>
                <a:off x="722376" y="972000"/>
                <a:ext cx="10753344" cy="3574034"/>
              </a:xfrm>
              <a:prstGeom prst="rect">
                <a:avLst/>
              </a:prstGeom>
              <a:blipFill rotWithShape="1">
                <a:blip r:embed="rId1"/>
                <a:stretch>
                  <a:fillRect l="-4" t="-13" r="-1984" b="-12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8901bf541?pid=03e8c570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庙台槭是无患子科槭属的落叶乔木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，属于国家二级保护植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。研究人员对某地的天然庙台槭种群进行了调查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，发现仅少量庙台槭个体散生在总面积约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的落叶阔叶林中，受其他植物遮阴的影响，成树长势不佳，仅7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株成树可正常开花结果。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该种群年龄结构和各年龄阶段的死亡率统计结果如图所示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8901bf541?pid=03e8c5701&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953" b="-2583"/>
                </a:stretch>
              </a:blipFill>
            </p:spPr>
            <p:txBody>
              <a:bodyPr/>
              <a:lstStyle/>
              <a:p>
                <a:r>
                  <a:rPr lang="zh-CN" altLang="en-US">
                    <a:noFill/>
                  </a:rPr>
                  <a:t> </a:t>
                </a:r>
              </a:p>
            </p:txBody>
          </p:sp>
        </mc:Fallback>
      </mc:AlternateContent>
      <p:sp>
        <p:nvSpPr>
          <p:cNvPr id="3" name="QC_5_AN.18_1#8901bf541.bracket?pid=03e8c5701&amp;color=0,0,0&amp;vpa=6&amp;vtp=1"/>
          <p:cNvSpPr/>
          <p:nvPr/>
        </p:nvSpPr>
        <p:spPr>
          <a:xfrm>
            <a:off x="955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7_2#8901bf541?htil=5&amp;pid=03e8c570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17007" y="2866077"/>
            <a:ext cx="4023360"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7_3#8901bf541.choices?htil=5&amp;pid=03e8c5701&amp;color=0,0,0&amp;vtp=1&amp;bbb=1&amp;hb=1"/>
          <p:cNvSpPr/>
          <p:nvPr/>
        </p:nvSpPr>
        <p:spPr>
          <a:xfrm>
            <a:off x="722376" y="2791274"/>
            <a:ext cx="6601968"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A.为准确掌握该地庙台槭的种群数量最好用样方法调查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.该地庙台槭种群的年龄结构为增长型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.激烈的种内竞争是限制当地庙台槭种群增长的主要原因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.直接决定当地庙台槭种群密度的是出生率、死亡率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结构和性别比例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8901bf541?vop=1&amp;pid=03e8c570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8901bf541?vop=1&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0208" y="1513528"/>
            <a:ext cx="4288536" cy="3328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8901bf541?vop=1&amp;pid=03e8c570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庙台槭为珍稀树种，种群数量少，为准确掌握其数量最好用逐个计数法调查，A错误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，仅少量庙台槭个体散生在总面积约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，受其他植物遮阴的影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，成树长势不佳，仅7株成树可正常开花结果，由此可见，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庙台槭种群受其他植物遮阴影响，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在种间竞争中处于劣势，即该地庙台槭面临的主要生存压力来自与其他植物的种间竞争而非种内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，C错误；直接决定当地庙台槭种群密度的是出生率、死亡率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，年龄结构和性别比例间接影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0_1#8901bf541?vop=1&amp;pid=03e8c5701&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35031a21c?pid=03e8c570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某生物兴趣小组利用酵母菌在适宜条件下培养来探究种群密度的动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，该实验中酵母菌种群密度的估算值如表所示。第2天观察计数时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（该实验中使用的血细胞计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数板规格为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，16中方格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35031a21c?pid=03e8c5701&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C_5_BD.21_2#35031a21c?colgroup=14,3,1,3,3,3,3,3&amp;pid=03e8c5701&amp;color=0,0,0&amp;vtp=1&amp;bbb=1"/>
              <p:cNvGraphicFramePr>
                <a:graphicFrameLocks noGrp="1"/>
              </p:cNvGraphicFramePr>
              <p:nvPr/>
            </p:nvGraphicFramePr>
            <p:xfrm>
              <a:off x="722376" y="2866077"/>
              <a:ext cx="10698480" cy="852678"/>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活酵母菌密度/（万个</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1_2#35031a21c?colgroup=14,3,1,3,3,3,3,3&amp;pid=03e8c5701&amp;color=0,0,0&amp;vtp=1&amp;bbb=1"/>
              <p:cNvGraphicFramePr>
                <a:graphicFrameLocks noGrp="1"/>
              </p:cNvGraphicFramePr>
              <p:nvPr/>
            </p:nvGraphicFramePr>
            <p:xfrm>
              <a:off x="722376" y="2866077"/>
              <a:ext cx="10698480" cy="852678"/>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2_1#35031a21c.bracket?pid=03e8c5701&amp;color=0,0,0&amp;vpa=7&amp;vtp=1"/>
          <p:cNvSpPr/>
          <p:nvPr/>
        </p:nvSpPr>
        <p:spPr>
          <a:xfrm>
            <a:off x="10475659"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35031a21c.choices?pid=03e8c5701&amp;color=0,0,0&amp;vtp=1&amp;bbb=1"/>
              <p:cNvSpPr/>
              <p:nvPr/>
            </p:nvSpPr>
            <p:spPr>
              <a:xfrm>
                <a:off x="722376" y="3856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A.对培养液中的酵母菌进行计数时，逐个统计非常困难，可以采用抽样检测法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.从试管中吸取培养液前需要轻轻振荡试管几次，否则计数结果可能偏大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.表中第2天活酵母菌的密度约为136万个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.本实验不需要另设对照组，但需要重复实验</a:t>
                </a:r>
                <a:endParaRPr lang="en-US" altLang="zh-CN" sz="2000" dirty="0"/>
              </a:p>
            </p:txBody>
          </p:sp>
        </mc:Choice>
        <mc:Fallback>
          <p:sp>
            <p:nvSpPr>
              <p:cNvPr id="5" name="QC_5_BD.21_3#35031a21c.choices?pid=03e8c5701&amp;color=0,0,0&amp;vtp=1&amp;bbb=1"/>
              <p:cNvSpPr>
                <a:spLocks noRot="1" noChangeAspect="1" noMove="1" noResize="1" noEditPoints="1" noAdjustHandles="1" noChangeArrowheads="1" noChangeShapeType="1" noTextEdit="1"/>
              </p:cNvSpPr>
              <p:nvPr/>
            </p:nvSpPr>
            <p:spPr>
              <a:xfrm>
                <a:off x="722376" y="38566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35031a21c?vop=1&amp;pid=03e8c570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对培养液中的酵母菌逐个计数是非常困难的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，可以采用抽样检测的方法估算培养液中的酵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，A正确；从试管中吸取培养液前需要轻轻振荡试管几次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，使培养液中的酵母菌均匀分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，减小误差，否则计数结果可能偏大或偏小，B正确；第2天观察计数时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4个中方格中共有34个酵母菌，其中有4个被台盼蓝染液染成蓝色，为死细胞，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因此题表中第2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天活酵母菌的密度约为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120万个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，C错误；本实验在时间上形成前后对照，不需要另设对照组，但需要重复实验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然性带来的误差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35031a21c?vop=1&amp;pid=03e8c5701&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909"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4_1#35031a21c?vop=1&amp;pid=03e8c570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C_5_EX.24_2#35031a21c?htil=6&amp;vop=1&amp;pid=03e8c570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0696" y="1511300"/>
            <a:ext cx="5239512"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EX.24_3#35031a21c?htil=6&amp;vop=1&amp;pid=03e8c5701&amp;color=0,0,0&amp;vtp=1&amp;bbb=1&amp;hb=1&amp;hs=1"/>
              <p:cNvSpPr/>
              <p:nvPr/>
            </p:nvSpPr>
            <p:spPr>
              <a:xfrm>
                <a:off x="722376" y="1432941"/>
                <a:ext cx="5376672"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血细胞计数板的规格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有25个中方格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有16个中方格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dirty="0"/>
              </a:p>
            </p:txBody>
          </p:sp>
        </mc:Choice>
        <mc:Fallback>
          <p:sp>
            <p:nvSpPr>
              <p:cNvPr id="4" name="QC_5_EX.24_3#35031a21c?htil=6&amp;vop=1&amp;pid=03e8c5701&amp;color=0,0,0&amp;vtp=1&amp;bbb=1&amp;hb=1&amp;hs=1"/>
              <p:cNvSpPr>
                <a:spLocks noRot="1" noChangeAspect="1" noMove="1" noResize="1" noEditPoints="1" noAdjustHandles="1" noChangeArrowheads="1" noChangeShapeType="1" noTextEdit="1"/>
              </p:cNvSpPr>
              <p:nvPr/>
            </p:nvSpPr>
            <p:spPr>
              <a:xfrm>
                <a:off x="722376" y="1432941"/>
                <a:ext cx="5376672" cy="2240534"/>
              </a:xfrm>
              <a:prstGeom prst="rect">
                <a:avLst/>
              </a:prstGeom>
              <a:blipFill rotWithShape="1">
                <a:blip r:embed="rId2"/>
                <a:stretch>
                  <a:fillRect l="-7" t="-17" r="-1904" b="-201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24_3#35031a21c?htil=6&amp;vop=1&amp;pid=03e8c5701&amp;color=0,0,0&amp;vtp=1&amp;bbb=1&amp;hb=1&amp;hs=1"/>
              <p:cNvSpPr/>
              <p:nvPr/>
            </p:nvSpPr>
            <p:spPr>
              <a:xfrm>
                <a:off x="722376" y="3729609"/>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p:txBody>
          </p:sp>
        </mc:Choice>
        <mc:Fallback>
          <p:sp>
            <p:nvSpPr>
              <p:cNvPr id="5" name="QC_5_EX.24_3#35031a21c?htil=6&amp;vop=1&amp;pid=03e8c5701&amp;color=0,0,0&amp;vtp=1&amp;bbb=1&amp;hb=1&amp;hs=1"/>
              <p:cNvSpPr>
                <a:spLocks noRot="1" noChangeAspect="1" noMove="1" noResize="1" noEditPoints="1" noAdjustHandles="1" noChangeArrowheads="1" noChangeShapeType="1" noTextEdit="1"/>
              </p:cNvSpPr>
              <p:nvPr/>
            </p:nvSpPr>
            <p:spPr>
              <a:xfrm>
                <a:off x="722376" y="3729609"/>
                <a:ext cx="10752014" cy="405003"/>
              </a:xfrm>
              <a:prstGeom prst="rect">
                <a:avLst/>
              </a:prstGeom>
              <a:blipFill rotWithShape="1">
                <a:blip r:embed="rId3"/>
                <a:stretch>
                  <a:fillRect l="-4" t="-63" r="-414" b="-128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2f3623c7.fixed?pid=4851e78e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2f3623c7.fixed?pid=4851e78e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第1章素养检测</a:t>
            </a:r>
            <a:endParaRPr lang="en-US" altLang="zh-CN" sz="4400" dirty="0"/>
          </a:p>
        </p:txBody>
      </p:sp>
      <p:pic>
        <p:nvPicPr>
          <p:cNvPr id="4" name="C_3#22f3623c7.fixed?pid=4851e78e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2f3623c7.fixed?pid=4851e78e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b8612636e?pid=03e8c570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［安徽卓越县中联盟2024高二期中］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调查池塘中某种鱼的种群数量变化，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得到如图所示的曲线，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并以此作为捕捞的依据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b8612636e.bracket?pid=03e8c5701&amp;color=0,0,0&amp;vpa=8&amp;vtp=1"/>
          <p:cNvSpPr/>
          <p:nvPr/>
        </p:nvSpPr>
        <p:spPr>
          <a:xfrm>
            <a:off x="573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5_2#b8612636e?htil=7&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5630" y="1951677"/>
            <a:ext cx="2304288"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b8612636e.choices?htil=7&amp;pid=03e8c5701&amp;color=0,0,0&amp;vtp=1&amp;bbb=1"/>
              <p:cNvSpPr/>
              <p:nvPr/>
            </p:nvSpPr>
            <p:spPr>
              <a:xfrm>
                <a:off x="722376" y="1824677"/>
                <a:ext cx="832104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处该种鱼的种群数量不再持续上升，与其天敌的影响无关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.温度和食物等非密度制约因素也会影响该鱼种群的发展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点前开始捕捞该鱼种群，可长期获得较高的捕捞量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.若捕捞时的渔网网目过小，则可能会影响来年鱼的产量</a:t>
                </a:r>
                <a:endParaRPr lang="en-US" altLang="zh-CN" sz="2000" dirty="0"/>
              </a:p>
            </p:txBody>
          </p:sp>
        </mc:Choice>
        <mc:Fallback>
          <p:sp>
            <p:nvSpPr>
              <p:cNvPr id="5" name="QC_5_BD.25_3#b8612636e.choices?htil=7&amp;pid=03e8c5701&amp;color=0,0,0&amp;vtp=1&amp;bbb=1"/>
              <p:cNvSpPr>
                <a:spLocks noRot="1" noChangeAspect="1" noMove="1" noResize="1" noEditPoints="1" noAdjustHandles="1" noChangeArrowheads="1" noChangeShapeType="1" noTextEdit="1"/>
              </p:cNvSpPr>
              <p:nvPr/>
            </p:nvSpPr>
            <p:spPr>
              <a:xfrm>
                <a:off x="722376" y="1824677"/>
                <a:ext cx="8321040" cy="1796034"/>
              </a:xfrm>
              <a:prstGeom prst="rect">
                <a:avLst/>
              </a:prstGeom>
              <a:blipFill rotWithShape="1">
                <a:blip r:embed="rId2"/>
                <a:stretch>
                  <a:fillRect l="-5" t="-18" r="5"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b8612636e?vop=1&amp;pid=03e8c5701&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天敌是影响种群数量变化的生物因素之一，会影响种群的环境容纳量，故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数量不再持续上升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，与其天敌的影响有关，A错误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；温度等非密度制约因素也会影响该鱼种群的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，而食物属于影响种群密度变化的密度制约因素，B错误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；题图为池塘中某种鱼的种群数量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时最大，因此在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点后开始捕捞该鱼，且捕捞后种群数量处于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可长期获得较高的捕捞量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，C错误；若捕捞时的渔网网目过小，则会导致幼龄个体被捕捞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，从而影响鱼种群的出生率，可能会影响来年鱼的产量，D正确。</a:t>
                </a:r>
                <a:endParaRPr lang="en-US" altLang="zh-CN" sz="2200" dirty="0"/>
              </a:p>
            </p:txBody>
          </p:sp>
        </mc:Choice>
        <mc:Fallback>
          <p:sp>
            <p:nvSpPr>
              <p:cNvPr id="2" name="QC_5_AS.27_1#b8612636e?vop=1&amp;pid=03e8c5701&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718"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8_1#4dfef3e52?pid=04c24368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［陕西西安2024高二阶段测］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在某一片小麦田中，长着许多杂草，还有食草昆虫、青蛙、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蛇等动物活动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。某研究小组对该农田生态系统进行研究，请根据所学的知识回答：</a:t>
            </a:r>
            <a:endParaRPr lang="en-US" altLang="zh-CN" sz="2000" dirty="0"/>
          </a:p>
        </p:txBody>
      </p:sp>
      <p:sp>
        <p:nvSpPr>
          <p:cNvPr id="3" name="QB_6_BD.29_1#59ea5510d?pid=4dfef3e52&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（1）研究小组要估算该农田中荠菜的种群密度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。在取样时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，关键要做到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30_1#59ea5510d.blank?pid=4dfef3e52&amp;color=0,0,0&amp;vpa=9&amp;vtp=1&amp;bbb=1"/>
          <p:cNvSpPr/>
          <p:nvPr/>
        </p:nvSpPr>
        <p:spPr>
          <a:xfrm>
            <a:off x="6977126" y="18447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样方</a:t>
            </a:r>
            <a:endParaRPr lang="en-US" altLang="zh-CN" sz="2000" dirty="0"/>
          </a:p>
        </p:txBody>
      </p:sp>
      <p:sp>
        <p:nvSpPr>
          <p:cNvPr id="5" name="QB_6_AN.31_1#59ea5510d.blank?pid=4dfef3e52&amp;color=0,0,0&amp;vpa=10&amp;vtp=1&amp;bbb=1"/>
          <p:cNvSpPr/>
          <p:nvPr/>
        </p:nvSpPr>
        <p:spPr>
          <a:xfrm>
            <a:off x="795401" y="2282894"/>
            <a:ext cx="1200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6" name="QB_6_AS.32_1#59ea5510d?vop=1&amp;pid=4dfef3e52&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调查植物种群密度通常用样方法，取样的关键是要做到随机取样。</a:t>
            </a:r>
            <a:endParaRPr lang="en-US" altLang="zh-CN" sz="2200" dirty="0"/>
          </a:p>
        </p:txBody>
      </p:sp>
      <p:sp>
        <p:nvSpPr>
          <p:cNvPr id="7" name="QB_6_BD.33_1#4f5b7d4f1?pid=4dfef3e52&amp;color=0,0,0&amp;vtp=1&amp;bbb=1&amp;hb=1"/>
          <p:cNvSpPr/>
          <p:nvPr/>
        </p:nvSpPr>
        <p:spPr>
          <a:xfrm>
            <a:off x="722376" y="3223138"/>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（2）防治某种虫害时，利用人工合成的性引诱剂诱杀害虫的雄性个体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，破坏害虫种群正常的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就会使很多雌性个体不能完成交配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，结果直接影响害虫的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从而使该种害虫的种群密度降低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6_AN.34_1#4f5b7d4f1.blank?pid=4dfef3e52&amp;color=0,0,0&amp;vpa=11&amp;vtp=1&amp;bbb=1"/>
          <p:cNvSpPr/>
          <p:nvPr/>
        </p:nvSpPr>
        <p:spPr>
          <a:xfrm>
            <a:off x="731901" y="3642238"/>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性别比例</a:t>
            </a:r>
            <a:endParaRPr lang="en-US" altLang="zh-CN" sz="2000" dirty="0"/>
          </a:p>
        </p:txBody>
      </p:sp>
      <p:sp>
        <p:nvSpPr>
          <p:cNvPr id="9" name="QB_6_AN.35_1#4f5b7d4f1.blank?pid=4dfef3e52&amp;color=0,0,0&amp;vpa=12&amp;vtp=1&amp;bbb=1"/>
          <p:cNvSpPr/>
          <p:nvPr/>
        </p:nvSpPr>
        <p:spPr>
          <a:xfrm>
            <a:off x="8605901" y="3642238"/>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dirty="0"/>
          </a:p>
        </p:txBody>
      </p:sp>
      <p:sp>
        <p:nvSpPr>
          <p:cNvPr id="10" name="QB_6_AS.36_1#4f5b7d4f1?vop=1&amp;pid=4dfef3e52&amp;color=0,0,0&amp;vtp=1&amp;bbb=1&amp;hb=1"/>
          <p:cNvSpPr/>
          <p:nvPr/>
        </p:nvSpPr>
        <p:spPr>
          <a:xfrm>
            <a:off x="722376" y="463747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利用人工合成的性引诱剂诱杀害虫的雄性个体，会破坏害虫种群正常的性别比例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，使雌性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个体不能完成交配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，从而影响害虫的出生率，使该种害虫的种群密度降低。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d17a63ce0?pid=4dfef3e52&amp;color=0,0,0&amp;mp=1&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（3）研究小组为了监测和预报该生态系统内鼠害的发生情况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，对田鼠种群数量的变化规律进行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了研究。研究者通常采用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法估算该地区田鼠的种群数量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，则会导致种群密度估算结果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填“偏大”或“偏小”）。</a:t>
            </a:r>
            <a:endParaRPr lang="en-US" altLang="zh-CN" sz="2000" dirty="0"/>
          </a:p>
        </p:txBody>
      </p:sp>
      <p:sp>
        <p:nvSpPr>
          <p:cNvPr id="3" name="QB_6_AN.38_1#d17a63ce0.blank?pid=4dfef3e52&amp;color=0,0,0&amp;mp=1&amp;vpa=13&amp;vtp=1&amp;bbb=1"/>
          <p:cNvSpPr/>
          <p:nvPr/>
        </p:nvSpPr>
        <p:spPr>
          <a:xfrm>
            <a:off x="352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dirty="0"/>
          </a:p>
        </p:txBody>
      </p:sp>
      <p:sp>
        <p:nvSpPr>
          <p:cNvPr id="4" name="QB_6_AN.39_1#d17a63ce0.blank?pid=4dfef3e52&amp;color=0,0,0&amp;mp=1&amp;vpa=14&amp;vtp=1&amp;bbb=1"/>
          <p:cNvSpPr/>
          <p:nvPr/>
        </p:nvSpPr>
        <p:spPr>
          <a:xfrm>
            <a:off x="795401" y="2299150"/>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000" dirty="0"/>
          </a:p>
        </p:txBody>
      </p:sp>
      <mc:AlternateContent xmlns:mc="http://schemas.openxmlformats.org/markup-compatibility/2006">
        <mc:Choice xmlns:a14="http://schemas.microsoft.com/office/drawing/2010/main" Requires="a14">
          <p:sp>
            <p:nvSpPr>
              <p:cNvPr id="5" name="QB_6_AS.40_1#d17a63ce0?vop=1&amp;pid=4dfef3e52&amp;color=0,0,0&amp;vtp=1&amp;bbb=1&amp;hb=1"/>
              <p:cNvSpPr/>
              <p:nvPr/>
            </p:nvSpPr>
            <p:spPr>
              <a:xfrm>
                <a:off x="722376" y="2849694"/>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由于田鼠的活动能力强、活动范围大，所以常采用标记重捕法调查其种群数量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法是在被调查种群的活动范围中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，捕获一部分个体，做上标记后再放回原来的环境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间后进行重捕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，根据重捕到的动物中标记个体数占总个体数的比例，来估算种群的密度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，其中首捕并标记总数为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，重捕中被标记的个体数为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偏小，由此算出的种群数量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200" dirty="0"/>
              </a:p>
            </p:txBody>
          </p:sp>
        </mc:Choice>
        <mc:Fallback>
          <p:sp>
            <p:nvSpPr>
              <p:cNvPr id="5" name="QB_6_AS.40_1#d17a63ce0?vop=1&amp;pid=4dfef3e52&amp;color=0,0,0&amp;vtp=1&amp;bbb=1&amp;hb=1"/>
              <p:cNvSpPr>
                <a:spLocks noRot="1" noChangeAspect="1" noMove="1" noResize="1" noEditPoints="1" noAdjustHandles="1" noChangeArrowheads="1" noChangeShapeType="1" noTextEdit="1"/>
              </p:cNvSpPr>
              <p:nvPr/>
            </p:nvSpPr>
            <p:spPr>
              <a:xfrm>
                <a:off x="722376" y="2849694"/>
                <a:ext cx="10753344" cy="2270379"/>
              </a:xfrm>
              <a:prstGeom prst="rect">
                <a:avLst/>
              </a:prstGeom>
              <a:blipFill rotWithShape="1">
                <a:blip r:embed="rId1"/>
                <a:stretch>
                  <a:fillRect l="-4" t="-20" r="-3638"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6ca66b423?pid=4dfef3e5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（4）调查统计发现田鼠繁殖能力很强，在最初的一个月内，种群数量每天增加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查统计的数据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，构建的田鼠种群增长模型为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，由此可知田鼠在最初的一个月中的数量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形增长。田鼠大量繁殖导致植被破坏，加速土壤风蚀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，控制田鼠种群数量的根本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1_1#6ca66b423?pid=4dfef3e5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6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42_1#6ca66b423.blank?pid=4dfef3e52&amp;color=0,0,0&amp;vpa=15&amp;vtp=1&amp;bbb=1"/>
              <p:cNvSpPr/>
              <p:nvPr/>
            </p:nvSpPr>
            <p:spPr>
              <a:xfrm>
                <a:off x="2016188" y="1939421"/>
                <a:ext cx="220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𝐉</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42_1#6ca66b423.blank?pid=4dfef3e52&amp;color=0,0,0&amp;vpa=15&amp;vtp=1&amp;bbb=1"/>
              <p:cNvSpPr>
                <a:spLocks noRot="1" noChangeAspect="1" noMove="1" noResize="1" noEditPoints="1" noAdjustHandles="1" noChangeArrowheads="1" noChangeShapeType="1" noTextEdit="1"/>
              </p:cNvSpPr>
              <p:nvPr/>
            </p:nvSpPr>
            <p:spPr>
              <a:xfrm>
                <a:off x="2016188" y="1939421"/>
                <a:ext cx="220663" cy="294577"/>
              </a:xfrm>
              <a:prstGeom prst="rect">
                <a:avLst/>
              </a:prstGeom>
              <a:blipFill rotWithShape="1">
                <a:blip r:embed="rId2"/>
                <a:stretch>
                  <a:fillRect l="-29" t="-44" r="173" b="-7737"/>
                </a:stretch>
              </a:blipFill>
            </p:spPr>
            <p:txBody>
              <a:bodyPr/>
              <a:lstStyle/>
              <a:p>
                <a:r>
                  <a:rPr lang="zh-CN" altLang="en-US">
                    <a:noFill/>
                  </a:rPr>
                  <a:t> </a:t>
                </a:r>
              </a:p>
            </p:txBody>
          </p:sp>
        </mc:Fallback>
      </mc:AlternateContent>
      <p:sp>
        <p:nvSpPr>
          <p:cNvPr id="4" name="QB_6_AN.43_1#6ca66b423.blank?pid=4dfef3e52&amp;color=0,0,0&amp;vpa=16&amp;vtp=1&amp;bbb=1"/>
          <p:cNvSpPr/>
          <p:nvPr/>
        </p:nvSpPr>
        <p:spPr>
          <a:xfrm>
            <a:off x="1493901" y="2286450"/>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增加环境阻力，降低其环境容纳量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44_1#6ca66b423?vop=1&amp;pid=4dfef3e52&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根据题干分析可知，田鼠在最初的一个月内，种群数量每天增加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种群数量增长符合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”形曲线。控制田鼠种群数量的根本措施是降低其环境容纳量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，增加田鼠生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存的阻力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44_1#6ca66b423?vop=1&amp;pid=4dfef3e52&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2374"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1#c97ce3f49?pid=04c24368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［天津滨海新区2025高二期中］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布氏田鼠是内蒙古草原的主要害鼠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，雨季时种群密度大幅增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。探究降水量影响布氏田鼠种群密度的机制，对草原鼠害的防控具有重要意义。</a:t>
            </a:r>
            <a:endParaRPr lang="en-US" altLang="zh-CN" sz="2000" dirty="0"/>
          </a:p>
        </p:txBody>
      </p:sp>
      <p:pic>
        <p:nvPicPr>
          <p:cNvPr id="3" name="QO_6_BD.46_1#0caee0c0a?htil=8&amp;pid=c97ce3f4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19191" y="1965140"/>
            <a:ext cx="3291840" cy="28346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6_BD.46_2#0caee0c0a?htil=8&amp;pid=c97ce3f49&amp;color=0,0,0&amp;vtp=1&amp;bbb=1&amp;hb=1"/>
          <p:cNvSpPr/>
          <p:nvPr/>
        </p:nvSpPr>
        <p:spPr>
          <a:xfrm>
            <a:off x="722376" y="1882844"/>
            <a:ext cx="7324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）科研人员以田鼠幼鼠为实验对象开展了野外人工降雨围栏实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（围栏用钢板构成，铁丝网封顶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），将相同体重的田鼠幼鼠置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于不同样地中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，5个月后检测相关指标，结果如图1、图2所示。</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7_1#c06c96c82?pid=0caee0c0a&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①由图1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组田鼠体重增幅更大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。田鼠体重的增加有利于个体越冬存活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、性成熟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提前，影响田鼠种群的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48_1#c06c96c82.blank?pid=0caee0c0a&amp;color=0,0,0&amp;vpa=17&amp;vtp=1&amp;bbb=1"/>
          <p:cNvSpPr/>
          <p:nvPr/>
        </p:nvSpPr>
        <p:spPr>
          <a:xfrm>
            <a:off x="2405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增加降水</a:t>
            </a:r>
            <a:endParaRPr lang="en-US" altLang="zh-CN" sz="2000" dirty="0"/>
          </a:p>
        </p:txBody>
      </p:sp>
      <p:sp>
        <p:nvSpPr>
          <p:cNvPr id="4" name="QB_7_AN.49_1#c06c96c82.blank?pid=0caee0c0a&amp;color=0,0,0&amp;vpa=18&amp;vtp=1&amp;bbb=1"/>
          <p:cNvSpPr/>
          <p:nvPr/>
        </p:nvSpPr>
        <p:spPr>
          <a:xfrm>
            <a:off x="3271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出生率和死亡率</a:t>
            </a:r>
            <a:endParaRPr lang="en-US" altLang="zh-CN" sz="2000" dirty="0"/>
          </a:p>
        </p:txBody>
      </p:sp>
      <p:sp>
        <p:nvSpPr>
          <p:cNvPr id="5" name="QB_7_AS.50_1#c06c96c82?vop=1&amp;pid=0caee0c0a&amp;color=0,0,0&amp;vtp=1&amp;bbb=1&amp;hb=1"/>
          <p:cNvSpPr/>
          <p:nvPr/>
        </p:nvSpPr>
        <p:spPr>
          <a:xfrm>
            <a:off x="722376" y="23835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分析图1可知，增加降水组田鼠体重增幅更大。田鼠体重增加有利于个体存活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，育龄个体增多可以提高出生率，即通过影响种群的出生率和死亡率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7_BD.51_1#1935d67ef?pid=0caee0c0a&amp;color=0,0,0&amp;vtp=1&amp;bbb=1"/>
          <p:cNvSpPr/>
          <p:nvPr/>
        </p:nvSpPr>
        <p:spPr>
          <a:xfrm>
            <a:off x="722376" y="376643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，从而改变了其在田鼠食谱中的比例。</a:t>
            </a:r>
            <a:endParaRPr lang="en-US" altLang="zh-CN" sz="2000" dirty="0"/>
          </a:p>
        </p:txBody>
      </p:sp>
      <p:sp>
        <p:nvSpPr>
          <p:cNvPr id="7" name="QB_7_AN.52_1#1935d67ef.blank?pid=0caee0c0a&amp;color=0,0,0&amp;vpa=19&amp;vtp=1&amp;bbb=1"/>
          <p:cNvSpPr/>
          <p:nvPr/>
        </p:nvSpPr>
        <p:spPr>
          <a:xfrm>
            <a:off x="4183126" y="3728339"/>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羊草</a:t>
            </a:r>
            <a:endParaRPr lang="en-US" altLang="zh-CN" sz="2000" dirty="0"/>
          </a:p>
        </p:txBody>
      </p:sp>
      <p:sp>
        <p:nvSpPr>
          <p:cNvPr id="8" name="QB_7_AS.53_1#1935d67ef?vop=1&amp;pid=0caee0c0a&amp;color=0,0,0&amp;vtp=1&amp;bbb=1&amp;hb=1"/>
          <p:cNvSpPr/>
          <p:nvPr/>
        </p:nvSpPr>
        <p:spPr>
          <a:xfrm>
            <a:off x="722376" y="427494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分析图2可知，增加降水组羊草的相对生物量明显增加，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即增加降水有利于羊草的生长，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使其在田鼠食谱中所占比例增加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4_1#22c854e23?pid=c97ce3f49&amp;color=0,0,0&amp;vtp=1&amp;bt=1&amp;bbb=1&amp;hb=1"/>
              <p:cNvSpPr/>
              <p:nvPr/>
            </p:nvSpPr>
            <p:spPr>
              <a:xfrm>
                <a:off x="722376" y="972000"/>
                <a:ext cx="10753344" cy="31962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（2）进一步研究发现，田鼠食谱变化使其对果糖等营养成分的摄入增加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，进而引起其肠道中能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合成短链脂肪酸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的菌群比例也显著增加。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综合上述研究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，请将下列选项排序，以解释降水量影响布氏田鼠种群密度的机制：降雨量增加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2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种群密度增加。</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.田鼠肠道微生物的菌群比例改变</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.田鼠食谱中不同植物的比例改变</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.田鼠获得的能源物质增加</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.草原植物群落组成改变</a:t>
                </a:r>
                <a:endParaRPr lang="en-US" altLang="zh-CN" sz="2000" dirty="0"/>
              </a:p>
            </p:txBody>
          </p:sp>
        </mc:Choice>
        <mc:Fallback>
          <p:sp>
            <p:nvSpPr>
              <p:cNvPr id="2" name="QB_6_BD.54_1#22c854e23?pid=c97ce3f49&amp;color=0,0,0&amp;vtp=1&amp;bt=1&amp;bbb=1&amp;hb=1"/>
              <p:cNvSpPr>
                <a:spLocks noRot="1" noChangeAspect="1" noMove="1" noResize="1" noEditPoints="1" noAdjustHandles="1" noChangeArrowheads="1" noChangeShapeType="1" noTextEdit="1"/>
              </p:cNvSpPr>
              <p:nvPr/>
            </p:nvSpPr>
            <p:spPr>
              <a:xfrm>
                <a:off x="722376" y="972000"/>
                <a:ext cx="10753344" cy="3196209"/>
              </a:xfrm>
              <a:prstGeom prst="rect">
                <a:avLst/>
              </a:prstGeom>
              <a:blipFill rotWithShape="1">
                <a:blip r:embed="rId1"/>
                <a:stretch>
                  <a:fillRect l="-4" t="-14" r="-2764" b="-912"/>
                </a:stretch>
              </a:blipFill>
            </p:spPr>
            <p:txBody>
              <a:bodyPr/>
              <a:lstStyle/>
              <a:p>
                <a:r>
                  <a:rPr lang="zh-CN" altLang="en-US">
                    <a:noFill/>
                  </a:rPr>
                  <a:t> </a:t>
                </a:r>
              </a:p>
            </p:txBody>
          </p:sp>
        </mc:Fallback>
      </mc:AlternateContent>
      <p:sp>
        <p:nvSpPr>
          <p:cNvPr id="3" name="QB_6_AN.55_1#22c854e23.blank?pid=c97ce3f49&amp;color=0,0,0&amp;vpa=20&amp;vtp=1"/>
          <p:cNvSpPr/>
          <p:nvPr/>
        </p:nvSpPr>
        <p:spPr>
          <a:xfrm>
            <a:off x="693801" y="2157164"/>
            <a:ext cx="385763"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B_6_AN.56_1#22c854e23.blank?pid=c97ce3f49&amp;color=0,0,0&amp;vpa=21&amp;vtp=1"/>
          <p:cNvSpPr/>
          <p:nvPr/>
        </p:nvSpPr>
        <p:spPr>
          <a:xfrm>
            <a:off x="1427226" y="2157164"/>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57_1#22c854e23.blank?pid=c97ce3f49&amp;color=0,0,0&amp;vpa=22&amp;vtp=1"/>
          <p:cNvSpPr/>
          <p:nvPr/>
        </p:nvSpPr>
        <p:spPr>
          <a:xfrm>
            <a:off x="2020951" y="2157164"/>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B_6_AN.58_1#22c854e23.blank?pid=c97ce3f49&amp;color=0,0,0&amp;vpa=23&amp;vtp=1"/>
          <p:cNvSpPr/>
          <p:nvPr/>
        </p:nvSpPr>
        <p:spPr>
          <a:xfrm>
            <a:off x="2754376" y="2157164"/>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7" name="QB_6_AS.59_1#22c854e23?vop=1&amp;pid=c97ce3f49&amp;color=0,0,0&amp;vtp=1&amp;bbb=1&amp;hb=1"/>
              <p:cNvSpPr/>
              <p:nvPr/>
            </p:nvSpPr>
            <p:spPr>
              <a:xfrm>
                <a:off x="722376" y="4243011"/>
                <a:ext cx="10753344" cy="1977009"/>
              </a:xfrm>
              <a:prstGeom prst="rect">
                <a:avLst/>
              </a:prstGeom>
              <a:noFill/>
            </p:spPr>
            <p:txBody>
              <a:bodyPr wrap="none" lIns="0" tIns="0" rIns="0" bIns="0" rtlCol="0" anchor="t"/>
              <a:lstStyle/>
              <a:p>
                <a:pPr algn="l" latinLnBrk="1">
                  <a:lnSpc>
                    <a:spcPts val="3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降水量增加，会导致草原植物群落组成改变，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从而引起田鼠食谱中不同植物的比例改变，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田鼠食谱变化使其对果糖等营养成分的摄入增加，进而引起其肠道中能合成短链脂肪酸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宿主的主要能源物质之一，与体重增长呈显著正相关）的菌群比例显著增加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，因此田鼠获得的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能源物质增加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，体重增加，种群密度增加，即降水量增加</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6_AS.59_1#22c854e23?vop=1&amp;pid=c97ce3f49&amp;color=0,0,0&amp;vtp=1&amp;bbb=1&amp;hb=1"/>
              <p:cNvSpPr>
                <a:spLocks noRot="1" noChangeAspect="1" noMove="1" noResize="1" noEditPoints="1" noAdjustHandles="1" noChangeArrowheads="1" noChangeShapeType="1" noTextEdit="1"/>
              </p:cNvSpPr>
              <p:nvPr/>
            </p:nvSpPr>
            <p:spPr>
              <a:xfrm>
                <a:off x="722376" y="4243011"/>
                <a:ext cx="10753344" cy="1977009"/>
              </a:xfrm>
              <a:prstGeom prst="rect">
                <a:avLst/>
              </a:prstGeom>
              <a:blipFill rotWithShape="1">
                <a:blip r:embed="rId2"/>
                <a:stretch>
                  <a:fillRect l="-4" t="-29" r="-402" b="-14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498479917?pid=c97ce3f49&amp;color=0,0,0&amp;vtp=1&amp;bt=1&amp;bbb=1&amp;hb=1"/>
          <p:cNvSpPr/>
          <p:nvPr/>
        </p:nvSpPr>
        <p:spPr>
          <a:xfrm>
            <a:off x="722376" y="972000"/>
            <a:ext cx="10753344" cy="2710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（3）若要验证菌群比例变化与田鼠体重变化的因果关系，请从①~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③中选择合适的田鼠作为菌群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的供体和受体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，设计两组菌群移植实验，写出相应的供受体组合并预期实验结果。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②半干旱组田鼠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抗生素处理的“无菌鼠”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供受体组合：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498479917.blank?pid=c97ce3f49&amp;color=0,0,0&amp;vpa=24&amp;vtp=1&amp;bbb=1"/>
          <p:cNvSpPr/>
          <p:nvPr/>
        </p:nvSpPr>
        <p:spPr>
          <a:xfrm>
            <a:off x="2255901" y="2800800"/>
            <a:ext cx="1454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①③和②③</a:t>
            </a:r>
            <a:endParaRPr lang="en-US" altLang="zh-CN" sz="2000" dirty="0"/>
          </a:p>
        </p:txBody>
      </p:sp>
      <p:sp>
        <p:nvSpPr>
          <p:cNvPr id="4" name="QB_6_AN.62_1#498479917.blank?pid=c97ce3f49&amp;color=0,0,0&amp;vpa=25&amp;vtp=1&amp;bbb=1"/>
          <p:cNvSpPr/>
          <p:nvPr/>
        </p:nvSpPr>
        <p:spPr>
          <a:xfrm>
            <a:off x="2509901" y="3238950"/>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①③组田鼠体重增幅比②③组大</a:t>
            </a:r>
            <a:endParaRPr lang="en-US" altLang="zh-CN" sz="2000" dirty="0"/>
          </a:p>
        </p:txBody>
      </p:sp>
      <p:sp>
        <p:nvSpPr>
          <p:cNvPr id="5" name="QB_6_AS.63_1#498479917?vop=1&amp;pid=c97ce3f49&amp;color=0,0,0&amp;vtp=1&amp;bbb=1&amp;hb=1"/>
          <p:cNvSpPr/>
          <p:nvPr/>
        </p:nvSpPr>
        <p:spPr>
          <a:xfrm>
            <a:off x="722376" y="377044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要验证菌群比例变化与田鼠体重变化的因果关系，自变量为菌群比例变化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，供体可以选取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增加降水组田鼠和半干旱组田鼠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，受体应为没有菌群鼠，即③抗生素处理的“无菌鼠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计两组菌群移植实验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，一组移植增加降水组田鼠的菌群，一组移植半干旱组田鼠的菌群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的供受体组合为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①③和②③。由于增加降水会使田鼠体重增幅变大，因此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90f1f6e1?pid=03e8c570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［陕西西安西工大附中2024高二月考］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如图为种群的各个数量特征之间的关系图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90f1f6e1.bracket?pid=03e8c5701&amp;color=0,0,0&amp;vpa=1&amp;vtp=1"/>
          <p:cNvSpPr/>
          <p:nvPr/>
        </p:nvSpPr>
        <p:spPr>
          <a:xfrm>
            <a:off x="168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_2#b90f1f6e1?htil=1&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5652" y="1951677"/>
            <a:ext cx="30906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_3#b90f1f6e1.choices?htil=1&amp;pid=03e8c5701&amp;color=0,0,0&amp;vtp=1&amp;bbb=1"/>
          <p:cNvSpPr/>
          <p:nvPr/>
        </p:nvSpPr>
        <p:spPr>
          <a:xfrm>
            <a:off x="722376" y="1876874"/>
            <a:ext cx="75255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A.甲为死亡率，乙为出生率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.丙为性别比例，通过影响出生率和死亡率来间接影响种群密度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.丁为年龄结构，每种类型中都包括老年、成年和幼年三个年龄期</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.种群密度是种群最基本的数量特征，总是随着出生率的增大而增大</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90f1f6e1?vop=1&amp;pid=03e8c570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分析题图可知，甲、戊使种群密度增加，为出生率、迁入率，则乙、己为死亡率、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甲和乙均受丁的影响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，则丁为年龄结构，甲为出生率，乙为死亡率，丙为性别比例，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错误；丙为性别比例，通过影响出生率来间接影响种群密度，B错误；丁为年龄结构，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有增长型、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稳定型和衰退型三种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，每种类型中都包括老年、成年和幼年三个年龄期，C正确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群最基本的数量特征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，种群密度的大小取决于出生率和死亡率、迁入率和迁出率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不一定会随着种群出生率的增大而增大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a167f7b8?pid=03e8c570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我国科学家基于人工智能图像识别和检测技术而研发出的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”技术，能够让机器自动化识别当前拍摄的照片中害虫的种类、数量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，对我国农业病虫害的防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治起到了重要的作用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a167f7b8.bracket?pid=03e8c5701&amp;color=0,0,0&amp;vpa=2&amp;vtp=1"/>
          <p:cNvSpPr/>
          <p:nvPr/>
        </p:nvSpPr>
        <p:spPr>
          <a:xfrm>
            <a:off x="549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3a167f7b8.choices?pid=03e8c570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A.该技术可用于蝗虫等迁飞性害虫的实时监测，预测害虫数量的变化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.“虫脸识别”技术可以彻底消除农业病虫害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.需要遵循随机取样的原则，采集多处的数据，以评估虫害等级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.通过该技术可以估算种群密度，有利于避免盲目大量地使用农药灭虫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3a167f7b8?vop=1&amp;pid=03e8c570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，可用于蝗虫等迁飞性害虫的监测工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，A正确；“虫脸识别”技术对我国农业病虫害的防治起到了重要的作用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，但并不能彻底消除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农业病虫害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，B错误；需要遵循随机取样的原则，采集多处的数据求平均值更接近实际情况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此为避免偶然性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，需要多个采样点的数据来评估虫害等级，C正确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照片中害虫种类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、数量，可以有效提供相应数据，适时适量使用农药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，有利于避免盲目大量地使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用农药灭虫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5eb0783bf?pid=03e8c5701&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某山地并入自然保护区后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，山兔种群密度与种群增长速率的变化情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。某研究机构对达到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值后的山兔进行了调查，调查样方总面积为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，随机布设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个笼子，统计所捕获的山兔数量和性别，进行标记后放归；3日后进行重捕与调查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的调查数据如表所示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5eb0783bf?pid=03e8c5701&amp;color=0,0,0&amp;vtp=1&amp;bt=1&amp;bbb=1&amp;hb=1"/>
              <p:cNvSpPr>
                <a:spLocks noRot="1" noChangeAspect="1" noMove="1" noResize="1" noEditPoints="1" noAdjustHandles="1" noChangeArrowheads="1" noChangeShapeType="1" noTextEdit="1"/>
              </p:cNvSpPr>
              <p:nvPr/>
            </p:nvSpPr>
            <p:spPr>
              <a:xfrm>
                <a:off x="722376" y="972000"/>
                <a:ext cx="10753344" cy="1624203"/>
              </a:xfrm>
              <a:prstGeom prst="rect">
                <a:avLst/>
              </a:prstGeom>
              <a:blipFill rotWithShape="1">
                <a:blip r:embed="rId1"/>
                <a:stretch>
                  <a:fillRect l="-4" t="-28" b="-2404"/>
                </a:stretch>
              </a:blipFill>
            </p:spPr>
            <p:txBody>
              <a:bodyPr/>
              <a:lstStyle/>
              <a:p>
                <a:r>
                  <a:rPr lang="zh-CN" altLang="en-US">
                    <a:noFill/>
                  </a:rPr>
                  <a:t> </a:t>
                </a:r>
              </a:p>
            </p:txBody>
          </p:sp>
        </mc:Fallback>
      </mc:AlternateContent>
      <p:sp>
        <p:nvSpPr>
          <p:cNvPr id="3" name="QC_5_AN.8_1#5eb0783bf.bracket?pid=03e8c5701&amp;color=0,0,0&amp;vpa=3&amp;vtp=1"/>
          <p:cNvSpPr/>
          <p:nvPr/>
        </p:nvSpPr>
        <p:spPr>
          <a:xfrm>
            <a:off x="6002401" y="2220918"/>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graphicFrame>
        <p:nvGraphicFramePr>
          <p:cNvPr id="8" name="QC_5_BD.7_2#5eb0783bf?colgroup=6,8,8,8,8&amp;pid=03e8c5701&amp;color=0,0,0&amp;vtp=1&amp;bbb=1"/>
          <p:cNvGraphicFramePr>
            <a:graphicFrameLocks noGrp="1"/>
          </p:cNvGraphicFramePr>
          <p:nvPr/>
        </p:nvGraphicFramePr>
        <p:xfrm>
          <a:off x="722376" y="2728917"/>
          <a:ext cx="10698480" cy="1321816"/>
        </p:xfrm>
        <a:graphic>
          <a:graphicData uri="http://schemas.openxmlformats.org/drawingml/2006/table">
            <a:tbl>
              <a:tblPr/>
              <a:tblGrid>
                <a:gridCol w="1700784"/>
                <a:gridCol w="2249424"/>
                <a:gridCol w="2249424"/>
                <a:gridCol w="2249424"/>
                <a:gridCol w="2249424"/>
              </a:tblGrid>
              <a:tr h="437134">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5" name="QC_5_BD.7_3#5eb0783bf?htil=2&amp;pid=03e8c570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043416" y="4189417"/>
            <a:ext cx="2414016"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7_4#5eb0783bf.choices?htil=2&amp;pid=03e8c5701&amp;color=0,0,0&amp;vtp=1&amp;bbb=1"/>
              <p:cNvSpPr/>
              <p:nvPr/>
            </p:nvSpPr>
            <p:spPr>
              <a:xfrm>
                <a:off x="722376" y="4189417"/>
                <a:ext cx="8211312"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两点的环境阻力相同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两点的年龄结构类型均为增长型</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值之后，平均种群密度约为288只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值之后，种群数量不再发生改变</a:t>
                </a:r>
                <a:endParaRPr lang="en-US" altLang="zh-CN" sz="2000" dirty="0"/>
              </a:p>
            </p:txBody>
          </p:sp>
        </mc:Choice>
        <mc:Fallback>
          <p:sp>
            <p:nvSpPr>
              <p:cNvPr id="6" name="QC_5_BD.7_4#5eb0783bf.choices?htil=2&amp;pid=03e8c5701&amp;color=0,0,0&amp;vtp=1&amp;bbb=1"/>
              <p:cNvSpPr>
                <a:spLocks noRot="1" noChangeAspect="1" noMove="1" noResize="1" noEditPoints="1" noAdjustHandles="1" noChangeArrowheads="1" noChangeShapeType="1" noTextEdit="1"/>
              </p:cNvSpPr>
              <p:nvPr/>
            </p:nvSpPr>
            <p:spPr>
              <a:xfrm>
                <a:off x="722376" y="4189417"/>
                <a:ext cx="8211312" cy="1618234"/>
              </a:xfrm>
              <a:prstGeom prst="rect">
                <a:avLst/>
              </a:prstGeom>
              <a:blipFill rotWithShape="1">
                <a:blip r:embed="rId3"/>
                <a:stretch>
                  <a:fillRect l="-5" t="-20" r="6"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5eb0783bf?vop=1&amp;pid=03e8c570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9_2#5eb0783bf?vop=1&amp;pid=03e8c57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84448" y="1511300"/>
            <a:ext cx="5020056" cy="24048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5eb0783bf?vop=1&amp;pid=03e8c570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标记重捕法计算种群总数的公式是初捕数/种群总数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重捕标记数/重捕数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，所以山兔种群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值之后，种群总数约为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（只），由于调查样方总面积为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均种群密度约为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144只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值之后，种群数量会在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非不再发生改变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0_1#5eb0783bf?vop=1&amp;pid=03e8c5701&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6317</Words>
  <Application>WPS 演示</Application>
  <PresentationFormat>宽屏</PresentationFormat>
  <Paragraphs>347</Paragraphs>
  <Slides>29</Slides>
  <Notes>29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2025-07-30T06:20:00Z</dcterms:created>
  <dcterms:modified xsi:type="dcterms:W3CDTF">2025-08-04T09:37:18Z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4F66FAABBC3F48568571CC263186B1AA_12</vt:lpwstr>
  </property>
  <property fmtid="{D5CDD505-2E9C-101B-9397-08002B2CF9AE}" pid="3" name="KSOProductBuildVer">
    <vt:lpwstr>2052-12.1.0.21915</vt:lpwstr>
  </property>
</Properties>
</file>