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82" d="100"/>
          <a:sy n="82" d="100"/>
        </p:scale>
        <p:origin x="614" y="58"/>
      </p:cViewPr>
      <p:guideLst/>
    </p:cSldViewPr>
  </p:slideViewPr>
  <p:notesTextViewPr>
    <p:cViewPr>
      <p:scale>
        <a:sx n="1" d="1"/>
        <a:sy n="1" d="1"/>
      </p:scale>
      <p:origin x="0" y="0"/>
    </p:cViewPr>
  </p:notesTextViewPr>
  <p:sorterViewPr>
    <p:cViewPr>
      <p:scale>
        <a:sx n="100" d="100"/>
        <a:sy n="100" d="100"/>
      </p:scale>
      <p:origin x="0" y="-7454"/>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 Target="slides/slide1.xml"/><Relationship Id="rId29" Type="http://schemas.openxmlformats.org/officeDocument/2006/relationships/presProps" Target="presProps.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2f2351bb33c17b50ba709#tid=68898c924e75f9000925d6d8#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生物与环境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9.xml"/><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9.xml"/><Relationship Id="rId1"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9.xml"/><Relationship Id="rId1"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9.xml"/><Relationship Id="rId1" Type="http://schemas.openxmlformats.org/officeDocument/2006/relationships/image" Target="../media/image17.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9.xml"/><Relationship Id="rId1" Type="http://schemas.openxmlformats.org/officeDocument/2006/relationships/image" Target="../media/image18.png"/></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9.xml"/><Relationship Id="rId2" Type="http://schemas.openxmlformats.org/officeDocument/2006/relationships/image" Target="../media/image20.png"/><Relationship Id="rId1" Type="http://schemas.openxmlformats.org/officeDocument/2006/relationships/image" Target="../media/image19.png"/></Relationships>
</file>

<file path=ppt/slides/_rels/slide16.xml.rels><?xml version="1.0" encoding="UTF-8" standalone="yes"?>
<Relationships xmlns="http://schemas.openxmlformats.org/package/2006/relationships"><Relationship Id="rId6" Type="http://schemas.openxmlformats.org/officeDocument/2006/relationships/notesSlide" Target="../notesSlides/notesSlide16.xml"/><Relationship Id="rId5" Type="http://schemas.openxmlformats.org/officeDocument/2006/relationships/slideLayout" Target="../slideLayouts/slideLayout9.xml"/><Relationship Id="rId4" Type="http://schemas.openxmlformats.org/officeDocument/2006/relationships/image" Target="../media/image24.png"/><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image" Target="../media/image21.pn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9.xml"/><Relationship Id="rId2" Type="http://schemas.openxmlformats.org/officeDocument/2006/relationships/image" Target="../media/image26.png"/><Relationship Id="rId1" Type="http://schemas.openxmlformats.org/officeDocument/2006/relationships/image" Target="../media/image25.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9.xml"/><Relationship Id="rId1" Type="http://schemas.openxmlformats.org/officeDocument/2006/relationships/image" Target="../media/image27.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9.xml"/><Relationship Id="rId1" Type="http://schemas.openxmlformats.org/officeDocument/2006/relationships/image" Target="../media/image28.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9.xml"/><Relationship Id="rId1" Type="http://schemas.openxmlformats.org/officeDocument/2006/relationships/image" Target="../media/image29.jpeg"/></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9.xml"/><Relationship Id="rId2" Type="http://schemas.openxmlformats.org/officeDocument/2006/relationships/image" Target="../media/image31.png"/><Relationship Id="rId1" Type="http://schemas.openxmlformats.org/officeDocument/2006/relationships/image" Target="../media/image30.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9.xml"/><Relationship Id="rId1" Type="http://schemas.openxmlformats.org/officeDocument/2006/relationships/image" Target="../media/image9.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9.xml"/><Relationship Id="rId1" Type="http://schemas.openxmlformats.org/officeDocument/2006/relationships/image" Target="../media/image10.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9.xml"/><Relationship Id="rId1" Type="http://schemas.openxmlformats.org/officeDocument/2006/relationships/image" Target="../media/image11.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3_BD.11_1#7487a7bcb?pid=10d810369&amp;color=0,0,0&amp;vtp=1&amp;bt=1&amp;bbb=1&amp;hb=1"/>
          <p:cNvSpPr/>
          <p:nvPr/>
        </p:nvSpPr>
        <p:spPr>
          <a:xfrm>
            <a:off x="722376" y="972000"/>
            <a:ext cx="10753344" cy="1373505"/>
          </a:xfrm>
          <a:prstGeom prst="rect">
            <a:avLst/>
          </a:prstGeom>
          <a:noFill/>
        </p:spPr>
        <p:txBody>
          <a:bodyPr wrap="none" lIns="0" tIns="0" rIns="0" bIns="0" rtlCol="0" anchor="t"/>
          <a:lstStyle/>
          <a:p>
            <a:pPr algn="l" latinLnBrk="1">
              <a:lnSpc>
                <a:spcPts val="28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19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［天津四校2024高二联考］</a:t>
            </a: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为发挥湿地的生态效益</a:t>
            </a:r>
            <a:r>
              <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，研究者将城市污水处理厂处理后的再生水引入</a:t>
            </a:r>
            <a:endPar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2800"/>
              </a:lnSpc>
            </a:pPr>
            <a:r>
              <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某湿地</a:t>
            </a: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，实施了湿地修复工程。再生水经过滤、消毒后，流入水位较深</a:t>
            </a:r>
            <a:r>
              <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、植物丰富并放置了适于微生</a:t>
            </a:r>
            <a:endPar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2800"/>
              </a:lnSpc>
            </a:pPr>
            <a:r>
              <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物生长的填料的潜流湿地</a:t>
            </a: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。随后，水流进入湿地腹地</a:t>
            </a:r>
            <a:r>
              <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。污水处理厂再生水及湿地修复工程前后水质情</a:t>
            </a:r>
            <a:endPar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2600"/>
              </a:lnSpc>
            </a:pPr>
            <a:r>
              <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况如表所示</a:t>
            </a: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。根据提供的信息判断，</a:t>
            </a:r>
            <a:r>
              <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19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9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900" dirty="0"/>
          </a:p>
        </p:txBody>
      </p:sp>
      <mc:AlternateContent xmlns:mc="http://schemas.openxmlformats.org/markup-compatibility/2006" xmlns:a14="http://schemas.microsoft.com/office/drawing/2010/main">
        <mc:Choice Requires="a14">
          <p:graphicFrame>
            <p:nvGraphicFramePr>
              <p:cNvPr id="11" name="QC_3_BD.11_2#7487a7bcb?colgroup=11,6,6,6,6&amp;pid=10d810369&amp;color=0,0,0&amp;vtp=1&amp;bbb=1&amp;hb=1"/>
              <p:cNvGraphicFramePr>
                <a:graphicFrameLocks noGrp="1"/>
              </p:cNvGraphicFramePr>
              <p:nvPr/>
            </p:nvGraphicFramePr>
            <p:xfrm>
              <a:off x="722376" y="2453326"/>
              <a:ext cx="10680192" cy="1877062"/>
            </p:xfrm>
            <a:graphic>
              <a:graphicData uri="http://schemas.openxmlformats.org/drawingml/2006/table">
                <a:tbl>
                  <a:tblPr/>
                  <a:tblGrid>
                    <a:gridCol w="2999232"/>
                    <a:gridCol w="1920240"/>
                    <a:gridCol w="1920240"/>
                    <a:gridCol w="1920240"/>
                    <a:gridCol w="1920240"/>
                  </a:tblGrid>
                  <a:tr h="723964">
                    <a:tc>
                      <a:txBody>
                        <a:bodyPr/>
                        <a:lstStyle/>
                        <a:p>
                          <a:pPr algn="ctr" latinLnBrk="1" hangingPunct="0">
                            <a:lnSpc>
                              <a:spcPts val="2500"/>
                            </a:lnSpc>
                          </a:pPr>
                          <a:r>
                            <a:rPr lang="en-US" altLang="zh-CN" sz="19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参数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2800"/>
                            </a:lnSpc>
                          </a:pPr>
                          <a:r>
                            <a:rPr lang="en-US" altLang="zh-CN" sz="19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处理后的再生</a:t>
                          </a:r>
                          <a:endParaRPr lang="en-US" altLang="zh-CN" sz="19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2500"/>
                            </a:lnSpc>
                          </a:pPr>
                          <a:r>
                            <a:rPr lang="en-US" altLang="zh-CN" sz="19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9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湿地修复前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9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湿地修复后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9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国家排放标准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4366">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总氮/</a:t>
                          </a:r>
                          <a14:m>
                            <m:oMath xmlns:m="http://schemas.openxmlformats.org/officeDocument/2006/math">
                              <m: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mg</m:t>
                              </m:r>
                              <m: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19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m:t>
                                  </m:r>
                                </m:e>
                                <m:sup>
                                  <m: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5.6</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3.4</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1.7</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15.0</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4366">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总磷/</a:t>
                          </a:r>
                          <a14:m>
                            <m:oMath xmlns:m="http://schemas.openxmlformats.org/officeDocument/2006/math">
                              <m: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mg</m:t>
                              </m:r>
                              <m: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19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m:t>
                                  </m:r>
                                </m:e>
                                <m:sup>
                                  <m: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3.3</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0.3</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0.1</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0.5</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4366">
                    <a:tc>
                      <a:txBody>
                        <a:bodyPr/>
                        <a:lstStyle/>
                        <a:p>
                          <a:pPr algn="ctr" latinLnBrk="1" hangingPunct="0">
                            <a:lnSpc>
                              <a:spcPts val="2600"/>
                            </a:lnSpc>
                          </a:pPr>
                          <a14:m>
                            <m:oMath xmlns:m="http://schemas.openxmlformats.org/officeDocument/2006/math">
                              <m:r>
                                <m:rPr>
                                  <m:sty m:val="p"/>
                                </m:rP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COD</m:t>
                              </m:r>
                              <m: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mg</m:t>
                              </m:r>
                              <m: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19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m:t>
                                  </m:r>
                                </m:e>
                                <m:sup>
                                  <m: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r>
                                <a:rPr lang="en-US" altLang="zh-CN" sz="19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29.8</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101.0</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15.2</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50.0</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11" name="QC_3_BD.11_2#7487a7bcb?colgroup=11,6,6,6,6&amp;pid=10d810369&amp;color=0,0,0&amp;vtp=1&amp;bbb=1&amp;hb=1"/>
              <p:cNvGraphicFramePr>
                <a:graphicFrameLocks noGrp="1"/>
              </p:cNvGraphicFramePr>
              <p:nvPr/>
            </p:nvGraphicFramePr>
            <p:xfrm>
              <a:off x="722376" y="2453326"/>
              <a:ext cx="10680192" cy="1877062"/>
            </p:xfrm>
            <a:graphic>
              <a:graphicData uri="http://schemas.openxmlformats.org/drawingml/2006/table">
                <a:tbl>
                  <a:tblPr/>
                  <a:tblGrid>
                    <a:gridCol w="2999232"/>
                    <a:gridCol w="1920240"/>
                    <a:gridCol w="1920240"/>
                    <a:gridCol w="1920240"/>
                    <a:gridCol w="1920240"/>
                  </a:tblGrid>
                  <a:tr h="723964">
                    <a:tc>
                      <a:txBody>
                        <a:bodyPr/>
                        <a:lstStyle/>
                        <a:p>
                          <a:pPr algn="ctr" latinLnBrk="1" hangingPunct="0">
                            <a:lnSpc>
                              <a:spcPts val="2500"/>
                            </a:lnSpc>
                          </a:pPr>
                          <a:r>
                            <a:rPr lang="en-US" altLang="zh-CN" sz="19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参数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2800"/>
                            </a:lnSpc>
                          </a:pPr>
                          <a:r>
                            <a:rPr lang="en-US" altLang="zh-CN" sz="19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处理后的再生</a:t>
                          </a:r>
                          <a:endParaRPr lang="en-US" altLang="zh-CN" sz="19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2500"/>
                            </a:lnSpc>
                          </a:pPr>
                          <a:r>
                            <a:rPr lang="en-US" altLang="zh-CN" sz="19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9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湿地修复前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9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湿地修复后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500"/>
                            </a:lnSpc>
                          </a:pPr>
                          <a:r>
                            <a:rPr lang="en-US" altLang="zh-CN" sz="19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国家排放标准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417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5.6</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3.4</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1.7</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15.0</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481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3.3</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0.3</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0.1</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0.5</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38417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29.8</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101.0</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15.2</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50.0</a:t>
                          </a:r>
                          <a:endParaRPr lang="en-US" altLang="zh-CN" sz="19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mc:AlternateContent xmlns:mc="http://schemas.openxmlformats.org/markup-compatibility/2006">
        <mc:Choice xmlns:a14="http://schemas.microsoft.com/office/drawing/2010/main" Requires="a14">
          <p:sp>
            <p:nvSpPr>
              <p:cNvPr id="4" name="QC_3_BD.11_3#7487a7bcb?pid=10d810369&amp;color=0,0,0&amp;vtp=1&amp;bbb=1"/>
              <p:cNvSpPr/>
              <p:nvPr/>
            </p:nvSpPr>
            <p:spPr>
              <a:xfrm>
                <a:off x="722376" y="4459926"/>
                <a:ext cx="10753344" cy="319596"/>
              </a:xfrm>
              <a:prstGeom prst="rect">
                <a:avLst/>
              </a:prstGeom>
              <a:noFill/>
            </p:spPr>
            <p:txBody>
              <a:bodyPr wrap="none" lIns="0" tIns="0" rIns="0" bIns="0" rtlCol="0" anchor="t"/>
              <a:lstStyle/>
              <a:p>
                <a:pPr algn="l" latinLnBrk="1">
                  <a:lnSpc>
                    <a:spcPts val="2700"/>
                  </a:lnSpc>
                </a:pPr>
                <a:r>
                  <a:rPr lang="en-US" altLang="zh-CN" sz="19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14:m>
                  <m:oMath xmlns:m="http://schemas.openxmlformats.org/officeDocument/2006/math">
                    <m:r>
                      <m:rPr>
                        <m:sty m:val="p"/>
                      </m:rPr>
                      <a:rPr lang="en-US" altLang="zh-CN" sz="19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表示污水中生物分解有机物消耗的氧气量，可间接反映水中的有机物含量</a:t>
                </a:r>
                <a:endParaRPr lang="en-US" altLang="zh-CN" sz="1900" dirty="0"/>
              </a:p>
            </p:txBody>
          </p:sp>
        </mc:Choice>
        <mc:Fallback>
          <p:sp>
            <p:nvSpPr>
              <p:cNvPr id="4" name="QC_3_BD.11_3#7487a7bcb?pid=10d810369&amp;color=0,0,0&amp;vtp=1&amp;bbb=1"/>
              <p:cNvSpPr>
                <a:spLocks noRot="1" noChangeAspect="1" noMove="1" noResize="1" noEditPoints="1" noAdjustHandles="1" noChangeArrowheads="1" noChangeShapeType="1" noTextEdit="1"/>
              </p:cNvSpPr>
              <p:nvPr/>
            </p:nvSpPr>
            <p:spPr>
              <a:xfrm>
                <a:off x="722376" y="4459926"/>
                <a:ext cx="10753344" cy="319596"/>
              </a:xfrm>
              <a:prstGeom prst="rect">
                <a:avLst/>
              </a:prstGeom>
              <a:blipFill rotWithShape="1">
                <a:blip r:embed="rId2"/>
                <a:stretch>
                  <a:fillRect l="-4" t="-100" b="-7191"/>
                </a:stretch>
              </a:blipFill>
            </p:spPr>
            <p:txBody>
              <a:bodyPr/>
              <a:lstStyle/>
              <a:p>
                <a:r>
                  <a:rPr lang="zh-CN" altLang="en-US">
                    <a:noFill/>
                  </a:rPr>
                  <a:t> </a:t>
                </a:r>
              </a:p>
            </p:txBody>
          </p:sp>
        </mc:Fallback>
      </mc:AlternateContent>
      <p:sp>
        <p:nvSpPr>
          <p:cNvPr id="5" name="QC_3_AN.12_1#7487a7bcb.bracket?pid=10d810369&amp;color=0,0,0&amp;vpa=4&amp;vtp=1"/>
          <p:cNvSpPr/>
          <p:nvPr/>
        </p:nvSpPr>
        <p:spPr>
          <a:xfrm>
            <a:off x="6705664" y="2028005"/>
            <a:ext cx="336550" cy="310071"/>
          </a:xfrm>
          <a:prstGeom prst="rect">
            <a:avLst/>
          </a:prstGeom>
          <a:noFill/>
        </p:spPr>
        <p:txBody>
          <a:bodyPr wrap="none" lIns="0" tIns="0" rIns="0" bIns="0" rtlCol="0" anchor="t"/>
          <a:lstStyle/>
          <a:p>
            <a:pPr algn="ctr" latinLnBrk="1">
              <a:lnSpc>
                <a:spcPts val="2600"/>
              </a:lnSpc>
            </a:pPr>
            <a:r>
              <a:rPr lang="en-US" altLang="zh-CN" sz="19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1900" dirty="0"/>
          </a:p>
        </p:txBody>
      </p:sp>
      <mc:AlternateContent xmlns:mc="http://schemas.openxmlformats.org/markup-compatibility/2006">
        <mc:Choice xmlns:a14="http://schemas.microsoft.com/office/drawing/2010/main" Requires="a14">
          <p:sp>
            <p:nvSpPr>
              <p:cNvPr id="6" name="QC_3_BD.11_4#7487a7bcb.choices?pid=10d810369&amp;color=0,0,0&amp;vtp=1&amp;bbb=1"/>
              <p:cNvSpPr/>
              <p:nvPr/>
            </p:nvSpPr>
            <p:spPr>
              <a:xfrm>
                <a:off x="722376" y="4835465"/>
                <a:ext cx="10753344" cy="1386396"/>
              </a:xfrm>
              <a:prstGeom prst="rect">
                <a:avLst/>
              </a:prstGeom>
              <a:noFill/>
            </p:spPr>
            <p:txBody>
              <a:bodyPr wrap="none" lIns="0" tIns="0" rIns="0" bIns="0" rtlCol="0" anchor="t"/>
              <a:lstStyle/>
              <a:p>
                <a:pPr algn="l" latinLnBrk="1">
                  <a:lnSpc>
                    <a:spcPts val="2800"/>
                  </a:lnSpc>
                </a:pP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A.湿地修复前，水中</a:t>
                </a:r>
                <a14:m>
                  <m:oMath xmlns:m="http://schemas.openxmlformats.org/officeDocument/2006/math">
                    <m:r>
                      <m:rPr>
                        <m:sty m:val="p"/>
                      </m:rPr>
                      <a:rPr lang="en-US" altLang="zh-CN" sz="19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高，有机质丰富，适合养殖杂食性鱼类</a:t>
                </a:r>
                <a:endParaRPr lang="en-US" altLang="zh-CN" sz="1900" dirty="0"/>
              </a:p>
              <a:p>
                <a:pPr latinLnBrk="1">
                  <a:lnSpc>
                    <a:spcPts val="2800"/>
                  </a:lnSpc>
                </a:pPr>
                <a:r>
                  <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.湿地修复后，水中总氮、总磷含量显著下降的主要原因是微生物的分解作用</a:t>
                </a:r>
                <a:endParaRPr lang="en-US" altLang="zh-CN" sz="1900" dirty="0"/>
              </a:p>
              <a:p>
                <a:pPr latinLnBrk="1">
                  <a:lnSpc>
                    <a:spcPts val="2800"/>
                  </a:lnSpc>
                </a:pPr>
                <a:r>
                  <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.输入该湿地的能量包括生产者固定的能量和污水有机物中的能量</a:t>
                </a:r>
                <a:endParaRPr lang="en-US" altLang="zh-CN" sz="1900" dirty="0"/>
              </a:p>
              <a:p>
                <a:pPr latinLnBrk="1">
                  <a:lnSpc>
                    <a:spcPts val="2700"/>
                  </a:lnSpc>
                </a:pPr>
                <a:r>
                  <a:rPr lang="en-US" altLang="zh-CN" sz="19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19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.修复后的湿地植物产量提高说明了湿地生态系统的直接价值大于其间接价值</a:t>
                </a:r>
                <a:endParaRPr lang="en-US" altLang="zh-CN" sz="1900" dirty="0"/>
              </a:p>
            </p:txBody>
          </p:sp>
        </mc:Choice>
        <mc:Fallback>
          <p:sp>
            <p:nvSpPr>
              <p:cNvPr id="6" name="QC_3_BD.11_4#7487a7bcb.choices?pid=10d810369&amp;color=0,0,0&amp;vtp=1&amp;bbb=1"/>
              <p:cNvSpPr>
                <a:spLocks noRot="1" noChangeAspect="1" noMove="1" noResize="1" noEditPoints="1" noAdjustHandles="1" noChangeArrowheads="1" noChangeShapeType="1" noTextEdit="1"/>
              </p:cNvSpPr>
              <p:nvPr/>
            </p:nvSpPr>
            <p:spPr>
              <a:xfrm>
                <a:off x="722376" y="4835465"/>
                <a:ext cx="10753344" cy="1386396"/>
              </a:xfrm>
              <a:prstGeom prst="rect">
                <a:avLst/>
              </a:prstGeom>
              <a:blipFill rotWithShape="1">
                <a:blip r:embed="rId3"/>
                <a:stretch>
                  <a:fillRect l="-4" t="-41" b="-163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AS.13_1#7487a7bcb?vop=1&amp;pid=10d810369&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湿地修复前，水中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高，有机质丰富</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高意味着分解者分解有机物消耗的氧气量多，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这会导致鱼类缺氧而无法生存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，A错误；湿地修复后，水中总氮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、总磷含量显著下降的主要原因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是植物对氮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、磷的吸收，B错误；污水中的有机物可以被微生物分解利用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，故输入该湿地的能量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包括生产者固定的能量和污水有机物中的能量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；生物多样性的间接价值远大于它的直接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价值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3_AS.13_1#7487a7bcb?vop=1&amp;pid=10d810369&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1807"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3_BD.14_1#ccd4e2be8?pid=10d810369&amp;color=0,0,0&amp;vtp=1&amp;bt=1&amp;bbb=1&amp;hb=1"/>
          <p:cNvSpPr/>
          <p:nvPr/>
        </p:nvSpPr>
        <p:spPr>
          <a:xfrm>
            <a:off x="722376" y="972000"/>
            <a:ext cx="10753344" cy="1519428"/>
          </a:xfrm>
          <a:prstGeom prst="rect">
            <a:avLst/>
          </a:prstGeom>
          <a:noFill/>
        </p:spPr>
        <p:txBody>
          <a:bodyPr wrap="none" lIns="0" tIns="0" rIns="0" bIns="0" rtlCol="0" anchor="t"/>
          <a:lstStyle/>
          <a:p>
            <a:pPr algn="l" latinLnBrk="1">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［辽宁抚顺2025模拟］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为实现生态复绿，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抚顺西露天矿在平整后的土地上铺了近一米厚的土壤，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并精心栽植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40余个树种，共400余万株树木，成功构建起乔木、灌木、草本一体化植物群落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表为该地区部分植物的重金属富集系数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；如图为矿区生态系统退化、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恢复与重建的逻辑框架图。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xmlns:a14="http://schemas.microsoft.com/office/drawing/2010/main">
        <mc:Choice Requires="a14">
          <p:graphicFrame>
            <p:nvGraphicFramePr>
              <p:cNvPr id="13" name="QC_3_BD.14_2#ccd4e2be8?colgroup=9,30&amp;pid=10d810369&amp;color=0,0,0&amp;vtp=1&amp;bbb=1"/>
              <p:cNvGraphicFramePr>
                <a:graphicFrameLocks noGrp="1"/>
              </p:cNvGraphicFramePr>
              <p:nvPr/>
            </p:nvGraphicFramePr>
            <p:xfrm>
              <a:off x="722376" y="2605727"/>
              <a:ext cx="10716768" cy="2838704"/>
            </p:xfrm>
            <a:graphic>
              <a:graphicData uri="http://schemas.openxmlformats.org/drawingml/2006/table">
                <a:tbl>
                  <a:tblPr/>
                  <a:tblGrid>
                    <a:gridCol w="2679192"/>
                    <a:gridCol w="2679192"/>
                    <a:gridCol w="2679192"/>
                    <a:gridCol w="2679192"/>
                  </a:tblGrid>
                  <a:tr h="0">
                    <a:tc rowSpan="2">
                      <a:txBody>
                        <a:bodyPr/>
                        <a:lstStyle/>
                        <a:p>
                          <a:pPr algn="ctr" latinLnBrk="1" hangingPunct="0">
                            <a:lnSpc>
                              <a:spcPts val="29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植物种类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重金属富集系数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r h="401320">
                    <a:tc vMerge="1">
                      <a:tcPr/>
                    </a:tc>
                    <a:tc>
                      <a:txBody>
                        <a:bodyPr/>
                        <a:lstStyle/>
                        <a:p>
                          <a:pPr algn="ctr" latinLnBrk="1" hangingPunct="0">
                            <a:lnSpc>
                              <a:spcPts val="28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8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8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Cu</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7195">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辽宁碱蓬</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0.32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0.57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7195">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莎草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0.87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0.22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0.62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7195">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牵牛花</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0.31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0.82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7195">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蒺藜狗子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0.29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7195">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艾蒿</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0.96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0.27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0.27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13" name="QC_3_BD.14_2#ccd4e2be8?colgroup=9,30&amp;pid=10d810369&amp;color=0,0,0&amp;vtp=1&amp;bbb=1"/>
              <p:cNvGraphicFramePr>
                <a:graphicFrameLocks noGrp="1"/>
              </p:cNvGraphicFramePr>
              <p:nvPr/>
            </p:nvGraphicFramePr>
            <p:xfrm>
              <a:off x="722376" y="2605727"/>
              <a:ext cx="10716768" cy="2838704"/>
            </p:xfrm>
            <a:graphic>
              <a:graphicData uri="http://schemas.openxmlformats.org/drawingml/2006/table">
                <a:tbl>
                  <a:tblPr/>
                  <a:tblGrid>
                    <a:gridCol w="2679192"/>
                    <a:gridCol w="2679192"/>
                    <a:gridCol w="2679192"/>
                    <a:gridCol w="2679192"/>
                  </a:tblGrid>
                  <a:tr h="0">
                    <a:tc rowSpan="2">
                      <a:txBody>
                        <a:bodyPr/>
                        <a:lstStyle/>
                        <a:p>
                          <a:pPr algn="ctr" latinLnBrk="1" hangingPunct="0">
                            <a:lnSpc>
                              <a:spcPts val="29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植物种类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重金属富集系数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r>
                  <a:tr h="401320">
                    <a:tc vMerge="1">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17195">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辽宁碱蓬</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0.32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0.57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7195">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莎草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0.87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0.22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0.62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7195">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牵牛花</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0.31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0.82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7195">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蒺藜狗子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0.29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7195">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艾蒿</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0.96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0.27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0.27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4" name="QC_3_BD.14_3#ccd4e2be8?pid=10d810369&amp;color=0,0,0&amp;vtp=1&amp;bbb=1&amp;hb=1"/>
          <p:cNvSpPr/>
          <p:nvPr/>
        </p:nvSpPr>
        <p:spPr>
          <a:xfrm>
            <a:off x="722376" y="5575241"/>
            <a:ext cx="10753344" cy="735584"/>
          </a:xfrm>
          <a:prstGeom prst="rect">
            <a:avLst/>
          </a:prstGeom>
          <a:noFill/>
        </p:spPr>
        <p:txBody>
          <a:bodyPr wrap="none" lIns="0" tIns="0" rIns="0" bIns="0" rtlCol="0" anchor="t"/>
          <a:lstStyle/>
          <a:p>
            <a:pPr algn="l" latinLnBrk="1">
              <a:lnSpc>
                <a:spcPts val="3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重金属富集系数是指植物中某种重金属浓度与土壤中同种重金属浓度之比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，说明重金属在植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物体内的富集情况</a:t>
            </a:r>
            <a:endParaRPr lang="en-US" altLang="zh-CN" sz="2000" dirty="0"/>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3_BD.16_1#ccd4e2be8?htil=4&amp;pid=10d81036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705489" y="1054296"/>
            <a:ext cx="3703320" cy="225856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3_BD.16_2#ccd4e2be8.choices?htil=4&amp;pid=10d810369&amp;color=0,0,0&amp;vtp=1&amp;bt=1&amp;bbb=1&amp;hb=1"/>
          <p:cNvSpPr/>
          <p:nvPr/>
        </p:nvSpPr>
        <p:spPr>
          <a:xfrm>
            <a:off x="722376" y="972000"/>
            <a:ext cx="6912864" cy="36375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A.据表分析，若要降低该地土壤中重金属浓度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，可选择牵牛花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作为修复植物</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.图示的①过程中某些物种的消失，加快了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②过程中另一些物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种的消失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，这种调节机制属于负反馈调节</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，矿区的生态修复应尽可能依靠自然演替来恢复其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生态功能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.西露天矿构建乔木、灌木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、草本一体化植物群落的演替与沙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丘上进行的演替类型相同</a:t>
            </a:r>
            <a:endParaRPr lang="en-US" altLang="zh-CN" sz="2000" dirty="0"/>
          </a:p>
        </p:txBody>
      </p:sp>
      <p:sp>
        <p:nvSpPr>
          <p:cNvPr id="4" name="QC_3_AN.15_1#ccd4e2be8.bracket?pid=10d810369&amp;color=0,0,0&amp;vpa=5&amp;vtp=1&amp;answeroption=A"/>
          <p:cNvSpPr txBox="1"/>
          <p:nvPr/>
        </p:nvSpPr>
        <p:spPr>
          <a:xfrm>
            <a:off x="595376" y="1020260"/>
            <a:ext cx="397545" cy="477054"/>
          </a:xfrm>
          <a:prstGeom prst="rect">
            <a:avLst/>
          </a:prstGeom>
          <a:noFill/>
        </p:spPr>
        <p:txBody>
          <a:bodyPr vert="horz" wrap="none" lIns="0" tIns="0" rIns="0" bIns="0" rtlCol="0">
            <a:spAutoFit/>
          </a:bodyPr>
          <a:lstStyle/>
          <a:p>
            <a:r>
              <a:rPr lang="zh-CN" altLang="en-US" sz="3100" b="1">
                <a:solidFill>
                  <a:srgbClr val="00B050"/>
                </a:solidFill>
                <a:latin typeface="华文细黑" panose="02010600040101010101" pitchFamily="2" charset="-122"/>
              </a:rPr>
              <a:t>√</a:t>
            </a:r>
            <a:endParaRPr lang="zh-CN" altLang="en-US" sz="3100" b="1">
              <a:solidFill>
                <a:srgbClr val="00B050"/>
              </a:solidFill>
              <a:latin typeface="华文细黑" panose="02010600040101010101"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AS.17_1#ccd4e2be8?vop=1&amp;pid=10d810369&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分析题表可知，牵牛花对</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Cu</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的富集系数均比表中其他植物高，而对</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的富集系数也相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对较高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，故若要降低该地土壤中重金属浓度，可选择牵牛花作为修复植物，A正确；图示的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程中某些物种的消失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，加快了②过程中另一些物种的消失，这种调节机制属于正反馈调节，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；据图分析，原脆弱生态系统退化为极度退化生态系统后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，无法通过自然恢复形成原脆弱生态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，只能通过人工重建形成重建生态系统，C错误；西露天矿构建乔木、灌木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、草本一体化植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物群落的演替为次生演替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，而沙丘上进行的演替为初生演替，D错误。</a:t>
                </a:r>
                <a:endParaRPr lang="en-US" altLang="zh-CN" sz="2200" dirty="0"/>
              </a:p>
            </p:txBody>
          </p:sp>
        </mc:Choice>
        <mc:Fallback>
          <p:sp>
            <p:nvSpPr>
              <p:cNvPr id="2" name="QC_3_AS.17_1#ccd4e2be8?vop=1&amp;pid=10d810369&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626"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3_BD.18_1#dcd41bbb3?htil=5&amp;pid=10d81036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731903" y="1054296"/>
            <a:ext cx="2679192" cy="322783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O_3_BD.18_2#dcd41bbb3?htil=5&amp;pid=10d810369&amp;color=0,0,0&amp;vtp=1&amp;bt=1&amp;bbb=1&amp;hb=1"/>
              <p:cNvSpPr/>
              <p:nvPr/>
            </p:nvSpPr>
            <p:spPr>
              <a:xfrm>
                <a:off x="722376" y="972000"/>
                <a:ext cx="7946136" cy="2685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［广东清远2024高二期中联考］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为了对被重金属镉</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Cd</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污染的水体进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行生物修复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，科研人员进行了相关研究。选择水芹菜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、灯芯草和水葫芦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三种湿地植物设置了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4种配植方式：A．水芹菜3株</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水葫芦3株；B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芹菜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3株</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灯芯草3丛；C．水葫芦3株</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灯芯草3丛；D．水芹菜2株</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葫芦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2株</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灯芯草2丛。利用水培法模拟被镉污染的人工湿地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，检测不同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植物配植方式对模拟人工湿地的影响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，结果如图。请回答：</a:t>
                </a:r>
                <a:endParaRPr lang="en-US" altLang="zh-CN" sz="2000" dirty="0"/>
              </a:p>
            </p:txBody>
          </p:sp>
        </mc:Choice>
        <mc:Fallback>
          <p:sp>
            <p:nvSpPr>
              <p:cNvPr id="3" name="QO_3_BD.18_2#dcd41bbb3?htil=5&amp;pid=10d810369&amp;color=0,0,0&amp;vtp=1&amp;bt=1&amp;bbb=1&amp;hb=1"/>
              <p:cNvSpPr>
                <a:spLocks noRot="1" noChangeAspect="1" noMove="1" noResize="1" noEditPoints="1" noAdjustHandles="1" noChangeArrowheads="1" noChangeShapeType="1" noTextEdit="1"/>
              </p:cNvSpPr>
              <p:nvPr/>
            </p:nvSpPr>
            <p:spPr>
              <a:xfrm>
                <a:off x="722376" y="972000"/>
                <a:ext cx="7946136" cy="2685034"/>
              </a:xfrm>
              <a:prstGeom prst="rect">
                <a:avLst/>
              </a:prstGeom>
              <a:blipFill rotWithShape="1">
                <a:blip r:embed="rId2"/>
                <a:stretch>
                  <a:fillRect l="-5" t="-17" r="-710" b="-1677"/>
                </a:stretch>
              </a:blipFill>
            </p:spPr>
            <p:txBody>
              <a:bodyPr/>
              <a:lstStyle/>
              <a:p>
                <a:r>
                  <a:rPr lang="zh-CN" altLang="en-US">
                    <a:noFill/>
                  </a:rPr>
                  <a:t> </a:t>
                </a:r>
              </a:p>
            </p:txBody>
          </p:sp>
        </mc:Fallback>
      </mc:AlternateContent>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19_1#23bd560a2?pid=dcd41bbb3&amp;color=0,0,0&amp;vtp=1&amp;bt=1&amp;bbb=1&amp;hb=1"/>
          <p:cNvSpPr/>
          <p:nvPr/>
        </p:nvSpPr>
        <p:spPr>
          <a:xfrm>
            <a:off x="722376" y="969265"/>
            <a:ext cx="10753344" cy="13130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）人工湿地生态系统的主要成分是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可吸收污水中的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等营养物质以及重金属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（如镉）等有害物质，既能防止水体富营养化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能防止环境污染。这说明生态系统具有一定的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p:sp>
        <p:nvSpPr>
          <p:cNvPr id="3" name="QB_4_AN.20_1#23bd560a2.blank?pid=dcd41bbb3&amp;color=0,0,0&amp;vpa=6&amp;vtp=1&amp;bbb=1"/>
          <p:cNvSpPr/>
          <p:nvPr/>
        </p:nvSpPr>
        <p:spPr>
          <a:xfrm>
            <a:off x="4945126" y="931165"/>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生产者</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4" name="QB_4_AN.21_1#23bd560a2.blank?pid=dcd41bbb3&amp;color=0,0,0&amp;vpa=7&amp;vtp=1&amp;bbb=1"/>
              <p:cNvSpPr/>
              <p:nvPr/>
            </p:nvSpPr>
            <p:spPr>
              <a:xfrm>
                <a:off x="2524189" y="1486154"/>
                <a:ext cx="720725" cy="298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𝐍</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𝐏</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4" name="QB_4_AN.21_1#23bd560a2.blank?pid=dcd41bbb3&amp;color=0,0,0&amp;vpa=7&amp;vtp=1&amp;bbb=1"/>
              <p:cNvSpPr>
                <a:spLocks noRot="1" noChangeAspect="1" noMove="1" noResize="1" noEditPoints="1" noAdjustHandles="1" noChangeArrowheads="1" noChangeShapeType="1" noTextEdit="1"/>
              </p:cNvSpPr>
              <p:nvPr/>
            </p:nvSpPr>
            <p:spPr>
              <a:xfrm>
                <a:off x="2524189" y="1486154"/>
                <a:ext cx="720725" cy="298577"/>
              </a:xfrm>
              <a:prstGeom prst="rect">
                <a:avLst/>
              </a:prstGeom>
              <a:blipFill rotWithShape="1">
                <a:blip r:embed="rId1"/>
                <a:stretch>
                  <a:fillRect l="-9" t="-3913" r="9" b="-6253"/>
                </a:stretch>
              </a:blipFill>
            </p:spPr>
            <p:txBody>
              <a:bodyPr/>
              <a:lstStyle/>
              <a:p>
                <a:r>
                  <a:rPr lang="zh-CN" altLang="en-US">
                    <a:noFill/>
                  </a:rPr>
                  <a:t> </a:t>
                </a:r>
              </a:p>
            </p:txBody>
          </p:sp>
        </mc:Fallback>
      </mc:AlternateContent>
      <p:sp>
        <p:nvSpPr>
          <p:cNvPr id="5" name="QB_4_AN.22_1#23bd560a2.blank?pid=dcd41bbb3&amp;color=0,0,0&amp;vpa=8&amp;vtp=1&amp;bbb=1"/>
          <p:cNvSpPr/>
          <p:nvPr/>
        </p:nvSpPr>
        <p:spPr>
          <a:xfrm>
            <a:off x="5811901" y="1839215"/>
            <a:ext cx="1708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自我调节能力</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6" name="QB_4_AS.23_1#23bd560a2?vop=1&amp;pid=dcd41bbb3&amp;color=0,0,0&amp;vtp=1&amp;bbb=1&amp;hb=1"/>
              <p:cNvSpPr/>
              <p:nvPr/>
            </p:nvSpPr>
            <p:spPr>
              <a:xfrm>
                <a:off x="722376" y="229235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人工湿地生态系统的主要成分是生产者，可吸收污水中的</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等营养物质以及重金属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如镉）等有害物质。这说明生态系统具有一定的自我调节能力。</a:t>
                </a:r>
                <a:endParaRPr lang="en-US" altLang="zh-CN" sz="2200" dirty="0">
                  <a:solidFill>
                    <a:srgbClr val="000000"/>
                  </a:solidFill>
                </a:endParaRPr>
              </a:p>
            </p:txBody>
          </p:sp>
        </mc:Choice>
        <mc:Fallback>
          <p:sp>
            <p:nvSpPr>
              <p:cNvPr id="6" name="QB_4_AS.23_1#23bd560a2?vop=1&amp;pid=dcd41bbb3&amp;color=0,0,0&amp;vtp=1&amp;bbb=1&amp;hb=1"/>
              <p:cNvSpPr>
                <a:spLocks noRot="1" noChangeAspect="1" noMove="1" noResize="1" noEditPoints="1" noAdjustHandles="1" noChangeArrowheads="1" noChangeShapeType="1" noTextEdit="1"/>
              </p:cNvSpPr>
              <p:nvPr/>
            </p:nvSpPr>
            <p:spPr>
              <a:xfrm>
                <a:off x="722376" y="2292350"/>
                <a:ext cx="10753344" cy="907034"/>
              </a:xfrm>
              <a:prstGeom prst="rect">
                <a:avLst/>
              </a:prstGeom>
              <a:blipFill rotWithShape="1">
                <a:blip r:embed="rId2"/>
                <a:stretch>
                  <a:fillRect l="-4" b="-501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B_4_BD.24_1#548585ba5?pid=dcd41bbb3&amp;color=0,0,0&amp;vtp=1&amp;bbb=1&amp;hb=1"/>
              <p:cNvSpPr/>
              <p:nvPr/>
            </p:nvSpPr>
            <p:spPr>
              <a:xfrm>
                <a:off x="722376" y="3202305"/>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（2）据图1可知，4种配植方式中，第3天时人工湿地中</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的去除率最大的是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；到第7</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人工湿地中</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的去除率最大的是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由此可说明随着处理时间的延长，</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会促进对</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的去除。</a:t>
                </a:r>
                <a:endParaRPr lang="en-US" altLang="zh-CN" sz="2000" dirty="0">
                  <a:solidFill>
                    <a:srgbClr val="000000"/>
                  </a:solidFill>
                </a:endParaRPr>
              </a:p>
            </p:txBody>
          </p:sp>
        </mc:Choice>
        <mc:Fallback>
          <p:sp>
            <p:nvSpPr>
              <p:cNvPr id="7" name="QB_4_BD.24_1#548585ba5?pid=dcd41bbb3&amp;color=0,0,0&amp;vtp=1&amp;bbb=1&amp;hb=1"/>
              <p:cNvSpPr>
                <a:spLocks noRot="1" noChangeAspect="1" noMove="1" noResize="1" noEditPoints="1" noAdjustHandles="1" noChangeArrowheads="1" noChangeShapeType="1" noTextEdit="1"/>
              </p:cNvSpPr>
              <p:nvPr/>
            </p:nvSpPr>
            <p:spPr>
              <a:xfrm>
                <a:off x="722376" y="3202305"/>
                <a:ext cx="10753344" cy="1300353"/>
              </a:xfrm>
              <a:prstGeom prst="rect">
                <a:avLst/>
              </a:prstGeom>
              <a:blipFill rotWithShape="1">
                <a:blip r:embed="rId3"/>
                <a:stretch>
                  <a:fillRect l="-4" r="-1712" b="-3526"/>
                </a:stretch>
              </a:blipFill>
            </p:spPr>
            <p:txBody>
              <a:bodyPr/>
              <a:lstStyle/>
              <a:p>
                <a:r>
                  <a:rPr lang="zh-CN" altLang="en-US">
                    <a:noFill/>
                  </a:rPr>
                  <a:t> </a:t>
                </a:r>
              </a:p>
            </p:txBody>
          </p:sp>
        </mc:Fallback>
      </mc:AlternateContent>
      <p:sp>
        <p:nvSpPr>
          <p:cNvPr id="8" name="QB_4_AN.25_1#548585ba5.blank?pid=dcd41bbb3&amp;color=0,0,0&amp;vpa=9&amp;vtp=1"/>
          <p:cNvSpPr/>
          <p:nvPr/>
        </p:nvSpPr>
        <p:spPr>
          <a:xfrm>
            <a:off x="9220264" y="316420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solidFill>
                <a:srgbClr val="00B050"/>
              </a:solidFill>
            </a:endParaRPr>
          </a:p>
        </p:txBody>
      </p:sp>
      <p:sp>
        <p:nvSpPr>
          <p:cNvPr id="9" name="QB_4_AN.26_1#548585ba5.blank?pid=dcd41bbb3&amp;color=0,0,0&amp;vpa=10&amp;vtp=1"/>
          <p:cNvSpPr/>
          <p:nvPr/>
        </p:nvSpPr>
        <p:spPr>
          <a:xfrm>
            <a:off x="4279964" y="362140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solidFill>
                <a:srgbClr val="00B050"/>
              </a:solidFill>
            </a:endParaRPr>
          </a:p>
        </p:txBody>
      </p:sp>
      <p:sp>
        <p:nvSpPr>
          <p:cNvPr id="10" name="QB_4_AN.27_1#548585ba5.blank?pid=dcd41bbb3&amp;color=0,0,0&amp;vpa=11&amp;vtp=1&amp;bbb=1&amp;hb=1"/>
          <p:cNvSpPr/>
          <p:nvPr/>
        </p:nvSpPr>
        <p:spPr>
          <a:xfrm>
            <a:off x="722377" y="3621405"/>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人工湿地中配植种</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类更多的植物</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11" name="QB_4_AS.28_1#548585ba5?vop=1&amp;pid=dcd41bbb3&amp;color=0,0,0&amp;vtp=1&amp;bbb=1&amp;hb=1"/>
              <p:cNvSpPr/>
              <p:nvPr/>
            </p:nvSpPr>
            <p:spPr>
              <a:xfrm>
                <a:off x="722376" y="4504055"/>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据图1可知，4种植物配植方式中模拟人工湿地中</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的去除率大小顺序在第3天和第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7天时分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别为</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。说明随着处理时间的延长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，人工湿地中配植种类更多的植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物对</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的去除率更高。</a:t>
                </a:r>
                <a:endParaRPr lang="en-US" altLang="zh-CN" sz="2200" dirty="0">
                  <a:solidFill>
                    <a:srgbClr val="000000"/>
                  </a:solidFill>
                </a:endParaRPr>
              </a:p>
            </p:txBody>
          </p:sp>
        </mc:Choice>
        <mc:Fallback>
          <p:sp>
            <p:nvSpPr>
              <p:cNvPr id="11" name="QB_4_AS.28_1#548585ba5?vop=1&amp;pid=dcd41bbb3&amp;color=0,0,0&amp;vtp=1&amp;bbb=1&amp;hb=1"/>
              <p:cNvSpPr>
                <a:spLocks noRot="1" noChangeAspect="1" noMove="1" noResize="1" noEditPoints="1" noAdjustHandles="1" noChangeArrowheads="1" noChangeShapeType="1" noTextEdit="1"/>
              </p:cNvSpPr>
              <p:nvPr/>
            </p:nvSpPr>
            <p:spPr>
              <a:xfrm>
                <a:off x="722376" y="4504055"/>
                <a:ext cx="10753344" cy="1326134"/>
              </a:xfrm>
              <a:prstGeom prst="rect">
                <a:avLst/>
              </a:prstGeom>
              <a:blipFill rotWithShape="1">
                <a:blip r:embed="rId4"/>
                <a:stretch>
                  <a:fillRect l="-4" r="-927" b="-342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
                                            <p:bg/>
                                          </p:spTgt>
                                        </p:tgtEl>
                                        <p:attrNameLst>
                                          <p:attrName>style.visibility</p:attrName>
                                        </p:attrNameLst>
                                      </p:cBhvr>
                                      <p:to>
                                        <p:strVal val="visible"/>
                                      </p:to>
                                    </p:set>
                                    <p:animEffect transition="in" filter="fade">
                                      <p:cBhvr>
                                        <p:cTn id="42" dur="500"/>
                                        <p:tgtEl>
                                          <p:spTgt spid="8">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8">
                                            <p:txEl>
                                              <p:pRg st="0" end="0"/>
                                            </p:txEl>
                                          </p:spTgt>
                                        </p:tgtEl>
                                        <p:attrNameLst>
                                          <p:attrName>style.visibility</p:attrName>
                                        </p:attrNameLst>
                                      </p:cBhvr>
                                      <p:to>
                                        <p:strVal val="visible"/>
                                      </p:to>
                                    </p:set>
                                    <p:animEffect transition="in" filter="fade">
                                      <p:cBhvr>
                                        <p:cTn id="45" dur="500"/>
                                        <p:tgtEl>
                                          <p:spTgt spid="8">
                                            <p:txEl>
                                              <p:pRg st="0" end="0"/>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9">
                                            <p:bg/>
                                          </p:spTgt>
                                        </p:tgtEl>
                                        <p:attrNameLst>
                                          <p:attrName>style.visibility</p:attrName>
                                        </p:attrNameLst>
                                      </p:cBhvr>
                                      <p:to>
                                        <p:strVal val="visible"/>
                                      </p:to>
                                    </p:set>
                                    <p:animEffect transition="in" filter="fade">
                                      <p:cBhvr>
                                        <p:cTn id="50" dur="500"/>
                                        <p:tgtEl>
                                          <p:spTgt spid="9">
                                            <p:bg/>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9">
                                            <p:txEl>
                                              <p:pRg st="0" end="0"/>
                                            </p:txEl>
                                          </p:spTgt>
                                        </p:tgtEl>
                                        <p:attrNameLst>
                                          <p:attrName>style.visibility</p:attrName>
                                        </p:attrNameLst>
                                      </p:cBhvr>
                                      <p:to>
                                        <p:strVal val="visible"/>
                                      </p:to>
                                    </p:set>
                                    <p:animEffect transition="in" filter="fade">
                                      <p:cBhvr>
                                        <p:cTn id="53" dur="500"/>
                                        <p:tgtEl>
                                          <p:spTgt spid="9">
                                            <p:txEl>
                                              <p:pRg st="0" end="0"/>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10">
                                            <p:bg/>
                                          </p:spTgt>
                                        </p:tgtEl>
                                        <p:attrNameLst>
                                          <p:attrName>style.visibility</p:attrName>
                                        </p:attrNameLst>
                                      </p:cBhvr>
                                      <p:to>
                                        <p:strVal val="visible"/>
                                      </p:to>
                                    </p:set>
                                    <p:animEffect transition="in" filter="fade">
                                      <p:cBhvr>
                                        <p:cTn id="58" dur="500"/>
                                        <p:tgtEl>
                                          <p:spTgt spid="10">
                                            <p:bg/>
                                          </p:spTgt>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0">
                                            <p:txEl>
                                              <p:pRg st="0" end="0"/>
                                            </p:txEl>
                                          </p:spTgt>
                                        </p:tgtEl>
                                        <p:attrNameLst>
                                          <p:attrName>style.visibility</p:attrName>
                                        </p:attrNameLst>
                                      </p:cBhvr>
                                      <p:to>
                                        <p:strVal val="visible"/>
                                      </p:to>
                                    </p:set>
                                    <p:animEffect transition="in" filter="fade">
                                      <p:cBhvr>
                                        <p:cTn id="61" dur="500"/>
                                        <p:tgtEl>
                                          <p:spTgt spid="10">
                                            <p:txEl>
                                              <p:pRg st="0" end="0"/>
                                            </p:txEl>
                                          </p:spTgt>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0">
                                            <p:txEl>
                                              <p:pRg st="1" end="1"/>
                                            </p:txEl>
                                          </p:spTgt>
                                        </p:tgtEl>
                                        <p:attrNameLst>
                                          <p:attrName>style.visibility</p:attrName>
                                        </p:attrNameLst>
                                      </p:cBhvr>
                                      <p:to>
                                        <p:strVal val="visible"/>
                                      </p:to>
                                    </p:set>
                                    <p:animEffect transition="in" filter="fade">
                                      <p:cBhvr>
                                        <p:cTn id="64" dur="500"/>
                                        <p:tgtEl>
                                          <p:spTgt spid="10">
                                            <p:txEl>
                                              <p:pRg st="1" end="1"/>
                                            </p:txEl>
                                          </p:spTgt>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11">
                                            <p:bg/>
                                          </p:spTgt>
                                        </p:tgtEl>
                                        <p:attrNameLst>
                                          <p:attrName>style.visibility</p:attrName>
                                        </p:attrNameLst>
                                      </p:cBhvr>
                                      <p:to>
                                        <p:strVal val="visible"/>
                                      </p:to>
                                    </p:set>
                                    <p:animEffect transition="in" filter="fade">
                                      <p:cBhvr>
                                        <p:cTn id="69" dur="500"/>
                                        <p:tgtEl>
                                          <p:spTgt spid="11">
                                            <p:bg/>
                                          </p:spTgt>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1">
                                            <p:txEl>
                                              <p:pRg st="0" end="0"/>
                                            </p:txEl>
                                          </p:spTgt>
                                        </p:tgtEl>
                                        <p:attrNameLst>
                                          <p:attrName>style.visibility</p:attrName>
                                        </p:attrNameLst>
                                      </p:cBhvr>
                                      <p:to>
                                        <p:strVal val="visible"/>
                                      </p:to>
                                    </p:set>
                                    <p:animEffect transition="in" filter="fade">
                                      <p:cBhvr>
                                        <p:cTn id="72" dur="500"/>
                                        <p:tgtEl>
                                          <p:spTgt spid="11">
                                            <p:txEl>
                                              <p:pRg st="0" end="0"/>
                                            </p:txEl>
                                          </p:spTgt>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11">
                                            <p:txEl>
                                              <p:pRg st="1" end="1"/>
                                            </p:txEl>
                                          </p:spTgt>
                                        </p:tgtEl>
                                        <p:attrNameLst>
                                          <p:attrName>style.visibility</p:attrName>
                                        </p:attrNameLst>
                                      </p:cBhvr>
                                      <p:to>
                                        <p:strVal val="visible"/>
                                      </p:to>
                                    </p:set>
                                    <p:animEffect transition="in" filter="fade">
                                      <p:cBhvr>
                                        <p:cTn id="75" dur="500"/>
                                        <p:tgtEl>
                                          <p:spTgt spid="11">
                                            <p:txEl>
                                              <p:pRg st="1" end="1"/>
                                            </p:txEl>
                                          </p:spTgt>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11">
                                            <p:txEl>
                                              <p:pRg st="2" end="2"/>
                                            </p:txEl>
                                          </p:spTgt>
                                        </p:tgtEl>
                                        <p:attrNameLst>
                                          <p:attrName>style.visibility</p:attrName>
                                        </p:attrNameLst>
                                      </p:cBhvr>
                                      <p:to>
                                        <p:strVal val="visible"/>
                                      </p:to>
                                    </p:set>
                                    <p:animEffect transition="in" filter="fade">
                                      <p:cBhvr>
                                        <p:cTn id="78" dur="500"/>
                                        <p:tgtEl>
                                          <p:spTgt spid="1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8" grpId="0" animBg="1" build="p"/>
      <p:bldP spid="9" grpId="0" animBg="1" build="p"/>
      <p:bldP spid="10" grpId="0" animBg="1" build="p"/>
      <p:bldP spid="11"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BD.29_1#48ac5baac?pid=dcd41bbb3&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（3）比较图2的A、B、C组结果可知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，三种植物中净光合速率最大是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综合图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果可知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，实验结束时人工湿地中的溶解氧含量与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的去除率呈</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4_BD.29_1#48ac5baac?pid=dcd41bbb3&amp;color=0,0,0&amp;vtp=1&amp;bt=1&amp;bbb=1&amp;hb=1"/>
              <p:cNvSpPr>
                <a:spLocks noRot="1" noChangeAspect="1" noMove="1" noResize="1" noEditPoints="1" noAdjustHandles="1" noChangeArrowheads="1" noChangeShapeType="1" noTextEdit="1"/>
              </p:cNvSpPr>
              <p:nvPr/>
            </p:nvSpPr>
            <p:spPr>
              <a:xfrm>
                <a:off x="722376" y="969265"/>
                <a:ext cx="10753344" cy="843153"/>
              </a:xfrm>
              <a:prstGeom prst="rect">
                <a:avLst/>
              </a:prstGeom>
              <a:blipFill rotWithShape="1">
                <a:blip r:embed="rId1"/>
                <a:stretch>
                  <a:fillRect l="-4" t="-30" b="-5407"/>
                </a:stretch>
              </a:blipFill>
            </p:spPr>
            <p:txBody>
              <a:bodyPr/>
              <a:lstStyle/>
              <a:p>
                <a:r>
                  <a:rPr lang="zh-CN" altLang="en-US">
                    <a:noFill/>
                  </a:rPr>
                  <a:t> </a:t>
                </a:r>
              </a:p>
            </p:txBody>
          </p:sp>
        </mc:Fallback>
      </mc:AlternateContent>
      <p:sp>
        <p:nvSpPr>
          <p:cNvPr id="3" name="QB_4_AN.30_1#48ac5baac.blank?pid=dcd41bbb3&amp;color=0,0,0&amp;vpa=12&amp;vtp=1&amp;bbb=1"/>
          <p:cNvSpPr/>
          <p:nvPr/>
        </p:nvSpPr>
        <p:spPr>
          <a:xfrm>
            <a:off x="8396351" y="931165"/>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水葫芦</a:t>
            </a:r>
            <a:endParaRPr lang="en-US" altLang="zh-CN" sz="2000" dirty="0"/>
          </a:p>
        </p:txBody>
      </p:sp>
      <p:sp>
        <p:nvSpPr>
          <p:cNvPr id="4" name="QB_4_AN.31_1#48ac5baac.blank?pid=dcd41bbb3&amp;color=0,0,0&amp;vpa=13&amp;vtp=1&amp;bbb=1"/>
          <p:cNvSpPr/>
          <p:nvPr/>
        </p:nvSpPr>
        <p:spPr>
          <a:xfrm>
            <a:off x="7620064" y="1369315"/>
            <a:ext cx="946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正相关</a:t>
            </a:r>
            <a:endParaRPr lang="en-US" altLang="zh-CN" sz="2000" dirty="0"/>
          </a:p>
        </p:txBody>
      </p:sp>
      <mc:AlternateContent xmlns:mc="http://schemas.openxmlformats.org/markup-compatibility/2006">
        <mc:Choice xmlns:a14="http://schemas.microsoft.com/office/drawing/2010/main" Requires="a14">
          <p:sp>
            <p:nvSpPr>
              <p:cNvPr id="5" name="QB_4_AS.32_1#48ac5baac?vop=1&amp;pid=dcd41bbb3&amp;color=0,0,0&amp;vtp=1&amp;bbb=1&amp;hb=1"/>
              <p:cNvSpPr/>
              <p:nvPr/>
            </p:nvSpPr>
            <p:spPr>
              <a:xfrm>
                <a:off x="722376" y="1822450"/>
                <a:ext cx="10753344" cy="17960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图2中，A、B组对比，说明水葫芦净光合速率大于灯芯草；B、C组对比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，说明水葫芦净光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合速率大于水芹菜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；A、C组对比，说明灯芯草净光合速率大于水芹菜。综上可知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，三种植物中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净光合速率最大的是水葫芦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。综合图1、2结果可知，实验结束时</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去除率大小顺序为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,溶解氧含量大小顺序为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,说明溶解氧含量与</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的去除率呈正相关。</a:t>
                </a:r>
                <a:endParaRPr lang="en-US" altLang="zh-CN" sz="2200" dirty="0"/>
              </a:p>
            </p:txBody>
          </p:sp>
        </mc:Choice>
        <mc:Fallback>
          <p:sp>
            <p:nvSpPr>
              <p:cNvPr id="5" name="QB_4_AS.32_1#48ac5baac?vop=1&amp;pid=dcd41bbb3&amp;color=0,0,0&amp;vtp=1&amp;bbb=1&amp;hb=1"/>
              <p:cNvSpPr>
                <a:spLocks noRot="1" noChangeAspect="1" noMove="1" noResize="1" noEditPoints="1" noAdjustHandles="1" noChangeArrowheads="1" noChangeShapeType="1" noTextEdit="1"/>
              </p:cNvSpPr>
              <p:nvPr/>
            </p:nvSpPr>
            <p:spPr>
              <a:xfrm>
                <a:off x="722376" y="1822450"/>
                <a:ext cx="10753344" cy="1796034"/>
              </a:xfrm>
              <a:prstGeom prst="rect">
                <a:avLst/>
              </a:prstGeom>
              <a:blipFill rotWithShape="1">
                <a:blip r:embed="rId2"/>
                <a:stretch>
                  <a:fillRect l="-4" r="-331" b="-25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33_1#4d3bd4ff9?pid=dcd41bbb3&amp;color=0,0,0&amp;vtp=1&amp;bt=1&amp;bbb=1&amp;hb=1"/>
          <p:cNvSpPr/>
          <p:nvPr/>
        </p:nvSpPr>
        <p:spPr>
          <a:xfrm>
            <a:off x="722376" y="972000"/>
            <a:ext cx="10753344" cy="22278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（4）根系泌氧是指水生植物通过通气组织将光合作用产生的氧气运输到根部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，并释放到根际土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壤或水体的现象。这种现象是水体长期缺氧对植物进行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的结果。研究证实水生植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物根系泌氧有助于植物对水体污染物的去除，这是因为水生植物根系泌氧可以提高水体溶解氧含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量，有利于需氧微生物在植物根系周围分解</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植物可吸收的营养物质增多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，生长更加旺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，进而提高污水净化效率。</a:t>
            </a:r>
            <a:endParaRPr lang="en-US" altLang="zh-CN" sz="2000" dirty="0"/>
          </a:p>
        </p:txBody>
      </p:sp>
      <p:sp>
        <p:nvSpPr>
          <p:cNvPr id="3" name="QB_4_AN.34_1#4d3bd4ff9.blank?pid=dcd41bbb3&amp;color=0,0,0&amp;vpa=14&amp;vtp=1&amp;bbb=1"/>
          <p:cNvSpPr/>
          <p:nvPr/>
        </p:nvSpPr>
        <p:spPr>
          <a:xfrm>
            <a:off x="6827901" y="1391100"/>
            <a:ext cx="1708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（自然）选择</a:t>
            </a:r>
            <a:endParaRPr lang="en-US" altLang="zh-CN" sz="2000" dirty="0"/>
          </a:p>
        </p:txBody>
      </p:sp>
      <p:sp>
        <p:nvSpPr>
          <p:cNvPr id="4" name="QB_4_AN.35_1#4d3bd4ff9.blank?pid=dcd41bbb3&amp;color=0,0,0&amp;vpa=15&amp;vtp=1&amp;bbb=1"/>
          <p:cNvSpPr/>
          <p:nvPr/>
        </p:nvSpPr>
        <p:spPr>
          <a:xfrm>
            <a:off x="5557901" y="2305500"/>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有机物</a:t>
            </a:r>
            <a:endParaRPr lang="en-US" altLang="zh-CN" sz="2000" dirty="0"/>
          </a:p>
        </p:txBody>
      </p:sp>
      <p:sp>
        <p:nvSpPr>
          <p:cNvPr id="5" name="QB_4_AS.36_1#4d3bd4ff9?vop=1&amp;pid=dcd41bbb3&amp;color=0,0,0&amp;vtp=1&amp;bbb=1&amp;hb=1"/>
          <p:cNvSpPr/>
          <p:nvPr/>
        </p:nvSpPr>
        <p:spPr>
          <a:xfrm>
            <a:off x="722376" y="3300163"/>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根系泌氧是指水生植物通过通气组织将光合作用产生的氧气运输到根部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，并释放到根际土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壤或水体的现象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。这种现象是水体长期缺氧对植物进行自然选择的结果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。水生植物根系泌氧可提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高水体溶解氧含量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，改善根系周围的微环境，进而使得好氧微生物在植物根系表面聚集繁殖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生物分解根系周围的有机物产生无机盐等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，使得植物可吸收的营养物质增多，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植物生长更加旺盛，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进而提高污水净化效率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4" end="4"/>
                                            </p:txEl>
                                          </p:spTgt>
                                        </p:tgtEl>
                                        <p:attrNameLst>
                                          <p:attrName>style.visibility</p:attrName>
                                        </p:attrNameLst>
                                      </p:cBhvr>
                                      <p:to>
                                        <p:strVal val="visible"/>
                                      </p:to>
                                    </p:set>
                                    <p:animEffect transition="in" filter="fade">
                                      <p:cBhvr>
                                        <p:cTn id="38"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3_EX.37_1#dcd41bbb3?vop=1&amp;pid=10d810369&amp;color=0,0,0&amp;vtp=1&amp;bt=1&amp;bbb=1&amp;hb=1"/>
              <p:cNvSpPr/>
              <p:nvPr/>
            </p:nvSpPr>
            <p:spPr>
              <a:xfrm>
                <a:off x="722376" y="969264"/>
                <a:ext cx="10753344" cy="36248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1：该实验的目的为探究不同植物配植方式对人工湿地</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去除率的影响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，自变量为处理时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间和植物配植方式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，因变量为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去除率。实验结果表明，随着处理时间的延长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，不同植物配植方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式的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去除率均呈上升趋势；随着处理时间的延长，人工湿地中配植种类更多的植物会对</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除率更高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2：自变量为植物的种类和数量（植物的配植方式），因变量为溶解氧含量。由图可知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组不含水葫芦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，溶解氧含量最低；而A、C组水葫芦数目相同，A组配植水芹菜，C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组配植灯芯草，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溶解氧含量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C组略多于A组；D组配植植物种类最多，溶解氧含量最高。</a:t>
                </a:r>
                <a:endParaRPr lang="en-US" altLang="zh-CN" sz="2000" dirty="0"/>
              </a:p>
            </p:txBody>
          </p:sp>
        </mc:Choice>
        <mc:Fallback>
          <p:sp>
            <p:nvSpPr>
              <p:cNvPr id="2" name="QO_3_EX.37_1#dcd41bbb3?vop=1&amp;pid=10d810369&amp;color=0,0,0&amp;vtp=1&amp;bt=1&amp;bbb=1&amp;hb=1"/>
              <p:cNvSpPr>
                <a:spLocks noRot="1" noChangeAspect="1" noMove="1" noResize="1" noEditPoints="1" noAdjustHandles="1" noChangeArrowheads="1" noChangeShapeType="1" noTextEdit="1"/>
              </p:cNvSpPr>
              <p:nvPr/>
            </p:nvSpPr>
            <p:spPr>
              <a:xfrm>
                <a:off x="722376" y="969264"/>
                <a:ext cx="10753344" cy="3624834"/>
              </a:xfrm>
              <a:prstGeom prst="rect">
                <a:avLst/>
              </a:prstGeom>
              <a:blipFill rotWithShape="1">
                <a:blip r:embed="rId1"/>
                <a:stretch>
                  <a:fillRect l="-4" t="-7" r="-2161" b="-124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10d810369.fixed?pid=21cafa463&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2#10d810369.fixed?pid=21cafa463&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素养提升集训2—生态修复类</a:t>
            </a:r>
            <a:endParaRPr lang="en-US" altLang="zh-CN" sz="4400" dirty="0"/>
          </a:p>
        </p:txBody>
      </p:sp>
      <p:pic>
        <p:nvPicPr>
          <p:cNvPr id="4" name="C_2#10d810369.fixed?pid=21cafa463&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2_BD#10d810369.fixed?pid=21cafa463&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刷难关</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3_BD.38_1#7e94ee289?iti=1&amp;htil=6&amp;pid=10d810369&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777021" y="1054296"/>
            <a:ext cx="3593592" cy="20391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O_3_BD.38_2#7e94ee289?iti=1&amp;htil=6&amp;pid=10d810369&amp;color=0,0,0&amp;vtp=1"/>
          <p:cNvSpPr/>
          <p:nvPr/>
        </p:nvSpPr>
        <p:spPr>
          <a:xfrm>
            <a:off x="9418241" y="3220408"/>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p>
        </p:txBody>
      </p:sp>
      <p:sp>
        <p:nvSpPr>
          <p:cNvPr id="4" name="QO_3_BD.38_3#7e94ee289?htil=6&amp;pid=10d810369&amp;color=0,0,0&amp;vtp=1&amp;bt=1&amp;bbb=1&amp;hb=1&amp;hs=1"/>
          <p:cNvSpPr/>
          <p:nvPr/>
        </p:nvSpPr>
        <p:spPr>
          <a:xfrm>
            <a:off x="722376" y="972000"/>
            <a:ext cx="7031736" cy="2685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［海南海口2025高二月考］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“蓝碳”即海洋碳汇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，指利用海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洋活动及海洋生物吸收大气中的二氧化碳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，并将其固定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、储存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在海洋中的过程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海草床是由生长在浅海区域的单子叶植物—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海草密集生长而形成的水下“草甸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”，是国际公认的蓝碳生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态系统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。然而填海造地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、港口建设等人类活动破坏了海草床的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生长环境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；工业废水、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生活污水等污染物导致海水富营养化，</a:t>
            </a:r>
            <a:endParaRPr lang="en-US" altLang="zh-CN" sz="2000" dirty="0"/>
          </a:p>
        </p:txBody>
      </p:sp>
      <p:sp>
        <p:nvSpPr>
          <p:cNvPr id="5" name="QB_4_BD.39_1#1c918c6cf?pid=7e94ee289&amp;color=0,0,0&amp;vtp=1&amp;bbb=1&amp;hb=1"/>
          <p:cNvSpPr/>
          <p:nvPr/>
        </p:nvSpPr>
        <p:spPr>
          <a:xfrm>
            <a:off x="722376" y="4591119"/>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）碳在生物群落中以</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形式传递</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。海洋是地球上最大的碳库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，一定程度上可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“抵消”全球的碳排放，实现“碳中和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”，这体现出物质循环具有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6" name="QB_4_AN.40_1#1c918c6cf.blank?pid=7e94ee289&amp;color=0,0,0&amp;vpa=16&amp;vtp=1&amp;bbb=1"/>
          <p:cNvSpPr/>
          <p:nvPr/>
        </p:nvSpPr>
        <p:spPr>
          <a:xfrm>
            <a:off x="3421126" y="4553019"/>
            <a:ext cx="196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（含碳）有机物</a:t>
            </a:r>
            <a:endParaRPr lang="en-US" altLang="zh-CN" sz="2000" dirty="0"/>
          </a:p>
        </p:txBody>
      </p:sp>
      <p:sp>
        <p:nvSpPr>
          <p:cNvPr id="7" name="QB_4_AN.41_1#1c918c6cf.blank?pid=7e94ee289&amp;color=0,0,0&amp;vpa=17&amp;vtp=1&amp;bbb=1"/>
          <p:cNvSpPr/>
          <p:nvPr/>
        </p:nvSpPr>
        <p:spPr>
          <a:xfrm>
            <a:off x="8351901" y="4991169"/>
            <a:ext cx="946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全球性</a:t>
            </a:r>
            <a:endParaRPr lang="en-US" altLang="zh-CN" sz="2000" dirty="0"/>
          </a:p>
        </p:txBody>
      </p:sp>
      <p:sp>
        <p:nvSpPr>
          <p:cNvPr id="8" name="QO_3_BD.38_3#7e94ee289?htil=6&amp;pid=10d810369&amp;color=0,0,0&amp;vtp=1&amp;bt=1&amp;bbb=1&amp;hb=1&amp;hs=1"/>
          <p:cNvSpPr/>
          <p:nvPr/>
        </p:nvSpPr>
        <p:spPr>
          <a:xfrm>
            <a:off x="722376" y="3673544"/>
            <a:ext cx="10752014" cy="856234"/>
          </a:xfrm>
          <a:prstGeom prst="rect">
            <a:avLst/>
          </a:prstGeom>
          <a:noFill/>
        </p:spPr>
        <p:txBody>
          <a:bodyPr wrap="none" lIns="0" tIns="0" rIns="0" bIns="0" rtlCol="0" anchor="t"/>
          <a:lstStyle/>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破坏了海草床的生境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；过度捕捞破坏了海草床的生态平衡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，这些都会导致海草床退化。如图甲是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海草床退化导致碳损失示意图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。回答下列问题：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AS.42_1#1c918c6cf?vop=1&amp;pid=7e94ee289&amp;color=0,0,0&amp;vtp=1&amp;bt=1&amp;bbb=1"/>
          <p:cNvSpPr/>
          <p:nvPr/>
        </p:nvSpPr>
        <p:spPr>
          <a:xfrm>
            <a:off x="722376" y="972000"/>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碳在生物群落中以含碳有机物形式传递，物质循环具有全球性特点。</a:t>
            </a:r>
            <a:endParaRPr lang="en-US" altLang="zh-CN" sz="2200" dirty="0"/>
          </a:p>
        </p:txBody>
      </p:sp>
      <p:sp>
        <p:nvSpPr>
          <p:cNvPr id="3" name="QB_4_BD.43_1#f88183c96?pid=7e94ee289&amp;color=0,0,0&amp;vtp=1&amp;bbb=1&amp;hb=1"/>
          <p:cNvSpPr/>
          <p:nvPr/>
        </p:nvSpPr>
        <p:spPr>
          <a:xfrm>
            <a:off x="722376" y="1435613"/>
            <a:ext cx="10753344" cy="17702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（2）海草床作为海洋生物育幼、觅食和庇护的场所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，可为水生动物提供</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人类活动扰动水体并造成水体富营养化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，从而影响海草床的碳存储功能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B_4_AN.44_1#f88183c96.blank?pid=7e94ee289&amp;color=0,0,0&amp;vpa=18&amp;vtp=1&amp;bbb=1"/>
          <p:cNvSpPr/>
          <p:nvPr/>
        </p:nvSpPr>
        <p:spPr>
          <a:xfrm>
            <a:off x="8755126" y="1397513"/>
            <a:ext cx="247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食物条件和栖息空间</a:t>
            </a:r>
            <a:endParaRPr lang="en-US" altLang="zh-CN" sz="2000" dirty="0"/>
          </a:p>
        </p:txBody>
      </p:sp>
      <p:sp>
        <p:nvSpPr>
          <p:cNvPr id="5" name="QB_4_AN.45_1#f88183c96.blank?pid=7e94ee289&amp;color=0,0,0&amp;vpa=19&amp;vtp=1&amp;bbb=1&amp;hb=1"/>
          <p:cNvSpPr/>
          <p:nvPr/>
        </p:nvSpPr>
        <p:spPr>
          <a:xfrm>
            <a:off x="722377" y="1867413"/>
            <a:ext cx="10749631" cy="13134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扰动水体使沉</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积物悬浮</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（水体透明度下降）、水体富营养化使藻类暴发，</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均会导致海草受到的光照强度减弱，</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从而导致海草床退化</a:t>
            </a:r>
            <a:endParaRPr lang="en-US" altLang="zh-CN" sz="2000" dirty="0"/>
          </a:p>
        </p:txBody>
      </p:sp>
      <p:sp>
        <p:nvSpPr>
          <p:cNvPr id="6" name="QB_4_AS.46_1#f88183c96?vop=1&amp;pid=7e94ee289&amp;color=0,0,0&amp;vtp=1&amp;bbb=1&amp;hb=1"/>
          <p:cNvSpPr/>
          <p:nvPr/>
        </p:nvSpPr>
        <p:spPr>
          <a:xfrm>
            <a:off x="722376" y="331388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植物为动物提供食物条件和栖息空间。人类活动扰动水体会使沉积物悬浮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（水体透明度下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），水体富营养化会使藻类暴发，从而使海草受到的光照强度减弱，导致海草床退化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草床的碳存储功能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6">
                                            <p:bg/>
                                          </p:spTgt>
                                        </p:tgtEl>
                                        <p:attrNameLst>
                                          <p:attrName>style.visibility</p:attrName>
                                        </p:attrNameLst>
                                      </p:cBhvr>
                                      <p:to>
                                        <p:strVal val="visible"/>
                                      </p:to>
                                    </p:set>
                                    <p:animEffect transition="in" filter="fade">
                                      <p:cBhvr>
                                        <p:cTn id="37" dur="500"/>
                                        <p:tgtEl>
                                          <p:spTgt spid="6">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0" end="0"/>
                                            </p:txEl>
                                          </p:spTgt>
                                        </p:tgtEl>
                                        <p:attrNameLst>
                                          <p:attrName>style.visibility</p:attrName>
                                        </p:attrNameLst>
                                      </p:cBhvr>
                                      <p:to>
                                        <p:strVal val="visible"/>
                                      </p:to>
                                    </p:set>
                                    <p:animEffect transition="in" filter="fade">
                                      <p:cBhvr>
                                        <p:cTn id="40" dur="500"/>
                                        <p:tgtEl>
                                          <p:spTgt spid="6">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1" end="1"/>
                                            </p:txEl>
                                          </p:spTgt>
                                        </p:tgtEl>
                                        <p:attrNameLst>
                                          <p:attrName>style.visibility</p:attrName>
                                        </p:attrNameLst>
                                      </p:cBhvr>
                                      <p:to>
                                        <p:strVal val="visible"/>
                                      </p:to>
                                    </p:set>
                                    <p:animEffect transition="in" filter="fade">
                                      <p:cBhvr>
                                        <p:cTn id="43" dur="500"/>
                                        <p:tgtEl>
                                          <p:spTgt spid="6">
                                            <p:txEl>
                                              <p:pRg st="1" end="1"/>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xEl>
                                              <p:pRg st="2" end="2"/>
                                            </p:txEl>
                                          </p:spTgt>
                                        </p:tgtEl>
                                        <p:attrNameLst>
                                          <p:attrName>style.visibility</p:attrName>
                                        </p:attrNameLst>
                                      </p:cBhvr>
                                      <p:to>
                                        <p:strVal val="visible"/>
                                      </p:to>
                                    </p:set>
                                    <p:animEffect transition="in" filter="fade">
                                      <p:cBhvr>
                                        <p:cTn id="46"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P spid="5" grpId="0" animBg="1" build="p"/>
      <p:bldP spid="6"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47_1#04b3aa971?pid=7e94ee289&amp;color=0,0,0&amp;vtp=1&amp;bt=1&amp;bbb=1&amp;hb=1"/>
          <p:cNvSpPr/>
          <p:nvPr/>
        </p:nvSpPr>
        <p:spPr>
          <a:xfrm>
            <a:off x="722376" y="969264"/>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（3）结合海草床退化的原因，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提出生态修复海草床的措施：</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答出2点）。</a:t>
            </a:r>
            <a:endParaRPr lang="en-US" altLang="zh-CN" sz="2000" dirty="0"/>
          </a:p>
        </p:txBody>
      </p:sp>
      <p:sp>
        <p:nvSpPr>
          <p:cNvPr id="3" name="QB_4_AN.48_1#04b3aa971.blank?pid=7e94ee289&amp;color=0,0,0&amp;vpa=20&amp;vtp=1&amp;bbb=1&amp;hb=1"/>
          <p:cNvSpPr/>
          <p:nvPr/>
        </p:nvSpPr>
        <p:spPr>
          <a:xfrm>
            <a:off x="722377" y="931164"/>
            <a:ext cx="10749631" cy="13134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对破坏严重的区域进行人工修复；</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加强海草床监测</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，建立海草床保护区；控制氮、磷等元素的排放，降低水体富营养化</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；禁止过度</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开发</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（合理即可）</a:t>
            </a:r>
            <a:endParaRPr lang="en-US" altLang="zh-CN" sz="2000" dirty="0"/>
          </a:p>
        </p:txBody>
      </p:sp>
      <p:sp>
        <p:nvSpPr>
          <p:cNvPr id="4" name="QB_4_AS.49_1#04b3aa971?vop=1&amp;pid=7e94ee289&amp;color=0,0,0&amp;vtp=1&amp;bbb=1&amp;hb=1"/>
          <p:cNvSpPr/>
          <p:nvPr/>
        </p:nvSpPr>
        <p:spPr>
          <a:xfrm>
            <a:off x="722376" y="2377567"/>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对破坏严重的区域进行人工修复；加强海草床监测，建立海草床保护区；控制氮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、磷等元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素的排放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，降低水体富营养化；禁止过度开发等措施都可以修复海草床。</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50_1#b66f46369?pid=7e94ee289&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（4）为提高湿地蓝碳储量，某地实施了如图乙所示的“退养还湿”生态修复工程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。该工程主要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遵循的生态学基本原理包括</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答出2点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）。根据物种在湿地群落中的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差异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，可适时补种适宜的物种。</a:t>
            </a:r>
            <a:endParaRPr lang="en-US" altLang="zh-CN" sz="2000" dirty="0"/>
          </a:p>
        </p:txBody>
      </p:sp>
      <p:pic>
        <p:nvPicPr>
          <p:cNvPr id="3" name="QB_4_BD.50_2#b66f46369?iti=2&amp;pid=7e94ee28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858768" y="2418402"/>
            <a:ext cx="4480560" cy="34747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B_4_BD.50_3#b66f46369?iti=2&amp;pid=7e94ee289&amp;color=0,0,0&amp;vtp=1"/>
          <p:cNvSpPr/>
          <p:nvPr/>
        </p:nvSpPr>
        <p:spPr>
          <a:xfrm>
            <a:off x="5943473" y="2892874"/>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p>
        </p:txBody>
      </p:sp>
      <p:sp>
        <p:nvSpPr>
          <p:cNvPr id="5" name="QB_4_AN.51_1#b66f46369.blank?pid=7e94ee289&amp;color=0,0,0&amp;vpa=21&amp;vtp=1&amp;bbb=1"/>
          <p:cNvSpPr/>
          <p:nvPr/>
        </p:nvSpPr>
        <p:spPr>
          <a:xfrm>
            <a:off x="3779901" y="1391100"/>
            <a:ext cx="221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自生、整体、协调</a:t>
            </a:r>
            <a:endParaRPr lang="en-US" altLang="zh-CN" sz="2000" dirty="0"/>
          </a:p>
        </p:txBody>
      </p:sp>
      <p:sp>
        <p:nvSpPr>
          <p:cNvPr id="6" name="QB_4_AN.52_1#b66f46369.blank?pid=7e94ee289&amp;color=0,0,0&amp;vpa=22&amp;vtp=1&amp;bbb=1"/>
          <p:cNvSpPr/>
          <p:nvPr/>
        </p:nvSpPr>
        <p:spPr>
          <a:xfrm>
            <a:off x="10469626" y="1391100"/>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生态位</a:t>
            </a:r>
            <a:endParaRPr lang="en-US" altLang="zh-CN" sz="2000" dirty="0"/>
          </a:p>
        </p:txBody>
      </p:sp>
      <p:sp>
        <p:nvSpPr>
          <p:cNvPr id="7" name="QB_4_AS.53_1#b66f46369?vop=1&amp;pid=7e94ee289&amp;color=0,0,0&amp;vtp=1&amp;bbb=1&amp;hb=1"/>
          <p:cNvSpPr/>
          <p:nvPr/>
        </p:nvSpPr>
        <p:spPr>
          <a:xfrm>
            <a:off x="722376" y="3401763"/>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“退养还湿”生态修复工程中，需要在生态工程中有效选择生物组分并合理布设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分产生自组织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、自我优化、自我调节、自我更新和维持，体现了自生原理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；需要处理好生物与环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、生物与生物的协调与平衡，体现了协调原理；不仅要考虑自然生态系统的规律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，更要考虑经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济和社会等系统的影响力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，体现了整体原理。根据物种在湿地群落中的生态位差异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，可适时补种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适宜的物种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1" end="1"/>
                                            </p:txEl>
                                          </p:spTgt>
                                        </p:tgtEl>
                                        <p:attrNameLst>
                                          <p:attrName>style.visibility</p:attrName>
                                        </p:attrNameLst>
                                      </p:cBhvr>
                                      <p:to>
                                        <p:strVal val="visible"/>
                                      </p:to>
                                    </p:set>
                                    <p:animEffect transition="in" filter="fade">
                                      <p:cBhvr>
                                        <p:cTn id="29" dur="500"/>
                                        <p:tgtEl>
                                          <p:spTgt spid="7">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xEl>
                                              <p:pRg st="2" end="2"/>
                                            </p:txEl>
                                          </p:spTgt>
                                        </p:tgtEl>
                                        <p:attrNameLst>
                                          <p:attrName>style.visibility</p:attrName>
                                        </p:attrNameLst>
                                      </p:cBhvr>
                                      <p:to>
                                        <p:strVal val="visible"/>
                                      </p:to>
                                    </p:set>
                                    <p:animEffect transition="in" filter="fade">
                                      <p:cBhvr>
                                        <p:cTn id="32" dur="500"/>
                                        <p:tgtEl>
                                          <p:spTgt spid="7">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7">
                                            <p:txEl>
                                              <p:pRg st="3" end="3"/>
                                            </p:txEl>
                                          </p:spTgt>
                                        </p:tgtEl>
                                        <p:attrNameLst>
                                          <p:attrName>style.visibility</p:attrName>
                                        </p:attrNameLst>
                                      </p:cBhvr>
                                      <p:to>
                                        <p:strVal val="visible"/>
                                      </p:to>
                                    </p:set>
                                    <p:animEffect transition="in" filter="fade">
                                      <p:cBhvr>
                                        <p:cTn id="35" dur="500"/>
                                        <p:tgtEl>
                                          <p:spTgt spid="7">
                                            <p:txEl>
                                              <p:pRg st="3" end="3"/>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7">
                                            <p:txEl>
                                              <p:pRg st="4" end="4"/>
                                            </p:txEl>
                                          </p:spTgt>
                                        </p:tgtEl>
                                        <p:attrNameLst>
                                          <p:attrName>style.visibility</p:attrName>
                                        </p:attrNameLst>
                                      </p:cBhvr>
                                      <p:to>
                                        <p:strVal val="visible"/>
                                      </p:to>
                                    </p:set>
                                    <p:animEffect transition="in" filter="fade">
                                      <p:cBhvr>
                                        <p:cTn id="38"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BD.54_1#7539c64b4?pid=7e94ee289&amp;color=0,0,0&amp;vtp=1&amp;bt=1&amp;bbb=1&amp;hb=1"/>
              <p:cNvSpPr/>
              <p:nvPr/>
            </p:nvSpPr>
            <p:spPr>
              <a:xfrm>
                <a:off x="722376" y="972000"/>
                <a:ext cx="10753344" cy="2710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（5）“碳汇渔业”，又称“不投饵渔业”，是指充分发挥生物碳汇功能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，通过收获水产品直接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或间接减少</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的渔业生产活动，是我国实现“双碳”目标、践行“大食物观”的举措之一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列生产活动不属于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“碳汇渔业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开发海洋牧场，养殖海带、贝类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控制无序捕捞，实施长期禁渔</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增加饵料投放，提高渔业产量</a:t>
                </a:r>
                <a:endParaRPr lang="en-US" altLang="zh-CN" sz="2000" dirty="0"/>
              </a:p>
            </p:txBody>
          </p:sp>
        </mc:Choice>
        <mc:Fallback>
          <p:sp>
            <p:nvSpPr>
              <p:cNvPr id="2" name="QB_4_BD.54_1#7539c64b4?pid=7e94ee289&amp;color=0,0,0&amp;vtp=1&amp;bt=1&amp;bbb=1&amp;hb=1"/>
              <p:cNvSpPr>
                <a:spLocks noRot="1" noChangeAspect="1" noMove="1" noResize="1" noEditPoints="1" noAdjustHandles="1" noChangeArrowheads="1" noChangeShapeType="1" noTextEdit="1"/>
              </p:cNvSpPr>
              <p:nvPr/>
            </p:nvSpPr>
            <p:spPr>
              <a:xfrm>
                <a:off x="722376" y="972000"/>
                <a:ext cx="10753344" cy="2710434"/>
              </a:xfrm>
              <a:prstGeom prst="rect">
                <a:avLst/>
              </a:prstGeom>
              <a:blipFill rotWithShape="1">
                <a:blip r:embed="rId1"/>
                <a:stretch>
                  <a:fillRect l="-4" t="-17" b="-1661"/>
                </a:stretch>
              </a:blipFill>
            </p:spPr>
            <p:txBody>
              <a:bodyPr/>
              <a:lstStyle/>
              <a:p>
                <a:r>
                  <a:rPr lang="zh-CN" altLang="en-US">
                    <a:noFill/>
                  </a:rPr>
                  <a:t> </a:t>
                </a:r>
              </a:p>
            </p:txBody>
          </p:sp>
        </mc:Fallback>
      </mc:AlternateContent>
      <p:sp>
        <p:nvSpPr>
          <p:cNvPr id="3" name="QB_4_AN.55_1#7539c64b4.blank?pid=7e94ee289&amp;color=0,0,0&amp;vpa=23&amp;vtp=1&amp;bbb=1"/>
          <p:cNvSpPr/>
          <p:nvPr/>
        </p:nvSpPr>
        <p:spPr>
          <a:xfrm>
            <a:off x="4795901" y="1848300"/>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②③</a:t>
            </a:r>
            <a:endParaRPr lang="en-US" altLang="zh-CN" sz="2000" dirty="0"/>
          </a:p>
        </p:txBody>
      </p:sp>
      <mc:AlternateContent xmlns:mc="http://schemas.openxmlformats.org/markup-compatibility/2006">
        <mc:Choice xmlns:a14="http://schemas.microsoft.com/office/drawing/2010/main" Requires="a14">
          <p:sp>
            <p:nvSpPr>
              <p:cNvPr id="4" name="QB_4_AS.56_1#7539c64b4?vop=1&amp;pid=7e94ee289&amp;color=0,0,0&amp;vtp=1&amp;bbb=1&amp;hb=1"/>
              <p:cNvSpPr/>
              <p:nvPr/>
            </p:nvSpPr>
            <p:spPr>
              <a:xfrm>
                <a:off x="722376" y="367252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开发海洋牧场，养殖海带、贝类，可通过增加生产者数量和收获水产品等减少</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 </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碳汇渔业”，①不符合题意；控制无序捕捞，实施长期禁渔，没有收获水产品，②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符合题意；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增加饵料投放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，不符合“不投饵渔业”，不属于“碳汇渔业”，③符合题意。</a:t>
                </a:r>
                <a:endParaRPr lang="en-US" altLang="zh-CN" sz="2200" dirty="0"/>
              </a:p>
            </p:txBody>
          </p:sp>
        </mc:Choice>
        <mc:Fallback>
          <p:sp>
            <p:nvSpPr>
              <p:cNvPr id="4" name="QB_4_AS.56_1#7539c64b4?vop=1&amp;pid=7e94ee289&amp;color=0,0,0&amp;vtp=1&amp;bbb=1&amp;hb=1"/>
              <p:cNvSpPr>
                <a:spLocks noRot="1" noChangeAspect="1" noMove="1" noResize="1" noEditPoints="1" noAdjustHandles="1" noChangeArrowheads="1" noChangeShapeType="1" noTextEdit="1"/>
              </p:cNvSpPr>
              <p:nvPr/>
            </p:nvSpPr>
            <p:spPr>
              <a:xfrm>
                <a:off x="722376" y="3672527"/>
                <a:ext cx="10753344" cy="1326134"/>
              </a:xfrm>
              <a:prstGeom prst="rect">
                <a:avLst/>
              </a:prstGeom>
              <a:blipFill rotWithShape="1">
                <a:blip r:embed="rId2"/>
                <a:stretch>
                  <a:fillRect l="-4" t="-24" r="-425" b="-340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3_BD.1_1#2e852e9f2?pid=10d810369&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［河北邢台五岳联盟2024高二期中］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某矿区废弃地的生态恢复工程的流程如图所示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3_AN.2_1#2e852e9f2.bracket?pid=10d810369&amp;color=0,0,0&amp;vpa=1&amp;vtp=1"/>
          <p:cNvSpPr/>
          <p:nvPr/>
        </p:nvSpPr>
        <p:spPr>
          <a:xfrm>
            <a:off x="2446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3_BD.1_2#2e852e9f2?htil=1&amp;pid=10d81036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795307" y="1951677"/>
            <a:ext cx="2560320" cy="210312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3_BD.1_3#2e852e9f2.choices?htil=1&amp;pid=10d810369&amp;color=0,0,0&amp;vtp=1&amp;bbb=1"/>
          <p:cNvSpPr/>
          <p:nvPr/>
        </p:nvSpPr>
        <p:spPr>
          <a:xfrm>
            <a:off x="722376" y="1876874"/>
            <a:ext cx="8055864" cy="1796034"/>
          </a:xfrm>
          <a:prstGeom prst="rect">
            <a:avLst/>
          </a:prstGeom>
          <a:noFill/>
        </p:spPr>
        <p:txBody>
          <a:bodyPr wrap="none" lIns="0" tIns="0" rIns="0" bIns="0" rtlCol="0" anchor="t"/>
          <a:lstStyle/>
          <a:p>
            <a:pPr algn="l" latinLnBrk="1">
              <a:lnSpc>
                <a:spcPts val="3600"/>
              </a:lnSpc>
            </a:pP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A.该工程的关键是植被恢复以及植被恢复所必需的土壤微生物群落的重建</a:t>
            </a:r>
            <a:endParaRPr lang="en-US" altLang="zh-CN" sz="2000" spc="-5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.可根据当地水分状况和土壤条件，进行植树种草，大量引入外来物种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.建立饲养场等综合开发治理可能会带来良好的生态、社会、经济效益</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.使用养殖场家畜粪肥可以提高土壤肥力，利于当地植被的生长</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3_AS.3_1#2e852e9f2?vop=1&amp;pid=10d810369&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矿区废弃地的土壤和植被遭到严重破坏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，因此图示工程的关键是植被恢复以及植被恢复所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必需的土壤微生物群落的重建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，A正确；矿区废弃地恢复可根据当地水分状况和土壤条件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植树种草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，尽量选用本地原有物种，不宜大量引入外来物种，B错误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；种植的牧草可为动物提供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，动物的粪便（经分解者分解）可以提高土壤肥力，为植物提供无机盐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，利于当地植被的生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，养殖的动物还可以增加农民的收入，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因此建立饲养场等综合开发治理可能会带来良好的生态、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社会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、经济效益，C、D正确。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3_EX.4_1#2e852e9f2?vop=1&amp;pid=10d810369&amp;color=0,0,0&amp;vtp=1&amp;bt=1&amp;bbb=1&amp;hb=1"/>
          <p:cNvSpPr/>
          <p:nvPr/>
        </p:nvSpPr>
        <p:spPr>
          <a:xfrm>
            <a:off x="722376" y="969264"/>
            <a:ext cx="10753344" cy="2723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矿区废弃地的生态恢复工程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1）问题：矿藏开采后造成了山体、土壤和植被，乃至整个地区生态系统的破坏。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2）对策：人工制造表土、多层覆盖、特殊隔离、土壤侵蚀控制、植被恢复工程等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，关键是植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被恢复及植被恢复所必需的土壤微生物群落的重建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3）案例：赤峰市元宝山矿区生态恢复工程。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3_BD.5_1#49144bb11?pid=10d810369&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［安徽铜陵2025高二月考］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2024年11月28日，塔克拉玛干沙漠“锁边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”生态工程宣告最后一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个缺口合拢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，这意味着世界上第二大流动沙漠被阻沙防护绿化带限制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。科研工作者在治沙过程中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，扩大沙漠中红砂与珍珠柴伴生灌丛的面积，可实现较好的治沙效果，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其植株特点如图所示。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3_AN.6_1#49144bb11.bracket?pid=10d810369&amp;color=0,0,0&amp;vpa=2&amp;vtp=1"/>
          <p:cNvSpPr/>
          <p:nvPr/>
        </p:nvSpPr>
        <p:spPr>
          <a:xfrm>
            <a:off x="3462401" y="23245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3_BD.5_2#49144bb11?htil=2&amp;pid=10d81036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90159" y="2866077"/>
            <a:ext cx="3877056" cy="213969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3_BD.5_3#49144bb11.choices?htil=2&amp;pid=10d810369&amp;color=0,0,0&amp;vtp=1&amp;bbb=1&amp;hb=1"/>
          <p:cNvSpPr/>
          <p:nvPr/>
        </p:nvSpPr>
        <p:spPr>
          <a:xfrm>
            <a:off x="722376" y="2791274"/>
            <a:ext cx="6739128" cy="27231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A.荒漠中红砂和珍珠柴的种间关系属于互利共生</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.利用红砂和珍珠柴治理沙漠体现了生物多样性的间接价值</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.推测当干旱进一步加剧时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，红砂和珍珠柴灌丛中先被淘汰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的是珍珠柴</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D.在沙漠边缘选种耐干旱植物体现了生态工程建设要遵循协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调原理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3_AS.7_1#49144bb11?vop=1&amp;pid=10d810369&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互利共生指两种生物长期共同生活在一起，相互依存，彼此有利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。荒漠中生活的红砂和珍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珠柴不是互利共生关系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，应该是种间竞争关系，A错误。利用植物来进行环境治理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，可体现其生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态功能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，能反映生物多样性具有间接价值，B正确。红砂和珍珠柴的冠幅直径差异不大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，但红砂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的根幅直径比珍珠柴大得多且扎根更深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，使其能更好地从土壤中吸收水分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，推测当干旱进一步加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剧时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，红砂和珍珠柴灌丛中先被淘汰的是珍珠柴，C正确。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协调原理指在进行生态工程建设时，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生物与环境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、生物与生物的协调与适应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，在沙漠边缘选种耐干旱植物体现了生态工程建设要遵循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协调原理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3_BD.8_1#5b33ac490?htil=3&amp;pid=10d81036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942832" y="1054295"/>
            <a:ext cx="2514600" cy="25877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3_BD.8_2#5b33ac490?htil=3&amp;pid=10d810369&amp;color=0,0,0&amp;vtp=1&amp;bt=1&amp;bbb=1&amp;hb=1"/>
          <p:cNvSpPr/>
          <p:nvPr/>
        </p:nvSpPr>
        <p:spPr>
          <a:xfrm>
            <a:off x="722376" y="972000"/>
            <a:ext cx="810158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［河南开封五县2025高二联考］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复合生态浮床是集风动曝气、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植物吸收、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滤污除藻及光照补偿等多种污水治理技术于一体的综合处理系统，包括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水上漂浮部分和水下悬浮部分。采用复合生态浮床技术能减少水体中的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、磷及有机物质，既能净化水质，又可营造水上景观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。如图为某水域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生态系统中生态浮床的结构图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3_AN.9_1#5b33ac490.bracket?pid=10d810369&amp;color=0,0,0&amp;vpa=3&amp;vtp=1"/>
          <p:cNvSpPr/>
          <p:nvPr/>
        </p:nvSpPr>
        <p:spPr>
          <a:xfrm>
            <a:off x="6497701" y="27817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3_BD.8_3#5b33ac490.choices?htil=3&amp;pid=10d810369&amp;color=0,0,0&amp;vtp=1&amp;bbb=1"/>
          <p:cNvSpPr/>
          <p:nvPr/>
        </p:nvSpPr>
        <p:spPr>
          <a:xfrm>
            <a:off x="722376" y="3248474"/>
            <a:ext cx="810158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A.生态浮床的设计需要遵循生态工程的协调、自生、整体原理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.风动曝气的目的主要是促进好氧微生物的繁殖，加速有机污染物分解</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.不定期收割生态浮床上的植物可减少植物遮挡，并减轻水体富营养化</a:t>
            </a:r>
            <a:endParaRPr lang="en-US" altLang="zh-CN" sz="2000" dirty="0"/>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.生态浮床能净化水质、营造水上景观，均体现了生物多样性的直接价值</a:t>
            </a:r>
            <a:endParaRPr lang="en-US" altLang="zh-CN" sz="20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3_AS.10_1#5b33ac490?vop=1&amp;pid=10d810369&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生态工程的基本原理包括协调、自生、整体等，生态浮床属于生态工程设施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，其设计需要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遵循这些原理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，A正确。风动曝气机的作用是向水体中通入空气，增加水中的溶解氧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，充足的溶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解氧能促进好氧微生物的繁殖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，使其更有效地分解水体中的有机污染物，B正确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。生态浮床上的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植物会吸收水体中的氮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、磷等营养物质，通过不定期收割可以清除衰老的组织，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减少植物遮挡，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促进幼嫩组织的生长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，使植物能够更好地吸收水体中的氮、磷等，减轻水体富营养化，C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生态浮床能净化水质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，这属于生物多样性的间接价值；营造水上景观，可被人们观赏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物多样性的直接价值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6316</Words>
  <Application>WPS 演示</Application>
  <PresentationFormat>宽屏</PresentationFormat>
  <Paragraphs>364</Paragraphs>
  <Slides>25</Slides>
  <Notes>25</Notes>
  <HiddenSlides>0</HiddenSlides>
  <MMClips>0</MMClips>
  <ScaleCrop>false</ScaleCrop>
  <HeadingPairs>
    <vt:vector size="6" baseType="variant">
      <vt:variant>
        <vt:lpstr>已用的字体</vt:lpstr>
      </vt:variant>
      <vt:variant>
        <vt:i4>18</vt:i4>
      </vt:variant>
      <vt:variant>
        <vt:lpstr>主题</vt:lpstr>
      </vt:variant>
      <vt:variant>
        <vt:i4>1</vt:i4>
      </vt:variant>
      <vt:variant>
        <vt:lpstr>幻灯片标题</vt:lpstr>
      </vt:variant>
      <vt:variant>
        <vt:i4>25</vt:i4>
      </vt:variant>
    </vt:vector>
  </HeadingPairs>
  <TitlesOfParts>
    <vt:vector size="44" baseType="lpstr">
      <vt:lpstr>Arial</vt:lpstr>
      <vt:lpstr>宋体</vt:lpstr>
      <vt:lpstr>Wingdings</vt:lpstr>
      <vt:lpstr>微软雅黑</vt:lpstr>
      <vt:lpstr>微软雅黑</vt:lpstr>
      <vt:lpstr>等线 (正文)</vt:lpstr>
      <vt:lpstr>等线</vt:lpstr>
      <vt:lpstr>等线 (正文)</vt:lpstr>
      <vt:lpstr>等线 (正文)</vt:lpstr>
      <vt:lpstr>黑体</vt:lpstr>
      <vt:lpstr>黑体</vt:lpstr>
      <vt:lpstr>仿宋</vt:lpstr>
      <vt:lpstr>仿宋</vt:lpstr>
      <vt:lpstr>宋体</vt:lpstr>
      <vt:lpstr>Calibri</vt:lpstr>
      <vt:lpstr>Arial Unicode MS</vt:lpstr>
      <vt:lpstr>Cambria Math</vt:lpstr>
      <vt:lpstr>华文细黑</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蓝天</cp:lastModifiedBy>
  <cp:revision>4</cp:revision>
  <dcterms:created xsi:type="dcterms:W3CDTF">2025-07-30T04:43:00Z</dcterms:created>
  <dcterms:modified xsi:type="dcterms:W3CDTF">2025-08-04T09:49:20Z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FA00C437FA9049B28E13E42AE2888EC7_12</vt:lpwstr>
  </property>
  <property fmtid="{D5CDD505-2E9C-101B-9397-08002B2CF9AE}" pid="3" name="KSOProductBuildVer">
    <vt:lpwstr>2052-12.1.0.21915</vt:lpwstr>
  </property>
</Properties>
</file>