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3" r:id="rId40"/>
    <p:sldId id="294" r:id="rId41"/>
    <p:sldId id="295" r:id="rId42"/>
    <p:sldId id="296" r:id="rId4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437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901c7db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考点1 生态系统的结构</a:t>
            </a:r>
            <a:endParaRPr lang="en-US" sz="28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f8e782ed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考点2 生态系统的功能</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aae081df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考点3 生态系统的稳定性</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3.xml"/><Relationship Id="rId2" Type="http://schemas.openxmlformats.org/officeDocument/2006/relationships/image" Target="../media/image22.png"/><Relationship Id="rId1"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image" Target="../media/image2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3.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image" Target="../media/image3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4.xml"/><Relationship Id="rId1"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4.xml"/><Relationship Id="rId1" Type="http://schemas.openxmlformats.org/officeDocument/2006/relationships/image" Target="../media/image3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12.xml"/><Relationship Id="rId2" Type="http://schemas.openxmlformats.org/officeDocument/2006/relationships/image" Target="../media/image10.png"/><Relationship Id="rId1" Type="http://schemas.openxmlformats.org/officeDocument/2006/relationships/image" Target="../media/image9.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4.xml"/><Relationship Id="rId1" Type="http://schemas.openxmlformats.org/officeDocument/2006/relationships/image" Target="../media/image35.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4.xml"/><Relationship Id="rId1" Type="http://schemas.openxmlformats.org/officeDocument/2006/relationships/image" Target="../media/image3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14.xml"/><Relationship Id="rId2" Type="http://schemas.openxmlformats.org/officeDocument/2006/relationships/image" Target="../media/image38.png"/><Relationship Id="rId1" Type="http://schemas.openxmlformats.org/officeDocument/2006/relationships/image" Target="../media/image37.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4.xml"/><Relationship Id="rId1"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image" Target="../media/image11.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image" Target="../media/image16.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12.xml"/><Relationship Id="rId2" Type="http://schemas.openxmlformats.org/officeDocument/2006/relationships/image" Target="../media/image18.png"/><Relationship Id="rId1"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2.xml"/><Relationship Id="rId1"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_1#c9a48f928?pid=62c3395eb&amp;color=0,0,0&amp;vtp=1&amp;bt=1&amp;bbb=1&amp;hb=1"/>
          <p:cNvSpPr/>
          <p:nvPr/>
        </p:nvSpPr>
        <p:spPr>
          <a:xfrm>
            <a:off x="722376" y="969265"/>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（2）在此生态系统中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，长江江豚占据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个营养级，其能量根本上来自于该食物网中的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16_1#c9a48f928.blank?pid=62c3395eb&amp;color=0,0,0&amp;vpa=7&amp;vtp=1"/>
          <p:cNvSpPr/>
          <p:nvPr/>
        </p:nvSpPr>
        <p:spPr>
          <a:xfrm>
            <a:off x="4932426" y="931165"/>
            <a:ext cx="34131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2000" dirty="0"/>
          </a:p>
        </p:txBody>
      </p:sp>
      <p:sp>
        <p:nvSpPr>
          <p:cNvPr id="4" name="QB_6_AN.17_1#c9a48f928.blank?pid=62c3395eb&amp;color=0,0,0&amp;vpa=8&amp;vtp=1&amp;bbb=1&amp;hb=1"/>
          <p:cNvSpPr/>
          <p:nvPr/>
        </p:nvSpPr>
        <p:spPr>
          <a:xfrm>
            <a:off x="722377" y="931165"/>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浮游植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（或“浮游植物固定的太阳能”）</a:t>
            </a:r>
            <a:endParaRPr lang="en-US" altLang="zh-CN" sz="2000" dirty="0"/>
          </a:p>
        </p:txBody>
      </p:sp>
      <p:sp>
        <p:nvSpPr>
          <p:cNvPr id="5" name="QB_6_AS.18_1#c9a48f928?vop=1&amp;pid=62c3395eb&amp;color=0,0,0&amp;vtp=1&amp;bbb=1&amp;hb=1"/>
          <p:cNvSpPr/>
          <p:nvPr/>
        </p:nvSpPr>
        <p:spPr>
          <a:xfrm>
            <a:off x="722376" y="192036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由食物网可知，长江江豚占据了第三、第四、第五3个营养级。在该食物网中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，所有能量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根本上来自浮游植物固定的太阳能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9_1#770485546?pid=62c3395eb&amp;color=0,0,0&amp;mp=1&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（3）为实现对长江江豚的良好保护，可采取以下措施：其一，据表分析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，从该水域适度去除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使能量更多流向长江江豚；其二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水期打开闸口，使长江江豚饵料鱼类从干流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天鹅洲长江故道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，增加长江江豚食物资源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上措施可提高该水域对长江江豚的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p:sp>
        <p:nvSpPr>
          <p:cNvPr id="3" name="QB_6_AN.20_1#770485546.blank?pid=62c3395eb&amp;color=0,0,0&amp;mp=1&amp;vpa=9&amp;vtp=1&amp;bbb=1"/>
          <p:cNvSpPr/>
          <p:nvPr/>
        </p:nvSpPr>
        <p:spPr>
          <a:xfrm>
            <a:off x="731901" y="1388364"/>
            <a:ext cx="6026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大中型鱼类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（或“鲢、鳙和蒙古鲌等大中型鱼类”）</a:t>
            </a:r>
            <a:endParaRPr lang="en-US" altLang="zh-CN" sz="2000" dirty="0">
              <a:solidFill>
                <a:srgbClr val="00B050"/>
              </a:solidFill>
            </a:endParaRPr>
          </a:p>
        </p:txBody>
      </p:sp>
      <p:sp>
        <p:nvSpPr>
          <p:cNvPr id="4" name="QB_6_AN.21_1#770485546.blank?pid=62c3395eb&amp;color=0,0,0&amp;mp=1&amp;vpa=10&amp;vtp=1&amp;bbb=1"/>
          <p:cNvSpPr/>
          <p:nvPr/>
        </p:nvSpPr>
        <p:spPr>
          <a:xfrm>
            <a:off x="5557901" y="18455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迁入</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22_1#770485546.blank?pid=62c3395eb&amp;color=0,0,0&amp;mp=1&amp;vpa=11&amp;vtp=1&amp;bbb=1"/>
              <p:cNvSpPr/>
              <p:nvPr/>
            </p:nvSpPr>
            <p:spPr>
              <a:xfrm>
                <a:off x="4516501" y="2365502"/>
                <a:ext cx="3173413"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环境容纳量（或“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𝑲</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值”）</a:t>
                </a:r>
                <a:endParaRPr lang="en-US" altLang="zh-CN" sz="2000" dirty="0">
                  <a:solidFill>
                    <a:srgbClr val="00B050"/>
                  </a:solidFill>
                </a:endParaRPr>
              </a:p>
            </p:txBody>
          </p:sp>
        </mc:Choice>
        <mc:Fallback>
          <p:sp>
            <p:nvSpPr>
              <p:cNvPr id="5" name="QB_6_AN.22_1#770485546.blank?pid=62c3395eb&amp;color=0,0,0&amp;mp=1&amp;vpa=11&amp;vtp=1&amp;bbb=1"/>
              <p:cNvSpPr>
                <a:spLocks noRot="1" noChangeAspect="1" noMove="1" noResize="1" noEditPoints="1" noAdjustHandles="1" noChangeArrowheads="1" noChangeShapeType="1" noTextEdit="1"/>
              </p:cNvSpPr>
              <p:nvPr/>
            </p:nvSpPr>
            <p:spPr>
              <a:xfrm>
                <a:off x="4516501" y="2365502"/>
                <a:ext cx="3173413" cy="303784"/>
              </a:xfrm>
              <a:prstGeom prst="rect">
                <a:avLst/>
              </a:prstGeom>
              <a:blipFill rotWithShape="1">
                <a:blip r:embed="rId1"/>
                <a:stretch>
                  <a:fillRect l="-12" t="-3804" r="2" b="-4473"/>
                </a:stretch>
              </a:blipFill>
            </p:spPr>
            <p:txBody>
              <a:bodyPr/>
              <a:lstStyle/>
              <a:p>
                <a:r>
                  <a:rPr lang="zh-CN" altLang="en-US">
                    <a:noFill/>
                  </a:rPr>
                  <a:t> </a:t>
                </a:r>
              </a:p>
            </p:txBody>
          </p:sp>
        </mc:Fallback>
      </mc:AlternateContent>
      <p:sp>
        <p:nvSpPr>
          <p:cNvPr id="6" name="QB_6_AS.23_1#770485546?vop=1&amp;pid=62c3395eb&amp;color=0,0,0&amp;vtp=1&amp;bbb=1&amp;hb=1"/>
          <p:cNvSpPr/>
          <p:nvPr/>
        </p:nvSpPr>
        <p:spPr>
          <a:xfrm>
            <a:off x="722376" y="2834767"/>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根据题意，与长江江豚的饵料鱼类短颌鲚等小型鱼类存在种间竞争关系的鲢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、鳙等大中型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，以及通过捕食降低短颌鲚等小型鱼类生物量的蒙古鲌等大中型鱼类在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2021年生物量急剧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，这是长江江豚的饵料鱼类生物量显著降低的直接原因，需适度去除鲢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、鳙和蒙古鲌等大中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型鱼类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。采取“在丰水期打开闸口”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这一措施的目的是提高该水域长江江豚饵料鱼类的迁入率，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增加长江江豚食物资源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。以上措施可以改善长江江豚的资源水平，使其食物资源更加丰富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该水域对长江江豚的环境容纳量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Effect transition="in" filter="fade">
                                      <p:cBhvr>
                                        <p:cTn id="43" dur="500"/>
                                        <p:tgtEl>
                                          <p:spTgt spid="6">
                                            <p:txEl>
                                              <p:pRg st="3" end="3"/>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4" end="4"/>
                                            </p:txEl>
                                          </p:spTgt>
                                        </p:tgtEl>
                                        <p:attrNameLst>
                                          <p:attrName>style.visibility</p:attrName>
                                        </p:attrNameLst>
                                      </p:cBhvr>
                                      <p:to>
                                        <p:strVal val="visible"/>
                                      </p:to>
                                    </p:set>
                                    <p:animEffect transition="in" filter="fade">
                                      <p:cBhvr>
                                        <p:cTn id="46" dur="500"/>
                                        <p:tgtEl>
                                          <p:spTgt spid="6">
                                            <p:txEl>
                                              <p:pRg st="4" end="4"/>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5" end="5"/>
                                            </p:txEl>
                                          </p:spTgt>
                                        </p:tgtEl>
                                        <p:attrNameLst>
                                          <p:attrName>style.visibility</p:attrName>
                                        </p:attrNameLst>
                                      </p:cBhvr>
                                      <p:to>
                                        <p:strVal val="visible"/>
                                      </p:to>
                                    </p:set>
                                    <p:animEffect transition="in" filter="fade">
                                      <p:cBhvr>
                                        <p:cTn id="49"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4_1#ddc2bfc55?pid=f8e782edd&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［湖南2025·13］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某人擅自在一湖泊中“放生”大量鲶鱼。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短期内鲶鱼大量死亡，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导致水质恶化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，造成生态资源损失，此人被判承担相关责任。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5_1#ddc2bfc55.bracket?pid=f8e782edd&amp;color=0,0,0&amp;vpa=12&amp;vtp=1&amp;bbb=1"/>
          <p:cNvSpPr/>
          <p:nvPr/>
        </p:nvSpPr>
        <p:spPr>
          <a:xfrm>
            <a:off x="9812401" y="1410150"/>
            <a:ext cx="7493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ABD</a:t>
            </a:r>
            <a:endParaRPr lang="en-US" altLang="zh-CN" sz="2000" dirty="0"/>
          </a:p>
        </p:txBody>
      </p:sp>
      <p:sp>
        <p:nvSpPr>
          <p:cNvPr id="4" name="QC_5_BD.24_2#ddc2bfc55.choices?pid=f8e782edd&amp;color=0,0,0&amp;vtp=1&amp;bbb=1"/>
          <p:cNvSpPr/>
          <p:nvPr/>
        </p:nvSpPr>
        <p:spPr>
          <a:xfrm>
            <a:off x="722376" y="18768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.鲶鱼同化的能量可用于自身生长发育繁殖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.鲶鱼死亡的原因可能是水体中氧气不足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C.鲶鱼死亡与水质恶化间存在负反馈调节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.移除死鱼有助于缩短该湖泊恢复原状的时间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6_1#ddc2bfc55?vop=1&amp;pid=f8e782ed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鲶鱼同化的能量一部分以热能形式散失，一部分用于自身生长发育和繁殖，A正确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湖泊中的溶氧量维持在一定的水平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，短期内大量鲶鱼的输入会破坏溶解氧平衡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，水体中溶氧量不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足引发鲶鱼大量死亡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，B正确；短期内鲶鱼大量死亡会导致水质恶化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，水质恶化会进一步导致鲶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鱼的死亡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，该过程属于正反馈调节，C错误；死鱼腐烂过程中会消耗水中的氧气、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释放有毒物质，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导致水质恶化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，进而影响其他水生生物的生存，自然恢复依赖分解者的分解作用，比较缓慢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移除死鱼有助于缩短该湖泊恢复原状的时间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7_1#1c565a21d?pid=f8e782ed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［湖北2024·7］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研究发现，某种芦鹀分布在不同地区的三个种群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，因栖息地环境的差异导致声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音信号发生分歧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。不同芦鹀种群的两个和求偶有关的鸣唱特征，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相较于其他鸣唱特征有明显分歧。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因此推测和求偶有关的鸣唱特征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，在芦鹀的早期物种形成过程中有重要作用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8_1#1c565a21d.bracket?pid=f8e782edd&amp;color=0,0,0&amp;vpa=13&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7_2#1c565a21d.choices?pid=f8e782edd&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A.芦鹀的鸣唱声属于物理信息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.求偶的鸣唱特征是芦鹀与栖息环境之间协同进化的结果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.芦鹀之间通过鸣唱形成信息流，芦鹀既是信息源又是信息受体</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.和求偶有关的鸣唱特征的差异，表明这三个芦鹀种群存在生殖隔离</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9_1#1c565a21d?vop=1&amp;pid=f8e782edd&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声音属于物理信息，A正确；由题意可知，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因栖息地环境的差异导致声音信号发生分歧，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说明求偶的鸣唱特征是芦鹀与栖息环境之间协同进化的结果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信息产生的部位是信息源，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信息接收的生物或其部位是信息受体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，生态系统中的生物种群之间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，以及它们内部都有信息的产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生与交流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，能够形成信息流，故芦鹀之间可通过鸣唱形成信息流，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芦鹀既是信息源又是信息受体，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正确；题目中“某种芦鹀”表明这三个种群属于一个物种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，所以这三个芦鹀种群不存在生殖隔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30_1#485ca50d4?htil=4&amp;pid=f8e782edd&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95022" y="1054295"/>
            <a:ext cx="3044952" cy="21762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30_2#485ca50d4?htil=4&amp;pid=f8e782edd&amp;color=0,0,0&amp;vtp=1&amp;bt=1&amp;bbb=1&amp;hb=1&amp;hs=1"/>
          <p:cNvSpPr/>
          <p:nvPr/>
        </p:nvSpPr>
        <p:spPr>
          <a:xfrm>
            <a:off x="722376" y="972000"/>
            <a:ext cx="7571232"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6.（不定项）</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［黑吉辽2024·16</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如图为某红松人工林能量流动的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调查结果。此森林的初级生产量有很大部分是沿着碎屑食物链流动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，表现为枯枝落叶和倒木被分解者分解，剩余积累于土壤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31_1#485ca50d4.bracket?pid=f8e782edd&amp;color=0,0,0&amp;vpa=14&amp;vtp=1&amp;bbb=1"/>
          <p:cNvSpPr/>
          <p:nvPr/>
        </p:nvSpPr>
        <p:spPr>
          <a:xfrm>
            <a:off x="3754501" y="2324550"/>
            <a:ext cx="55721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CD</a:t>
            </a:r>
            <a:endParaRPr lang="en-US" altLang="zh-CN" sz="2000" dirty="0"/>
          </a:p>
        </p:txBody>
      </p:sp>
      <p:sp>
        <p:nvSpPr>
          <p:cNvPr id="5" name="QC_5_BD.30_3#485ca50d4?htil=4&amp;pid=f8e782edd&amp;color=0,0,0&amp;vtp=1&amp;bbb=1&amp;hb=1&amp;hs=1"/>
          <p:cNvSpPr/>
          <p:nvPr/>
        </p:nvSpPr>
        <p:spPr>
          <a:xfrm>
            <a:off x="722376" y="2791274"/>
            <a:ext cx="7571232"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植物所固定的太阳能或所制造的有机物质称为初级生产量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包括净初级生产量和自身呼吸消耗的能量</a:t>
            </a:r>
            <a:endParaRPr lang="en-US" altLang="zh-CN" sz="2000" dirty="0"/>
          </a:p>
        </p:txBody>
      </p:sp>
      <mc:AlternateContent xmlns:mc="http://schemas.openxmlformats.org/markup-compatibility/2006">
        <mc:Choice xmlns:a14="http://schemas.microsoft.com/office/drawing/2010/main" Requires="a14">
          <p:sp>
            <p:nvSpPr>
              <p:cNvPr id="6" name="QC_5_BD.30_4#485ca50d4.choices?pid=f8e782edd&amp;color=0,0,0&amp;vtp=1&amp;bbb=1&amp;hs=1"/>
              <p:cNvSpPr/>
              <p:nvPr/>
            </p:nvSpPr>
            <p:spPr>
              <a:xfrm>
                <a:off x="722376" y="3656652"/>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是太阳照射到生态系统的能量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属于未被利用的能量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占净初级生产量的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的产生过程是物质循环的必要环节</a:t>
                </a:r>
                <a:endParaRPr lang="en-US" altLang="zh-CN" sz="2000" dirty="0"/>
              </a:p>
            </p:txBody>
          </p:sp>
        </mc:Choice>
        <mc:Fallback>
          <p:sp>
            <p:nvSpPr>
              <p:cNvPr id="6" name="QC_5_BD.30_4#485ca50d4.choices?pid=f8e782edd&amp;color=0,0,0&amp;vtp=1&amp;bbb=1&amp;hs=1"/>
              <p:cNvSpPr>
                <a:spLocks noRot="1" noChangeAspect="1" noMove="1" noResize="1" noEditPoints="1" noAdjustHandles="1" noChangeArrowheads="1" noChangeShapeType="1" noTextEdit="1"/>
              </p:cNvSpPr>
              <p:nvPr/>
            </p:nvSpPr>
            <p:spPr>
              <a:xfrm>
                <a:off x="722376" y="3656652"/>
                <a:ext cx="10753344" cy="843153"/>
              </a:xfrm>
              <a:prstGeom prst="rect">
                <a:avLst/>
              </a:prstGeom>
              <a:blipFill rotWithShape="1">
                <a:blip r:embed="rId2"/>
                <a:stretch>
                  <a:fillRect l="-4" t="-38" b="-539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2_1#485ca50d4?vop=1&amp;pid=f8e782edd&amp;color=0,0,0&amp;vtp=1&amp;bt=1&amp;bbb=1&amp;hb=1"/>
              <p:cNvSpPr/>
              <p:nvPr/>
            </p:nvSpPr>
            <p:spPr>
              <a:xfrm>
                <a:off x="722376" y="969264"/>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能量流动计算的关键是把能量的输入和输出关系弄清楚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，能量是守恒的，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所以输入量等于输出量。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该红松人工林中输入量就是生产者固定的太阳能总量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，也就是该题的初级生产量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，输出量包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括两大部分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，一是自身呼吸作用以热能形式散失的能量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；二是用于自身生长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，即该题中的净初级生产量。</a:t>
                </a:r>
                <a:endParaRPr lang="en-US" altLang="zh-CN" sz="2000" dirty="0"/>
              </a:p>
            </p:txBody>
          </p:sp>
        </mc:Choice>
        <mc:Fallback>
          <p:sp>
            <p:nvSpPr>
              <p:cNvPr id="2" name="QC_5_EX.32_1#485ca50d4?vop=1&amp;pid=f8e782edd&amp;color=0,0,0&amp;vtp=1&amp;bt=1&amp;bbb=1&amp;hb=1"/>
              <p:cNvSpPr>
                <a:spLocks noRot="1" noChangeAspect="1" noMove="1" noResize="1" noEditPoints="1" noAdjustHandles="1" noChangeArrowheads="1" noChangeShapeType="1" noTextEdit="1"/>
              </p:cNvSpPr>
              <p:nvPr/>
            </p:nvSpPr>
            <p:spPr>
              <a:xfrm>
                <a:off x="722376" y="969264"/>
                <a:ext cx="10753344" cy="2240534"/>
              </a:xfrm>
              <a:prstGeom prst="rect">
                <a:avLst/>
              </a:prstGeom>
              <a:blipFill rotWithShape="1">
                <a:blip r:embed="rId1"/>
                <a:stretch>
                  <a:fillRect l="-4" t="-11" r="-2764" b="-201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3_1#485ca50d4?vop=1&amp;pid=f8e782edd&amp;color=0,0,0&amp;vtp=1&amp;bt=1&amp;bbb=1&amp;hb=1"/>
              <p:cNvSpPr/>
              <p:nvPr/>
            </p:nvSpPr>
            <p:spPr>
              <a:xfrm>
                <a:off x="722376" y="972000"/>
                <a:ext cx="10753344" cy="3205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由思路导引可知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是生产者通过光合作用固定的能量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，而不是太阳照射到生态系统的能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，且实际上生产者通过光合作用固定的能量只占其中很少的一部分，A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，为生产者自身呼吸作用消耗的能量，B错误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为净初级生产量</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占净初级生产量的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的产生过程是分解者通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过分解作用释放能量的过程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，该过程将有机物转化为无机物，是物质循环的必要环节，D正确。</a:t>
                </a:r>
                <a:endParaRPr lang="en-US" altLang="zh-CN" sz="22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易错警示流经生态系统的总能量是生产者所固定的太阳能总量，而不是照射在该生态系统的太阳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能总量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33_1#485ca50d4?vop=1&amp;pid=f8e782edd&amp;color=0,0,0&amp;vtp=1&amp;bt=1&amp;bbb=1&amp;hb=1"/>
              <p:cNvSpPr>
                <a:spLocks noRot="1" noChangeAspect="1" noMove="1" noResize="1" noEditPoints="1" noAdjustHandles="1" noChangeArrowheads="1" noChangeShapeType="1" noTextEdit="1"/>
              </p:cNvSpPr>
              <p:nvPr/>
            </p:nvSpPr>
            <p:spPr>
              <a:xfrm>
                <a:off x="722376" y="972000"/>
                <a:ext cx="10753344" cy="3205734"/>
              </a:xfrm>
              <a:prstGeom prst="rect">
                <a:avLst/>
              </a:prstGeom>
              <a:blipFill rotWithShape="1">
                <a:blip r:embed="rId1"/>
                <a:stretch>
                  <a:fillRect l="-4" t="-14" r="-1435" b="-14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7d16d34e8?pid=f8e782ed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某时刻某动物种群所有个体的有机物中的总能量为①,一段时间后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，此种群所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有存活个体的有机物中的总能量为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②,此种群在这段时间内通过呼吸作用散失的总能量为③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时间内死亡个体的有机物中的总能量为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④。此种群在此期间无迁入迁出，无个体被捕食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，估算这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段时间内用于此种群生长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、发育和繁殖的总能量时，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应使用的表达式为(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7d16d34e8.bracket?pid=f8e782edd&amp;color=0,0,0&amp;vpa=15&amp;vtp=1"/>
          <p:cNvSpPr/>
          <p:nvPr/>
        </p:nvSpPr>
        <p:spPr>
          <a:xfrm>
            <a:off x="8796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mc:AlternateContent xmlns:mc="http://schemas.openxmlformats.org/markup-compatibility/2006">
        <mc:Choice xmlns:a14="http://schemas.microsoft.com/office/drawing/2010/main" Requires="a14">
          <p:sp>
            <p:nvSpPr>
              <p:cNvPr id="4" name="QC_5_BD.34_2#7d16d34e8.choices?pid=f8e782edd&amp;color=0,0,0&amp;vtp=1&amp;bbb=1"/>
              <p:cNvSpPr/>
              <p:nvPr/>
            </p:nvSpPr>
            <p:spPr>
              <a:xfrm>
                <a:off x="722376" y="2785686"/>
                <a:ext cx="10753344" cy="400050"/>
              </a:xfrm>
              <a:prstGeom prst="rect">
                <a:avLst/>
              </a:prstGeom>
              <a:noFill/>
            </p:spPr>
            <p:txBody>
              <a:bodyPr wrap="none" lIns="0" tIns="0" rIns="0" bIns="0" rtlCol="0" anchor="t"/>
              <a:lstStyle/>
              <a:p>
                <a:pPr latinLnBrk="1">
                  <a:lnSpc>
                    <a:spcPts val="3600"/>
                  </a:lnSpc>
                  <a:tabLst>
                    <a:tab pos="2475230" algn="l"/>
                    <a:tab pos="4925060" algn="l"/>
                    <a:tab pos="793369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4" name="QC_5_BD.34_2#7d16d34e8.choices?pid=f8e782edd&amp;color=0,0,0&amp;vtp=1&amp;bbb=1"/>
              <p:cNvSpPr>
                <a:spLocks noRot="1" noChangeAspect="1" noMove="1" noResize="1" noEditPoints="1" noAdjustHandles="1" noChangeArrowheads="1" noChangeShapeType="1" noTextEdit="1"/>
              </p:cNvSpPr>
              <p:nvPr/>
            </p:nvSpPr>
            <p:spPr>
              <a:xfrm>
                <a:off x="722376" y="2785686"/>
                <a:ext cx="10753344" cy="400050"/>
              </a:xfrm>
              <a:prstGeom prst="rect">
                <a:avLst/>
              </a:prstGeom>
              <a:blipFill rotWithShape="1">
                <a:blip r:embed="rId1"/>
                <a:stretch>
                  <a:fillRect l="-4" t="-144" b="-1414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ff7d7f9c.fixed?pid=0572b89e0&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bff7d7f9c.fixed?pid=0572b89e0&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第3章高考强化</a:t>
            </a:r>
            <a:endParaRPr lang="en-US" altLang="zh-CN" sz="4400" dirty="0"/>
          </a:p>
        </p:txBody>
      </p:sp>
      <p:pic>
        <p:nvPicPr>
          <p:cNvPr id="4" name="C_3#bff7d7f9c.fixed?pid=0572b89e0&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ff7d7f9c.fixed?pid=0572b89e0&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6_1#7d16d34e8?vop=1&amp;pid=f8e782edd&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由题意可知，这段时间内该种群积累的有机物中的总能量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这段时间内所有存活个体和死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亡个体的有机物中的总能量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-初始状态种群所有个体的有机物中的总能量，即</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④</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时间内该种群用于生长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、发育和繁殖的总能量为这段时间内该种群积累的有机物中的总能量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mc:Choice>
        <mc:Fallback>
          <p:sp>
            <p:nvSpPr>
              <p:cNvPr id="2" name="QC_5_AS.36_1#7d16d34e8?vop=1&amp;pid=f8e782edd&amp;color=0,0,0&amp;vtp=1&amp;bt=1&amp;bbb=1&amp;hb=1"/>
              <p:cNvSpPr>
                <a:spLocks noRot="1" noChangeAspect="1" noMove="1" noResize="1" noEditPoints="1" noAdjustHandles="1" noChangeArrowheads="1" noChangeShapeType="1" noTextEdit="1"/>
              </p:cNvSpPr>
              <p:nvPr/>
            </p:nvSpPr>
            <p:spPr>
              <a:xfrm>
                <a:off x="722376" y="972000"/>
                <a:ext cx="10753344" cy="1783334"/>
              </a:xfrm>
              <a:prstGeom prst="rect">
                <a:avLst/>
              </a:prstGeom>
              <a:blipFill rotWithShape="1">
                <a:blip r:embed="rId1"/>
                <a:stretch>
                  <a:fillRect l="-4" t="-25"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7_1#7d16d34e8?vop=1&amp;pid=f8e782edd&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关键点拨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除最高营养级外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，某营养级同化能量的去向包括呼吸作用散失的能量、流向分解者的能量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下一营养级的能量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，未利用的能量需要根据情况判断是否需要考虑。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8_1#66be92438?pid=f8e782edd&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［湖北2025·11］</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蚯蚓通常栖息在阴暗、潮湿的土壤环境中，以落叶、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禽畜粪便和线虫等为食。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四溴双酚</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是土壤中常见的污染物之一。科研人员以蚯蚓为实验对象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，将其培养在浓度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mg</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kg</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污染土壤中进行30天富集实验，然后将蚯蚓转至干净土壤进行30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天排出实验，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实验结果如图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38_1#66be92438?pid=f8e782edd&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2504" b="-2583"/>
                </a:stretch>
              </a:blipFill>
            </p:spPr>
            <p:txBody>
              <a:bodyPr/>
              <a:lstStyle/>
              <a:p>
                <a:r>
                  <a:rPr lang="zh-CN" altLang="en-US">
                    <a:noFill/>
                  </a:rPr>
                  <a:t> </a:t>
                </a:r>
              </a:p>
            </p:txBody>
          </p:sp>
        </mc:Fallback>
      </mc:AlternateContent>
      <p:sp>
        <p:nvSpPr>
          <p:cNvPr id="3" name="QC_5_AN.39_1#66be92438.bracket?pid=f8e782edd&amp;color=0,0,0&amp;vpa=16&amp;vtp=1"/>
          <p:cNvSpPr/>
          <p:nvPr/>
        </p:nvSpPr>
        <p:spPr>
          <a:xfrm>
            <a:off x="4732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38_2#66be92438?htil=5&amp;pid=f8e782edd&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492380" y="2866077"/>
            <a:ext cx="2834640" cy="19202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38_3#66be92438.choices?htil=5&amp;pid=f8e782edd&amp;color=0,0,0&amp;vtp=1&amp;bbb=1&amp;hb=1"/>
              <p:cNvSpPr/>
              <p:nvPr/>
            </p:nvSpPr>
            <p:spPr>
              <a:xfrm>
                <a:off x="722376" y="2791274"/>
                <a:ext cx="77815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A.蚯蚓在生态系统中既是消费者也是分解者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.蚯蚓对</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的富集效应在20天以后趋于饱和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.该实验结束时蚯蚓被其他捕食者所食，</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不会沿食物链传递</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.15天时蚯蚓体内富集的</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浓度约是初始实验环境中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TBBPA</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的8</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倍</a:t>
                </a:r>
                <a:endParaRPr lang="en-US" altLang="zh-CN" sz="2000" dirty="0"/>
              </a:p>
            </p:txBody>
          </p:sp>
        </mc:Choice>
        <mc:Fallback>
          <p:sp>
            <p:nvSpPr>
              <p:cNvPr id="5" name="QC_5_BD.38_3#66be92438.choices?htil=5&amp;pid=f8e782edd&amp;color=0,0,0&amp;vtp=1&amp;bbb=1&amp;hb=1"/>
              <p:cNvSpPr>
                <a:spLocks noRot="1" noChangeAspect="1" noMove="1" noResize="1" noEditPoints="1" noAdjustHandles="1" noChangeArrowheads="1" noChangeShapeType="1" noTextEdit="1"/>
              </p:cNvSpPr>
              <p:nvPr/>
            </p:nvSpPr>
            <p:spPr>
              <a:xfrm>
                <a:off x="722376" y="2791274"/>
                <a:ext cx="7781544" cy="2265934"/>
              </a:xfrm>
              <a:prstGeom prst="rect">
                <a:avLst/>
              </a:prstGeom>
              <a:blipFill rotWithShape="1">
                <a:blip r:embed="rId3"/>
                <a:stretch>
                  <a:fillRect l="-5" t="-20" b="-198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0_1#66be92438?vop=1&amp;pid=f8e782edd&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40_2#66be92438?vop=1&amp;pid=f8e782edd&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31336" y="1511300"/>
            <a:ext cx="4526280" cy="319125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1_1#66be92438?vop=1&amp;pid=f8e782edd&amp;color=0,0,0&amp;vtp=1&amp;bt=1&amp;bbb=1"/>
          <p:cNvSpPr/>
          <p:nvPr/>
        </p:nvSpPr>
        <p:spPr>
          <a:xfrm>
            <a:off x="722376" y="972000"/>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蚯蚓以落叶、禽畜粪便为食说明其是分解者，以线虫为食说明其是消费者，A正确。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2_1#d1e243a53?pid=f8e782edd&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［北京2025·12］</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塞罕坝曾森林茂密，后来由于人类活动破坏而逐渐变成荒原。上世纪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60年代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，林业工人不断努力，种植了华北落叶松等多种树木，如今已将森林覆盖率提高到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成为人类改善自然环境的典范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2_1#d1e243a53?pid=f8e782edd&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2752" b="-3491"/>
                </a:stretch>
              </a:blipFill>
            </p:spPr>
            <p:txBody>
              <a:bodyPr/>
              <a:lstStyle/>
              <a:p>
                <a:r>
                  <a:rPr lang="zh-CN" altLang="en-US">
                    <a:noFill/>
                  </a:rPr>
                  <a:t> </a:t>
                </a:r>
              </a:p>
            </p:txBody>
          </p:sp>
        </mc:Fallback>
      </mc:AlternateContent>
      <p:sp>
        <p:nvSpPr>
          <p:cNvPr id="3" name="QC_5_AN.43_1#d1e243a53.bracket?pid=f8e782edd&amp;color=0,0,0&amp;vpa=17&amp;vtp=1"/>
          <p:cNvSpPr/>
          <p:nvPr/>
        </p:nvSpPr>
        <p:spPr>
          <a:xfrm>
            <a:off x="651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2_2#d1e243a53.choices?pid=f8e782edd&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A.塞罕坝造林经验可推广到各类荒原的治理，以提高森林覆盖率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.植树造林时要尽量种植多种树木，以利于提高生态系统稳定性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.塞罕坝的变化说明，人类活动可以影响群落演替的进程和方向</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.与上世纪60年代相比，现在塞罕坝生态系统的固碳量大幅增加</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4_1#d1e243a53?vop=1&amp;pid=f8e782edd&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不同荒原的气候环境不同，物种组成也不同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，因此塞罕坝的造林经验不能推广到各类荒原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的治理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，A错误；植树造林时种植多种树木，可以提高生态系统的物种多样性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，进而提高生态系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，B正确；由于人类活动的破坏和治理，塞罕坝经历了森林</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荒原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明人类活动可以影响群落演替的进程和方向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，C正确；从上世纪60年代以来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，塞罕坝由荒原变为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森林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，植物种类和数量增多，固碳量大幅增加，D正确。</a:t>
                </a:r>
                <a:endParaRPr lang="en-US" altLang="zh-CN" sz="2200" dirty="0"/>
              </a:p>
            </p:txBody>
          </p:sp>
        </mc:Choice>
        <mc:Fallback>
          <p:sp>
            <p:nvSpPr>
              <p:cNvPr id="2" name="QC_5_AS.44_1#d1e243a53?vop=1&amp;pid=f8e782edd&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rotWithShape="1">
                <a:blip r:embed="rId1"/>
                <a:stretch>
                  <a:fillRect l="-4" t="-20" r="-1116" b="-200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5_1#de6290a10?pid=aae081df5&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［河北2025·10］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口袋公园是指在城市中利用零星空地建设的小型绿地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，可满足群众就近休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闲需求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，为群众增添身边的绿、眼前的美。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下列分析错误的是(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6_1#de6290a10.bracket?pid=aae081df5&amp;color=0,0,0&amp;vpa=18&amp;vtp=1"/>
          <p:cNvSpPr/>
          <p:nvPr/>
        </p:nvSpPr>
        <p:spPr>
          <a:xfrm>
            <a:off x="7780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4" name="QC_5_BD.45_2#de6290a10.choices?pid=aae081df5&amp;color=0,0,0&amp;vtp=1&amp;bbb=1"/>
              <p:cNvSpPr/>
              <p:nvPr/>
            </p:nvSpPr>
            <p:spPr>
              <a:xfrm>
                <a:off x="722376" y="18246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A.大量口袋公园的建设有效增加了绿地面积，有助于吸收和固定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.适当提高口袋公园的植物多样性，可增强其抵抗力稳定性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.口袋公园生态系统不具备自我调节能力，需依赖人工维护</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.从空地到公园，鸟类等动物类群逐渐丰富，加快了生态系统的物质循环</a:t>
                </a:r>
                <a:endParaRPr lang="en-US" altLang="zh-CN" sz="2000" dirty="0"/>
              </a:p>
            </p:txBody>
          </p:sp>
        </mc:Choice>
        <mc:Fallback>
          <p:sp>
            <p:nvSpPr>
              <p:cNvPr id="4" name="QC_5_BD.45_2#de6290a10.choices?pid=aae081df5&amp;color=0,0,0&amp;vtp=1&amp;bbb=1"/>
              <p:cNvSpPr>
                <a:spLocks noRot="1" noChangeAspect="1" noMove="1" noResize="1" noEditPoints="1" noAdjustHandles="1" noChangeArrowheads="1" noChangeShapeType="1" noTextEdit="1"/>
              </p:cNvSpPr>
              <p:nvPr/>
            </p:nvSpPr>
            <p:spPr>
              <a:xfrm>
                <a:off x="722376" y="1824677"/>
                <a:ext cx="10753344" cy="1796034"/>
              </a:xfrm>
              <a:prstGeom prst="rect">
                <a:avLst/>
              </a:prstGeom>
              <a:blipFill rotWithShape="1">
                <a:blip r:embed="rId1"/>
                <a:stretch>
                  <a:fillRect l="-4" t="-18"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7_1#de6290a10?vop=1&amp;pid=aae081df5&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结合题目信息分析可知，口袋公园是指在城市中利用零星空地建设的小型绿地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，有效增加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了绿地面积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，有助于吸收和固定</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CO</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，A正确；适当提高口袋公园的植物多样性，为鸟类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等动物提供更多食物和栖息空间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，可使生态系统的营养结构更加复杂，自我调节能力提高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力稳定性增强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，B正确；口袋公园生态系统具备一定的自我调节能力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，但若要长期保持该系统稳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，需依赖人工维护，C错误；从空地到公园，鸟类等动物类群丰富度增加，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意味着消费者增加，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有利于加快生态系统的物质循环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47_1#de6290a10?vop=1&amp;pid=aae081df5&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984"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8_1#de6290a10?vop=1&amp;pid=aae081df5&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生态系统具备一定的自我调节能力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，一般来说，人工生态系统生物种类较少，食物网简单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调节能力较弱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，需要进行人为干预才能维持相对稳定。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e72b3eec9?pid=901c7db92&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［黑吉辽蒙2025·5］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如图为某森林生态系统的部分食物网。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e72b3eec9.bracket?pid=901c7db92&amp;color=0,0,0&amp;vpa=1&amp;vtp=1"/>
          <p:cNvSpPr/>
          <p:nvPr/>
        </p:nvSpPr>
        <p:spPr>
          <a:xfrm>
            <a:off x="9896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_2#e72b3eec9?htil=1&amp;pid=901c7db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352301" y="1511300"/>
            <a:ext cx="2368296"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e72b3eec9.choices?htil=1&amp;pid=901c7db92&amp;color=0,0,0&amp;vtp=1&amp;bbb=1"/>
              <p:cNvSpPr/>
              <p:nvPr/>
            </p:nvSpPr>
            <p:spPr>
              <a:xfrm>
                <a:off x="722376" y="1436497"/>
                <a:ext cx="82478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A.图中的生物及其非生物环境构成生态系统</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.野猪数量下降时，虎对豹的排斥加剧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.图中的食物网共由6条食物链组成</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.树木同化的能量约有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流入野猪</a:t>
                </a:r>
                <a:endParaRPr lang="en-US" altLang="zh-CN" sz="2000" dirty="0"/>
              </a:p>
            </p:txBody>
          </p:sp>
        </mc:Choice>
        <mc:Fallback>
          <p:sp>
            <p:nvSpPr>
              <p:cNvPr id="5" name="QC_5_BD.1_3#e72b3eec9.choices?htil=1&amp;pid=901c7db92&amp;color=0,0,0&amp;vtp=1&amp;bbb=1"/>
              <p:cNvSpPr>
                <a:spLocks noRot="1" noChangeAspect="1" noMove="1" noResize="1" noEditPoints="1" noAdjustHandles="1" noChangeArrowheads="1" noChangeShapeType="1" noTextEdit="1"/>
              </p:cNvSpPr>
              <p:nvPr/>
            </p:nvSpPr>
            <p:spPr>
              <a:xfrm>
                <a:off x="722376" y="1436497"/>
                <a:ext cx="8247888" cy="1796034"/>
              </a:xfrm>
              <a:prstGeom prst="rect">
                <a:avLst/>
              </a:prstGeom>
              <a:blipFill rotWithShape="1">
                <a:blip r:embed="rId2"/>
                <a:stretch>
                  <a:fillRect l="-5" t="-7" r="3" b="-252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1#ebfc709a0?pid=aae081df5&amp;color=0,0,0&amp;vtp=1&amp;bt=1&amp;bbb=1&amp;hb=1"/>
          <p:cNvSpPr/>
          <p:nvPr/>
        </p:nvSpPr>
        <p:spPr>
          <a:xfrm>
            <a:off x="722376" y="972000"/>
            <a:ext cx="10753344" cy="13134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［陕晋宁青2025·20］</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过度放牧会导致土地退化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，禁牧封育是防治荒漠化和开展风沙治理的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重要措施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。研究人员在黄土高原半干旱区对不同禁牧封育年限的群落开展植物多样性调查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如下表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。其中，辛普森多样性指数越大表示群落物种多样性水平越高。回答下列问题。</a:t>
            </a:r>
            <a:endParaRPr lang="en-US" altLang="zh-CN" sz="2000" dirty="0"/>
          </a:p>
        </p:txBody>
      </p:sp>
      <p:graphicFrame>
        <p:nvGraphicFramePr>
          <p:cNvPr id="31" name="QO_5_BD.49_2#ebfc709a0?colgroup=9,14,7,8&amp;pid=aae081df5&amp;color=0,0,0&amp;vtp=1&amp;bbb=1"/>
          <p:cNvGraphicFramePr>
            <a:graphicFrameLocks noGrp="1"/>
          </p:cNvGraphicFramePr>
          <p:nvPr/>
        </p:nvGraphicFramePr>
        <p:xfrm>
          <a:off x="722376" y="2418403"/>
          <a:ext cx="10754377" cy="2973959"/>
        </p:xfrm>
        <a:graphic>
          <a:graphicData uri="http://schemas.openxmlformats.org/drawingml/2006/table">
            <a:tbl>
              <a:tblPr/>
              <a:tblGrid>
                <a:gridCol w="2493108"/>
                <a:gridCol w="939432"/>
                <a:gridCol w="1454313"/>
                <a:gridCol w="1436247"/>
                <a:gridCol w="2075627"/>
                <a:gridCol w="2355650"/>
              </a:tblGrid>
              <a:tr h="421132">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禁牧封育时长（</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3">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物种数</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c hMerge="1">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物种总数（种）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rowSpan="2">
                  <a:txBody>
                    <a:bodyPr/>
                    <a:lstStyle/>
                    <a:p>
                      <a:pPr algn="ctr" latinLnBrk="1" hangingPunct="0">
                        <a:lnSpc>
                          <a:spcPts val="30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辛普森多样性指数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半灌木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一年生草本</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cPr/>
                </a:tc>
                <a:tc vMerge="1">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49_3#ebfc709a0?pid=aae081df5&amp;color=0,0,0&amp;mp=1&amp;tib=255,255,255&amp;vtp=1&amp;bt=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07992" y="972000"/>
            <a:ext cx="3182112" cy="306324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0_1#9db31fef2?pid=ebfc709a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（1）开展植物种群密度调查时常用样方法。研究区域的植物分布不均匀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，理论上样方设置较合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理的是图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填“A”“B”或“C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1_1#9db31fef2.blank?pid=ebfc709a0&amp;color=0,0,0&amp;vpa=19&amp;vtp=1"/>
          <p:cNvSpPr/>
          <p:nvPr/>
        </p:nvSpPr>
        <p:spPr>
          <a:xfrm>
            <a:off x="2878201" y="13720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B_6_AN.52_1#9db31fef2.blank?pid=ebfc709a0&amp;color=0,0,0&amp;vpa=20&amp;vtp=1&amp;bbb=1"/>
          <p:cNvSpPr/>
          <p:nvPr/>
        </p:nvSpPr>
        <p:spPr>
          <a:xfrm>
            <a:off x="7355332" y="1372050"/>
            <a:ext cx="120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随机取样</a:t>
            </a:r>
            <a:endParaRPr lang="en-US" altLang="zh-CN" sz="2000" dirty="0"/>
          </a:p>
        </p:txBody>
      </p:sp>
      <p:sp>
        <p:nvSpPr>
          <p:cNvPr id="5" name="QB_6_AS.53_1#9db31fef2?vop=1&amp;pid=ebfc709a0&amp;color=0,0,0&amp;vtp=1&amp;bbb=1"/>
          <p:cNvSpPr/>
          <p:nvPr/>
        </p:nvSpPr>
        <p:spPr>
          <a:xfrm>
            <a:off x="722376" y="1860174"/>
            <a:ext cx="10753344" cy="434785"/>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样方法调查种群密度的关键是要做到随机取样，避免主观因素对调查结果的干扰。</a:t>
            </a:r>
            <a:endParaRPr lang="en-US" altLang="zh-CN" sz="2200" dirty="0"/>
          </a:p>
        </p:txBody>
      </p:sp>
      <p:sp>
        <p:nvSpPr>
          <p:cNvPr id="6" name="QB_6_BD.54_1#184c1a2d2?pid=ebfc709a0&amp;color=0,0,0&amp;vtp=1&amp;bbb=1&amp;hb=1"/>
          <p:cNvSpPr/>
          <p:nvPr/>
        </p:nvSpPr>
        <p:spPr>
          <a:xfrm>
            <a:off x="722376" y="2318262"/>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（2）本研究结果说明生态系统遭到一定程度的破坏后，经过一段时间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，可以恢复到接近原来的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状态，这是由于生态系统具有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6_AN.55_1#184c1a2d2.blank?pid=ebfc709a0&amp;color=0,0,0&amp;vpa=21&amp;vtp=1&amp;bbb=1"/>
          <p:cNvSpPr/>
          <p:nvPr/>
        </p:nvSpPr>
        <p:spPr>
          <a:xfrm>
            <a:off x="4033901" y="2718312"/>
            <a:ext cx="3994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自我调节能力（或恢复力稳定性）</a:t>
            </a:r>
            <a:endParaRPr lang="en-US" altLang="zh-CN" sz="2000" dirty="0"/>
          </a:p>
        </p:txBody>
      </p:sp>
      <p:sp>
        <p:nvSpPr>
          <p:cNvPr id="8" name="QB_6_AS.56_1#184c1a2d2?vop=1&amp;pid=ebfc709a0&amp;color=0,0,0&amp;vtp=1&amp;bbb=1&amp;hb=1"/>
          <p:cNvSpPr/>
          <p:nvPr/>
        </p:nvSpPr>
        <p:spPr>
          <a:xfrm>
            <a:off x="722376" y="326942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生态系统遭到一定程度的破坏后，经过一段时间，可以恢复到接近原来的状态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，这是由于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生态系统具有恢复力稳定性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xEl>
                                              <p:pRg st="1" end="1"/>
                                            </p:txEl>
                                          </p:spTgt>
                                        </p:tgtEl>
                                        <p:attrNameLst>
                                          <p:attrName>style.visibility</p:attrName>
                                        </p:attrNameLst>
                                      </p:cBhvr>
                                      <p:to>
                                        <p:strVal val="visible"/>
                                      </p:to>
                                    </p:set>
                                    <p:animEffect transition="in" filter="fade">
                                      <p:cBhvr>
                                        <p:cTn id="45"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57_1#a95ca95f7?pid=ebfc709a0&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（3）根据表中物种数量变化分析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，研究区域禁牧封育后发生的群落演替类型为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群落最终演替成为灌草群落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。若在该半干旱地区大量种植阔叶乔木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，生态系统稳定性会</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58_1#a95ca95f7.blank?pid=ebfc709a0&amp;color=0,0,0&amp;vpa=22&amp;vtp=1&amp;bbb=1"/>
          <p:cNvSpPr/>
          <p:nvPr/>
        </p:nvSpPr>
        <p:spPr>
          <a:xfrm>
            <a:off x="9517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次生演替</a:t>
            </a:r>
            <a:endParaRPr lang="en-US" altLang="zh-CN" sz="2000" dirty="0"/>
          </a:p>
        </p:txBody>
      </p:sp>
      <p:sp>
        <p:nvSpPr>
          <p:cNvPr id="4" name="QB_6_AN.59_1#a95ca95f7.blank?pid=ebfc709a0&amp;color=0,0,0&amp;vpa=23&amp;vtp=1&amp;bbb=1"/>
          <p:cNvSpPr/>
          <p:nvPr/>
        </p:nvSpPr>
        <p:spPr>
          <a:xfrm>
            <a:off x="10383901" y="1388364"/>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p>
        </p:txBody>
      </p:sp>
      <p:sp>
        <p:nvSpPr>
          <p:cNvPr id="5" name="QB_6_AN.60_1#a95ca95f7.blank?pid=ebfc709a0&amp;color=0,0,0&amp;vpa=24&amp;vtp=1&amp;bbb=1&amp;hb=1"/>
          <p:cNvSpPr/>
          <p:nvPr/>
        </p:nvSpPr>
        <p:spPr>
          <a:xfrm>
            <a:off x="722377" y="18455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阔叶乔木吸收大量水分</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，导致土壤更加干旱缺水，其他植物存活率下降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，生物多样性降</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（合理即可）</a:t>
            </a:r>
            <a:endParaRPr lang="en-US" altLang="zh-CN" sz="2000" dirty="0"/>
          </a:p>
        </p:txBody>
      </p:sp>
      <p:sp>
        <p:nvSpPr>
          <p:cNvPr id="6" name="QB_6_AS.61_1#a95ca95f7?vop=1&amp;pid=ebfc709a0&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禁牧封育区原有的土壤条件基本保留，还有植被存在，因此发生的演替为次生演替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种植阔叶乔木会吸收大量水分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，导致土壤更加干旱缺水，其他植物存活率下降，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生物多样性降低,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2_1#746ea5b17?pid=ebfc709a0&amp;color=0,0,0&amp;vtp=1&amp;bt=1&amp;bbb=1&amp;hb=1"/>
          <p:cNvSpPr/>
          <p:nvPr/>
        </p:nvSpPr>
        <p:spPr>
          <a:xfrm>
            <a:off x="722376" y="969264"/>
            <a:ext cx="10753344" cy="22274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（4）据表可知，随禁牧封育时间延长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，物种多样性的变化趋势是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,该结果说明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;针对其中出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现的问题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结合图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对长期禁牧封育的群落恢复提出可行优化建议：</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63_1#746ea5b17.blank?pid=ebfc709a0&amp;color=0,0,0&amp;vpa=25&amp;vtp=1&amp;bbb=1"/>
          <p:cNvSpPr/>
          <p:nvPr/>
        </p:nvSpPr>
        <p:spPr>
          <a:xfrm>
            <a:off x="7993126" y="931164"/>
            <a:ext cx="170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先增大后减少</a:t>
            </a:r>
            <a:endParaRPr lang="en-US" altLang="zh-CN" sz="2000" dirty="0"/>
          </a:p>
        </p:txBody>
      </p:sp>
      <p:sp>
        <p:nvSpPr>
          <p:cNvPr id="4" name="QB_6_AN.64_1#746ea5b17.blank?pid=ebfc709a0&amp;color=0,0,0&amp;vpa=26&amp;vtp=1&amp;bbb=1"/>
          <p:cNvSpPr/>
          <p:nvPr/>
        </p:nvSpPr>
        <p:spPr>
          <a:xfrm>
            <a:off x="731901" y="1388364"/>
            <a:ext cx="9328150" cy="408559"/>
          </a:xfrm>
          <a:prstGeom prst="rect">
            <a:avLst/>
          </a:prstGeom>
          <a:noFill/>
        </p:spPr>
        <p:txBody>
          <a:bodyPr wrap="none" lIns="0" tIns="0" rIns="0" bIns="0" rtlCol="0" anchor="t"/>
          <a:lstStyle/>
          <a:p>
            <a:pPr algn="ct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在一定时间内</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，随禁牧时间延长，物种多样性升高，禁牧时间过长物种多样性下降</a:t>
            </a:r>
            <a:endParaRPr lang="en-US" altLang="zh-CN" sz="2000" dirty="0"/>
          </a:p>
        </p:txBody>
      </p:sp>
      <p:sp>
        <p:nvSpPr>
          <p:cNvPr id="5" name="QB_6_AN.65_1#746ea5b17.blank?pid=ebfc709a0&amp;color=0,0,0&amp;vpa=27&amp;vtp=1&amp;bbb=1&amp;hb=1"/>
          <p:cNvSpPr/>
          <p:nvPr/>
        </p:nvSpPr>
        <p:spPr>
          <a:xfrm>
            <a:off x="722377" y="23154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把握好禁牧时长，适时合</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理放牧</a:t>
            </a:r>
            <a:endParaRPr lang="en-US" altLang="zh-CN" sz="2000" dirty="0"/>
          </a:p>
        </p:txBody>
      </p:sp>
      <p:sp>
        <p:nvSpPr>
          <p:cNvPr id="6" name="QB_6_AS.66_1#746ea5b17?vop=1&amp;pid=ebfc709a0&amp;color=0,0,0&amp;vtp=1&amp;bbb=1&amp;hb=1"/>
          <p:cNvSpPr/>
          <p:nvPr/>
        </p:nvSpPr>
        <p:spPr>
          <a:xfrm>
            <a:off x="722376" y="33046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表格中辛普森多样性指数先增大后减小，即物种多样性的变化趋势是先增加后减少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当时间的禁牧封育有利于物种多样性的提高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，过长的禁牧封育不利于维持物种多样,图（b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）曲线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表示一定程度的干扰会让物种多样性增大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，因此应该禁牧封育一段时间后进行合理放牧。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EX.67_1#ebfc709a0?vop=1&amp;pid=aae081df5&amp;color=0,0,0&amp;vtp=1&amp;bt=1&amp;bbb=1&amp;hb=1"/>
          <p:cNvSpPr/>
          <p:nvPr/>
        </p:nvSpPr>
        <p:spPr>
          <a:xfrm>
            <a:off x="722376" y="969264"/>
            <a:ext cx="10753344" cy="22659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1）随机取样是取样的关键，其目的是使调查结果不受主观因素的影响，保证调查的准确性。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2）常用取样方法：五点取样法或等距取样法。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3）计数原则：一般“计上不计下，计左不计右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”，样方若是方形则计数样方内部和相邻两边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及其夹角上的个体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68_1#42464061b?pid=aae081df5&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［重庆2023·17］</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阅读下列材料，回答问题。</a:t>
            </a:r>
            <a:endParaRPr lang="en-US" altLang="zh-CN" sz="2000" dirty="0"/>
          </a:p>
          <a:p>
            <a:pPr latinLnBrk="1">
              <a:lnSpc>
                <a:spcPts val="3700"/>
              </a:lnSpc>
            </a:pP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有研究发现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，在某滨海湿地，互花米草入侵5年后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，导致耐高盐的碱蓬大面积萎缩而芦苇扩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，这种变化的关键驱动因素是不同生态系统之间的“长距离相互作用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”（由非生物物质等介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），如图1所示。</a:t>
            </a:r>
            <a:endParaRPr lang="en-US" altLang="zh-CN" sz="2000" dirty="0"/>
          </a:p>
        </p:txBody>
      </p:sp>
      <p:sp>
        <p:nvSpPr>
          <p:cNvPr id="3" name="QO_5_BD.68_2#42464061b?pid=aae081df5&amp;color=0,0,0&amp;vtp=1&amp;bt=1&amp;bbb=1&amp;hb=1"/>
          <p:cNvSpPr/>
          <p:nvPr/>
        </p:nvSpPr>
        <p:spPr>
          <a:xfrm>
            <a:off x="722376" y="2806769"/>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假设有3种植食性昆虫分别以芦苇、碱蓬和互花米草为主要食物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，昆虫数量变化能够反映所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食植物种群数量变化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。互花米草入侵后3种植食性昆虫数量变化如图2所示。</a:t>
            </a:r>
            <a:endParaRPr lang="en-US" altLang="zh-CN" sz="2000" dirty="0"/>
          </a:p>
        </p:txBody>
      </p:sp>
      <p:pic>
        <p:nvPicPr>
          <p:cNvPr id="4" name="QO_5_BD.68_3#42464061b?pid=aae081df5&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269929" y="3802703"/>
            <a:ext cx="1639950" cy="2328041"/>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69_1#5f7fee777?pid=42464061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（1）据材料分析，本研究中介导“长距离相互作用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”的非生物物质是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6_AN.70_1#5f7fee777.blank?pid=42464061b&amp;color=0,0,0&amp;vpa=28&amp;vtp=1"/>
          <p:cNvSpPr/>
          <p:nvPr/>
        </p:nvSpPr>
        <p:spPr>
          <a:xfrm>
            <a:off x="8501126" y="931165"/>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盐</a:t>
            </a:r>
            <a:endParaRPr lang="en-US" altLang="zh-CN" sz="2000" dirty="0"/>
          </a:p>
        </p:txBody>
      </p:sp>
      <p:sp>
        <p:nvSpPr>
          <p:cNvPr id="4" name="QB_6_AS.71_1#5f7fee777?vop=1&amp;pid=42464061b&amp;color=0,0,0&amp;vtp=1&amp;bbb=1&amp;hb=1"/>
          <p:cNvSpPr/>
          <p:nvPr/>
        </p:nvSpPr>
        <p:spPr>
          <a:xfrm>
            <a:off x="722376" y="148221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根据题意可知，不同生态系统之间的“长距离相互作用”是由非生物物质等介导的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“有研究发现，在某滨海湿地，互花米草入侵5年后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，导致耐高盐的碱蓬大面积萎缩而芦苇扩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”推测，本研究中介导“长距离相互作用”的非生物物质是盐。</a:t>
            </a:r>
            <a:endParaRPr lang="en-US" altLang="zh-CN" sz="2200" dirty="0"/>
          </a:p>
        </p:txBody>
      </p:sp>
      <p:sp>
        <p:nvSpPr>
          <p:cNvPr id="5" name="QB_6_BD.72_1#0b8098aad?pid=42464061b&amp;color=0,0,0&amp;vtp=1&amp;bbb=1&amp;hb=1"/>
          <p:cNvSpPr/>
          <p:nvPr/>
        </p:nvSpPr>
        <p:spPr>
          <a:xfrm>
            <a:off x="722376" y="286359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（2）图2中，若昆虫①以互花米草为食，则昆虫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③以</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；互花米草入侵5年后，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昆虫②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数量持续降低，直接原因是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6_AN.73_1#0b8098aad.blank?pid=42464061b&amp;color=0,0,0&amp;vpa=29&amp;vtp=1&amp;bbb=1"/>
          <p:cNvSpPr/>
          <p:nvPr/>
        </p:nvSpPr>
        <p:spPr>
          <a:xfrm>
            <a:off x="6618351" y="282549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碱蓬</a:t>
            </a:r>
            <a:endParaRPr lang="en-US" altLang="zh-CN" sz="2000" dirty="0"/>
          </a:p>
        </p:txBody>
      </p:sp>
      <p:sp>
        <p:nvSpPr>
          <p:cNvPr id="7" name="QB_6_AN.74_1#0b8098aad.blank?pid=42464061b&amp;color=0,0,0&amp;vpa=30&amp;vtp=1&amp;bbb=1"/>
          <p:cNvSpPr/>
          <p:nvPr/>
        </p:nvSpPr>
        <p:spPr>
          <a:xfrm>
            <a:off x="3779901" y="3263646"/>
            <a:ext cx="3740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昆虫②的食物芦苇种群数量降低</a:t>
            </a:r>
            <a:endParaRPr lang="en-US" altLang="zh-CN" sz="2000" dirty="0"/>
          </a:p>
        </p:txBody>
      </p:sp>
      <p:sp>
        <p:nvSpPr>
          <p:cNvPr id="8" name="QB_6_AS.75_1#0b8098aad?vop=1&amp;pid=42464061b&amp;color=0,0,0&amp;vtp=1&amp;bbb=1&amp;hb=1"/>
          <p:cNvSpPr/>
          <p:nvPr/>
        </p:nvSpPr>
        <p:spPr>
          <a:xfrm>
            <a:off x="722376" y="380822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根据题干信息“昆虫数量变化能够反映所食植物种群数量变化”及“互花米草入侵5</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导致耐高盐的碱蓬大面积萎缩而芦苇扩张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”可知，图2中，若昆虫①以互花米草为食，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则昆虫③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以碱蓬为食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。3种植食性昆虫分别以芦苇、碱蓬和互花米草为主要食物，说明昆虫②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以芦苇为食，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互花米草入侵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5年后，昆虫②数量持续降低，直接原因是昆虫②的食物芦苇种群数量降低。</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3" end="3"/>
                                            </p:txEl>
                                          </p:spTgt>
                                        </p:tgtEl>
                                        <p:attrNameLst>
                                          <p:attrName>style.visibility</p:attrName>
                                        </p:attrNameLst>
                                      </p:cBhvr>
                                      <p:to>
                                        <p:strVal val="visible"/>
                                      </p:to>
                                    </p:set>
                                    <p:animEffect transition="in" filter="fade">
                                      <p:cBhvr>
                                        <p:cTn id="5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76_1#cd10f1f3f?pid=42464061b&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（3）物种之间的关系可随环境变化表现为正相互作用（对一方有利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，另一方无影响或对双方有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）或负相互作用（如：竞争）。</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，芦苇和互花米草种间关系的变化是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6_BD.76_1#cd10f1f3f?pid=42464061b&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520" b="-3491"/>
                </a:stretch>
              </a:blipFill>
            </p:spPr>
            <p:txBody>
              <a:bodyPr/>
              <a:lstStyle/>
              <a:p>
                <a:r>
                  <a:rPr lang="zh-CN" altLang="en-US">
                    <a:noFill/>
                  </a:rPr>
                  <a:t> </a:t>
                </a:r>
              </a:p>
            </p:txBody>
          </p:sp>
        </mc:Fallback>
      </mc:AlternateContent>
      <p:sp>
        <p:nvSpPr>
          <p:cNvPr id="3" name="QB_6_AN.77_1#cd10f1f3f.blank?pid=42464061b&amp;color=0,0,0&amp;vpa=31&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正相互作用转</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为负相互作用</a:t>
            </a:r>
            <a:endParaRPr lang="en-US" altLang="zh-CN" sz="2000" dirty="0"/>
          </a:p>
        </p:txBody>
      </p:sp>
      <mc:AlternateContent xmlns:mc="http://schemas.openxmlformats.org/markup-compatibility/2006">
        <mc:Choice xmlns:a14="http://schemas.microsoft.com/office/drawing/2010/main" Requires="a14">
          <p:sp>
            <p:nvSpPr>
              <p:cNvPr id="4" name="QB_6_AS.78_1#cd10f1f3f?vop=1&amp;pid=42464061b&amp;color=0,0,0&amp;vtp=1&amp;bbb=1&amp;hb=1"/>
              <p:cNvSpPr/>
              <p:nvPr/>
            </p:nvSpPr>
            <p:spPr>
              <a:xfrm>
                <a:off x="722376" y="2379794"/>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根据上述分析可知，互花米草入侵的早期有利于芦苇种群数量的增加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，这是物种之间的正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相互作用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；5年之后，互花米草的数量仍在增加而芦苇的数量减少，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这是物种之间的负相互作用。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年，芦苇和互花米草种间关系的变化是正相互作用转为负相互作用。</a:t>
                </a:r>
                <a:endParaRPr lang="en-US" altLang="zh-CN" sz="2200" dirty="0"/>
              </a:p>
            </p:txBody>
          </p:sp>
        </mc:Choice>
        <mc:Fallback>
          <p:sp>
            <p:nvSpPr>
              <p:cNvPr id="4" name="QB_6_AS.78_1#cd10f1f3f?vop=1&amp;pid=42464061b&amp;color=0,0,0&amp;vtp=1&amp;bbb=1&amp;hb=1"/>
              <p:cNvSpPr>
                <a:spLocks noRot="1" noChangeAspect="1" noMove="1" noResize="1" noEditPoints="1" noAdjustHandles="1" noChangeArrowheads="1" noChangeShapeType="1" noTextEdit="1"/>
              </p:cNvSpPr>
              <p:nvPr/>
            </p:nvSpPr>
            <p:spPr>
              <a:xfrm>
                <a:off x="722376" y="2379794"/>
                <a:ext cx="10753344" cy="1326134"/>
              </a:xfrm>
              <a:prstGeom prst="rect">
                <a:avLst/>
              </a:prstGeom>
              <a:blipFill rotWithShape="1">
                <a:blip r:embed="rId2"/>
                <a:stretch>
                  <a:fillRect l="-4" t="-34" r="-1789" b="-339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79_1#4edbae8cd?pid=42464061b&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（4）互花米草入侵5年后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，该湿地生态系统极有可能发生的变化有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80_1#4edbae8cd.blank?pid=42464061b&amp;color=0,0,0&amp;vpa=32&amp;vtp=1&amp;bbb=1"/>
          <p:cNvSpPr/>
          <p:nvPr/>
        </p:nvSpPr>
        <p:spPr>
          <a:xfrm>
            <a:off x="8129651" y="931165"/>
            <a:ext cx="720725"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ADE</a:t>
            </a:r>
            <a:endParaRPr lang="en-US" altLang="zh-CN" sz="2000" dirty="0"/>
          </a:p>
        </p:txBody>
      </p:sp>
      <p:sp>
        <p:nvSpPr>
          <p:cNvPr id="4" name="QC_6_BD.79_2#4edbae8cd.choices?pid=42464061b&amp;color=0,0,0&amp;vtp=1&amp;bbb=1"/>
          <p:cNvSpPr/>
          <p:nvPr/>
        </p:nvSpPr>
        <p:spPr>
          <a:xfrm>
            <a:off x="722376" y="1436497"/>
            <a:ext cx="10753344" cy="1326134"/>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.互花米草向内陆和海洋两方向扩展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.群落内物种丰富度逐渐增加并趋于稳定</a:t>
            </a:r>
            <a:endParaRPr lang="en-US" altLang="zh-CN" sz="2000" dirty="0"/>
          </a:p>
          <a:p>
            <a:pPr latinLnBrk="1">
              <a:lnSpc>
                <a:spcPts val="37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C.群落水平结构和垂直结构均更加复杂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.为某些非本地昆虫提供生态位</a:t>
            </a:r>
            <a:endParaRPr lang="en-US" altLang="zh-CN" sz="2000" dirty="0"/>
          </a:p>
          <a:p>
            <a:pPr latinLnBrk="1">
              <a:lnSpc>
                <a:spcPts val="35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E</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.生态系统自我调节能力下降</a:t>
            </a:r>
            <a:endParaRPr lang="en-US" altLang="zh-CN" sz="2000" dirty="0"/>
          </a:p>
        </p:txBody>
      </p:sp>
      <mc:AlternateContent xmlns:mc="http://schemas.openxmlformats.org/markup-compatibility/2006">
        <mc:Choice xmlns:a14="http://schemas.microsoft.com/office/drawing/2010/main" Requires="a14">
          <p:sp>
            <p:nvSpPr>
              <p:cNvPr id="5" name="QC_6_AS.81_1#4edbae8cd?vop=1&amp;pid=42464061b&amp;color=0,0,0&amp;vtp=1&amp;bbb=1&amp;hb=1"/>
              <p:cNvSpPr/>
              <p:nvPr/>
            </p:nvSpPr>
            <p:spPr>
              <a:xfrm>
                <a:off x="722376" y="2862961"/>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分析题图可知，互花米草对陆地和海水的适应性均较好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，因此互花米草可以向内陆和海洋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两方向扩展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，A正确；由于互花米草的入侵，导致碱蓬数量减少，芦苇在互花米草入侵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5年后数量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，故群落内物种丰富度（物种数目的多少）呈下降趋势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，群落水平结构和垂直结构也变得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更为简单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，生态系统自我调节能力下降，B、C错误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E</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正确；互花米草属于外来物种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，能使以它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为食的非本地昆虫数量增多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，为这些非本地昆虫提供生态位，D正确。</a:t>
                </a:r>
                <a:endParaRPr lang="en-US" altLang="zh-CN" sz="2200" dirty="0"/>
              </a:p>
            </p:txBody>
          </p:sp>
        </mc:Choice>
        <mc:Fallback>
          <p:sp>
            <p:nvSpPr>
              <p:cNvPr id="5" name="QC_6_AS.81_1#4edbae8cd?vop=1&amp;pid=42464061b&amp;color=0,0,0&amp;vtp=1&amp;bbb=1&amp;hb=1"/>
              <p:cNvSpPr>
                <a:spLocks noRot="1" noChangeAspect="1" noMove="1" noResize="1" noEditPoints="1" noAdjustHandles="1" noChangeArrowheads="1" noChangeShapeType="1" noTextEdit="1"/>
              </p:cNvSpPr>
              <p:nvPr/>
            </p:nvSpPr>
            <p:spPr>
              <a:xfrm>
                <a:off x="722376" y="2862961"/>
                <a:ext cx="10753344" cy="2253234"/>
              </a:xfrm>
              <a:prstGeom prst="rect">
                <a:avLst/>
              </a:prstGeom>
              <a:blipFill rotWithShape="1">
                <a:blip r:embed="rId1"/>
                <a:stretch>
                  <a:fillRect l="-4" t="-17" r="-1087" b="-200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e72b3eec9?vop=1&amp;pid=901c7db92&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生态系统是由生物群落和非生物环境相互作用形成的统一整体，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而生物群落包含生产者、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，图中生物只有部分生产者和消费者，A错误；野猪数量下降时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，虎会因为食物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来源减少而更多地捕食梅花鹿和野兔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，虎与豹的种间竞争加大，虎对豹的排斥加剧，B正确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中的食物网共由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8条食物链组成，C错误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；相邻两个营养级之间的能量传递效率一般为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，野猪、野兔和梅花鹿同属于第二营养级，树木和草同属于第一营养级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，因此不能判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断该食物网中树木同化的能量有多少流入野猪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3_1#e72b3eec9?vop=1&amp;pid=901c7db92&amp;color=0,0,0&amp;vtp=1&amp;bt=1&amp;bbb=1&amp;hb=1"/>
              <p:cNvSpPr>
                <a:spLocks noRot="1" noChangeAspect="1" noMove="1" noResize="1" noEditPoints="1" noAdjustHandles="1" noChangeArrowheads="1" noChangeShapeType="1" noTextEdit="1"/>
              </p:cNvSpPr>
              <p:nvPr/>
            </p:nvSpPr>
            <p:spPr>
              <a:xfrm>
                <a:off x="722376" y="972000"/>
                <a:ext cx="10753344" cy="2697734"/>
              </a:xfrm>
              <a:prstGeom prst="rect">
                <a:avLst/>
              </a:prstGeom>
              <a:blipFill rotWithShape="1">
                <a:blip r:embed="rId1"/>
                <a:stretch>
                  <a:fillRect l="-4" t="-17" r="-1022" b="-166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4_1#5080e0fab?htil=2&amp;pid=901c7db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918273" y="1054295"/>
            <a:ext cx="1408176" cy="181965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4_2#5080e0fab?htil=2&amp;pid=901c7db92&amp;color=0,0,0&amp;vtp=1&amp;bt=1&amp;bbb=1&amp;hb=1"/>
              <p:cNvSpPr/>
              <p:nvPr/>
            </p:nvSpPr>
            <p:spPr>
              <a:xfrm>
                <a:off x="722376" y="972000"/>
                <a:ext cx="921715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［全国甲2024·5</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某生态系统中捕食者与被捕食者种群数量变化的关系如图所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表示种群之间数量变化的关系，如甲数量增加导致乙数量增加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4_2#5080e0fab?htil=2&amp;pid=901c7db92&amp;color=0,0,0&amp;vtp=1&amp;bt=1&amp;bbb=1&amp;hb=1"/>
              <p:cNvSpPr>
                <a:spLocks noRot="1" noChangeAspect="1" noMove="1" noResize="1" noEditPoints="1" noAdjustHandles="1" noChangeArrowheads="1" noChangeShapeType="1" noTextEdit="1"/>
              </p:cNvSpPr>
              <p:nvPr/>
            </p:nvSpPr>
            <p:spPr>
              <a:xfrm>
                <a:off x="722376" y="972000"/>
                <a:ext cx="9217152" cy="1300353"/>
              </a:xfrm>
              <a:prstGeom prst="rect">
                <a:avLst/>
              </a:prstGeom>
              <a:blipFill rotWithShape="1">
                <a:blip r:embed="rId2"/>
                <a:stretch>
                  <a:fillRect l="-4" t="-35" r="6" b="-3491"/>
                </a:stretch>
              </a:blipFill>
            </p:spPr>
            <p:txBody>
              <a:bodyPr/>
              <a:lstStyle/>
              <a:p>
                <a:r>
                  <a:rPr lang="zh-CN" altLang="en-US">
                    <a:noFill/>
                  </a:rPr>
                  <a:t> </a:t>
                </a:r>
              </a:p>
            </p:txBody>
          </p:sp>
        </mc:Fallback>
      </mc:AlternateContent>
      <p:sp>
        <p:nvSpPr>
          <p:cNvPr id="4" name="QC_5_AN.5_1#5080e0fab.bracket?pid=901c7db92&amp;color=0,0,0&amp;vpa=2&amp;vtp=1"/>
          <p:cNvSpPr/>
          <p:nvPr/>
        </p:nvSpPr>
        <p:spPr>
          <a:xfrm>
            <a:off x="2446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mc:AlternateContent xmlns:mc="http://schemas.openxmlformats.org/markup-compatibility/2006">
        <mc:Choice xmlns:a14="http://schemas.microsoft.com/office/drawing/2010/main" Requires="a14">
          <p:sp>
            <p:nvSpPr>
              <p:cNvPr id="5" name="QC_5_BD.4_3#5080e0fab.choices?htil=2&amp;pid=901c7db92&amp;color=0,0,0&amp;vtp=1&amp;bbb=1"/>
              <p:cNvSpPr/>
              <p:nvPr/>
            </p:nvSpPr>
            <p:spPr>
              <a:xfrm>
                <a:off x="722376" y="2334074"/>
                <a:ext cx="9217152" cy="17829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A.甲数量的变化不会对丙数量产生影响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.乙在该生态系统中既是捕食者又是被捕食者</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.丙可能是初级消费者，也可能是次级消费者</a:t>
                </a:r>
                <a:endParaRPr lang="en-US" altLang="zh-CN" sz="2000" dirty="0"/>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.能量流动方向可能是甲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丙，也可能是丙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mc:Choice>
        <mc:Fallback>
          <p:sp>
            <p:nvSpPr>
              <p:cNvPr id="5" name="QC_5_BD.4_3#5080e0fab.choices?htil=2&amp;pid=901c7db92&amp;color=0,0,0&amp;vtp=1&amp;bbb=1"/>
              <p:cNvSpPr>
                <a:spLocks noRot="1" noChangeAspect="1" noMove="1" noResize="1" noEditPoints="1" noAdjustHandles="1" noChangeArrowheads="1" noChangeShapeType="1" noTextEdit="1"/>
              </p:cNvSpPr>
              <p:nvPr/>
            </p:nvSpPr>
            <p:spPr>
              <a:xfrm>
                <a:off x="722376" y="2334074"/>
                <a:ext cx="9217152" cy="1782953"/>
              </a:xfrm>
              <a:prstGeom prst="rect">
                <a:avLst/>
              </a:prstGeom>
              <a:blipFill rotWithShape="1">
                <a:blip r:embed="rId3"/>
                <a:stretch>
                  <a:fillRect l="-4" t="-25" r="6" b="-254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6_1#5080e0fab?vop=1&amp;pid=901c7db92&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6_2#5080e0fab?vop=1&amp;pid=901c7db9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328416" y="1511300"/>
            <a:ext cx="5541264" cy="218541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_1#5080e0fab?vop=1&amp;pid=901c7db92&amp;color=0,0,0&amp;vtp=1&amp;bt=1&amp;bbb=1&amp;hb=1"/>
              <p:cNvSpPr/>
              <p:nvPr/>
            </p:nvSpPr>
            <p:spPr>
              <a:xfrm>
                <a:off x="722376" y="972000"/>
                <a:ext cx="10753344" cy="1313053"/>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由题图解读可知，甲数量的变化会通过影响乙数量进而间接影响丙数量，A错误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；乙在该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生态系统中既是捕食者又是被捕食者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，B正确；丙至少是次级消费者，不可能是初级消费者，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;能量流动方向只能是甲</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丙，D错误。</a:t>
                </a:r>
                <a:endParaRPr lang="en-US" altLang="zh-CN" sz="2200" dirty="0"/>
              </a:p>
            </p:txBody>
          </p:sp>
        </mc:Choice>
        <mc:Fallback>
          <p:sp>
            <p:nvSpPr>
              <p:cNvPr id="2" name="QC_5_AS.7_1#5080e0fab?vop=1&amp;pid=901c7db92&amp;color=0,0,0&amp;vtp=1&amp;bt=1&amp;bbb=1&amp;hb=1"/>
              <p:cNvSpPr>
                <a:spLocks noRot="1" noChangeAspect="1" noMove="1" noResize="1" noEditPoints="1" noAdjustHandles="1" noChangeArrowheads="1" noChangeShapeType="1" noTextEdit="1"/>
              </p:cNvSpPr>
              <p:nvPr/>
            </p:nvSpPr>
            <p:spPr>
              <a:xfrm>
                <a:off x="722376" y="972000"/>
                <a:ext cx="10753344" cy="1313053"/>
              </a:xfrm>
              <a:prstGeom prst="rect">
                <a:avLst/>
              </a:prstGeom>
              <a:blipFill rotWithShape="1">
                <a:blip r:embed="rId1"/>
                <a:stretch>
                  <a:fillRect l="-4" t="-34" r="-1104" b="-345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8_1#62c3395eb?pid=901c7db92&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仿宋" panose="02010609060101010101" pitchFamily="34" charset="-122"/>
                    <a:ea typeface="仿宋" panose="02010609060101010101" pitchFamily="34" charset="-122"/>
                    <a:cs typeface="仿宋" panose="02010609060101010101" pitchFamily="34" charset="-120"/>
                  </a:rPr>
                  <a:t>［河北2023·21］</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天鹅洲长江故道现为长江江豚自然保护区，是可人为调控的半封闭水域</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，丰水</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期能通过闸口将长江干流江水引入</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。2017年，评估认为该水域最多可保障89头长江江豚健康</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定地生存</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。当年该水域开始禁渔。</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2019</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2021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年该生态系统的食物网及各类型鱼类的生物量调查</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结果如图</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、表所示。2021年该水域长江江豚种群数量为101头，但其平均体重明显低于正常水平。</a:t>
                </a:r>
                <a:endParaRPr lang="en-US" altLang="zh-CN" sz="2000" spc="-50" dirty="0"/>
              </a:p>
            </p:txBody>
          </p:sp>
        </mc:Choice>
        <mc:Fallback>
          <p:sp>
            <p:nvSpPr>
              <p:cNvPr id="2" name="QO_5_BD.8_1#62c3395eb?pid=901c7db92&amp;color=0,0,0&amp;vtp=1&amp;bt=1&amp;bbb=1&amp;hb=1"/>
              <p:cNvSpPr>
                <a:spLocks noRot="1" noChangeAspect="1" noMove="1" noResize="1" noEditPoints="1" noAdjustHandles="1" noChangeArrowheads="1" noChangeShapeType="1" noTextEdit="1"/>
              </p:cNvSpPr>
              <p:nvPr/>
            </p:nvSpPr>
            <p:spPr>
              <a:xfrm>
                <a:off x="722376" y="972000"/>
                <a:ext cx="10753344" cy="1770634"/>
              </a:xfrm>
              <a:prstGeom prst="rect">
                <a:avLst/>
              </a:prstGeom>
              <a:blipFill rotWithShape="1">
                <a:blip r:embed="rId1"/>
                <a:stretch>
                  <a:fillRect l="-4" t="-25" b="-2542"/>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9" name="QO_5_BD.8_2#62c3395eb?colgroup=13,26&amp;pid=901c7db92&amp;color=0,0,0&amp;vtp=1&amp;bbb=1"/>
              <p:cNvGraphicFramePr>
                <a:graphicFrameLocks noGrp="1"/>
              </p:cNvGraphicFramePr>
              <p:nvPr/>
            </p:nvGraphicFramePr>
            <p:xfrm>
              <a:off x="722376" y="2875603"/>
              <a:ext cx="10707624" cy="2120646"/>
            </p:xfrm>
            <a:graphic>
              <a:graphicData uri="http://schemas.openxmlformats.org/drawingml/2006/table">
                <a:tbl>
                  <a:tblPr/>
                  <a:tblGrid>
                    <a:gridCol w="3648456"/>
                    <a:gridCol w="3529584"/>
                    <a:gridCol w="3529584"/>
                  </a:tblGrid>
                  <a:tr h="420497">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a:t>
                          </a: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kg</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9" name="QO_5_BD.8_2#62c3395eb?colgroup=13,26&amp;pid=901c7db92&amp;color=0,0,0&amp;vtp=1&amp;bbb=1"/>
              <p:cNvGraphicFramePr>
                <a:graphicFrameLocks noGrp="1"/>
              </p:cNvGraphicFramePr>
              <p:nvPr/>
            </p:nvGraphicFramePr>
            <p:xfrm>
              <a:off x="722376" y="2875603"/>
              <a:ext cx="10707624" cy="2120646"/>
            </p:xfrm>
            <a:graphic>
              <a:graphicData uri="http://schemas.openxmlformats.org/drawingml/2006/table">
                <a:tbl>
                  <a:tblPr/>
                  <a:tblGrid>
                    <a:gridCol w="3648456"/>
                    <a:gridCol w="3529584"/>
                    <a:gridCol w="3529584"/>
                  </a:tblGrid>
                  <a:tr h="420370">
                    <a:tc rowSpan="2">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调查时间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hMerge="1">
                      <a:tcPr/>
                    </a:tc>
                  </a:tr>
                  <a:tr h="421132">
                    <a:tc vMerge="1">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小型鱼类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大中型鱼类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2019年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2020年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2021年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547.6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O_5_BD.8_3#62c3395eb?htil=3&amp;pid=901c7db92&amp;color=0,0,0&amp;tib=255,255,255&amp;vtp=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212727" y="1115568"/>
            <a:ext cx="3209544" cy="1554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5_BD.8_4#62c3395eb?htil=3&amp;pid=901c7db92&amp;color=0,0,0&amp;vtp=1&amp;bt=1&amp;bbb=1&amp;hs=1"/>
          <p:cNvSpPr/>
          <p:nvPr/>
        </p:nvSpPr>
        <p:spPr>
          <a:xfrm>
            <a:off x="722376" y="969264"/>
            <a:ext cx="7406640"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回答下列问题：</a:t>
            </a:r>
            <a:endParaRPr lang="en-US" altLang="zh-CN" sz="2000" dirty="0"/>
          </a:p>
        </p:txBody>
      </p:sp>
      <p:sp>
        <p:nvSpPr>
          <p:cNvPr id="4" name="QB_6_BD.9_1#9497edf65?htil=3&amp;pid=62c3395eb&amp;color=0,0,0&amp;vtp=1&amp;bbb=1&amp;hb=1&amp;hs=1"/>
          <p:cNvSpPr/>
          <p:nvPr/>
        </p:nvSpPr>
        <p:spPr>
          <a:xfrm>
            <a:off x="722376" y="1432941"/>
            <a:ext cx="7406640"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）该群落中分层分布的各种水生生物形成一定的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、鳙等大中型鱼类与短颌鲚等小型鱼类利用相同的食物资源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重叠，表现为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关系。蒙古鲌等大中型鱼类通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使小型鱼类生物量降低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，导致长江江豚食物资源减少。</a:t>
            </a:r>
            <a:endParaRPr lang="en-US" altLang="zh-CN" sz="2000" dirty="0"/>
          </a:p>
        </p:txBody>
      </p:sp>
      <p:sp>
        <p:nvSpPr>
          <p:cNvPr id="5" name="QB_6_AN.10_1#9497edf65.blank?pid=62c3395eb&amp;color=0,0,0&amp;vpa=3&amp;vtp=1&amp;bbb=1"/>
          <p:cNvSpPr/>
          <p:nvPr/>
        </p:nvSpPr>
        <p:spPr>
          <a:xfrm>
            <a:off x="6469126" y="1394841"/>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垂直</a:t>
            </a:r>
            <a:endParaRPr lang="en-US" altLang="zh-CN" sz="2000" dirty="0"/>
          </a:p>
        </p:txBody>
      </p:sp>
      <p:sp>
        <p:nvSpPr>
          <p:cNvPr id="6" name="QB_6_AN.11_1#9497edf65.blank?pid=62c3395eb&amp;color=0,0,0&amp;vpa=4&amp;vtp=1&amp;bbb=1"/>
          <p:cNvSpPr/>
          <p:nvPr/>
        </p:nvSpPr>
        <p:spPr>
          <a:xfrm>
            <a:off x="985901" y="2309241"/>
            <a:ext cx="94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生态位</a:t>
            </a:r>
            <a:endParaRPr lang="en-US" altLang="zh-CN" sz="2000" dirty="0"/>
          </a:p>
        </p:txBody>
      </p:sp>
      <p:sp>
        <p:nvSpPr>
          <p:cNvPr id="7" name="QB_6_AN.12_1#9497edf65.blank?pid=62c3395eb&amp;color=0,0,0&amp;vpa=5&amp;vtp=1&amp;bbb=1"/>
          <p:cNvSpPr/>
          <p:nvPr/>
        </p:nvSpPr>
        <p:spPr>
          <a:xfrm>
            <a:off x="3525901" y="2309241"/>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8" name="QB_6_AN.13_1#9497edf65.blank?pid=62c3395eb&amp;color=0,0,0&amp;vpa=6&amp;vtp=1&amp;bbb=1"/>
          <p:cNvSpPr/>
          <p:nvPr/>
        </p:nvSpPr>
        <p:spPr>
          <a:xfrm>
            <a:off x="985901" y="2747391"/>
            <a:ext cx="692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a:t>
            </a:r>
            <a:endParaRPr lang="en-US" altLang="zh-CN" sz="2000" dirty="0"/>
          </a:p>
        </p:txBody>
      </p:sp>
      <p:sp>
        <p:nvSpPr>
          <p:cNvPr id="9" name="QB_6_AS.14_1#9497edf65?vop=1&amp;pid=62c3395eb&amp;color=0,0,0&amp;vtp=1&amp;bbb=1&amp;hb=1&amp;hs=1"/>
          <p:cNvSpPr/>
          <p:nvPr/>
        </p:nvSpPr>
        <p:spPr>
          <a:xfrm>
            <a:off x="722376" y="3291967"/>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群落在垂直方向上的分层分布属于群落的垂直结构。由食物网分析可知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，在该水生生物群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，鲢、鳙等大中型鱼类与短颌鲚等小型鱼类具有相似的地位和作用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，彼此存在共同的资源利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，即存在生态位重叠，表现为种间竞争关系。结合食物网和数据表提供的信息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，蒙古鲌等大中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型鱼类和长江江豚均通过捕食短颌鲚等小型鱼类获得能量，蒙古鲌等大中型鱼类增多使小型鱼类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生物量明显降低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，导致长江江豚食物资源减少。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Effect transition="in" filter="fade">
                                      <p:cBhvr>
                                        <p:cTn id="45" dur="500"/>
                                        <p:tgtEl>
                                          <p:spTgt spid="9">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2" end="2"/>
                                            </p:txEl>
                                          </p:spTgt>
                                        </p:tgtEl>
                                        <p:attrNameLst>
                                          <p:attrName>style.visibility</p:attrName>
                                        </p:attrNameLst>
                                      </p:cBhvr>
                                      <p:to>
                                        <p:strVal val="visible"/>
                                      </p:to>
                                    </p:set>
                                    <p:animEffect transition="in" filter="fade">
                                      <p:cBhvr>
                                        <p:cTn id="48" dur="500"/>
                                        <p:tgtEl>
                                          <p:spTgt spid="9">
                                            <p:txEl>
                                              <p:pRg st="2" end="2"/>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3" end="3"/>
                                            </p:txEl>
                                          </p:spTgt>
                                        </p:tgtEl>
                                        <p:attrNameLst>
                                          <p:attrName>style.visibility</p:attrName>
                                        </p:attrNameLst>
                                      </p:cBhvr>
                                      <p:to>
                                        <p:strVal val="visible"/>
                                      </p:to>
                                    </p:set>
                                    <p:animEffect transition="in" filter="fade">
                                      <p:cBhvr>
                                        <p:cTn id="51" dur="500"/>
                                        <p:tgtEl>
                                          <p:spTgt spid="9">
                                            <p:txEl>
                                              <p:pRg st="3" end="3"/>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xEl>
                                              <p:pRg st="4" end="4"/>
                                            </p:txEl>
                                          </p:spTgt>
                                        </p:tgtEl>
                                        <p:attrNameLst>
                                          <p:attrName>style.visibility</p:attrName>
                                        </p:attrNameLst>
                                      </p:cBhvr>
                                      <p:to>
                                        <p:strVal val="visible"/>
                                      </p:to>
                                    </p:set>
                                    <p:animEffect transition="in" filter="fade">
                                      <p:cBhvr>
                                        <p:cTn id="54"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P spid="7" grpId="0" animBg="1" build="p"/>
      <p:bldP spid="8" grpId="0" animBg="1" build="p"/>
      <p:bldP spid="9"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7937</Words>
  <Application>WPS 演示</Application>
  <PresentationFormat>宽屏</PresentationFormat>
  <Paragraphs>455</Paragraphs>
  <Slides>40</Slides>
  <Notes>40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40</vt:i4>
      </vt:variant>
    </vt:vector>
  </HeadingPairs>
  <TitlesOfParts>
    <vt:vector size="6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2025-07-30T06:46:00Z</dcterms:created>
  <dcterms:modified xsi:type="dcterms:W3CDTF">2025-08-04T09:44:33Z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E691C8864BB441F99EF1D085E946D0BF_12</vt:lpwstr>
  </property>
  <property fmtid="{D5CDD505-2E9C-101B-9397-08002B2CF9AE}" pid="3" name="KSOProductBuildVer">
    <vt:lpwstr>2052-12.1.0.21915</vt:lpwstr>
  </property>
</Properties>
</file>