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4666"/>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专题#df=a2266fc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专题3</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能量流动图解分析及相关计算</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062e70a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能量流动图解分析</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83cbea0f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能量传递效率计算</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7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image" Target="../media/image26.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1.xml"/><Relationship Id="rId4" Type="http://schemas.openxmlformats.org/officeDocument/2006/relationships/slideLayout" Target="../slideLayouts/slideLayout14.xml"/><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4.xml"/><Relationship Id="rId1" Type="http://schemas.openxmlformats.org/officeDocument/2006/relationships/image" Target="../media/image31.pn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4.xml"/><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4.xml"/><Relationship Id="rId1" Type="http://schemas.openxmlformats.org/officeDocument/2006/relationships/image" Target="../media/image35.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4.xml"/><Relationship Id="rId2" Type="http://schemas.openxmlformats.org/officeDocument/2006/relationships/image" Target="../media/image37.jpeg"/><Relationship Id="rId1" Type="http://schemas.openxmlformats.org/officeDocument/2006/relationships/image" Target="../media/image36.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4.xml"/><Relationship Id="rId1"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4.xml"/><Relationship Id="rId1" Type="http://schemas.openxmlformats.org/officeDocument/2006/relationships/image" Target="../media/image3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13.xml"/><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image" Target="../media/image12.png"/></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3.xml"/><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6.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image" Target="../media/image18.jpeg"/><Relationship Id="rId1" Type="http://schemas.openxmlformats.org/officeDocument/2006/relationships/image" Target="../media/image17.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3.xml"/><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image" Target="../media/image19.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3.xml"/><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_1#3a55de649?pid=a5e58ae1a&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（3）若某草原生态系统存在如图2所示的食物网。研究C中某个种群的生态位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，则要研究的内容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至少写出2项）。</a:t>
            </a:r>
            <a:endParaRPr lang="en-US" altLang="zh-CN" sz="2000" dirty="0"/>
          </a:p>
        </p:txBody>
      </p:sp>
      <p:sp>
        <p:nvSpPr>
          <p:cNvPr id="3" name="QB_6_AN.17_1#3a55de649.blank?pid=a5e58ae1a&amp;color=0,0,0&amp;vpa=7&amp;vtp=1&amp;bbb=1"/>
          <p:cNvSpPr/>
          <p:nvPr/>
        </p:nvSpPr>
        <p:spPr>
          <a:xfrm>
            <a:off x="985901" y="1372050"/>
            <a:ext cx="55181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它的栖息地、食物、天敌、与其他物种的关系等</a:t>
            </a:r>
            <a:endParaRPr lang="en-US" altLang="zh-CN" sz="2000" dirty="0"/>
          </a:p>
        </p:txBody>
      </p:sp>
      <p:pic>
        <p:nvPicPr>
          <p:cNvPr id="4" name="QB_6_BD.16_2#3a55de649?iti=2&amp;pid=a5e58ae1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330952" y="1951678"/>
            <a:ext cx="1527048" cy="106984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B_6_BD.16_3#3a55de649?iti=2&amp;pid=a5e58ae1a&amp;color=0,0,0&amp;vtp=1&amp;bbb=1"/>
          <p:cNvSpPr/>
          <p:nvPr/>
        </p:nvSpPr>
        <p:spPr>
          <a:xfrm>
            <a:off x="5864289" y="3148526"/>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
        <p:nvSpPr>
          <p:cNvPr id="6" name="QB_6_AS.18_1#3a55de649?vop=1&amp;pid=a5e58ae1a&amp;color=0,0,0&amp;vtp=1&amp;bbb=1&amp;hb=1"/>
          <p:cNvSpPr/>
          <p:nvPr/>
        </p:nvSpPr>
        <p:spPr>
          <a:xfrm>
            <a:off x="722376" y="3658939"/>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C属于动物，研究C中某个种群的生态位，要研究的内容有它的栖息地、食物、天敌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他物种的关系等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6"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9_1#7a15fc1e1?pid=83cbea0f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［辽宁沈阳2025高二月考］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如图为公园中某一生态系统部分能量流动示意图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，数值表示能量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单位是</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9_1#7a15fc1e1?pid=83cbea0f0&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b="-5384"/>
                </a:stretch>
              </a:blipFill>
            </p:spPr>
            <p:txBody>
              <a:bodyPr/>
              <a:lstStyle/>
              <a:p>
                <a:r>
                  <a:rPr lang="zh-CN" altLang="en-US">
                    <a:noFill/>
                  </a:rPr>
                  <a:t> </a:t>
                </a:r>
              </a:p>
            </p:txBody>
          </p:sp>
        </mc:Fallback>
      </mc:AlternateContent>
      <p:sp>
        <p:nvSpPr>
          <p:cNvPr id="3" name="QC_5_AN.20_1#7a15fc1e1.bracket?pid=83cbea0f0&amp;color=0,0,0&amp;vpa=8&amp;vtp=1"/>
          <p:cNvSpPr/>
          <p:nvPr/>
        </p:nvSpPr>
        <p:spPr>
          <a:xfrm>
            <a:off x="5982970"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9_2#7a15fc1e1?htil=2&amp;pid=83cbea0f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810360" y="1951677"/>
            <a:ext cx="4590288"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9_3#7a15fc1e1.choices?htil=2&amp;pid=83cbea0f0&amp;color=0,0,0&amp;vtp=1&amp;bbb=1&amp;hb=1"/>
              <p:cNvSpPr/>
              <p:nvPr/>
            </p:nvSpPr>
            <p:spPr>
              <a:xfrm>
                <a:off x="722376" y="1824677"/>
                <a:ext cx="6035040" cy="2713927"/>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A.第二营养级中未被利用的能量为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.第二营养级的同化量中用于生长、发育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.第二营养级到第三营养级的能量传递效率约为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D.该生态系统第一营养级同化的能量最少为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5" name="QC_5_BD.19_3#7a15fc1e1.choices?htil=2&amp;pid=83cbea0f0&amp;color=0,0,0&amp;vtp=1&amp;bbb=1&amp;hb=1"/>
              <p:cNvSpPr>
                <a:spLocks noRot="1" noChangeAspect="1" noMove="1" noResize="1" noEditPoints="1" noAdjustHandles="1" noChangeArrowheads="1" noChangeShapeType="1" noTextEdit="1"/>
              </p:cNvSpPr>
              <p:nvPr/>
            </p:nvSpPr>
            <p:spPr>
              <a:xfrm>
                <a:off x="722376" y="1824677"/>
                <a:ext cx="6035040" cy="2713927"/>
              </a:xfrm>
              <a:prstGeom prst="rect">
                <a:avLst/>
              </a:prstGeom>
              <a:blipFill rotWithShape="1">
                <a:blip r:embed="rId3"/>
                <a:stretch>
                  <a:fillRect l="-6" t="-12" r="-551" b="-200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1_1#7a15fc1e1?vop=1&amp;pid=83cbea0f0&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21_2#7a15fc1e1?vop=1&amp;pid=83cbea0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93592" y="1511300"/>
            <a:ext cx="5010912" cy="30266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2_1#7a15fc1e1?vop=1&amp;pid=83cbea0f0&amp;color=0,0,0&amp;vtp=1&amp;bt=1&amp;bbb=1&amp;hb=1"/>
              <p:cNvSpPr/>
              <p:nvPr/>
            </p:nvSpPr>
            <p:spPr>
              <a:xfrm>
                <a:off x="722376" y="972000"/>
                <a:ext cx="10753344" cy="3704717"/>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第二营养级（初级消费者）的同化量为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423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，用于生长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育</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、繁殖的能量为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，流入下一营养级的能量为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被分解者利用的能量为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83</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118</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917</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118</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615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，第三营养级的同化量为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219</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35</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，故第二营养级到第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三营养级的能量传递效率为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，则该生态系统第一营养级同化的能量最少为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700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5_AS.22_1#7a15fc1e1?vop=1&amp;pid=83cbea0f0&amp;color=0,0,0&amp;vtp=1&amp;bt=1&amp;bbb=1&amp;hb=1"/>
              <p:cNvSpPr>
                <a:spLocks noRot="1" noChangeAspect="1" noMove="1" noResize="1" noEditPoints="1" noAdjustHandles="1" noChangeArrowheads="1" noChangeShapeType="1" noTextEdit="1"/>
              </p:cNvSpPr>
              <p:nvPr/>
            </p:nvSpPr>
            <p:spPr>
              <a:xfrm>
                <a:off x="722376" y="972000"/>
                <a:ext cx="10753344" cy="3704717"/>
              </a:xfrm>
              <a:prstGeom prst="rect">
                <a:avLst/>
              </a:prstGeom>
              <a:blipFill rotWithShape="1">
                <a:blip r:embed="rId1"/>
                <a:stretch>
                  <a:fillRect l="-4" t="-12" b="-145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3_1#6960f5d0a?pid=83cbea0f0&amp;color=0,0,0&amp;vtp=1&amp;bt=1&amp;bbb=1&amp;hb=1"/>
              <p:cNvSpPr/>
              <p:nvPr/>
            </p:nvSpPr>
            <p:spPr>
              <a:xfrm>
                <a:off x="722376" y="972000"/>
                <a:ext cx="10753344" cy="1205103"/>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［江西南昌2025高二月考］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生态农业园需要人工投入较多的物质和能量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，研究者对某生态农业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园部分营养级能量流动情况进行了定量分析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（单位：</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），如表所示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23_1#6960f5d0a?pid=83cbea0f0&amp;color=0,0,0&amp;vtp=1&amp;bt=1&amp;bbb=1&amp;hb=1"/>
              <p:cNvSpPr>
                <a:spLocks noRot="1" noChangeAspect="1" noMove="1" noResize="1" noEditPoints="1" noAdjustHandles="1" noChangeArrowheads="1" noChangeShapeType="1" noTextEdit="1"/>
              </p:cNvSpPr>
              <p:nvPr/>
            </p:nvSpPr>
            <p:spPr>
              <a:xfrm>
                <a:off x="722376" y="972000"/>
                <a:ext cx="10753344" cy="1205103"/>
              </a:xfrm>
              <a:prstGeom prst="rect">
                <a:avLst/>
              </a:prstGeom>
              <a:blipFill rotWithShape="1">
                <a:blip r:embed="rId1"/>
                <a:stretch>
                  <a:fillRect l="-4" t="-37" r="-1134" b="-3240"/>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5" name="QC_5_BD.23_2#6960f5d0a?colgroup=7,6,3,6,6,6&amp;pid=83cbea0f0&amp;color=0,0,0&amp;vtp=1&amp;bbb=1&amp;hb=1"/>
              <p:cNvGraphicFramePr>
                <a:graphicFrameLocks noGrp="1"/>
              </p:cNvGraphicFramePr>
              <p:nvPr/>
            </p:nvGraphicFramePr>
            <p:xfrm>
              <a:off x="722376" y="2308293"/>
              <a:ext cx="10680192" cy="2181733"/>
            </p:xfrm>
            <a:graphic>
              <a:graphicData uri="http://schemas.openxmlformats.org/drawingml/2006/table">
                <a:tbl>
                  <a:tblPr/>
                  <a:tblGrid>
                    <a:gridCol w="2039112"/>
                    <a:gridCol w="1920240"/>
                    <a:gridCol w="960120"/>
                    <a:gridCol w="1920240"/>
                    <a:gridCol w="1920240"/>
                    <a:gridCol w="1920240"/>
                  </a:tblGrid>
                  <a:tr h="854710">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自身呼吸消耗</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有机物输入的</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14:m>
                            <m:oMath xmlns:m="http://schemas.openxmlformats.org/officeDocument/2006/math">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5" name="QC_5_BD.23_2#6960f5d0a?colgroup=7,6,3,6,6,6&amp;pid=83cbea0f0&amp;color=0,0,0&amp;vtp=1&amp;bbb=1&amp;hb=1"/>
              <p:cNvGraphicFramePr>
                <a:graphicFrameLocks noGrp="1"/>
              </p:cNvGraphicFramePr>
              <p:nvPr/>
            </p:nvGraphicFramePr>
            <p:xfrm>
              <a:off x="722376" y="2308293"/>
              <a:ext cx="10680192" cy="2181733"/>
            </p:xfrm>
            <a:graphic>
              <a:graphicData uri="http://schemas.openxmlformats.org/drawingml/2006/table">
                <a:tbl>
                  <a:tblPr/>
                  <a:tblGrid>
                    <a:gridCol w="2039112"/>
                    <a:gridCol w="1920240"/>
                    <a:gridCol w="960120"/>
                    <a:gridCol w="1920240"/>
                    <a:gridCol w="1920240"/>
                    <a:gridCol w="1920240"/>
                  </a:tblGrid>
                  <a:tr h="854710">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自身呼吸消耗</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未被利用的能</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流入下一营养</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级的能量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3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有机物输入的</a:t>
                          </a:r>
                          <a:endPar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ctr" latinLnBrk="1" hangingPunct="0">
                            <a:lnSpc>
                              <a:spcPts val="32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341">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1960">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282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42595">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2"/>
                        </a:blipFill>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Fallback>
      </mc:AlternateContent>
      <p:sp>
        <p:nvSpPr>
          <p:cNvPr id="4" name="QC_5_AN.24_1#6960f5d0a.bracket?pid=83cbea0f0&amp;color=0,0,0&amp;vpa=9&amp;vtp=1"/>
          <p:cNvSpPr/>
          <p:nvPr/>
        </p:nvSpPr>
        <p:spPr>
          <a:xfrm>
            <a:off x="1938401" y="1801818"/>
            <a:ext cx="355600" cy="370459"/>
          </a:xfrm>
          <a:prstGeom prst="rect">
            <a:avLst/>
          </a:prstGeom>
          <a:noFill/>
        </p:spPr>
        <p:txBody>
          <a:bodyPr wrap="none" lIns="0" tIns="0" rIns="0" bIns="0" rtlCol="0" anchor="t"/>
          <a:lstStyle/>
          <a:p>
            <a:pPr algn="ctr" latinLnBrk="1">
              <a:lnSpc>
                <a:spcPts val="32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23_3#6960f5d0a.choices?pid=83cbea0f0&amp;color=0,0,0&amp;vtp=1&amp;bbb=1"/>
              <p:cNvSpPr/>
              <p:nvPr/>
            </p:nvSpPr>
            <p:spPr>
              <a:xfrm>
                <a:off x="722376" y="4619693"/>
                <a:ext cx="10753344" cy="1618234"/>
              </a:xfrm>
              <a:prstGeom prst="rect">
                <a:avLst/>
              </a:prstGeom>
              <a:noFill/>
            </p:spPr>
            <p:txBody>
              <a:bodyPr wrap="none" lIns="0" tIns="0" rIns="0" bIns="0" rtlCol="0" anchor="t"/>
              <a:lstStyle/>
              <a:p>
                <a:pPr algn="l" latinLnBrk="1">
                  <a:lnSpc>
                    <a:spcPts val="33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A.由于存在有机物输入的能量，该生态系统能量金字塔为倒置的金字塔</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.表中“甲”代表流向分解者的能量，“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”的数值为44</a:t>
                </a:r>
                <a:endParaRPr lang="en-US" altLang="zh-CN" sz="2000" dirty="0"/>
              </a:p>
              <a:p>
                <a:pPr latinLnBrk="1">
                  <a:lnSpc>
                    <a:spcPts val="33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.第二营养级流向第三营养级的能量传递效率约为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.该生态农业园每个营养级都需要相应的有机物能量输入以保证产量</a:t>
                </a:r>
                <a:endParaRPr lang="en-US" altLang="zh-CN" sz="2000" dirty="0"/>
              </a:p>
            </p:txBody>
          </p:sp>
        </mc:Choice>
        <mc:Fallback>
          <p:sp>
            <p:nvSpPr>
              <p:cNvPr id="5" name="QC_5_BD.23_3#6960f5d0a.choices?pid=83cbea0f0&amp;color=0,0,0&amp;vtp=1&amp;bbb=1"/>
              <p:cNvSpPr>
                <a:spLocks noRot="1" noChangeAspect="1" noMove="1" noResize="1" noEditPoints="1" noAdjustHandles="1" noChangeArrowheads="1" noChangeShapeType="1" noTextEdit="1"/>
              </p:cNvSpPr>
              <p:nvPr/>
            </p:nvSpPr>
            <p:spPr>
              <a:xfrm>
                <a:off x="722376" y="4619693"/>
                <a:ext cx="10753344" cy="1618234"/>
              </a:xfrm>
              <a:prstGeom prst="rect">
                <a:avLst/>
              </a:prstGeom>
              <a:blipFill rotWithShape="1">
                <a:blip r:embed="rId3"/>
                <a:stretch>
                  <a:fillRect l="-4" t="-4" b="-202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5_1#6960f5d0a?vop=1&amp;pid=83cbea0f0&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633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，表中“甲</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”代表流向分解者的能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”的数值为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282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，则第三营养级的同化量为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p>
                    </m:sSup>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”的数值为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58</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，随着营养级的增加，能量逐级递减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，因此该生态系统能量金字塔为正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金字塔形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；第二营养级流向第三营养级的能量传递效率为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78</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530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p>
                    </m:s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14</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，C正确；由表可知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，该生态农业园中第一营养级没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有有机物能量输入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5_1#6960f5d0a?vop=1&amp;pid=83cbea0f0&amp;color=0,0,0&amp;vtp=1&amp;bt=1&amp;bbb=1&amp;hb=1"/>
              <p:cNvSpPr>
                <a:spLocks noRot="1" noChangeAspect="1" noMove="1" noResize="1" noEditPoints="1" noAdjustHandles="1" noChangeArrowheads="1" noChangeShapeType="1" noTextEdit="1"/>
              </p:cNvSpPr>
              <p:nvPr/>
            </p:nvSpPr>
            <p:spPr>
              <a:xfrm>
                <a:off x="722376" y="972000"/>
                <a:ext cx="10753344" cy="4069334"/>
              </a:xfrm>
              <a:prstGeom prst="rect">
                <a:avLst/>
              </a:prstGeom>
              <a:blipFill rotWithShape="1">
                <a:blip r:embed="rId1"/>
                <a:stretch>
                  <a:fillRect l="-4" t="-11" b="-11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6_1#1f88e7029?pid=83cbea0f0&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［陕西咸阳2025高二月考］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图1表示太湖中部分生物之间、生物与环境之间的关系，图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2为科研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团队对太湖蓝细菌水华的发生规律进行研究得到的结果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。据图分析，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相关说法正确的是(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4" name="QC_5_BD.26_3#1f88e7029?iti=3&amp;htil=1&amp;pid=83cbea0f0&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975104" y="1997397"/>
            <a:ext cx="2871216"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5_BD.26_4#1f88e7029?iti=4&amp;htil=1&amp;pid=83cbea0f0&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775704" y="1951677"/>
            <a:ext cx="4014216"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26_5#1f88e7029?iti=3&amp;htil=1&amp;pid=83cbea0f0&amp;color=0,0,0&amp;vtp=1&amp;bbb=1"/>
          <p:cNvSpPr/>
          <p:nvPr/>
        </p:nvSpPr>
        <p:spPr>
          <a:xfrm>
            <a:off x="3180524" y="4017205"/>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5_BD.26_6#1f88e7029?iti=4&amp;htil=1&amp;pid=83cbea0f0&amp;color=0,0,0&amp;vtp=1&amp;bbb=1"/>
          <p:cNvSpPr/>
          <p:nvPr/>
        </p:nvSpPr>
        <p:spPr>
          <a:xfrm>
            <a:off x="8552624" y="4026349"/>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28_1#1f88e7029.choices?pid=83cbea0f0&amp;color=0,0,0&amp;vtp=1&amp;bt=1&amp;bbb=1&amp;hb=1"/>
              <p:cNvSpPr/>
              <p:nvPr/>
            </p:nvSpPr>
            <p:spPr>
              <a:xfrm>
                <a:off x="722376" y="972000"/>
                <a:ext cx="10753344" cy="2971800"/>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A.结合图2分析，可在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12</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月清除底泥、</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月在上覆水位置打捞蓝细菌，</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11</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月设置生态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浮床与蓝细菌竞争水体有机物以防治水华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.若食浮游生物鱼类的食物由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浮游藻类组成，食浮游生物鱼类能量增加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最多需要浮游藻类提供能量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.流经该生态系统的总能量为生产者固定的太阳能和碎屑中的化学能</a:t>
                </a:r>
                <a:endParaRPr lang="en-US" altLang="zh-CN" sz="2000" dirty="0"/>
              </a:p>
              <a:p>
                <a:pPr latinLnBrk="1">
                  <a:lnSpc>
                    <a:spcPts val="5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.图1中第二、三营养级之间的能量传递效率为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浮游动物同化量</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食浮游生物鱼类同化量</m:t>
                        </m:r>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p:txBody>
          </p:sp>
        </mc:Choice>
        <mc:Fallback>
          <p:sp>
            <p:nvSpPr>
              <p:cNvPr id="2" name="QC_5_BD.28_1#1f88e7029.choices?pid=83cbea0f0&amp;color=0,0,0&amp;vtp=1&amp;bt=1&amp;bbb=1&amp;hb=1"/>
              <p:cNvSpPr>
                <a:spLocks noRot="1" noChangeAspect="1" noMove="1" noResize="1" noEditPoints="1" noAdjustHandles="1" noChangeArrowheads="1" noChangeShapeType="1" noTextEdit="1"/>
              </p:cNvSpPr>
              <p:nvPr/>
            </p:nvSpPr>
            <p:spPr>
              <a:xfrm>
                <a:off x="722376" y="972000"/>
                <a:ext cx="10753344" cy="2971800"/>
              </a:xfrm>
              <a:prstGeom prst="rect">
                <a:avLst/>
              </a:prstGeom>
              <a:blipFill rotWithShape="1">
                <a:blip r:embed="rId1"/>
                <a:stretch>
                  <a:fillRect l="-4" t="-15" b="15"/>
                </a:stretch>
              </a:blipFill>
            </p:spPr>
            <p:txBody>
              <a:bodyPr/>
              <a:lstStyle/>
              <a:p>
                <a:r>
                  <a:rPr lang="zh-CN" altLang="en-US">
                    <a:noFill/>
                  </a:rPr>
                  <a:t> </a:t>
                </a:r>
              </a:p>
            </p:txBody>
          </p:sp>
        </mc:Fallback>
      </mc:AlternateContent>
      <p:sp>
        <p:nvSpPr>
          <p:cNvPr id="3" name="QC_5_AN.27_1#1f88e7029.bracket?pid=83cbea0f0&amp;color=0,0,0&amp;vpa=10&amp;vtp=1&amp;answeroption=B"/>
          <p:cNvSpPr txBox="1"/>
          <p:nvPr/>
        </p:nvSpPr>
        <p:spPr>
          <a:xfrm>
            <a:off x="595376" y="19600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9_1#1f88e7029?vop=1&amp;pid=83cbea0f0&amp;color=0,0,0&amp;vtp=1&amp;bt=1&amp;bbb=1&amp;hb=1"/>
              <p:cNvSpPr/>
              <p:nvPr/>
            </p:nvSpPr>
            <p:spPr>
              <a:xfrm>
                <a:off x="722376" y="972000"/>
                <a:ext cx="10753344" cy="3180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生态浮床与蓝细菌竞争的是水体中的无机盐等营养物质，而非有机物，A错误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；若食浮游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生物鱼类的食物由</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浮游动物</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浮游藻类组成，则食浮游生物鱼类能量增加</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，最多需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要浮游藻类提供</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46</m:t>
                    </m:r>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kJ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的能量，B正确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；流经该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生态系统的总能量为生产者固定的太阳能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，碎屑来自该生态系统的生物，不是外界输入的，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；第二、三营养级之间的能量传递效率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第三营养级的同化量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图中浮游动物属于第二营养级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，第二营养级还包括食浮游生物鱼类和食鱼性鱼类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，食浮游生物鱼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类属于第二和第三营养级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29_1#1f88e7029?vop=1&amp;pid=83cbea0f0&amp;color=0,0,0&amp;vtp=1&amp;bt=1&amp;bbb=1&amp;hb=1"/>
              <p:cNvSpPr>
                <a:spLocks noRot="1" noChangeAspect="1" noMove="1" noResize="1" noEditPoints="1" noAdjustHandles="1" noChangeArrowheads="1" noChangeShapeType="1" noTextEdit="1"/>
              </p:cNvSpPr>
              <p:nvPr/>
            </p:nvSpPr>
            <p:spPr>
              <a:xfrm>
                <a:off x="722376" y="972000"/>
                <a:ext cx="10753344" cy="3180334"/>
              </a:xfrm>
              <a:prstGeom prst="rect">
                <a:avLst/>
              </a:prstGeom>
              <a:blipFill rotWithShape="1">
                <a:blip r:embed="rId1"/>
                <a:stretch>
                  <a:fillRect l="-4" t="-14" r="-1541" b="-1415"/>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060f86325.fixed?pid=a2266fc4e&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3</a:t>
            </a:r>
            <a:endParaRPr lang="en-US" altLang="zh-CN" sz="7200" dirty="0"/>
          </a:p>
        </p:txBody>
      </p:sp>
      <p:sp>
        <p:nvSpPr>
          <p:cNvPr id="3" name="C_3#060f86325.fixed?pid=a2266fc4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专题3</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能量流动图解分析及相关计算</a:t>
            </a:r>
            <a:endParaRPr lang="en-US" altLang="zh-CN" sz="4400" dirty="0"/>
          </a:p>
        </p:txBody>
      </p:sp>
      <p:pic>
        <p:nvPicPr>
          <p:cNvPr id="4" name="C_3#060f86325.fixed?pid=a2266fc4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060f86325.fixed?pid=a2266fc4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刷难关</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2646ce356?pid=d062e70ab&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某同学绘制了如图所示的能量流动图解（其中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为生产者固定的太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阳能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下列叙述中不正确的是(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1_1#2646ce356?pid=d062e70ab&amp;color=0,0,0&amp;vtp=1&amp;bt=1&amp;bbb=1&amp;hb=1"/>
              <p:cNvSpPr>
                <a:spLocks noRot="1" noChangeAspect="1" noMove="1" noResize="1" noEditPoints="1" noAdjustHandles="1" noChangeArrowheads="1" noChangeShapeType="1" noTextEdit="1"/>
              </p:cNvSpPr>
              <p:nvPr/>
            </p:nvSpPr>
            <p:spPr>
              <a:xfrm>
                <a:off x="722376" y="972000"/>
                <a:ext cx="10753344" cy="843153"/>
              </a:xfrm>
              <a:prstGeom prst="rect">
                <a:avLst/>
              </a:prstGeom>
              <a:blipFill rotWithShape="1">
                <a:blip r:embed="rId1"/>
                <a:stretch>
                  <a:fillRect l="-4" t="-53" r="-957" b="-5384"/>
                </a:stretch>
              </a:blipFill>
            </p:spPr>
            <p:txBody>
              <a:bodyPr/>
              <a:lstStyle/>
              <a:p>
                <a:r>
                  <a:rPr lang="zh-CN" altLang="en-US">
                    <a:noFill/>
                  </a:rPr>
                  <a:t> </a:t>
                </a:r>
              </a:p>
            </p:txBody>
          </p:sp>
        </mc:Fallback>
      </mc:AlternateContent>
      <p:sp>
        <p:nvSpPr>
          <p:cNvPr id="3" name="QC_5_AN.2_1#2646ce356.bracket?pid=d062e70ab&amp;color=0,0,0&amp;vpa=1&amp;vtp=1"/>
          <p:cNvSpPr/>
          <p:nvPr/>
        </p:nvSpPr>
        <p:spPr>
          <a:xfrm>
            <a:off x="4478401" y="1410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1_2#2646ce356?htil=1&amp;pid=d062e70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7484604" y="1951677"/>
            <a:ext cx="3931920" cy="15361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_3#2646ce356.choices?htil=1&amp;pid=d062e70ab&amp;color=0,0,0&amp;vtp=1&amp;bbb=1&amp;hb=1"/>
              <p:cNvSpPr/>
              <p:nvPr/>
            </p:nvSpPr>
            <p:spPr>
              <a:xfrm>
                <a:off x="722376" y="1824677"/>
                <a:ext cx="6684264" cy="23167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A.生产者固定的总能量可表示为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.流入初级消费者体内的能量可表示为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.由第一营养级到第二营养级的能量传递效率为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可分别表示生产者和初级消费者呼吸作用散失的能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endParaRPr lang="en-US" altLang="zh-CN" sz="2000" dirty="0"/>
              </a:p>
            </p:txBody>
          </p:sp>
        </mc:Choice>
        <mc:Fallback>
          <p:sp>
            <p:nvSpPr>
              <p:cNvPr id="5" name="QC_5_BD.1_3#2646ce356.choices?htil=1&amp;pid=d062e70ab&amp;color=0,0,0&amp;vtp=1&amp;bbb=1&amp;hb=1"/>
              <p:cNvSpPr>
                <a:spLocks noRot="1" noChangeAspect="1" noMove="1" noResize="1" noEditPoints="1" noAdjustHandles="1" noChangeArrowheads="1" noChangeShapeType="1" noTextEdit="1"/>
              </p:cNvSpPr>
              <p:nvPr/>
            </p:nvSpPr>
            <p:spPr>
              <a:xfrm>
                <a:off x="722376" y="1824677"/>
                <a:ext cx="6684264" cy="2316734"/>
              </a:xfrm>
              <a:prstGeom prst="rect">
                <a:avLst/>
              </a:prstGeom>
              <a:blipFill rotWithShape="1">
                <a:blip r:embed="rId3"/>
                <a:stretch>
                  <a:fillRect l="-6" t="-14" r="-1415" b="-1949"/>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_1#2646ce356?vop=1&amp;pid=d062e70ab&amp;color=0,0,0&amp;vtp=1&amp;bt=1&amp;bbb=1&amp;hb=1"/>
              <p:cNvSpPr/>
              <p:nvPr/>
            </p:nvSpPr>
            <p:spPr>
              <a:xfrm>
                <a:off x="722376" y="972000"/>
                <a:ext cx="10753344" cy="1965579"/>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生产者固定的总能量可表示为</a:t>
                </a:r>
                <a14:m>
                  <m:oMath xmlns:m="http://schemas.openxmlformats.org/officeDocument/2006/math">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2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为呼吸作用散失的能量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被利用的能量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为流向分解者的能量，A正确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𝐵</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𝐶</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，是流入下一营养级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初级消费者）的能量，B错误；由第一营养级到第二营养级的能量传递效率为</a:t>
                </a:r>
                <a14:m>
                  <m:oMath xmlns:m="http://schemas.openxmlformats.org/officeDocument/2006/math">
                    <m:f>
                      <m:f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num>
                      <m:den>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den>
                    </m:f>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可分别表示生产者和初级消费者呼吸作用散失的能量，D正确。</a:t>
                </a:r>
                <a:endParaRPr lang="en-US" altLang="zh-CN" sz="2200" dirty="0"/>
              </a:p>
            </p:txBody>
          </p:sp>
        </mc:Choice>
        <mc:Fallback>
          <p:sp>
            <p:nvSpPr>
              <p:cNvPr id="2" name="QC_5_AS.3_1#2646ce356?vop=1&amp;pid=d062e70ab&amp;color=0,0,0&amp;vtp=1&amp;bt=1&amp;bbb=1&amp;hb=1"/>
              <p:cNvSpPr>
                <a:spLocks noRot="1" noChangeAspect="1" noMove="1" noResize="1" noEditPoints="1" noAdjustHandles="1" noChangeArrowheads="1" noChangeShapeType="1" noTextEdit="1"/>
              </p:cNvSpPr>
              <p:nvPr/>
            </p:nvSpPr>
            <p:spPr>
              <a:xfrm>
                <a:off x="722376" y="972000"/>
                <a:ext cx="10753344" cy="1965579"/>
              </a:xfrm>
              <a:prstGeom prst="rect">
                <a:avLst/>
              </a:prstGeom>
              <a:blipFill rotWithShape="1">
                <a:blip r:embed="rId1"/>
                <a:stretch>
                  <a:fillRect l="-4" t="-23" r="-650" b="-2710"/>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_1#0d05b8e29?pid=d062e70ab&amp;color=0,0,0&amp;vtp=1&amp;bt=1&amp;bbb=1&amp;hb=1"/>
              <p:cNvSpPr/>
              <p:nvPr/>
            </p:nvSpPr>
            <p:spPr>
              <a:xfrm>
                <a:off x="722376" y="972000"/>
                <a:ext cx="10753344" cy="1160653"/>
              </a:xfrm>
              <a:prstGeom prst="rect">
                <a:avLst/>
              </a:prstGeom>
              <a:noFill/>
            </p:spPr>
            <p:txBody>
              <a:bodyPr wrap="none" lIns="0" tIns="0" rIns="0" bIns="0" rtlCol="0" anchor="t"/>
              <a:lstStyle/>
              <a:p>
                <a:pPr algn="l" latinLnBrk="1">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2.图甲表示某季度某生态系统的能量金字塔，</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为生产者，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为初级消费者，</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为次级消费者；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图乙是将图甲中各营养级所含有的能量进行分类剖析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表示上一年留下来的能量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假设它不被下一营养级利用），</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表示呼吸消耗量。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4_1#0d05b8e29?pid=d062e70ab&amp;color=0,0,0&amp;vtp=1&amp;bt=1&amp;bbb=1&amp;hb=1"/>
              <p:cNvSpPr>
                <a:spLocks noRot="1" noChangeAspect="1" noMove="1" noResize="1" noEditPoints="1" noAdjustHandles="1" noChangeArrowheads="1" noChangeShapeType="1" noTextEdit="1"/>
              </p:cNvSpPr>
              <p:nvPr/>
            </p:nvSpPr>
            <p:spPr>
              <a:xfrm>
                <a:off x="722376" y="972000"/>
                <a:ext cx="10753344" cy="1160653"/>
              </a:xfrm>
              <a:prstGeom prst="rect">
                <a:avLst/>
              </a:prstGeom>
              <a:blipFill rotWithShape="1">
                <a:blip r:embed="rId1"/>
                <a:stretch>
                  <a:fillRect l="-4" t="-39" b="-2817"/>
                </a:stretch>
              </a:blipFill>
            </p:spPr>
            <p:txBody>
              <a:bodyPr/>
              <a:lstStyle/>
              <a:p>
                <a:r>
                  <a:rPr lang="zh-CN" altLang="en-US">
                    <a:noFill/>
                  </a:rPr>
                  <a:t> </a:t>
                </a:r>
              </a:p>
            </p:txBody>
          </p:sp>
        </mc:Fallback>
      </mc:AlternateContent>
      <p:sp>
        <p:nvSpPr>
          <p:cNvPr id="3" name="QC_5_AN.5_1#0d05b8e29.bracket?pid=d062e70ab&amp;color=0,0,0&amp;vpa=2&amp;vtp=1"/>
          <p:cNvSpPr/>
          <p:nvPr/>
        </p:nvSpPr>
        <p:spPr>
          <a:xfrm>
            <a:off x="9902444" y="1768798"/>
            <a:ext cx="357188" cy="351409"/>
          </a:xfrm>
          <a:prstGeom prst="rect">
            <a:avLst/>
          </a:prstGeom>
          <a:noFill/>
        </p:spPr>
        <p:txBody>
          <a:bodyPr wrap="none" lIns="0" tIns="0" rIns="0" bIns="0" rtlCol="0" anchor="t"/>
          <a:lstStyle/>
          <a:p>
            <a:pPr algn="ctr" latinLnBrk="1">
              <a:lnSpc>
                <a:spcPts val="30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4_2#0d05b8e29?pid=d062e70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995928" y="2267653"/>
            <a:ext cx="4206240" cy="19019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4_3#0d05b8e29.choices?pid=d062e70ab&amp;color=0,0,0&amp;vtp=1&amp;bbb=1&amp;hb=1"/>
              <p:cNvSpPr/>
              <p:nvPr/>
            </p:nvSpPr>
            <p:spPr>
              <a:xfrm>
                <a:off x="722376" y="4299653"/>
                <a:ext cx="10753344" cy="1926209"/>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A.假设种群</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个体数分别为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，种群中平均每个个体所含有的能量分别为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1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.每年流入这个生态系统的总能量可用图乙中的字母表示为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表示的是流入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a:t>
                </a:r>
                <a:endParaRPr lang="en-US" altLang="zh-CN" sz="2000" dirty="0"/>
              </a:p>
              <a:p>
                <a:pPr latinLnBrk="1">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.若图乙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表示未被利用的能量，则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表示流入分解者的能量</a:t>
                </a:r>
                <a:endParaRPr lang="en-US" altLang="zh-CN" sz="2000" dirty="0"/>
              </a:p>
            </p:txBody>
          </p:sp>
        </mc:Choice>
        <mc:Fallback>
          <p:sp>
            <p:nvSpPr>
              <p:cNvPr id="5" name="QC_5_BD.4_3#0d05b8e29.choices?pid=d062e70ab&amp;color=0,0,0&amp;vtp=1&amp;bbb=1&amp;hb=1"/>
              <p:cNvSpPr>
                <a:spLocks noRot="1" noChangeAspect="1" noMove="1" noResize="1" noEditPoints="1" noAdjustHandles="1" noChangeArrowheads="1" noChangeShapeType="1" noTextEdit="1"/>
              </p:cNvSpPr>
              <p:nvPr/>
            </p:nvSpPr>
            <p:spPr>
              <a:xfrm>
                <a:off x="722376" y="4299653"/>
                <a:ext cx="10753344" cy="1926209"/>
              </a:xfrm>
              <a:prstGeom prst="rect">
                <a:avLst/>
              </a:prstGeom>
              <a:blipFill rotWithShape="1">
                <a:blip r:embed="rId3"/>
                <a:stretch>
                  <a:fillRect l="-4" t="-4" r="-1246" b="-15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6_1#0d05b8e29?vop=1&amp;pid=d062e70ab&amp;color=0,0,0&amp;vtp=1&amp;bt=1&amp;bbb=1&amp;hb=1"/>
              <p:cNvSpPr/>
              <p:nvPr/>
            </p:nvSpPr>
            <p:spPr>
              <a:xfrm>
                <a:off x="722376" y="972000"/>
                <a:ext cx="10753344" cy="2283079"/>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为初级消费者</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为次级消费者，由于能量流动的特点是单向流动、逐级递减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，低营养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级的总能量一定大于高营养级的总能量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&gt;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𝑊</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由图乙可知</a:t>
                </a:r>
                <a:r>
                  <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代表的是生产者固定的太阳能，是每年流入该生态系统的总能量，B错误；图乙</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P</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表示被初级消费者同化的能量，即流入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Q</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的能量，C正确；图乙中</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表示上一年留下来的能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𝑒</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表示呼吸消耗量,若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表示未被利用的能量，则</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𝑑</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表示流入分解者的能量，D正确。</a:t>
                </a:r>
                <a:endParaRPr lang="en-US" altLang="zh-CN" sz="2200" dirty="0"/>
              </a:p>
            </p:txBody>
          </p:sp>
        </mc:Choice>
        <mc:Fallback>
          <p:sp>
            <p:nvSpPr>
              <p:cNvPr id="2" name="QC_5_AS.6_1#0d05b8e29?vop=1&amp;pid=d062e70ab&amp;color=0,0,0&amp;vtp=1&amp;bt=1&amp;bbb=1&amp;hb=1"/>
              <p:cNvSpPr>
                <a:spLocks noRot="1" noChangeAspect="1" noMove="1" noResize="1" noEditPoints="1" noAdjustHandles="1" noChangeArrowheads="1" noChangeShapeType="1" noTextEdit="1"/>
              </p:cNvSpPr>
              <p:nvPr/>
            </p:nvSpPr>
            <p:spPr>
              <a:xfrm>
                <a:off x="722376" y="972000"/>
                <a:ext cx="10753344" cy="2283079"/>
              </a:xfrm>
              <a:prstGeom prst="rect">
                <a:avLst/>
              </a:prstGeom>
              <a:blipFill rotWithShape="1">
                <a:blip r:embed="rId1"/>
                <a:stretch>
                  <a:fillRect l="-4" t="-20" r="-579" b="-233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_1#a5e58ae1a?pid=d062e70ab&amp;color=0,0,0&amp;vtp=1&amp;bt=1&amp;bbb=1&amp;hb=1"/>
              <p:cNvSpPr/>
              <p:nvPr/>
            </p:nvSpPr>
            <p:spPr>
              <a:xfrm>
                <a:off x="722376" y="972000"/>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［北京师大附中2025高二月考］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如图1表示某湿地生态系统的局部能量流动过程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，图中字母代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表相应能量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表示同化量。回答下列问题。</a:t>
                </a:r>
                <a:endParaRPr lang="en-US" altLang="zh-CN" sz="2000" dirty="0"/>
              </a:p>
            </p:txBody>
          </p:sp>
        </mc:Choice>
        <mc:Fallback>
          <p:sp>
            <p:nvSpPr>
              <p:cNvPr id="2" name="QO_5_BD.7_1#a5e58ae1a?pid=d062e70ab&amp;color=0,0,0&amp;vtp=1&amp;bt=1&amp;bbb=1&amp;hb=1"/>
              <p:cNvSpPr>
                <a:spLocks noRot="1" noChangeAspect="1" noMove="1" noResize="1" noEditPoints="1" noAdjustHandles="1" noChangeArrowheads="1" noChangeShapeType="1" noTextEdit="1"/>
              </p:cNvSpPr>
              <p:nvPr/>
            </p:nvSpPr>
            <p:spPr>
              <a:xfrm>
                <a:off x="722376" y="972000"/>
                <a:ext cx="10753344" cy="856234"/>
              </a:xfrm>
              <a:prstGeom prst="rect">
                <a:avLst/>
              </a:prstGeom>
              <a:blipFill rotWithShape="1">
                <a:blip r:embed="rId1"/>
                <a:stretch>
                  <a:fillRect l="-4" t="-53" b="-5257"/>
                </a:stretch>
              </a:blipFill>
            </p:spPr>
            <p:txBody>
              <a:bodyPr/>
              <a:lstStyle/>
              <a:p>
                <a:r>
                  <a:rPr lang="zh-CN" altLang="en-US">
                    <a:noFill/>
                  </a:rPr>
                  <a:t> </a:t>
                </a:r>
              </a:p>
            </p:txBody>
          </p:sp>
        </mc:Fallback>
      </mc:AlternateContent>
      <p:pic>
        <p:nvPicPr>
          <p:cNvPr id="3" name="QO_5_BD.7_2#a5e58ae1a?iti=1&amp;pid=d062e70ab&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3840480" y="1961203"/>
            <a:ext cx="4517136"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7_3#a5e58ae1a?iti=1&amp;pid=d062e70ab&amp;color=0,0,0&amp;vtp=1&amp;bbb=1"/>
          <p:cNvSpPr/>
          <p:nvPr/>
        </p:nvSpPr>
        <p:spPr>
          <a:xfrm>
            <a:off x="5868860" y="368840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_1#3bdd0ab58?pid=a5e58ae1a&amp;color=0,0,0&amp;vtp=1&amp;bt=1&amp;bbb=1&amp;hb=1"/>
          <p:cNvSpPr/>
          <p:nvPr/>
        </p:nvSpPr>
        <p:spPr>
          <a:xfrm>
            <a:off x="722376" y="969265"/>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（1）分析图1可知，第二营养级用于自身生长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、发育和繁殖的能量是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），第一营养级和第二营养级之间的能量传递效率为</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用图中字母表示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），生态系统能量流动的特点是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AlternateContent xmlns:mc="http://schemas.openxmlformats.org/markup-compatibility/2006">
        <mc:Choice xmlns:a14="http://schemas.microsoft.com/office/drawing/2010/main" Requires="a14">
          <p:sp>
            <p:nvSpPr>
              <p:cNvPr id="3" name="QB_6_AN.9_1#3bdd0ab58.blank?pid=a5e58ae1a&amp;color=0,0,0&amp;vpa=3&amp;vtp=1&amp;bbb=1"/>
              <p:cNvSpPr/>
              <p:nvPr/>
            </p:nvSpPr>
            <p:spPr>
              <a:xfrm>
                <a:off x="8383651" y="1012952"/>
                <a:ext cx="2745359" cy="303784"/>
              </a:xfrm>
              <a:prstGeom prst="rect">
                <a:avLst/>
              </a:prstGeom>
              <a:noFill/>
            </p:spPr>
            <p:txBody>
              <a:bodyPr wrap="none" lIns="0" tIns="0" rIns="0" bIns="0" rtlCol="0" anchor="t"/>
              <a:lstStyle/>
              <a:p>
                <a:pPr algn="ctr" latinLnBrk="1">
                  <a:lnSpc>
                    <a:spcPts val="25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𝑭</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𝑮</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𝑫</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𝑯</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solidFill>
                    <a:srgbClr val="00B050"/>
                  </a:solidFill>
                </a:endParaRPr>
              </a:p>
            </p:txBody>
          </p:sp>
        </mc:Choice>
        <mc:Fallback>
          <p:sp>
            <p:nvSpPr>
              <p:cNvPr id="3" name="QB_6_AN.9_1#3bdd0ab58.blank?pid=a5e58ae1a&amp;color=0,0,0&amp;vpa=3&amp;vtp=1&amp;bbb=1"/>
              <p:cNvSpPr>
                <a:spLocks noRot="1" noChangeAspect="1" noMove="1" noResize="1" noEditPoints="1" noAdjustHandles="1" noChangeArrowheads="1" noChangeShapeType="1" noTextEdit="1"/>
              </p:cNvSpPr>
              <p:nvPr/>
            </p:nvSpPr>
            <p:spPr>
              <a:xfrm>
                <a:off x="8383651" y="1012952"/>
                <a:ext cx="2745359" cy="303784"/>
              </a:xfrm>
              <a:prstGeom prst="rect">
                <a:avLst/>
              </a:prstGeom>
              <a:blipFill rotWithShape="1">
                <a:blip r:embed="rId1"/>
                <a:stretch>
                  <a:fillRect l="-14" t="-3804" b="-4473"/>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10_1#3bdd0ab58.blank?pid=a5e58ae1a&amp;color=0,0,0&amp;vpa=4&amp;vtp=1&amp;bbb=1&amp;rh=34.55504&amp;hb=1"/>
              <p:cNvSpPr/>
              <p:nvPr/>
            </p:nvSpPr>
            <p:spPr>
              <a:xfrm>
                <a:off x="722377" y="1388365"/>
                <a:ext cx="10749631" cy="843090"/>
              </a:xfrm>
              <a:prstGeom prst="rect">
                <a:avLst/>
              </a:prstGeom>
              <a:noFill/>
            </p:spPr>
            <p:txBody>
              <a:bodyPr wrap="square" lIns="0" tIns="0" rIns="0" bIns="0" rtlCol="0" anchor="t"/>
              <a:lstStyle/>
              <a:p>
                <a:pPr latinLnBrk="1">
                  <a:lnSpc>
                    <a:spcPts val="3310"/>
                  </a:lnSpc>
                </a:pPr>
                <a:r>
                  <a:rPr lang="en-US" altLang="zh-CN" sz="2000" b="1" i="0" kern="0">
                    <a:solidFill>
                      <a:srgbClr val="FFFFFF"/>
                    </a:solidFill>
                    <a:latin typeface="宋体" panose="02010600030101010101" pitchFamily="2" charset="-122"/>
                    <a:ea typeface="微软雅黑" panose="020B0503020204020204" pitchFamily="34" charset="-122"/>
                    <a:cs typeface="微软雅黑" panose="020B0503020204020204" pitchFamily="34" charset="-120"/>
                  </a:rPr>
                  <a:t>                                                               </a:t>
                </a: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𝑫</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den>
                    </m:f>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1"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31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f>
                      <m:f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𝑬</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𝑭</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𝑮</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𝑯</m:t>
                        </m:r>
                      </m:num>
                      <m:den>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𝑨</m:t>
                        </m:r>
                      </m:den>
                    </m:f>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𝟏𝟎𝟎</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00" dirty="0">
                  <a:solidFill>
                    <a:srgbClr val="00B050"/>
                  </a:solidFill>
                </a:endParaRPr>
              </a:p>
            </p:txBody>
          </p:sp>
        </mc:Choice>
        <mc:Fallback>
          <p:sp>
            <p:nvSpPr>
              <p:cNvPr id="4" name="QB_6_AN.10_1#3bdd0ab58.blank?pid=a5e58ae1a&amp;color=0,0,0&amp;vpa=4&amp;vtp=1&amp;bbb=1&amp;rh=34.55504&amp;hb=1"/>
              <p:cNvSpPr>
                <a:spLocks noRot="1" noChangeAspect="1" noMove="1" noResize="1" noEditPoints="1" noAdjustHandles="1" noChangeArrowheads="1" noChangeShapeType="1" noTextEdit="1"/>
              </p:cNvSpPr>
              <p:nvPr/>
            </p:nvSpPr>
            <p:spPr>
              <a:xfrm>
                <a:off x="722377" y="1388365"/>
                <a:ext cx="10749631" cy="843090"/>
              </a:xfrm>
              <a:prstGeom prst="rect">
                <a:avLst/>
              </a:prstGeom>
              <a:blipFill rotWithShape="1">
                <a:blip r:embed="rId2"/>
                <a:stretch>
                  <a:fillRect l="-4" t="-30" r="1" b="8"/>
                </a:stretch>
              </a:blipFill>
            </p:spPr>
            <p:txBody>
              <a:bodyPr/>
              <a:lstStyle/>
              <a:p>
                <a:r>
                  <a:rPr lang="zh-CN" altLang="en-US">
                    <a:noFill/>
                  </a:rPr>
                  <a:t> </a:t>
                </a:r>
              </a:p>
            </p:txBody>
          </p:sp>
        </mc:Fallback>
      </mc:AlternateContent>
      <p:sp>
        <p:nvSpPr>
          <p:cNvPr id="5" name="QB_6_AN.11_1#3bdd0ab58.blank?pid=a5e58ae1a&amp;color=0,0,0&amp;vpa=5&amp;vtp=1&amp;bbb=1&amp;hb=1"/>
          <p:cNvSpPr/>
          <p:nvPr/>
        </p:nvSpPr>
        <p:spPr>
          <a:xfrm>
            <a:off x="722377" y="1845565"/>
            <a:ext cx="10749631" cy="865759"/>
          </a:xfrm>
          <a:prstGeom prst="rect">
            <a:avLst/>
          </a:prstGeom>
          <a:noFill/>
        </p:spPr>
        <p:txBody>
          <a:bodyPr wrap="square" lIns="0" tIns="0" rIns="0" bIns="0" rtlCol="0" anchor="t"/>
          <a:lstStyle/>
          <a:p>
            <a:pPr latinLnBrk="1">
              <a:lnSpc>
                <a:spcPct val="1500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单向流动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，逐级递减</a:t>
            </a:r>
            <a:endParaRPr lang="en-US" altLang="zh-CN" sz="2000" dirty="0">
              <a:solidFill>
                <a:srgbClr val="00B050"/>
              </a:solidFill>
            </a:endParaRPr>
          </a:p>
        </p:txBody>
      </p:sp>
      <mc:AlternateContent xmlns:mc="http://schemas.openxmlformats.org/markup-compatibility/2006">
        <mc:Choice xmlns:a14="http://schemas.microsoft.com/office/drawing/2010/main" Requires="a14">
          <p:sp>
            <p:nvSpPr>
              <p:cNvPr id="6" name="QB_6_AS.12_1#3bdd0ab58?vop=1&amp;pid=a5e58ae1a&amp;color=0,0,0&amp;vtp=1&amp;bbb=1&amp;hb=1"/>
              <p:cNvSpPr/>
              <p:nvPr/>
            </p:nvSpPr>
            <p:spPr>
              <a:xfrm>
                <a:off x="722376" y="2834767"/>
                <a:ext cx="10753344" cy="2862834"/>
              </a:xfrm>
              <a:prstGeom prst="rect">
                <a:avLst/>
              </a:prstGeom>
              <a:noFill/>
            </p:spPr>
            <p:txBody>
              <a:bodyPr wrap="none" lIns="0" tIns="0" rIns="0" bIns="0" rtlCol="0" anchor="t"/>
              <a:lstStyle/>
              <a:p>
                <a:pPr algn="l" latinLnBrk="1">
                  <a:lnSpc>
                    <a:spcPts val="39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生物同化的能量一部分被用于自身生长、发育和繁殖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，另一部分通过呼吸作用以热能的形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式散失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。分析图1可知，第二营养级用于自身生长、发育和繁殖的能量是</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𝐹</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𝐺</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同化量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𝐻</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（呼吸作用散失的能量）。第一营养级的同化量为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，第二营养级的同化量为</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𝐹</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𝐺</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𝐻</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，因此第一营养级和第二营养级之间的能量传递效率为</a:t>
                </a: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𝐷</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14:m>
                  <m:oMath xmlns:m="http://schemas.openxmlformats.org/officeDocument/2006/math">
                    <m:f>
                      <m:f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fPr>
                      <m:num>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𝐸</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𝐹</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𝐺</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𝐻</m:t>
                        </m:r>
                      </m:num>
                      <m:den>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𝐴</m:t>
                        </m:r>
                      </m:den>
                    </m:f>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100</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。生态系统能量流动的特点是单向流动、逐级递减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，即能量在食物链中只能从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低营养级流向高营养级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6_AS.12_1#3bdd0ab58?vop=1&amp;pid=a5e58ae1a&amp;color=0,0,0&amp;vtp=1&amp;bbb=1&amp;hb=1"/>
              <p:cNvSpPr>
                <a:spLocks noRot="1" noChangeAspect="1" noMove="1" noResize="1" noEditPoints="1" noAdjustHandles="1" noChangeArrowheads="1" noChangeShapeType="1" noTextEdit="1"/>
              </p:cNvSpPr>
              <p:nvPr/>
            </p:nvSpPr>
            <p:spPr>
              <a:xfrm>
                <a:off x="722376" y="2834767"/>
                <a:ext cx="10753344" cy="2862834"/>
              </a:xfrm>
              <a:prstGeom prst="rect">
                <a:avLst/>
              </a:prstGeom>
              <a:blipFill rotWithShape="1">
                <a:blip r:embed="rId3"/>
                <a:stretch>
                  <a:fillRect l="-4" t="-4" r="-165" b="-158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
                                            <p:bg/>
                                          </p:spTgt>
                                        </p:tgtEl>
                                        <p:attrNameLst>
                                          <p:attrName>style.visibility</p:attrName>
                                        </p:attrNameLst>
                                      </p:cBhvr>
                                      <p:to>
                                        <p:strVal val="visible"/>
                                      </p:to>
                                    </p:set>
                                    <p:animEffect transition="in" filter="fade">
                                      <p:cBhvr>
                                        <p:cTn id="34" dur="500"/>
                                        <p:tgtEl>
                                          <p:spTgt spid="6">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animEffect transition="in" filter="fade">
                                      <p:cBhvr>
                                        <p:cTn id="37" dur="500"/>
                                        <p:tgtEl>
                                          <p:spTgt spid="6">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
                                            <p:txEl>
                                              <p:pRg st="1" end="1"/>
                                            </p:txEl>
                                          </p:spTgt>
                                        </p:tgtEl>
                                        <p:attrNameLst>
                                          <p:attrName>style.visibility</p:attrName>
                                        </p:attrNameLst>
                                      </p:cBhvr>
                                      <p:to>
                                        <p:strVal val="visible"/>
                                      </p:to>
                                    </p:set>
                                    <p:animEffect transition="in" filter="fade">
                                      <p:cBhvr>
                                        <p:cTn id="40" dur="500"/>
                                        <p:tgtEl>
                                          <p:spTgt spid="6">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Effect transition="in" filter="fade">
                                      <p:cBhvr>
                                        <p:cTn id="43" dur="500"/>
                                        <p:tgtEl>
                                          <p:spTgt spid="6">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xEl>
                                              <p:pRg st="3" end="3"/>
                                            </p:txEl>
                                          </p:spTgt>
                                        </p:tgtEl>
                                        <p:attrNameLst>
                                          <p:attrName>style.visibility</p:attrName>
                                        </p:attrNameLst>
                                      </p:cBhvr>
                                      <p:to>
                                        <p:strVal val="visible"/>
                                      </p:to>
                                    </p:set>
                                    <p:animEffect transition="in" filter="fade">
                                      <p:cBhvr>
                                        <p:cTn id="46" dur="500"/>
                                        <p:tgtEl>
                                          <p:spTgt spid="6">
                                            <p:txEl>
                                              <p:pRg st="3" end="3"/>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Effect transition="in" filter="fade">
                                      <p:cBhvr>
                                        <p:cTn id="49" dur="500"/>
                                        <p:tgtEl>
                                          <p:spTgt spid="6">
                                            <p:txEl>
                                              <p:pRg st="4" end="4"/>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
                                            <p:txEl>
                                              <p:pRg st="5" end="5"/>
                                            </p:txEl>
                                          </p:spTgt>
                                        </p:tgtEl>
                                        <p:attrNameLst>
                                          <p:attrName>style.visibility</p:attrName>
                                        </p:attrNameLst>
                                      </p:cBhvr>
                                      <p:to>
                                        <p:strVal val="visible"/>
                                      </p:to>
                                    </p:set>
                                    <p:animEffect transition="in" filter="fade">
                                      <p:cBhvr>
                                        <p:cTn id="5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6"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3_1#23e30615e?pid=a5e58ae1a&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（2）下表是初级消费者和次级消费者的部分能量值。</a:t>
            </a:r>
            <a:endParaRPr lang="en-US" altLang="zh-CN" sz="2000" dirty="0">
              <a:solidFill>
                <a:srgbClr val="000000"/>
              </a:solidFill>
            </a:endParaRPr>
          </a:p>
        </p:txBody>
      </p:sp>
      <mc:AlternateContent xmlns:mc="http://schemas.openxmlformats.org/markup-compatibility/2006" xmlns:a14="http://schemas.microsoft.com/office/drawing/2010/main">
        <mc:Choice Requires="a14">
          <p:graphicFrame>
            <p:nvGraphicFramePr>
              <p:cNvPr id="10" name="QB_6_BD.13_2#23e30615e?colgroup=8,10,10,10&amp;pid=a5e58ae1a&amp;color=0,0,0&amp;vtp=1&amp;bbb=1"/>
              <p:cNvGraphicFramePr>
                <a:graphicFrameLocks noGrp="1"/>
              </p:cNvGraphicFramePr>
              <p:nvPr/>
            </p:nvGraphicFramePr>
            <p:xfrm>
              <a:off x="722376" y="1513528"/>
              <a:ext cx="10698480" cy="1262761"/>
            </p:xfrm>
            <a:graphic>
              <a:graphicData uri="http://schemas.openxmlformats.org/drawingml/2006/table">
                <a:tbl>
                  <a:tblPr/>
                  <a:tblGrid>
                    <a:gridCol w="2359152"/>
                    <a:gridCol w="2779776"/>
                    <a:gridCol w="2779776"/>
                    <a:gridCol w="2779776"/>
                  </a:tblGrid>
                  <a:tr h="420497">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粪便量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14:m>
                            <m:oMath xmlns:m="http://schemas.openxmlformats.org/officeDocument/2006/math">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06</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6</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18</m:t>
                              </m:r>
                              <m:r>
                                <a:rPr lang="en-US" altLang="zh-CN" sz="2000" b="0" i="0"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spc="-10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000" b="0" i="0" spc="-10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mc:Choice>
        <mc:Fallback xmlns="">
          <p:graphicFrame>
            <p:nvGraphicFramePr>
              <p:cNvPr id="10" name="QB_6_BD.13_2#23e30615e?colgroup=8,10,10,10&amp;pid=a5e58ae1a&amp;color=0,0,0&amp;vtp=1&amp;bbb=1"/>
              <p:cNvGraphicFramePr>
                <a:graphicFrameLocks noGrp="1"/>
              </p:cNvGraphicFramePr>
              <p:nvPr/>
            </p:nvGraphicFramePr>
            <p:xfrm>
              <a:off x="722376" y="1513528"/>
              <a:ext cx="10698480" cy="1262761"/>
            </p:xfrm>
            <a:graphic>
              <a:graphicData uri="http://schemas.openxmlformats.org/drawingml/2006/table">
                <a:tbl>
                  <a:tblPr/>
                  <a:tblGrid>
                    <a:gridCol w="2359152"/>
                    <a:gridCol w="2779776"/>
                    <a:gridCol w="2779776"/>
                    <a:gridCol w="2779776"/>
                  </a:tblGrid>
                  <a:tr h="420370">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1005">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r h="421640">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1"/>
                        </a:blipFill>
                      </a:tcPr>
                    </a:tc>
                  </a:tr>
                </a:tbl>
              </a:graphicData>
            </a:graphic>
          </p:graphicFrame>
        </mc:Fallback>
      </mc:AlternateContent>
      <mc:AlternateContent xmlns:mc="http://schemas.openxmlformats.org/markup-compatibility/2006">
        <mc:Choice xmlns:a14="http://schemas.microsoft.com/office/drawing/2010/main" Requires="a14">
          <p:sp>
            <p:nvSpPr>
              <p:cNvPr id="4" name="QB_6_BD.13_3#23e30615e?pid=a5e58ae1a&amp;color=0,0,0&amp;vtp=1&amp;bbb=1&amp;hb=1"/>
              <p:cNvSpPr/>
              <p:nvPr/>
            </p:nvSpPr>
            <p:spPr>
              <a:xfrm>
                <a:off x="722376" y="2910528"/>
                <a:ext cx="10753344" cy="843153"/>
              </a:xfrm>
              <a:prstGeom prst="rect">
                <a:avLst/>
              </a:prstGeom>
              <a:noFill/>
            </p:spPr>
            <p:txBody>
              <a:bodyPr wrap="none" lIns="0" tIns="0" rIns="0" bIns="0" rtlCol="0" anchor="t"/>
              <a:lstStyle/>
              <a:p>
                <a:pPr algn="l"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据表可知初级消费者同化的能量中不经次级消费者的任何作用而直接流向分解者的能量最多为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a:t>
                </a:r>
                <a14:m>
                  <m:oMath xmlns:m="http://schemas.openxmlformats.org/officeDocument/2006/math">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solidFill>
                    <a:srgbClr val="000000"/>
                  </a:solidFill>
                </a:endParaRPr>
              </a:p>
            </p:txBody>
          </p:sp>
        </mc:Choice>
        <mc:Fallback>
          <p:sp>
            <p:nvSpPr>
              <p:cNvPr id="4" name="QB_6_BD.13_3#23e30615e?pid=a5e58ae1a&amp;color=0,0,0&amp;vtp=1&amp;bbb=1&amp;hb=1"/>
              <p:cNvSpPr>
                <a:spLocks noRot="1" noChangeAspect="1" noMove="1" noResize="1" noEditPoints="1" noAdjustHandles="1" noChangeArrowheads="1" noChangeShapeType="1" noTextEdit="1"/>
              </p:cNvSpPr>
              <p:nvPr/>
            </p:nvSpPr>
            <p:spPr>
              <a:xfrm>
                <a:off x="722376" y="2910528"/>
                <a:ext cx="10753344" cy="843153"/>
              </a:xfrm>
              <a:prstGeom prst="rect">
                <a:avLst/>
              </a:prstGeom>
              <a:blipFill rotWithShape="1">
                <a:blip r:embed="rId2"/>
                <a:stretch>
                  <a:fillRect l="-4" t="-38" b="-539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N.14_1#23e30615e.blank?pid=a5e58ae1a&amp;color=0,0,0&amp;vpa=6&amp;vtp=1&amp;bbb=1"/>
              <p:cNvSpPr/>
              <p:nvPr/>
            </p:nvSpPr>
            <p:spPr>
              <a:xfrm>
                <a:off x="733489" y="3396049"/>
                <a:ext cx="1250061" cy="304102"/>
              </a:xfrm>
              <a:prstGeom prst="rect">
                <a:avLst/>
              </a:prstGeom>
              <a:noFill/>
            </p:spPr>
            <p:txBody>
              <a:bodyPr wrap="none" lIns="0" tIns="0" rIns="0" bIns="0" rtlCol="0" anchor="t"/>
              <a:lstStyle/>
              <a:p>
                <a:pPr algn="ctr" latinLnBrk="1">
                  <a:lnSpc>
                    <a:spcPts val="2600"/>
                  </a:lnSpc>
                </a:pPr>
                <a14:m>
                  <m:oMath xmlns:m="http://schemas.openxmlformats.org/officeDocument/2006/math">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m:t>
                    </m:r>
                    <m:r>
                      <a:rPr lang="en-US" altLang="zh-CN" sz="2000" b="1" i="0"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000" b="1" i="1" dirty="0" smtClean="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𝟏𝟎</m:t>
                        </m:r>
                      </m:e>
                      <m:sup>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𝟕</m:t>
                        </m:r>
                      </m:sup>
                    </m:sSup>
                  </m:oMath>
                </a14:m>
                <a:r>
                  <a:rPr lang="en-US" altLang="zh-CN" sz="100" b="1"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dirty="0"/>
              </a:p>
            </p:txBody>
          </p:sp>
        </mc:Choice>
        <mc:Fallback>
          <p:sp>
            <p:nvSpPr>
              <p:cNvPr id="5" name="QB_6_AN.14_1#23e30615e.blank?pid=a5e58ae1a&amp;color=0,0,0&amp;vpa=6&amp;vtp=1&amp;bbb=1"/>
              <p:cNvSpPr>
                <a:spLocks noRot="1" noChangeAspect="1" noMove="1" noResize="1" noEditPoints="1" noAdjustHandles="1" noChangeArrowheads="1" noChangeShapeType="1" noTextEdit="1"/>
              </p:cNvSpPr>
              <p:nvPr/>
            </p:nvSpPr>
            <p:spPr>
              <a:xfrm>
                <a:off x="733489" y="3396049"/>
                <a:ext cx="1250061" cy="304102"/>
              </a:xfrm>
              <a:prstGeom prst="rect">
                <a:avLst/>
              </a:prstGeom>
              <a:blipFill rotWithShape="1">
                <a:blip r:embed="rId3"/>
                <a:stretch>
                  <a:fillRect l="-5" t="-23" r="36" b="-8559"/>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6_AS.15_1#23e30615e?vop=1&amp;pid=a5e58ae1a&amp;color=0,0,0&amp;vtp=1&amp;bbb=1&amp;hb=1"/>
              <p:cNvSpPr/>
              <p:nvPr/>
            </p:nvSpPr>
            <p:spPr>
              <a:xfrm>
                <a:off x="722376" y="3755078"/>
                <a:ext cx="10753344" cy="1952117"/>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初级消费者用于生长发育和繁殖的能量</a:t>
                </a:r>
                <a14:m>
                  <m:oMath xmlns:m="http://schemas.openxmlformats.org/officeDocument/2006/math">
                    <m:r>
                      <a:rPr lang="en-US" altLang="zh-CN" sz="20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摄入量-粪便量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06</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8</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，而次级消费者的摄入量为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 </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，则该生态系统中初级消费者同化的能量中不经次级消费者而直接流向分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8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解者的能量最多有</a:t>
                </a:r>
                <a14:m>
                  <m:oMath xmlns:m="http://schemas.openxmlformats.org/officeDocument/2006/math">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9</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10</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J</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sSup>
                      <m:sSupPr>
                        <m:ctrlPr>
                          <a:rPr lang="en-US" altLang="zh-CN" sz="2200" b="0" i="1"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pPr>
                      <m:e>
                        <m:r>
                          <m:rPr>
                            <m:sty m:val="p"/>
                          </m:rP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hm</m:t>
                        </m:r>
                      </m:e>
                      <m:sup>
                        <m:r>
                          <a:rPr lang="en-US" altLang="zh-CN" sz="22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p>
                    </m:sSup>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200" b="0" i="0" dirty="0" smtClean="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solidFill>
                    <a:srgbClr val="000000"/>
                  </a:solidFill>
                </a:endParaRPr>
              </a:p>
            </p:txBody>
          </p:sp>
        </mc:Choice>
        <mc:Fallback>
          <p:sp>
            <p:nvSpPr>
              <p:cNvPr id="6" name="QB_6_AS.15_1#23e30615e?vop=1&amp;pid=a5e58ae1a&amp;color=0,0,0&amp;vtp=1&amp;bbb=1&amp;hb=1"/>
              <p:cNvSpPr>
                <a:spLocks noRot="1" noChangeAspect="1" noMove="1" noResize="1" noEditPoints="1" noAdjustHandles="1" noChangeArrowheads="1" noChangeShapeType="1" noTextEdit="1"/>
              </p:cNvSpPr>
              <p:nvPr/>
            </p:nvSpPr>
            <p:spPr>
              <a:xfrm>
                <a:off x="722376" y="3755078"/>
                <a:ext cx="10753344" cy="1952117"/>
              </a:xfrm>
              <a:prstGeom prst="rect">
                <a:avLst/>
              </a:prstGeom>
              <a:blipFill rotWithShape="1">
                <a:blip r:embed="rId4"/>
                <a:stretch>
                  <a:fillRect l="-4" t="-17" r="-47" b="-277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500"/>
                                        <p:tgtEl>
                                          <p:spTgt spid="6">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txEl>
                                              <p:pRg st="2" end="2"/>
                                            </p:txEl>
                                          </p:spTgt>
                                        </p:tgtEl>
                                        <p:attrNameLst>
                                          <p:attrName>style.visibility</p:attrName>
                                        </p:attrNameLst>
                                      </p:cBhvr>
                                      <p:to>
                                        <p:strVal val="visible"/>
                                      </p:to>
                                    </p:set>
                                    <p:animEffect transition="in" filter="fade">
                                      <p:cBhvr>
                                        <p:cTn id="24" dur="500"/>
                                        <p:tgtEl>
                                          <p:spTgt spid="6">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txEl>
                                              <p:pRg st="3" end="3"/>
                                            </p:txEl>
                                          </p:spTgt>
                                        </p:tgtEl>
                                        <p:attrNameLst>
                                          <p:attrName>style.visibility</p:attrName>
                                        </p:attrNameLst>
                                      </p:cBhvr>
                                      <p:to>
                                        <p:strVal val="visible"/>
                                      </p:to>
                                    </p:set>
                                    <p:animEffect transition="in" filter="fade">
                                      <p:cBhvr>
                                        <p:cTn id="2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4427</Words>
  <Application>WPS 演示</Application>
  <PresentationFormat>宽屏</PresentationFormat>
  <Paragraphs>228</Paragraphs>
  <Slides>19</Slides>
  <Notes>19</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19</vt:i4>
      </vt:variant>
    </vt:vector>
  </HeadingPairs>
  <TitlesOfParts>
    <vt:vector size="41"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2025-07-30T06:35:00Z</dcterms:created>
  <dcterms:modified xsi:type="dcterms:W3CDTF">2025-08-04T09:46:00Z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D28A942F6A1049C3BBA5C0DCCC01C90E_12</vt:lpwstr>
  </property>
  <property fmtid="{D5CDD505-2E9C-101B-9397-08002B2CF9AE}" pid="3" name="KSOProductBuildVer">
    <vt:lpwstr>2052-12.1.0.21915</vt:lpwstr>
  </property>
</Properties>
</file>