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309"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9925"/>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7" Type="http://schemas.openxmlformats.org/officeDocument/2006/relationships/tableStyles" Target="tableStyles.xml"/><Relationship Id="rId56" Type="http://schemas.openxmlformats.org/officeDocument/2006/relationships/viewProps" Target="viewProps.xml"/><Relationship Id="rId55" Type="http://schemas.openxmlformats.org/officeDocument/2006/relationships/presProps" Target="presProps.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69242573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不能正确理解物质循环的含义、形式及过程</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d836b3a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碳循环</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afeec17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生物富集</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8404725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能量流动和物质循环的关系</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c11388d1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探究土壤微生物的分解作用</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9242573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不能正确理解物质循环的含义、形式及过程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4.xml"/><Relationship Id="rId2" Type="http://schemas.openxmlformats.org/officeDocument/2006/relationships/image" Target="../media/image19.png"/><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4.xml"/><Relationship Id="rId2" Type="http://schemas.openxmlformats.org/officeDocument/2006/relationships/image" Target="../media/image21.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image" Target="../media/image2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2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9.xml"/><Relationship Id="rId3" Type="http://schemas.openxmlformats.org/officeDocument/2006/relationships/image" Target="../media/image30.png"/><Relationship Id="rId2" Type="http://schemas.openxmlformats.org/officeDocument/2006/relationships/image" Target="../media/image29.jpeg"/><Relationship Id="rId1"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31.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9.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9.xml"/><Relationship Id="rId2" Type="http://schemas.openxmlformats.org/officeDocument/2006/relationships/image" Target="../media/image37.png"/><Relationship Id="rId1" Type="http://schemas.openxmlformats.org/officeDocument/2006/relationships/image" Target="../media/image36.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9.xml"/><Relationship Id="rId1"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9.xml"/><Relationship Id="rId1" Type="http://schemas.openxmlformats.org/officeDocument/2006/relationships/image" Target="../media/image39.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9.xml"/><Relationship Id="rId2" Type="http://schemas.openxmlformats.org/officeDocument/2006/relationships/image" Target="../media/image41.png"/><Relationship Id="rId1" Type="http://schemas.openxmlformats.org/officeDocument/2006/relationships/image" Target="../media/image40.jpe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image" Target="../media/image42.png"/></Relationships>
</file>

<file path=ppt/slides/_rels/slide46.xml.rels><?xml version="1.0" encoding="UTF-8" standalone="yes"?>
<Relationships xmlns="http://schemas.openxmlformats.org/package/2006/relationships"><Relationship Id="rId6" Type="http://schemas.openxmlformats.org/officeDocument/2006/relationships/notesSlide" Target="../notesSlides/notesSlide46.xml"/><Relationship Id="rId5" Type="http://schemas.openxmlformats.org/officeDocument/2006/relationships/slideLayout" Target="../slideLayouts/slideLayout9.xml"/><Relationship Id="rId4" Type="http://schemas.openxmlformats.org/officeDocument/2006/relationships/image" Target="../media/image46.png"/><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image" Target="../media/image43.png"/></Relationships>
</file>

<file path=ppt/slides/_rels/slide47.xml.rels><?xml version="1.0" encoding="UTF-8" standalone="yes"?>
<Relationships xmlns="http://schemas.openxmlformats.org/package/2006/relationships"><Relationship Id="rId5" Type="http://schemas.openxmlformats.org/officeDocument/2006/relationships/notesSlide" Target="../notesSlides/notesSlide47.xml"/><Relationship Id="rId4" Type="http://schemas.openxmlformats.org/officeDocument/2006/relationships/slideLayout" Target="../slideLayouts/slideLayout9.xml"/><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image" Target="../media/image47.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9.xml"/><Relationship Id="rId1" Type="http://schemas.openxmlformats.org/officeDocument/2006/relationships/image" Target="../media/image50.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9.xml"/><Relationship Id="rId1" Type="http://schemas.openxmlformats.org/officeDocument/2006/relationships/image" Target="../media/image51.pn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image" Target="../media/image15.jpeg"/><Relationship Id="rId1"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61f1f3a13?vop=1&amp;pid=dd836b3a4&amp;color=0,0,0&amp;vtp=1&amp;bt=1&amp;bbb=1&amp;hb=1"/>
              <p:cNvSpPr/>
              <p:nvPr/>
            </p:nvSpPr>
            <p:spPr>
              <a:xfrm>
                <a:off x="722376" y="972000"/>
                <a:ext cx="10753344" cy="4564634"/>
              </a:xfrm>
              <a:prstGeom prst="rect">
                <a:avLst/>
              </a:prstGeom>
              <a:noFill/>
            </p:spPr>
            <p:txBody>
              <a:bodyPr wrap="none" lIns="0" tIns="0" rIns="0" bIns="0" rtlCol="0" anchor="t"/>
              <a:lstStyle/>
              <a:p>
                <a:pPr latinLnBrk="1">
                  <a:lnSpc>
                    <a:spcPts val="3700"/>
                  </a:lnSpc>
                </a:pPr>
                <a:r>
                  <a:rPr lang="en-US" altLang="zh-CN" sz="2000" b="1"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判断碳循环过程图中的生态系统成分</a:t>
                </a:r>
                <a:endParaRPr lang="en-US" altLang="zh-CN" sz="2200" dirty="0"/>
              </a:p>
              <a:p>
                <a:pPr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（1）根据双向箭头判断：双向箭头连接的为生产者和大气中的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库，其中各成分都有箭头指向</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的一方为大气中的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库，另一方则为生产者。</a:t>
                </a:r>
                <a:endParaRPr lang="en-US" altLang="zh-CN" sz="2200" dirty="0"/>
              </a:p>
              <a:p>
                <a:pPr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（2）判断分解者、消费者：只有单向箭头连接的成分为分解者和消费者，其中有多个箭头指向</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的一方为分解者，另一方则为消费者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10_1#61f1f3a13?vop=1&amp;pid=dd836b3a4&amp;color=0,0,0&amp;vtp=1&amp;bt=1&amp;bbb=1&amp;hb=1"/>
              <p:cNvSpPr>
                <a:spLocks noRot="1" noChangeAspect="1" noMove="1" noResize="1" noEditPoints="1" noAdjustHandles="1" noChangeArrowheads="1" noChangeShapeType="1" noTextEdit="1"/>
              </p:cNvSpPr>
              <p:nvPr/>
            </p:nvSpPr>
            <p:spPr>
              <a:xfrm>
                <a:off x="722376" y="972000"/>
                <a:ext cx="10753344" cy="4564634"/>
              </a:xfrm>
              <a:prstGeom prst="rect">
                <a:avLst/>
              </a:prstGeom>
              <a:blipFill rotWithShape="1">
                <a:blip r:embed="rId1"/>
                <a:stretch>
                  <a:fillRect l="-4" t="-10" r="-998"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1_1#bd43bb357?pid=8afeec173&amp;color=0,0,0&amp;vtp=1&amp;bt=1&amp;bbb=1&amp;hb=1"/>
              <p:cNvSpPr/>
              <p:nvPr/>
            </p:nvSpPr>
            <p:spPr>
              <a:xfrm>
                <a:off x="722376" y="972000"/>
                <a:ext cx="10753344" cy="11303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生物富集的效率可以用生物富集系数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𝐵𝐶𝐹</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进行量化，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计算公式：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300"/>
                  </a:lnSpc>
                </a:pP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𝐵𝐶𝐹</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生物体中某种物质的浓度</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环境中同种物质的浓度</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2" name="QC_5_BD.11_1#bd43bb357?pid=8afeec173&amp;color=0,0,0&amp;vtp=1&amp;bt=1&amp;bbb=1&amp;hb=1"/>
              <p:cNvSpPr>
                <a:spLocks noRot="1" noChangeAspect="1" noMove="1" noResize="1" noEditPoints="1" noAdjustHandles="1" noChangeArrowheads="1" noChangeShapeType="1" noTextEdit="1"/>
              </p:cNvSpPr>
              <p:nvPr/>
            </p:nvSpPr>
            <p:spPr>
              <a:xfrm>
                <a:off x="722376" y="972000"/>
                <a:ext cx="10753344" cy="1130300"/>
              </a:xfrm>
              <a:prstGeom prst="rect">
                <a:avLst/>
              </a:prstGeom>
              <a:blipFill rotWithShape="1">
                <a:blip r:embed="rId1"/>
                <a:stretch>
                  <a:fillRect l="-4" t="-40" b="40"/>
                </a:stretch>
              </a:blipFill>
            </p:spPr>
            <p:txBody>
              <a:bodyPr/>
              <a:lstStyle/>
              <a:p>
                <a:r>
                  <a:rPr lang="zh-CN" altLang="en-US">
                    <a:noFill/>
                  </a:rPr>
                  <a:t> </a:t>
                </a:r>
              </a:p>
            </p:txBody>
          </p:sp>
        </mc:Fallback>
      </mc:AlternateContent>
      <p:sp>
        <p:nvSpPr>
          <p:cNvPr id="3" name="QC_5_AN.12_1#bd43bb357.bracket?pid=8afeec173&amp;color=0,0,0&amp;vpa=4&amp;vtp=1"/>
          <p:cNvSpPr/>
          <p:nvPr/>
        </p:nvSpPr>
        <p:spPr>
          <a:xfrm>
            <a:off x="6816979" y="1677420"/>
            <a:ext cx="35560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C_5_BD.11_2#bd43bb357.choices?pid=8afeec173&amp;color=0,0,0&amp;vtp=1&amp;bbb=1"/>
              <p:cNvSpPr/>
              <p:nvPr/>
            </p:nvSpPr>
            <p:spPr>
              <a:xfrm>
                <a:off x="722376" y="209772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A.有害物质可以通过大气、水等途径扩散，故生物富集具有全球性</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.生物富集效率会受到生物特性、有害物质性质及环境因素的影响</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𝐵𝐶𝐹</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数值越大，说明该物质越容易在生物体内分解</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.重金属沿着食物链传递过程中，其浓度在较高营养级中一般较高</a:t>
                </a:r>
                <a:endParaRPr lang="en-US" altLang="zh-CN" sz="2000" dirty="0">
                  <a:solidFill>
                    <a:srgbClr val="000000"/>
                  </a:solidFill>
                </a:endParaRPr>
              </a:p>
            </p:txBody>
          </p:sp>
        </mc:Choice>
        <mc:Fallback>
          <p:sp>
            <p:nvSpPr>
              <p:cNvPr id="4" name="QC_5_BD.11_2#bd43bb357.choices?pid=8afeec173&amp;color=0,0,0&amp;vtp=1&amp;bbb=1"/>
              <p:cNvSpPr>
                <a:spLocks noRot="1" noChangeAspect="1" noMove="1" noResize="1" noEditPoints="1" noAdjustHandles="1" noChangeArrowheads="1" noChangeShapeType="1" noTextEdit="1"/>
              </p:cNvSpPr>
              <p:nvPr/>
            </p:nvSpPr>
            <p:spPr>
              <a:xfrm>
                <a:off x="722376" y="209772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bd43bb357?vop=1&amp;pid=8afeec173&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有害物质可通过水、大气和生物迁移等多种途径扩散到世界各地，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生物富集具有全球性，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正确；根据生物富集的特点可知，生物富集效率会受到生物特性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、有害物质性质及环境因素的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，B正确；生物富集系数的数值越大，说明该物质越难在生物体内分解，从而不断积累，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；重金属沿着食物链传递过程中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，较高营养级生物体内的重金属浓度一般比低营养级生物体内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的重金属浓度高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b02a65454?pid=8afeec173&amp;color=0,0,0&amp;vtp=1&amp;bt=1&amp;bbb=1&amp;hb=1"/>
          <p:cNvSpPr/>
          <p:nvPr/>
        </p:nvSpPr>
        <p:spPr>
          <a:xfrm>
            <a:off x="722376" y="972000"/>
            <a:ext cx="10753344" cy="1481328"/>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某研究小组开展了对某湖泊污染问题的研究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，他们首先选取了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该湖泊中能构成食物网的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5种不同生物甲、乙、丙（生产者）、丁、戊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，并对其进行消化道内食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物组成分析；然后又请当地湖泊研究所的专家对两种在生物体内难以分解的物质的含量进行了测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3" name="QC_5_BD.14_2#b02a65454?colgroup=7,10,21&amp;pid=8afeec173&amp;color=0,0,0&amp;vtp=1&amp;bbb=1"/>
              <p:cNvGraphicFramePr>
                <a:graphicFrameLocks noGrp="1"/>
              </p:cNvGraphicFramePr>
              <p:nvPr/>
            </p:nvGraphicFramePr>
            <p:xfrm>
              <a:off x="722376" y="2583502"/>
              <a:ext cx="10716768" cy="2835656"/>
            </p:xfrm>
            <a:graphic>
              <a:graphicData uri="http://schemas.openxmlformats.org/drawingml/2006/table">
                <a:tbl>
                  <a:tblPr/>
                  <a:tblGrid>
                    <a:gridCol w="2020824"/>
                    <a:gridCol w="2898648"/>
                    <a:gridCol w="2898648"/>
                    <a:gridCol w="2898648"/>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每千克生物中物质含量/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14909">
                    <a:tc vMerge="1">
                      <a:tcPr/>
                    </a:tc>
                    <a:tc vMerge="1">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3" name="QC_5_BD.14_2#b02a65454?colgroup=7,10,21&amp;pid=8afeec173&amp;color=0,0,0&amp;vtp=1&amp;bbb=1"/>
              <p:cNvGraphicFramePr>
                <a:graphicFrameLocks noGrp="1"/>
              </p:cNvGraphicFramePr>
              <p:nvPr/>
            </p:nvGraphicFramePr>
            <p:xfrm>
              <a:off x="722376" y="2583502"/>
              <a:ext cx="10716768" cy="2835656"/>
            </p:xfrm>
            <a:graphic>
              <a:graphicData uri="http://schemas.openxmlformats.org/drawingml/2006/table">
                <a:tbl>
                  <a:tblPr/>
                  <a:tblGrid>
                    <a:gridCol w="2020824"/>
                    <a:gridCol w="2898648"/>
                    <a:gridCol w="2898648"/>
                    <a:gridCol w="2898648"/>
                  </a:tblGrid>
                  <a:tr h="38100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hMerge="1">
                      <a:tcPr/>
                    </a:tc>
                  </a:tr>
                  <a:tr h="414655">
                    <a:tc vMerge="1">
                      <a:tcPr/>
                    </a:tc>
                    <a:tc vMerge="1">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4909">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15_1#b02a65454.bracket?pid=8afeec173&amp;color=0,0,0&amp;vpa=5&amp;vtp=1"/>
          <p:cNvSpPr/>
          <p:nvPr/>
        </p:nvSpPr>
        <p:spPr>
          <a:xfrm>
            <a:off x="5240401" y="2105475"/>
            <a:ext cx="37465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5" name="QC_5_BD.14_3#b02a65454.choices?pid=8afeec173&amp;color=0,0,0&amp;vtp=1&amp;bbb=1"/>
              <p:cNvSpPr/>
              <p:nvPr/>
            </p:nvSpPr>
            <p:spPr>
              <a:xfrm>
                <a:off x="722376" y="5555302"/>
                <a:ext cx="10753344" cy="719328"/>
              </a:xfrm>
              <a:prstGeom prst="rect">
                <a:avLst/>
              </a:prstGeom>
              <a:noFill/>
            </p:spPr>
            <p:txBody>
              <a:bodyPr wrap="none" lIns="0" tIns="0" rIns="0" bIns="0" rtlCol="0" anchor="t"/>
              <a:lstStyle/>
              <a:p>
                <a:pPr latinLnBrk="1">
                  <a:lnSpc>
                    <a:spcPts val="30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A.表中生物可能形成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4条食物链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.乙和戊之间存在捕食和种间竞争</a:t>
                </a:r>
                <a:endParaRPr lang="en-US" altLang="zh-CN" sz="2000" dirty="0"/>
              </a:p>
              <a:p>
                <a:pPr latinLnBrk="1">
                  <a:lnSpc>
                    <a:spcPts val="29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在甲生物体内浓度超过环境浓度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.铅与碳、氮等元素的循环过程不同</a:t>
                </a:r>
                <a:endParaRPr lang="en-US" altLang="zh-CN" sz="2000" dirty="0"/>
              </a:p>
            </p:txBody>
          </p:sp>
        </mc:Choice>
        <mc:Fallback>
          <p:sp>
            <p:nvSpPr>
              <p:cNvPr id="5" name="QC_5_BD.14_3#b02a65454.choices?pid=8afeec173&amp;color=0,0,0&amp;vtp=1&amp;bbb=1"/>
              <p:cNvSpPr>
                <a:spLocks noRot="1" noChangeAspect="1" noMove="1" noResize="1" noEditPoints="1" noAdjustHandles="1" noChangeArrowheads="1" noChangeShapeType="1" noTextEdit="1"/>
              </p:cNvSpPr>
              <p:nvPr/>
            </p:nvSpPr>
            <p:spPr>
              <a:xfrm>
                <a:off x="722376" y="5555302"/>
                <a:ext cx="10753344" cy="719328"/>
              </a:xfrm>
              <a:prstGeom prst="rect">
                <a:avLst/>
              </a:prstGeom>
              <a:blipFill rotWithShape="1">
                <a:blip r:embed="rId2"/>
                <a:stretch>
                  <a:fillRect l="-4" t="-45" b="-412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6_1#b02a65454?vop=1&amp;pid=8afeec173&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P67拓展应用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的变式题。教材中以重金属的富集为情境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，以非选择题的形式考查了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生物富集的概念及特点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；本题丰富了情境，增加了对生物消化道内食物组成的分析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，据此来构建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（网），并以选择题的形式考查学生的逻辑思维能力及信息获取能力。</a:t>
                </a:r>
                <a:endParaRPr lang="en-US" altLang="zh-CN" sz="2000" dirty="0"/>
              </a:p>
            </p:txBody>
          </p:sp>
        </mc:Choice>
        <mc:Fallback>
          <p:sp>
            <p:nvSpPr>
              <p:cNvPr id="2" name="QC_5_EX.16_1#b02a65454?vop=1&amp;pid=8afeec173&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402"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b02a65454?vop=1&amp;pid=8afeec173&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信息转化</a:t>
            </a:r>
            <a:endParaRPr lang="en-US" altLang="zh-CN" sz="2000" dirty="0"/>
          </a:p>
        </p:txBody>
      </p:sp>
      <p:sp>
        <p:nvSpPr>
          <p:cNvPr id="3" name="QC_5_EX.17_2#b02a65454?vop=1&amp;pid=8afeec173&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根据题干和表格信息，可知该生物群落中的食物网：</a:t>
            </a:r>
            <a:endParaRPr lang="en-US" altLang="zh-CN" sz="2000" dirty="0"/>
          </a:p>
        </p:txBody>
      </p:sp>
      <p:pic>
        <p:nvPicPr>
          <p:cNvPr id="4" name="QC_5_EX.17_3#b02a65454?vop=1&amp;pid=8afeec173&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56048" y="1968500"/>
            <a:ext cx="2286000"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8_1#b02a65454?vop=1&amp;pid=8afeec173&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由信息转化可知，表中有3条食物链，其中乙和戊之间存在捕食和种间竞争关系，A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正确；甲是最高营养级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在甲生物体内浓度超过环境浓度，C正确；含有铅和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DDT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等有毒物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质的生物被更高营养级的动物捕食后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，这些有毒物质会沿着食物链逐渐在生物体内聚集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累在食物链顶端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8_1#b02a65454?vop=1&amp;pid=8afeec173&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880"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ebd388fee?pid=e84047256&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［北京大兴区2024高二期末］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下列有关生态系统的物质循环和能量流动的叙述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ebd388fee.bracket?pid=e84047256&amp;color=0,0,0&amp;vpa=6&amp;vtp=1"/>
          <p:cNvSpPr/>
          <p:nvPr/>
        </p:nvSpPr>
        <p:spPr>
          <a:xfrm>
            <a:off x="922401" y="1407414"/>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9_2#ebd388fee.choices?pid=e84047256&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A.能量流动和物质循环是生态系统的主要功能，彼此相互依存、不可分割</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.生态系统的物质循环、能量流动都是沿着食物链循环进行的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.生物圈中有机物在非生物环境和生物群落之间循环往复</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.秸秆还田提高农田土壤储碳量加剧了温室效应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ebd388fee?vop=1&amp;pid=e8404725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能量流动和物质循环是生态系统的主要功能，彼此相互依存、不可分割，A正确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、能量流动都是沿着食物链和食物网进行的，但能量流动不能循环，B错误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生物体的化学元素不断在非生物环境和生物群落之间循环往复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；秸秆还田能增加土壤有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机质的含量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，进而提高农田土壤储碳量，不会引起大气中二氧化碳含量的上升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，即不会加剧温室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22_1#168d99fba?htil=2&amp;pid=e84047256&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15507" y="1054296"/>
            <a:ext cx="2807208" cy="2478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22_2#168d99fba?htil=2&amp;pid=e84047256&amp;color=0,0,0&amp;vtp=1&amp;bt=1&amp;bbb=1&amp;hb=1&amp;hs=1"/>
          <p:cNvSpPr/>
          <p:nvPr/>
        </p:nvSpPr>
        <p:spPr>
          <a:xfrm>
            <a:off x="722376" y="972000"/>
            <a:ext cx="7808976"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［湖南邵阳2025高二期末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某生物兴趣小组对某农田生态系统的碳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循环过程进行了调查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，并绘制了碳循环过程示意图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。回答下列相关问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BD.23_1#e040ac025?htil=2&amp;pid=168d99fba&amp;color=0,0,0&amp;vtp=1&amp;bbb=1&amp;hb=1&amp;hs=1"/>
          <p:cNvSpPr/>
          <p:nvPr/>
        </p:nvSpPr>
        <p:spPr>
          <a:xfrm>
            <a:off x="722376" y="2340044"/>
            <a:ext cx="7808976"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（1）物质循环过程伴随着能量流动，据图分析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，输入农田生态系统的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6_AN.24_1#e040ac025.blank?pid=168d99fba&amp;color=0,0,0&amp;vpa=7&amp;vtp=1&amp;bbb=1"/>
          <p:cNvSpPr/>
          <p:nvPr/>
        </p:nvSpPr>
        <p:spPr>
          <a:xfrm>
            <a:off x="1747901" y="2740094"/>
            <a:ext cx="602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农作物等固定的太阳能、种子和有机肥中含有的能量</a:t>
            </a:r>
            <a:endParaRPr lang="en-US" altLang="zh-CN" sz="2000" dirty="0"/>
          </a:p>
        </p:txBody>
      </p:sp>
      <p:sp>
        <p:nvSpPr>
          <p:cNvPr id="6" name="QB_6_AS.25_1#e040ac025?htil=2&amp;vop=1&amp;pid=168d99fba&amp;color=0,0,0&amp;vtp=1&amp;bbb=1&amp;hb=1&amp;hs=1"/>
          <p:cNvSpPr/>
          <p:nvPr/>
        </p:nvSpPr>
        <p:spPr>
          <a:xfrm>
            <a:off x="722376" y="3222250"/>
            <a:ext cx="7808976"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从图中可以看到，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输入农田生态系统的能量来源有多个方面。</a:t>
            </a:r>
            <a:endParaRPr lang="en-US" altLang="zh-CN" sz="2200" dirty="0"/>
          </a:p>
        </p:txBody>
      </p:sp>
      <p:sp>
        <p:nvSpPr>
          <p:cNvPr id="7" name="QB_6_AS.25_1#e040ac025?htil=2&amp;vop=1&amp;pid=168d99fba&amp;color=0,0,0&amp;vtp=1&amp;bbb=1&amp;hb=1&amp;hs=1"/>
          <p:cNvSpPr/>
          <p:nvPr/>
        </p:nvSpPr>
        <p:spPr>
          <a:xfrm>
            <a:off x="722376" y="3680338"/>
            <a:ext cx="10752014" cy="13134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农作物等通过光合作用固定太阳能，这是生态系统能量输入的重要方式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，种子作为农业生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产的投入物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，本身含有能量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；有机肥也含有能量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，它们都属于输入农田生态系统的能量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入农田生态系统的能量包括农作物等固定的太阳能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、种子和有机肥中含有的能量。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bg/>
                                          </p:spTgt>
                                        </p:tgtEl>
                                        <p:attrNameLst>
                                          <p:attrName>style.visibility</p:attrName>
                                        </p:attrNameLst>
                                      </p:cBhvr>
                                      <p:to>
                                        <p:strVal val="visible"/>
                                      </p:to>
                                    </p:set>
                                    <p:animEffect transition="in" filter="fade">
                                      <p:cBhvr>
                                        <p:cTn id="21" dur="500"/>
                                        <p:tgtEl>
                                          <p:spTgt spid="7">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Effect transition="in" filter="fade">
                                      <p:cBhvr>
                                        <p:cTn id="3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4d63f627e.fixed?pid=a2f2dd97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4d63f627e.fixed?pid=a2f2dd97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生态系统的物质循环</a:t>
            </a:r>
            <a:endParaRPr lang="en-US" altLang="zh-CN" sz="4400" dirty="0"/>
          </a:p>
        </p:txBody>
      </p:sp>
      <p:pic>
        <p:nvPicPr>
          <p:cNvPr id="4" name="C_3#4d63f627e.fixed?pid=a2f2dd97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4d63f627e.fixed?pid=a2f2dd97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_1#1089c52bb?pid=168d99fba&amp;color=0,0,0&amp;vtp=1&amp;bt=1&amp;bbb=1&amp;hb=1"/>
          <p:cNvSpPr/>
          <p:nvPr/>
        </p:nvSpPr>
        <p:spPr>
          <a:xfrm>
            <a:off x="722376" y="96926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（2）在该农田生态系统中，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农作物通过过程①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从大气中吸收二氧化碳并固定在农作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土壤碳库中的有机物由分解者通过过程②</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转变成无机物重新被植物利用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7_1#1089c52bb.blank?pid=168d99fba&amp;color=0,0,0&amp;vpa=8&amp;vtp=1&amp;bbb=1"/>
          <p:cNvSpPr/>
          <p:nvPr/>
        </p:nvSpPr>
        <p:spPr>
          <a:xfrm>
            <a:off x="5961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光合作用</a:t>
            </a:r>
            <a:endParaRPr lang="en-US" altLang="zh-CN" sz="2000" dirty="0"/>
          </a:p>
        </p:txBody>
      </p:sp>
      <p:sp>
        <p:nvSpPr>
          <p:cNvPr id="4" name="QB_6_AN.28_1#1089c52bb.blank?pid=168d99fba&amp;color=0,0,0&amp;vpa=9&amp;vtp=1&amp;bbb=1"/>
          <p:cNvSpPr/>
          <p:nvPr/>
        </p:nvSpPr>
        <p:spPr>
          <a:xfrm>
            <a:off x="6319901" y="1369314"/>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分解作用</a:t>
            </a:r>
            <a:endParaRPr lang="en-US" altLang="zh-CN" sz="2000" dirty="0"/>
          </a:p>
        </p:txBody>
      </p:sp>
      <p:sp>
        <p:nvSpPr>
          <p:cNvPr id="5" name="QB_6_AS.29_1#1089c52bb?vop=1&amp;pid=168d99fba&amp;color=0,0,0&amp;vtp=1&amp;bbb=1&amp;hb=1"/>
          <p:cNvSpPr/>
          <p:nvPr/>
        </p:nvSpPr>
        <p:spPr>
          <a:xfrm>
            <a:off x="722376" y="19203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农作物通过过程①光合作用从大气中吸收二氧化碳固定在农作物体内，在光合作用中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物利用光能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，将二氧化碳和水转化为储存能量的有机物，并释放出氧气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。土壤碳库中的有机物由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分解者通过自身的代谢活动分解为二氧化碳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、水和无机盐等无机物，重新被植物利用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这种作用称为分解作用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991ac045b?pid=168d99fba&amp;color=0,0,0&amp;mp=1&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）碳元素在大气碳库和植物碳库之间循环的主要形式是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“减缓”）了碳循环的进程。</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1_1#991ac045b.blank?pid=168d99fba&amp;color=0,0,0&amp;mp=1&amp;vpa=10&amp;vtp=1&amp;bbb=1"/>
              <p:cNvSpPr/>
              <p:nvPr/>
            </p:nvSpPr>
            <p:spPr>
              <a:xfrm>
                <a:off x="7258114" y="1020000"/>
                <a:ext cx="582041" cy="294577"/>
              </a:xfrm>
              <a:prstGeom prst="rect">
                <a:avLst/>
              </a:prstGeom>
              <a:noFill/>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31_1#991ac045b.blank?pid=168d99fba&amp;color=0,0,0&amp;mp=1&amp;vpa=10&amp;vtp=1&amp;bbb=1"/>
              <p:cNvSpPr>
                <a:spLocks noRot="1" noChangeAspect="1" noMove="1" noResize="1" noEditPoints="1" noAdjustHandles="1" noChangeArrowheads="1" noChangeShapeType="1" noTextEdit="1"/>
              </p:cNvSpPr>
              <p:nvPr/>
            </p:nvSpPr>
            <p:spPr>
              <a:xfrm>
                <a:off x="7258114" y="1020000"/>
                <a:ext cx="582041" cy="294577"/>
              </a:xfrm>
              <a:prstGeom prst="rect">
                <a:avLst/>
              </a:prstGeom>
              <a:blipFill rotWithShape="1">
                <a:blip r:embed="rId1"/>
                <a:stretch>
                  <a:fillRect l="-11" t="-64" r="76" b="-7717"/>
                </a:stretch>
              </a:blipFill>
            </p:spPr>
            <p:txBody>
              <a:bodyPr/>
              <a:lstStyle/>
              <a:p>
                <a:r>
                  <a:rPr lang="zh-CN" altLang="en-US">
                    <a:noFill/>
                  </a:rPr>
                  <a:t> </a:t>
                </a:r>
              </a:p>
            </p:txBody>
          </p:sp>
        </mc:Fallback>
      </mc:AlternateContent>
      <p:sp>
        <p:nvSpPr>
          <p:cNvPr id="4" name="QB_6_AN.32_1#991ac045b.blank?pid=168d99fba&amp;color=0,0,0&amp;mp=1&amp;vpa=11&amp;vtp=1&amp;bbb=1"/>
          <p:cNvSpPr/>
          <p:nvPr/>
        </p:nvSpPr>
        <p:spPr>
          <a:xfrm>
            <a:off x="9136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加速</a:t>
            </a:r>
            <a:endParaRPr lang="en-US" altLang="zh-CN" sz="2000" dirty="0">
              <a:solidFill>
                <a:srgbClr val="00B050"/>
              </a:solidFill>
            </a:endParaRPr>
          </a:p>
        </p:txBody>
      </p:sp>
      <p:sp>
        <p:nvSpPr>
          <p:cNvPr id="5" name="QB_6_AS.33_1#991ac045b?vop=1&amp;pid=168d99fba&amp;color=0,0,0&amp;vtp=1&amp;bbb=1&amp;hb=1"/>
          <p:cNvSpPr/>
          <p:nvPr/>
        </p:nvSpPr>
        <p:spPr>
          <a:xfrm>
            <a:off x="722376" y="1926336"/>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碳元素在大气碳库和植物碳库之间循环的主要形式是二氧化碳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。植物通过光合作用吸收二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，又通过呼吸作用释放二氧化碳，实现碳在这两个碳库间的循环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。人类活动如燃烧化石燃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，会加快碳从其他碳库向大气碳库的释放，加速了碳循环的进程。</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6f0d5b9b6?pid=168d99fb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（4）生态学家在研究生态系统的物质循环时一般不以某一单独的生态系统为单位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，从物质循环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特点的角度进行解释，其原因是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5_1#6f0d5b9b6.blank?pid=168d99fba&amp;color=0,0,0&amp;vpa=12&amp;vtp=1&amp;bbb=1"/>
          <p:cNvSpPr/>
          <p:nvPr/>
        </p:nvSpPr>
        <p:spPr>
          <a:xfrm>
            <a:off x="4287901" y="1372050"/>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物质循环具有全球性</a:t>
            </a:r>
            <a:endParaRPr lang="en-US" altLang="zh-CN" sz="2000" dirty="0"/>
          </a:p>
        </p:txBody>
      </p:sp>
      <p:sp>
        <p:nvSpPr>
          <p:cNvPr id="4" name="QB_6_AS.36_1#6f0d5b9b6?vop=1&amp;pid=168d99fba&amp;color=0,0,0&amp;vtp=1&amp;bbb=1&amp;hb=1"/>
          <p:cNvSpPr/>
          <p:nvPr/>
        </p:nvSpPr>
        <p:spPr>
          <a:xfrm>
            <a:off x="722376" y="192259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物质循环具有全球性，物质循环不局限于某一生态系统，而是在全球范围内进行的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碳元素可以在大气圈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、水圈、岩石圈和生物圈之间循环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，某一生态系统中的物质可以通过各种途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径与其他生态系统进行交换和循环，所以生态学家在研究生态系统的物质循环时一般不以某一单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独的生态系统为单位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bf8ae100e?pid=c11388d1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［湖北宜昌部分高中2025高二期中联考］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为探究土壤微生物的分解作用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，教材设计了两个实验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。方案1：以带有落叶的土壤为实验材料，观察落叶在土壤微生物的作用下的腐烂情况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2：以土壤浸出液和淀粉糊为材料，检测土壤微生物对淀粉的分解情况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。下列关于该方案设计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8_1#bf8ae100e.bracket?pid=c11388d10&amp;color=0,0,0&amp;vpa=13&amp;vtp=1"/>
          <p:cNvSpPr/>
          <p:nvPr/>
        </p:nvSpPr>
        <p:spPr>
          <a:xfrm>
            <a:off x="320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37_2#bf8ae100e.choices?pid=c11388d10&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A.方案1和方案2都遵循了单一变量原则，采用了对照实验的方法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.方案1应设置两组，实验组土壤应不做处理，对照组土壤进行灭菌处理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.方案1土壤灭菌处理要尽量避免土壤理化性质改变，这属于控制无关变量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.方案2可加入碘液通过颜色变化检测淀粉糊的分解情况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9_1#bf8ae100e?vop=1&amp;pid=c11388d10&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1的实验目的是探究落叶在土壤微生物的作用下是否发生腐烂分解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，据此分析可知自变量是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土壤微生物的有无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，因变量是落叶的腐烂程度。在设计实验时，对照组土壤不做处理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对土壤进行灭菌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。方案2的实验目的是探究土壤微生物对淀粉的分解作用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，土壤中的微生物将淀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粉水解后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，产物是麦芽糖、葡萄糖等还原糖。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0_1#bf8ae100e?vop=1&amp;pid=c11388d1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方案1和2都遵循了单一变量原则，采用了对照实验的方法，A正确；方案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1实验组应灭菌处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，对照组不做处理，B错误；方案1的自变量是土壤中是否存在微生物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，土壤的理化性质属于无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关变量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，应保持相同且适宜，灭菌处理时尽量避免土壤理化性质改变，C正确；方案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2中淀粉糊的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分解情况可以用碘液来检测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1_1#f014be2b4?pid=69242573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［河北衡水二中2025高二一调］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生物圈中的物质循环主要包括碳循环、氮循环与磷循环等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于化合物性质不同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，氮循环与磷循环的全球性弱于碳循环。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2_1#f014be2b4.bracket?pid=692425730&amp;color=0,0,0&amp;vpa=14&amp;vtp=1"/>
          <p:cNvSpPr/>
          <p:nvPr/>
        </p:nvSpPr>
        <p:spPr>
          <a:xfrm>
            <a:off x="955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41_2#f014be2b4.choices?pid=692425730&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A.生物圈中的碳循环、氮循环与磷循环通常以化合物形式进行循环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.生物圈中物质循环通常在生产者、消费者、分解者之间进行循环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.微生物可将土壤中难利用的磷转成可利用的离子而促进磷循环</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.生物群落中各种生产者固定的能量伴随物质循环而进行循环流动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3_1#f014be2b4?vop=1&amp;pid=69242573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生物圈中的碳循环、氮循环与磷循环分别是指碳、氮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、磷元素在生物群落和无机环境间的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，A错误；物质循环是在生物群落与无机环境间进行的，而非局限于生物群落，B错误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中难利用的磷被微生物分解后可转化为植物可以利用的离子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，微生物促进磷循环过程，C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能量只会沿着食物链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（网）单向流动，不会循环流动，D错误。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4_1#f014be2b4?vop=1&amp;pid=692425730&amp;color=0,0,0&amp;vtp=1&amp;bt=1&amp;bbb=1&amp;hb=1"/>
          <p:cNvSpPr/>
          <p:nvPr/>
        </p:nvSpPr>
        <p:spPr>
          <a:xfrm>
            <a:off x="722376" y="969264"/>
            <a:ext cx="10753344" cy="3180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物质循环与能量流动的易混淆点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1）在生态系统中，非生物环境中的物质可以被生物群落反复利用；而能量是单向流动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递减的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2）两者之间的联系：①两者同时进行，彼此相互依存，不可分割；②能量的输入、传递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化和散失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，离不开物质的合成和分解过程；③物质作为能量的载体，使能量沿着食物链（网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；④能量是推动物质循环的动力，使物质能够不断地在生物群落和无机环境之间循环往返。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4781a6f8.fixed?pid=a2f2dd97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54781a6f8.fixed?pid=a2f2dd97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生态系统的物质循环</a:t>
            </a:r>
            <a:endParaRPr lang="en-US" altLang="zh-CN" sz="4400" dirty="0"/>
          </a:p>
        </p:txBody>
      </p:sp>
      <p:pic>
        <p:nvPicPr>
          <p:cNvPr id="4" name="C_3#54781a6f8.fixed?pid=a2f2dd97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4781a6f8.fixed?pid=a2f2dd97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f32783553?pid=dd836b3a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下列关于生态系统物质循环的说法，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f32783553.bracket?pid=dd836b3a4&amp;color=0,0,0&amp;vpa=1&amp;vtp=1"/>
          <p:cNvSpPr/>
          <p:nvPr/>
        </p:nvSpPr>
        <p:spPr>
          <a:xfrm>
            <a:off x="926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_2#f32783553.choices?pid=dd836b3a4&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A.碳循环指的是二氧化碳在生物群落和非生物环境之间循环往复的过程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.如果大气中的二氧化碳发生局部短缺，水圈中的二氧化碳能及时进入大气进行补充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.由于生态系统中物质是循环的，所以没有必要进行农田施肥</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.某热带雨林占全球森林面积的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，且内部生物种类繁多，可以独立地进行物质循环</a:t>
                </a:r>
                <a:endParaRPr lang="en-US" altLang="zh-CN" sz="2000" dirty="0"/>
              </a:p>
            </p:txBody>
          </p:sp>
        </mc:Choice>
        <mc:Fallback>
          <p:sp>
            <p:nvSpPr>
              <p:cNvPr id="4" name="QC_5_BD.1_2#f32783553.choices?pid=dd836b3a4&amp;color=0,0,0&amp;vtp=1&amp;bbb=1"/>
              <p:cNvSpPr>
                <a:spLocks noRot="1" noChangeAspect="1" noMove="1" noResize="1" noEditPoints="1" noAdjustHandles="1" noChangeArrowheads="1" noChangeShapeType="1" noTextEdit="1"/>
              </p:cNvSpPr>
              <p:nvPr/>
            </p:nvSpPr>
            <p:spPr>
              <a:xfrm>
                <a:off x="722376" y="1436497"/>
                <a:ext cx="10753344" cy="1796034"/>
              </a:xfrm>
              <a:prstGeom prst="rect">
                <a:avLst/>
              </a:prstGeom>
              <a:blipFill rotWithShape="1">
                <a:blip r:embed="rId1"/>
                <a:stretch>
                  <a:fillRect l="-4" t="-7"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5_1#625dc2bd7?pid=54781a6f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［吉林松原八校2025高二联考］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某生物兴趣小组以带有落叶的表层土壤（深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，研究土壤微生物在适宜温度下的分解作用，对土壤处理情况见表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。与此有关的叙述不正确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5_1#625dc2bd7?pid=54781a6f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402" b="-3491"/>
                </a:stretch>
              </a:blipFill>
            </p:spPr>
            <p:txBody>
              <a:bodyPr/>
              <a:lstStyle/>
              <a:p>
                <a:r>
                  <a:rPr lang="zh-CN" altLang="en-US">
                    <a:noFill/>
                  </a:rPr>
                  <a:t> </a:t>
                </a:r>
              </a:p>
            </p:txBody>
          </p:sp>
        </mc:Fallback>
      </mc:AlternateContent>
      <p:graphicFrame>
        <p:nvGraphicFramePr>
          <p:cNvPr id="30" name="QC_4_BD.45_2#625dc2bd7?colgroup=7,6,6,6,10&amp;pid=54781a6f8&amp;color=0,0,0&amp;vtp=1&amp;bbb=1"/>
          <p:cNvGraphicFramePr>
            <a:graphicFrameLocks noGrp="1"/>
          </p:cNvGraphicFramePr>
          <p:nvPr/>
        </p:nvGraphicFramePr>
        <p:xfrm>
          <a:off x="722376" y="2408877"/>
          <a:ext cx="10689336" cy="1279017"/>
        </p:xfrm>
        <a:graphic>
          <a:graphicData uri="http://schemas.openxmlformats.org/drawingml/2006/table">
            <a:tbl>
              <a:tblPr/>
              <a:tblGrid>
                <a:gridCol w="2020824"/>
                <a:gridCol w="1920240"/>
                <a:gridCol w="1920240"/>
                <a:gridCol w="1920240"/>
                <a:gridCol w="2907792"/>
              </a:tblGrid>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rowSpan="2">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不灭菌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vMerge="1">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较干燥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较干燥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4_AN.46_1#625dc2bd7.bracket?pid=54781a6f8&amp;color=0,0,0&amp;vpa=15&amp;vtp=1"/>
          <p:cNvSpPr/>
          <p:nvPr/>
        </p:nvSpPr>
        <p:spPr>
          <a:xfrm>
            <a:off x="143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4_BD.45_3#625dc2bd7.choices?pid=54781a6f8&amp;color=0,0,0&amp;vtp=1&amp;bbb=1"/>
          <p:cNvSpPr/>
          <p:nvPr/>
        </p:nvSpPr>
        <p:spPr>
          <a:xfrm>
            <a:off x="722376" y="38185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A.探究的问题是不同土壤湿度条件下，土壤微生物对落叶的分解作用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.该实验的自变量为土壤是否灭菌处理，实验中的对照组是1和3</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.为了控制实验中的无关变量，作为实验材料的落叶也应进行灭菌处理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.预期结果是1、3组的落叶不被分解，2、4组中的落叶被不同程度地分解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7_1#625dc2bd7?vop=1&amp;pid=54781a6f8&amp;color=0,0,0&amp;vtp=1&amp;bt=1&amp;bbb=1&amp;hb=1"/>
          <p:cNvSpPr/>
          <p:nvPr/>
        </p:nvSpPr>
        <p:spPr>
          <a:xfrm>
            <a:off x="722376" y="969264"/>
            <a:ext cx="10753344" cy="3650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1）自变量：是否灭菌、土壤湿润程度；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2）因变量：落叶的分解程度；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3）实验设置：1、2组形成对照，探究湿润情况下土壤灭菌对落叶分解的影响；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3、4组形成对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，探究干燥情况下土壤灭菌对落叶分解的影响；2、4组形成对照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，探究土壤湿润程度对土壤微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生物分解作用的影响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预期结果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：1组和3组由于灭菌后没有微生物，落叶不被分解；2组和4组有微生物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，但土壤湿润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程度不同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，落叶被分解的程度不同。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8_1#625dc2bd7?vop=1&amp;pid=54781a6f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分析题意及题表可知，该实验的自变量有两个，分别为是否灭菌和土壤湿度程度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同土壤湿度条件下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，土壤微生物对落叶的分解作用，A正确，B错误。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为了控制实验中的无关变量，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作为实验材料的落叶也应进行灭菌处理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，C正确。1组和3组由于灭菌后没有微生物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，落叶不被分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；2组和4组有微生物，但土壤湿润程度不同，故落叶被不同程度地分解，D正确。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9_1#03c99056f?pid=54781a6f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［江西六校2025高二联考］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如图为某生态系统中碳循环的部分示意图，图中甲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~戊代表不同组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，①~③表示过程，A、B、C代表能量流经丙所处营养级的去向，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其中数字代表能量值，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9_1#03c99056f?pid=54781a6f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4_AN.50_1#03c99056f.bracket?pid=54781a6f8&amp;color=0,0,0&amp;vpa=16&amp;vtp=1"/>
          <p:cNvSpPr/>
          <p:nvPr/>
        </p:nvSpPr>
        <p:spPr>
          <a:xfrm>
            <a:off x="5119370"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9_2#03c99056f?htil=3&amp;pid=54781a6f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93821" y="2408877"/>
            <a:ext cx="3255264" cy="19842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9_3#03c99056f.choices?htil=3&amp;pid=54781a6f8&amp;color=0,0,0&amp;vtp=1&amp;bbb=1&amp;hb=1"/>
              <p:cNvSpPr/>
              <p:nvPr/>
            </p:nvSpPr>
            <p:spPr>
              <a:xfrm>
                <a:off x="722376" y="2281877"/>
                <a:ext cx="7360920"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A.若该生态系统存在富集现象，则戊中富集物含量最高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.A代表丙的同化量，C代表的能量是丙用于生长、发育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.乙、丙、丁三种成分的数量关系为依次递减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.碳在图中①②过程的循环主要是以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的形式进行的</a:t>
                </a:r>
                <a:endParaRPr lang="en-US" altLang="zh-CN" sz="2000" dirty="0"/>
              </a:p>
            </p:txBody>
          </p:sp>
        </mc:Choice>
        <mc:Fallback>
          <p:sp>
            <p:nvSpPr>
              <p:cNvPr id="5" name="QC_4_BD.49_3#03c99056f.choices?htil=3&amp;pid=54781a6f8&amp;color=0,0,0&amp;vtp=1&amp;bbb=1&amp;hb=1"/>
              <p:cNvSpPr>
                <a:spLocks noRot="1" noChangeAspect="1" noMove="1" noResize="1" noEditPoints="1" noAdjustHandles="1" noChangeArrowheads="1" noChangeShapeType="1" noTextEdit="1"/>
              </p:cNvSpPr>
              <p:nvPr/>
            </p:nvSpPr>
            <p:spPr>
              <a:xfrm>
                <a:off x="722376" y="2281877"/>
                <a:ext cx="7360920" cy="2253234"/>
              </a:xfrm>
              <a:prstGeom prst="rect">
                <a:avLst/>
              </a:prstGeom>
              <a:blipFill rotWithShape="1">
                <a:blip r:embed="rId3"/>
                <a:stretch>
                  <a:fillRect l="-5" t="-14" r="5"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1_1#03c99056f?vop=1&amp;pid=54781a6f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1_2#03c99056f?vop=1&amp;pid=54781a6f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85616" y="1511300"/>
            <a:ext cx="4617720" cy="45811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2_1#03c99056f?vop=1&amp;pid=54781a6f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由题图解读可知，戊为分解者，不是食物链中的营养级，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而丁处于食物链的最高营养级，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所以丁中富集物含量最高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，A错误；乙为生产者，丙为初级消费者，丁为次级消费者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，生产者的数量多于消费者，但也存在特殊情况，比如一棵树上有很多昆虫（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此时初级消费者数量多于生产者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，所以乙、丙、丁三种成分的数量关系不一定依次递减，C错误。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3_1#12bcf0d8c?pid=54781a6f8&amp;color=0,0,0&amp;vtp=1&amp;bt=1&amp;bbb=1&amp;hb=1"/>
              <p:cNvSpPr/>
              <p:nvPr/>
            </p:nvSpPr>
            <p:spPr>
              <a:xfrm>
                <a:off x="722376" y="972000"/>
                <a:ext cx="10753344" cy="11257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［安徽六安2024高二期中］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为研究森林生态系统的碳循环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，研究人员对黑松老龄生态系统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未砍伐</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年）和幼龄生态系统（砍伐后22年）的有机碳库及年碳收支进行检测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下列结论不正确的是(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53_1#12bcf0d8c?pid=54781a6f8&amp;color=0,0,0&amp;vtp=1&amp;bt=1&amp;bbb=1&amp;hb=1"/>
              <p:cNvSpPr>
                <a:spLocks noRot="1" noChangeAspect="1" noMove="1" noResize="1" noEditPoints="1" noAdjustHandles="1" noChangeArrowheads="1" noChangeShapeType="1" noTextEdit="1"/>
              </p:cNvSpPr>
              <p:nvPr/>
            </p:nvSpPr>
            <p:spPr>
              <a:xfrm>
                <a:off x="722376" y="972000"/>
                <a:ext cx="10753344" cy="1125728"/>
              </a:xfrm>
              <a:prstGeom prst="rect">
                <a:avLst/>
              </a:prstGeom>
              <a:blipFill rotWithShape="1">
                <a:blip r:embed="rId1"/>
                <a:stretch>
                  <a:fillRect l="-4" t="-40" r="-254" b="-262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6" name="QC_4_BD.53_2#12bcf0d8c?colgroup=4,9,11,14&amp;pid=54781a6f8&amp;color=0,0,0&amp;vtp=1&amp;bbb=1&amp;hb=1"/>
              <p:cNvGraphicFramePr>
                <a:graphicFrameLocks noGrp="1"/>
              </p:cNvGraphicFramePr>
              <p:nvPr/>
            </p:nvGraphicFramePr>
            <p:xfrm>
              <a:off x="722376" y="2236538"/>
              <a:ext cx="10707624" cy="1640332"/>
            </p:xfrm>
            <a:graphic>
              <a:graphicData uri="http://schemas.openxmlformats.org/drawingml/2006/table">
                <a:tbl>
                  <a:tblPr/>
                  <a:tblGrid>
                    <a:gridCol w="1271016"/>
                    <a:gridCol w="2569464"/>
                    <a:gridCol w="2999232"/>
                    <a:gridCol w="3867912"/>
                  </a:tblGrid>
                  <a:tr h="801370">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黑松生态</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生产者活生物量/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净初级生产力/</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消费者和分解者的呼吸量/</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36" name="QC_4_BD.53_2#12bcf0d8c?colgroup=4,9,11,14&amp;pid=54781a6f8&amp;color=0,0,0&amp;vtp=1&amp;bbb=1&amp;hb=1"/>
              <p:cNvGraphicFramePr>
                <a:graphicFrameLocks noGrp="1"/>
              </p:cNvGraphicFramePr>
              <p:nvPr/>
            </p:nvGraphicFramePr>
            <p:xfrm>
              <a:off x="722376" y="2236538"/>
              <a:ext cx="10707624" cy="1640332"/>
            </p:xfrm>
            <a:graphic>
              <a:graphicData uri="http://schemas.openxmlformats.org/drawingml/2006/table">
                <a:tbl>
                  <a:tblPr/>
                  <a:tblGrid>
                    <a:gridCol w="1271016"/>
                    <a:gridCol w="2569464"/>
                    <a:gridCol w="2999232"/>
                    <a:gridCol w="3867912"/>
                  </a:tblGrid>
                  <a:tr h="801370">
                    <a:tc>
                      <a:txBody>
                        <a:bodyPr/>
                        <a:lstStyle/>
                        <a:p>
                          <a:pPr marL="0" indent="0" algn="ctr" latinLnBrk="1" hangingPunct="0">
                            <a:lnSpc>
                              <a:spcPts val="31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黑松生态</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老龄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9481">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幼龄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4_BD.53_3#12bcf0d8c?pid=54781a6f8&amp;color=0,0,0&amp;vtp=1&amp;bbb=1&amp;hb=1"/>
          <p:cNvSpPr/>
          <p:nvPr/>
        </p:nvSpPr>
        <p:spPr>
          <a:xfrm>
            <a:off x="722376" y="4014538"/>
            <a:ext cx="10753344" cy="745109"/>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（1）生产者活生物量是指某一时刻单位面积内实存生产者的有机物总量;（2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）净初级生产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力是指生产者光合作用固定总碳的速率减去自身呼吸作用消耗碳的速率</a:t>
            </a:r>
            <a:endParaRPr lang="en-US" altLang="zh-CN" sz="2000" dirty="0"/>
          </a:p>
        </p:txBody>
      </p:sp>
      <p:sp>
        <p:nvSpPr>
          <p:cNvPr id="5" name="QC_4_AN.54_1#12bcf0d8c.bracket?pid=54781a6f8&amp;color=0,0,0&amp;vpa=17&amp;vtp=1"/>
          <p:cNvSpPr/>
          <p:nvPr/>
        </p:nvSpPr>
        <p:spPr>
          <a:xfrm>
            <a:off x="4224401" y="1745303"/>
            <a:ext cx="355600" cy="341884"/>
          </a:xfrm>
          <a:prstGeom prst="rect">
            <a:avLst/>
          </a:prstGeom>
          <a:noFill/>
        </p:spPr>
        <p:txBody>
          <a:bodyPr wrap="none" lIns="0" tIns="0" rIns="0" bIns="0" rtlCol="0" anchor="t"/>
          <a:lstStyle/>
          <a:p>
            <a:pPr algn="ctr" latinLnBrk="1">
              <a:lnSpc>
                <a:spcPts val="29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6" name="QC_4_BD.53_4#12bcf0d8c.choices?pid=54781a6f8&amp;color=0,0,0&amp;vtp=1&amp;bbb=1"/>
              <p:cNvSpPr/>
              <p:nvPr/>
            </p:nvSpPr>
            <p:spPr>
              <a:xfrm>
                <a:off x="722376" y="4763838"/>
                <a:ext cx="10753344" cy="15325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A.黑松老龄生态系统中每年每平方米有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碳用于生产者当年的生长、发育和繁殖</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.储存在生产者活生物量中的碳最终均会以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的形式返回大气中的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.碳在黑松老龄生物群落和黑松幼龄生物群落中都是以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的形式进行传递的</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.根据年碳收支分析可知，黑松老龄生态系统能降低大气中的碳总量</a:t>
                </a:r>
                <a:endParaRPr lang="en-US" altLang="zh-CN" sz="2000" dirty="0"/>
              </a:p>
            </p:txBody>
          </p:sp>
        </mc:Choice>
        <mc:Fallback>
          <p:sp>
            <p:nvSpPr>
              <p:cNvPr id="6" name="QC_4_BD.53_4#12bcf0d8c.choices?pid=54781a6f8&amp;color=0,0,0&amp;vtp=1&amp;bbb=1"/>
              <p:cNvSpPr>
                <a:spLocks noRot="1" noChangeAspect="1" noMove="1" noResize="1" noEditPoints="1" noAdjustHandles="1" noChangeArrowheads="1" noChangeShapeType="1" noTextEdit="1"/>
              </p:cNvSpPr>
              <p:nvPr/>
            </p:nvSpPr>
            <p:spPr>
              <a:xfrm>
                <a:off x="722376" y="4763838"/>
                <a:ext cx="10753344" cy="1532509"/>
              </a:xfrm>
              <a:prstGeom prst="rect">
                <a:avLst/>
              </a:prstGeom>
              <a:blipFill rotWithShape="1">
                <a:blip r:embed="rId3"/>
                <a:stretch>
                  <a:fillRect l="-4" t="-4" b="-192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5_1#12bcf0d8c?vop=1&amp;pid=54781a6f8&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根据题意可知，黑松老龄生态系统用于生产者当年的生长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、发育和繁殖的碳量可用图中的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净初级生产力来表示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；储存在生产者活生物量中的碳最终均会以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的形式返回大气中的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；碳在黑松老龄生物群落和黑松幼龄生物群落中都是以含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碳有机物的形式进行传递的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，C错误；黑松老龄生态系统的净初级生产力为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470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于消费者和分解者的呼吸量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因此黑松老龄生态系统能降低大气中的碳总量，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4_AS.55_1#12bcf0d8c?vop=1&amp;pid=54781a6f8&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2197"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6_1#1fd796307?pid=54781a6f8&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4.使用催腐剂（含腐生细菌、真菌）有助于解决由焚烧秸秆、稻草等带来的环境污染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、土地肥力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下降等问题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。为探究催腐剂对植物落叶的分解作用，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某研究小组将带有落叶的表层土壤均分为甲、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、丙三组，其中甲组不做处理，浇上等量的蒸馏水。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三组均放在无菌且其他条件适宜的环境中，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每隔一段时间测定未腐烂的落叶量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7_1#1fd796307.bracket?pid=54781a6f8&amp;color=0,0,0&amp;vpa=18&amp;vtp=1"/>
          <p:cNvSpPr/>
          <p:nvPr/>
        </p:nvSpPr>
        <p:spPr>
          <a:xfrm>
            <a:off x="9304401" y="2227776"/>
            <a:ext cx="3746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4_BD.56_2#1fd796307?pid=54781a6f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901184" y="2694627"/>
            <a:ext cx="2395728"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6_3#1fd796307.choices?pid=54781a6f8&amp;color=0,0,0&amp;vtp=1&amp;bbb=1"/>
              <p:cNvSpPr/>
              <p:nvPr/>
            </p:nvSpPr>
            <p:spPr>
              <a:xfrm>
                <a:off x="722376" y="4675827"/>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A.乙组可能是对带有落叶的表层土壤进行了灭菌处理</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.甲组参与落叶中有机物分解的生物都是细菌或真菌</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.丙组是一段时间后在灭菌的带有落叶的表层土壤中加入了催腐剂</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.催腐剂降解落叶产生的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和能量可被植物重新吸收利用</a:t>
                </a:r>
                <a:endParaRPr lang="en-US" altLang="zh-CN" sz="2000" dirty="0"/>
              </a:p>
            </p:txBody>
          </p:sp>
        </mc:Choice>
        <mc:Fallback>
          <p:sp>
            <p:nvSpPr>
              <p:cNvPr id="5" name="QC_4_BD.56_3#1fd796307.choices?pid=54781a6f8&amp;color=0,0,0&amp;vtp=1&amp;bbb=1"/>
              <p:cNvSpPr>
                <a:spLocks noRot="1" noChangeAspect="1" noMove="1" noResize="1" noEditPoints="1" noAdjustHandles="1" noChangeArrowheads="1" noChangeShapeType="1" noTextEdit="1"/>
              </p:cNvSpPr>
              <p:nvPr/>
            </p:nvSpPr>
            <p:spPr>
              <a:xfrm>
                <a:off x="722376" y="4675827"/>
                <a:ext cx="10753344" cy="1618234"/>
              </a:xfrm>
              <a:prstGeom prst="rect">
                <a:avLst/>
              </a:prstGeom>
              <a:blipFill rotWithShape="1">
                <a:blip r:embed="rId2"/>
                <a:stretch>
                  <a:fillRect l="-4" t="-20" b="-20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8_1#1fd796307?vop=1&amp;pid=54781a6f8&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，乙组落叶没有被分解，为经过灭菌的带有落叶的表层土；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甲组和丙组随时间延长，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未腐烂落叶量均减少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，丙组减少得更快、更多，故甲组是没有经过灭菌处理的土壤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，丙组是带有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落叶的表层土经灭菌后加入催腐剂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f32783553?vop=1&amp;pid=dd836b3a4&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碳循环指的是碳元素在生物群落和非生物环境之间循环往复的过程，A错误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；如果大气中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的二氧化碳发生局部短缺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，水圈中的二氧化碳能及时进入大气进行补充，B正确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；农产品不断地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从农田生态系统中运出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，需要进行农田施肥以补充相应元素，C错误；物质循环具有全球性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带雨林不能独立进行物质循环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9_1#1fd796307?vop=1&amp;pid=54781a6f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图中实验结果显示，乙组的落叶几乎未被分解，原因是缺乏分解者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，推测乙组可能是对带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有落叶的表层土壤进行了灭菌处理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，A正确；土壤中参与有机物分解的生物除了细菌、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真菌外，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还可能有土壤小动物等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，B错误；据图可知，一段时间后，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丙组未腐烂的落叶量明显少于甲组，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推测丙组是实验开始时在灭菌的表层土壤中加入了催腐剂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，C错误；催腐剂降解落叶产生的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可释放到空气中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，被植物重新吸收用于光合作用，但释放的能量不能被植物重新吸收利用，D错误。</a:t>
                </a:r>
                <a:endParaRPr lang="en-US" altLang="zh-CN" sz="2200" dirty="0"/>
              </a:p>
            </p:txBody>
          </p:sp>
        </mc:Choice>
        <mc:Fallback>
          <p:sp>
            <p:nvSpPr>
              <p:cNvPr id="2" name="QC_4_AS.59_1#1fd796307?vop=1&amp;pid=54781a6f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396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0_1#ad9a63add?pid=54781a6f8&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［湖南长沙长郡中学2025高二期末］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氮循环是全球生物地球化学循环的重要组成部分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生态系统的物质循环中氮循环过程示意图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60_2#ad9a63add?pid=54781a6f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96512" y="1961203"/>
            <a:ext cx="4005072"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61_1#2d1fb0989?pid=ad9a63add&amp;color=0,0,0&amp;vtp=1&amp;bbb=1"/>
          <p:cNvSpPr/>
          <p:nvPr/>
        </p:nvSpPr>
        <p:spPr>
          <a:xfrm>
            <a:off x="722376" y="433610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）氮循环是指氮元素在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之间循环往复的过程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B_5_AN.62_1#2d1fb0989.blank?pid=ad9a63add&amp;color=0,0,0&amp;vpa=19&amp;vtp=1&amp;bbb=1"/>
          <p:cNvSpPr/>
          <p:nvPr/>
        </p:nvSpPr>
        <p:spPr>
          <a:xfrm>
            <a:off x="3675126" y="429800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生物群落</a:t>
            </a:r>
            <a:endParaRPr lang="en-US" altLang="zh-CN" sz="2000" dirty="0"/>
          </a:p>
        </p:txBody>
      </p:sp>
      <p:sp>
        <p:nvSpPr>
          <p:cNvPr id="6" name="QB_5_AN.63_1#2d1fb0989.blank?pid=ad9a63add&amp;color=0,0,0&amp;vpa=20&amp;vtp=1&amp;bbb=1"/>
          <p:cNvSpPr/>
          <p:nvPr/>
        </p:nvSpPr>
        <p:spPr>
          <a:xfrm>
            <a:off x="5199126" y="4298003"/>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无机环境</a:t>
            </a:r>
            <a:endParaRPr lang="en-US" altLang="zh-CN" sz="2000" dirty="0"/>
          </a:p>
        </p:txBody>
      </p:sp>
      <p:sp>
        <p:nvSpPr>
          <p:cNvPr id="7" name="QB_5_AS.64_1#2d1fb0989?vop=1&amp;pid=ad9a63add&amp;color=0,0,0&amp;vtp=1&amp;bbb=1"/>
          <p:cNvSpPr/>
          <p:nvPr/>
        </p:nvSpPr>
        <p:spPr>
          <a:xfrm>
            <a:off x="722376" y="4778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氮循环是指氮元素在生物群落和无机环境之间循环往复的过程，氮循环具有全球性。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5_1#4c268db00?pid=ad9a63ad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（2）硝化细菌是一种自养型生物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，利用氨氧化释放的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能来合成有机物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6_1#4c268db00.blank?pid=ad9a63add&amp;color=0,0,0&amp;vpa=21&amp;vtp=1&amp;bbb=1"/>
          <p:cNvSpPr/>
          <p:nvPr/>
        </p:nvSpPr>
        <p:spPr>
          <a:xfrm>
            <a:off x="6723126" y="9311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化学</a:t>
            </a:r>
            <a:endParaRPr lang="en-US" altLang="zh-CN" sz="2000" dirty="0"/>
          </a:p>
        </p:txBody>
      </p:sp>
      <p:sp>
        <p:nvSpPr>
          <p:cNvPr id="4" name="QB_5_AS.67_1#4c268db00?vop=1&amp;pid=ad9a63add&amp;color=0,0,0&amp;vtp=1&amp;bbb=1&amp;hb=1"/>
          <p:cNvSpPr/>
          <p:nvPr/>
        </p:nvSpPr>
        <p:spPr>
          <a:xfrm>
            <a:off x="722376" y="148221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硝化细菌是一种自养型生物，利用氨氧化释放的化学能把无机物合成有机物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，进而储存能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，这种合成有机物的方式被称为化能合成作用。</a:t>
            </a:r>
            <a:endParaRPr lang="en-US" altLang="zh-CN" sz="2200" dirty="0"/>
          </a:p>
        </p:txBody>
      </p:sp>
      <p:sp>
        <p:nvSpPr>
          <p:cNvPr id="5" name="QB_5_BD.68_1#b5aeacb15?pid=ad9a63add&amp;color=0,0,0&amp;vtp=1&amp;bbb=1&amp;hb=1"/>
          <p:cNvSpPr/>
          <p:nvPr/>
        </p:nvSpPr>
        <p:spPr>
          <a:xfrm>
            <a:off x="722376" y="2444496"/>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（3）种植豆科植物时，一般不需要施加氮肥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，原因是豆科植物能与根瘤菌形成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根瘤菌能将空气中的氮气转变为含氮的养料供植物利用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，而豆科植物能为根瘤菌提供有机物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生态系统的组成成分角度分析，根瘤菌属于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5_AN.69_1#b5aeacb15.blank?pid=ad9a63add&amp;color=0,0,0&amp;vpa=22&amp;vtp=1&amp;bbb=1"/>
          <p:cNvSpPr/>
          <p:nvPr/>
        </p:nvSpPr>
        <p:spPr>
          <a:xfrm>
            <a:off x="9517126" y="2406396"/>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互利共生</a:t>
            </a:r>
            <a:endParaRPr lang="en-US" altLang="zh-CN" sz="2000" dirty="0"/>
          </a:p>
        </p:txBody>
      </p:sp>
      <p:sp>
        <p:nvSpPr>
          <p:cNvPr id="7" name="QB_5_AN.70_1#b5aeacb15.blank?pid=ad9a63add&amp;color=0,0,0&amp;vpa=23&amp;vtp=1&amp;bbb=1"/>
          <p:cNvSpPr/>
          <p:nvPr/>
        </p:nvSpPr>
        <p:spPr>
          <a:xfrm>
            <a:off x="5557901" y="3301746"/>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消费者</a:t>
            </a:r>
            <a:endParaRPr lang="en-US" altLang="zh-CN" sz="2000" dirty="0"/>
          </a:p>
        </p:txBody>
      </p:sp>
      <p:sp>
        <p:nvSpPr>
          <p:cNvPr id="8" name="QB_5_AS.71_1#b5aeacb15?vop=1&amp;pid=ad9a63add&amp;color=0,0,0&amp;vtp=1&amp;bbb=1&amp;hb=1"/>
          <p:cNvSpPr/>
          <p:nvPr/>
        </p:nvSpPr>
        <p:spPr>
          <a:xfrm>
            <a:off x="722376" y="3846322"/>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种植豆科植物时，一般不需要施加氮肥，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原因是豆科植物能与根瘤菌形成互利共生关系，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具体表现为根瘤菌能将空气中的氮气转变为含氮的养料供植物利用，而豆科植物能为根瘤菌提供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。由于根瘤菌从豆科植物获取现成的有机物生活，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因此从生态系统的组成成分角度分析，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根瘤菌属于消费者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3" end="3"/>
                                            </p:txEl>
                                          </p:spTgt>
                                        </p:tgtEl>
                                        <p:attrNameLst>
                                          <p:attrName>style.visibility</p:attrName>
                                        </p:attrNameLst>
                                      </p:cBhvr>
                                      <p:to>
                                        <p:strVal val="visible"/>
                                      </p:to>
                                    </p:set>
                                    <p:animEffect transition="in" filter="fade">
                                      <p:cBhvr>
                                        <p:cTn id="54"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2_1#fe66997b6?pid=54781a6f8&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某湿地生态系统因工业废水排放导致土壤酸化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，微生物群落结构发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生显著变化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。研究人员发现，分解纤维素的细菌数量减少，而产甲烷菌数量增加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，导致植物凋落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物分解速率下降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BD.73_1#c943225bd?pid=fe66997b6&amp;color=0,0,0&amp;vtp=1&amp;bbb=1&amp;hb=1"/>
          <p:cNvSpPr/>
          <p:nvPr/>
        </p:nvSpPr>
        <p:spPr>
          <a:xfrm>
            <a:off x="722376" y="234004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（1）土壤酸化会减缓植物凋落物的分解速率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，可能会影响土壤生态系统的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湿地群落的外貌和结构会随每年不同时节阳光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、温度和水分的变化发生规律性改变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5_AN.74_1#c943225bd.blank?pid=fe66997b6&amp;color=0,0,0&amp;vpa=24&amp;vtp=1&amp;bbb=1"/>
          <p:cNvSpPr/>
          <p:nvPr/>
        </p:nvSpPr>
        <p:spPr>
          <a:xfrm>
            <a:off x="9009126" y="230194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物质循环</a:t>
            </a:r>
            <a:endParaRPr lang="en-US" altLang="zh-CN" sz="2000" dirty="0"/>
          </a:p>
        </p:txBody>
      </p:sp>
      <p:sp>
        <p:nvSpPr>
          <p:cNvPr id="5" name="QB_5_AN.75_1#c943225bd.blank?pid=fe66997b6&amp;color=0,0,0&amp;vpa=25&amp;vtp=1&amp;bbb=1"/>
          <p:cNvSpPr/>
          <p:nvPr/>
        </p:nvSpPr>
        <p:spPr>
          <a:xfrm>
            <a:off x="731901" y="3197294"/>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季节性</a:t>
            </a:r>
            <a:endParaRPr lang="en-US" altLang="zh-CN" sz="2000" dirty="0"/>
          </a:p>
        </p:txBody>
      </p:sp>
      <p:sp>
        <p:nvSpPr>
          <p:cNvPr id="6" name="QB_5_AS.76_1#c943225bd?vop=1&amp;pid=fe66997b6&amp;color=0,0,0&amp;vtp=1&amp;bbb=1&amp;hb=1"/>
          <p:cNvSpPr/>
          <p:nvPr/>
        </p:nvSpPr>
        <p:spPr>
          <a:xfrm>
            <a:off x="722376" y="37418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土壤酸化会减缓植物凋落物的分解速率，即影响微生物的分解作用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，微生物的分解作用可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，所以土壤酸化可能会影响土壤生态系统的物质循环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。该湿地群落的外貌和结构会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随每年不同时节阳光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、温度和水分的变化而发生规律性改变，这是群落季节性的体现。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7_1#ffcbe6e1b?pid=fe66997b6&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（2）图1是碳循环的部分示意图：</a:t>
            </a:r>
            <a:endParaRPr lang="en-US" altLang="zh-CN" sz="2000" dirty="0">
              <a:solidFill>
                <a:srgbClr val="000000"/>
              </a:solidFill>
            </a:endParaRPr>
          </a:p>
        </p:txBody>
      </p:sp>
      <p:pic>
        <p:nvPicPr>
          <p:cNvPr id="3" name="QB_5_BD.77_2#ffcbe6e1b?iti=1&amp;pid=fe66997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13048" y="1513528"/>
            <a:ext cx="4562856"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77_3#ffcbe6e1b?iti=1&amp;pid=fe66997b6&amp;color=0,0,0&amp;vtp=1&amp;bbb=1"/>
          <p:cNvSpPr/>
          <p:nvPr/>
        </p:nvSpPr>
        <p:spPr>
          <a:xfrm>
            <a:off x="5864289" y="246348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solidFill>
                <a:srgbClr val="000000"/>
              </a:solidFill>
            </a:endParaRPr>
          </a:p>
        </p:txBody>
      </p:sp>
      <p:sp>
        <p:nvSpPr>
          <p:cNvPr id="5" name="QB_5_BD.77_4#ffcbe6e1b?pid=fe66997b6&amp;color=0,0,0&amp;vtp=1&amp;bbb=1"/>
          <p:cNvSpPr/>
          <p:nvPr/>
        </p:nvSpPr>
        <p:spPr>
          <a:xfrm>
            <a:off x="722376" y="2919037"/>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1中缺失的碳循环环节是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5_AN.78_1#ffcbe6e1b.blank?pid=fe66997b6&amp;color=0,0,0&amp;vpa=26&amp;vtp=1&amp;bbb=1"/>
              <p:cNvSpPr/>
              <p:nvPr/>
            </p:nvSpPr>
            <p:spPr>
              <a:xfrm>
                <a:off x="3637026" y="2974790"/>
                <a:ext cx="4192016"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由</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𝐂𝐎</m:t>
                        </m:r>
                      </m:e>
                      <m:sub>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b>
                    </m:sSub>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指向植物的箭头，即光合作用</a:t>
                </a:r>
                <a:endParaRPr lang="en-US" altLang="zh-CN" sz="2000" dirty="0">
                  <a:solidFill>
                    <a:srgbClr val="00B050"/>
                  </a:solidFill>
                </a:endParaRPr>
              </a:p>
            </p:txBody>
          </p:sp>
        </mc:Choice>
        <mc:Fallback>
          <p:sp>
            <p:nvSpPr>
              <p:cNvPr id="6" name="QB_5_AN.78_1#ffcbe6e1b.blank?pid=fe66997b6&amp;color=0,0,0&amp;vpa=26&amp;vtp=1&amp;bbb=1"/>
              <p:cNvSpPr>
                <a:spLocks noRot="1" noChangeAspect="1" noMove="1" noResize="1" noEditPoints="1" noAdjustHandles="1" noChangeArrowheads="1" noChangeShapeType="1" noTextEdit="1"/>
              </p:cNvSpPr>
              <p:nvPr/>
            </p:nvSpPr>
            <p:spPr>
              <a:xfrm>
                <a:off x="3637026" y="2974790"/>
                <a:ext cx="4192016" cy="303784"/>
              </a:xfrm>
              <a:prstGeom prst="rect">
                <a:avLst/>
              </a:prstGeom>
              <a:blipFill rotWithShape="1">
                <a:blip r:embed="rId2"/>
                <a:stretch>
                  <a:fillRect l="-9" t="-3911" r="3" b="-4367"/>
                </a:stretch>
              </a:blipFill>
            </p:spPr>
            <p:txBody>
              <a:bodyPr/>
              <a:lstStyle/>
              <a:p>
                <a:r>
                  <a:rPr lang="zh-CN" altLang="en-US">
                    <a:noFill/>
                  </a:rPr>
                  <a:t> </a:t>
                </a:r>
              </a:p>
            </p:txBody>
          </p:sp>
        </mc:Fallback>
      </mc:AlternateContent>
      <p:sp>
        <p:nvSpPr>
          <p:cNvPr id="7" name="QB_5_AS.79_1#ffcbe6e1b?vop=1&amp;pid=fe66997b6&amp;color=0,0,0&amp;vtp=1&amp;bbb=1&amp;hb=1"/>
          <p:cNvSpPr/>
          <p:nvPr/>
        </p:nvSpPr>
        <p:spPr>
          <a:xfrm>
            <a:off x="722376" y="342754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图1中碳循环示意图中包含了生产者、消费者、分解者和大气中的二氧化碳库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，其中缺少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的环节是植物的光合作用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，即大气中的二氧化碳库指向植物的箭头。</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0_1#f66dd74ff?pid=fe66997b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（3）研究人员在某湿地生态系统中设置了对照区和酸化区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，测定了两区域中微生物群落的变化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及其对碳循环的影响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。实验结果如表1、2：</a:t>
            </a:r>
            <a:endParaRPr lang="en-US" altLang="zh-CN" sz="2000" dirty="0"/>
          </a:p>
          <a:p>
            <a:pPr algn="ct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对照区和酸化区微生物群落组成及其相对丰度</a:t>
            </a:r>
            <a:endParaRPr lang="en-US" altLang="zh-CN" sz="2000" dirty="0"/>
          </a:p>
        </p:txBody>
      </p:sp>
      <mc:AlternateContent xmlns:mc="http://schemas.openxmlformats.org/markup-compatibility/2006" xmlns:a14="http://schemas.microsoft.com/office/drawing/2010/main">
        <mc:Choice Requires="a14">
          <p:graphicFrame>
            <p:nvGraphicFramePr>
              <p:cNvPr id="45" name="QB_5_BD.80_2#f66dd74ff?colgroup=16,11,11&amp;pid=fe66997b6&amp;color=0,0,0&amp;vtp=1&amp;bbb=1"/>
              <p:cNvGraphicFramePr>
                <a:graphicFrameLocks noGrp="1"/>
              </p:cNvGraphicFramePr>
              <p:nvPr/>
            </p:nvGraphicFramePr>
            <p:xfrm>
              <a:off x="722376" y="2408878"/>
              <a:ext cx="10716768" cy="2126488"/>
            </p:xfrm>
            <a:graphic>
              <a:graphicData uri="http://schemas.openxmlformats.org/drawingml/2006/table">
                <a:tbl>
                  <a:tblPr/>
                  <a:tblGrid>
                    <a:gridCol w="4297680"/>
                    <a:gridCol w="3209544"/>
                    <a:gridCol w="320954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微生物类群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纤维素分解菌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产甲烷菌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硝化细菌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5" name="QB_5_BD.80_2#f66dd74ff?colgroup=16,11,11&amp;pid=fe66997b6&amp;color=0,0,0&amp;vtp=1&amp;bbb=1"/>
              <p:cNvGraphicFramePr>
                <a:graphicFrameLocks noGrp="1"/>
              </p:cNvGraphicFramePr>
              <p:nvPr/>
            </p:nvGraphicFramePr>
            <p:xfrm>
              <a:off x="722376" y="2408878"/>
              <a:ext cx="10716768" cy="2126488"/>
            </p:xfrm>
            <a:graphic>
              <a:graphicData uri="http://schemas.openxmlformats.org/drawingml/2006/table">
                <a:tbl>
                  <a:tblPr/>
                  <a:tblGrid>
                    <a:gridCol w="4297680"/>
                    <a:gridCol w="3209544"/>
                    <a:gridCol w="320954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微生物类群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纤维素分解菌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产甲烷菌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硝化细菌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B_5_BD.80_3#f66dd74ff?pid=fe66997b6&amp;color=0,0,0&amp;vtp=1&amp;bbb=1"/>
          <p:cNvSpPr/>
          <p:nvPr/>
        </p:nvSpPr>
        <p:spPr>
          <a:xfrm>
            <a:off x="722376" y="4669478"/>
            <a:ext cx="10753344" cy="408559"/>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相对丰度指该微生物数量占全部微生物数量的比例</a:t>
            </a:r>
            <a:endParaRPr lang="en-US" altLang="zh-CN" sz="2000"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0_4#f66dd74ff?pid=fe66997b6&amp;color=0,0,0&amp;mp=1&amp;vtp=1&amp;bt=1&amp;bbb=1"/>
              <p:cNvSpPr/>
              <p:nvPr/>
            </p:nvSpPr>
            <p:spPr>
              <a:xfrm>
                <a:off x="722376" y="972000"/>
                <a:ext cx="10753344" cy="847725"/>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对照区和酸化区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B_5_BD.80_4#f66dd74ff?pid=fe66997b6&amp;color=0,0,0&amp;mp=1&amp;vtp=1&amp;bt=1&amp;bbb=1"/>
              <p:cNvSpPr>
                <a:spLocks noRot="1" noChangeAspect="1" noMove="1" noResize="1" noEditPoints="1" noAdjustHandles="1" noChangeArrowheads="1" noChangeShapeType="1" noTextEdit="1"/>
              </p:cNvSpPr>
              <p:nvPr/>
            </p:nvSpPr>
            <p:spPr>
              <a:xfrm>
                <a:off x="722376" y="972000"/>
                <a:ext cx="10753344" cy="847725"/>
              </a:xfrm>
              <a:prstGeom prst="rect">
                <a:avLst/>
              </a:prstGeom>
              <a:blipFill rotWithShape="1">
                <a:blip r:embed="rId1"/>
                <a:stretch>
                  <a:fillRect l="-4" t="-53" b="-631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6" name="QB_5_BD.80_5#f66dd74ff?colgroup=13,13,13&amp;pid=fe66997b6&amp;color=0,0,0&amp;vtp=1&amp;bbb=1"/>
              <p:cNvGraphicFramePr>
                <a:graphicFrameLocks noGrp="1"/>
              </p:cNvGraphicFramePr>
              <p:nvPr/>
            </p:nvGraphicFramePr>
            <p:xfrm>
              <a:off x="722376" y="1948503"/>
              <a:ext cx="10707624" cy="1273810"/>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6" name="QB_5_BD.80_5#f66dd74ff?colgroup=13,13,13&amp;pid=fe66997b6&amp;color=0,0,0&amp;vtp=1&amp;bbb=1"/>
              <p:cNvGraphicFramePr>
                <a:graphicFrameLocks noGrp="1"/>
              </p:cNvGraphicFramePr>
              <p:nvPr/>
            </p:nvGraphicFramePr>
            <p:xfrm>
              <a:off x="722376" y="1948503"/>
              <a:ext cx="10707624" cy="1273810"/>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气体种类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B_5_BD.80_6#f66dd74ff?pid=fe66997b6&amp;color=0,0,0&amp;vtp=1&amp;bbb=1&amp;hb=1"/>
              <p:cNvSpPr/>
              <p:nvPr/>
            </p:nvSpPr>
            <p:spPr>
              <a:xfrm>
                <a:off x="722376" y="33582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结合表1和表2，解释酸化区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释放量下降而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释放量升高的原因：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5_BD.80_6#f66dd74ff?pid=fe66997b6&amp;color=0,0,0&amp;vtp=1&amp;bbb=1&amp;hb=1"/>
              <p:cNvSpPr>
                <a:spLocks noRot="1" noChangeAspect="1" noMove="1" noResize="1" noEditPoints="1" noAdjustHandles="1" noChangeArrowheads="1" noChangeShapeType="1" noTextEdit="1"/>
              </p:cNvSpPr>
              <p:nvPr/>
            </p:nvSpPr>
            <p:spPr>
              <a:xfrm>
                <a:off x="722376" y="3358203"/>
                <a:ext cx="10753344" cy="843153"/>
              </a:xfrm>
              <a:prstGeom prst="rect">
                <a:avLst/>
              </a:prstGeom>
              <a:blipFill rotWithShape="1">
                <a:blip r:embed="rId3"/>
                <a:stretch>
                  <a:fillRect l="-4" t="-38" r="-496" b="-5399"/>
                </a:stretch>
              </a:blipFill>
            </p:spPr>
            <p:txBody>
              <a:bodyPr/>
              <a:lstStyle/>
              <a:p>
                <a:r>
                  <a:rPr lang="zh-CN" altLang="en-US">
                    <a:noFill/>
                  </a:rPr>
                  <a:t> </a:t>
                </a:r>
              </a:p>
            </p:txBody>
          </p:sp>
        </mc:Fallback>
      </mc:AlternateContent>
      <p:sp>
        <p:nvSpPr>
          <p:cNvPr id="5" name="QB_5_AN.81_1#f66dd74ff.blank?pid=fe66997b6&amp;color=0,0,0&amp;vpa=27&amp;vtp=1&amp;bbb=1&amp;hb=1"/>
          <p:cNvSpPr/>
          <p:nvPr/>
        </p:nvSpPr>
        <p:spPr>
          <a:xfrm>
            <a:off x="722377" y="332010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酸化区纤维素分解菌占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比低于对照区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，产甲烷菌占比高于对照区</a:t>
            </a:r>
            <a:endParaRPr lang="en-US" altLang="zh-CN" sz="2000" dirty="0"/>
          </a:p>
        </p:txBody>
      </p:sp>
      <mc:AlternateContent xmlns:mc="http://schemas.openxmlformats.org/markup-compatibility/2006">
        <mc:Choice xmlns:a14="http://schemas.microsoft.com/office/drawing/2010/main" Requires="a14">
          <p:sp>
            <p:nvSpPr>
              <p:cNvPr id="6" name="QB_5_AS.82_1#f66dd74ff?vop=1&amp;pid=fe66997b6&amp;color=0,0,0&amp;vtp=1&amp;bbb=1&amp;hb=1"/>
              <p:cNvSpPr/>
              <p:nvPr/>
            </p:nvSpPr>
            <p:spPr>
              <a:xfrm>
                <a:off x="722376" y="430067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表1和表2调查结果显示，酸化区纤维素分解菌占比低于对照区，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产甲烷菌占比高于对照区，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释放量下降而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释放量升高。</a:t>
                </a:r>
                <a:endParaRPr lang="en-US" altLang="zh-CN" sz="2200" dirty="0"/>
              </a:p>
            </p:txBody>
          </p:sp>
        </mc:Choice>
        <mc:Fallback>
          <p:sp>
            <p:nvSpPr>
              <p:cNvPr id="6" name="QB_5_AS.82_1#f66dd74ff?vop=1&amp;pid=fe66997b6&amp;color=0,0,0&amp;vtp=1&amp;bbb=1&amp;hb=1"/>
              <p:cNvSpPr>
                <a:spLocks noRot="1" noChangeAspect="1" noMove="1" noResize="1" noEditPoints="1" noAdjustHandles="1" noChangeArrowheads="1" noChangeShapeType="1" noTextEdit="1"/>
              </p:cNvSpPr>
              <p:nvPr/>
            </p:nvSpPr>
            <p:spPr>
              <a:xfrm>
                <a:off x="722376" y="4300670"/>
                <a:ext cx="10753344" cy="907034"/>
              </a:xfrm>
              <a:prstGeom prst="rect">
                <a:avLst/>
              </a:prstGeom>
              <a:blipFill rotWithShape="1">
                <a:blip r:embed="rId4"/>
                <a:stretch>
                  <a:fillRect l="-4" t="-50" r="-2598" b="-496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83_1#2d507ad94?pid=fe66997b6&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（4）研究者对该酸化湿地进行了技术修复，增加了土壤肥力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，并分析了植物与土壤肥力的相关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，结果如图2。</a:t>
            </a:r>
            <a:endParaRPr lang="en-US" altLang="zh-CN" sz="2000" dirty="0"/>
          </a:p>
        </p:txBody>
      </p:sp>
      <p:pic>
        <p:nvPicPr>
          <p:cNvPr id="3" name="QO_5_BD.83_3#2d507ad94?iti=2&amp;htil=1&amp;pid=fe66997b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380744" y="1961203"/>
            <a:ext cx="2258568"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83_4#2d507ad94?htil=1&amp;pid=fe66997b6&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873752" y="2253811"/>
            <a:ext cx="2450592"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5_BD.83_5#2d507ad94?htil=1&amp;pid=fe66997b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76488" y="2253811"/>
            <a:ext cx="2414016"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5_BD.83_6#2d507ad94?iti=2&amp;htil=1&amp;pid=fe66997b6&amp;color=0,0,0&amp;vtp=1&amp;bbb=1"/>
          <p:cNvSpPr/>
          <p:nvPr/>
        </p:nvSpPr>
        <p:spPr>
          <a:xfrm>
            <a:off x="2279840" y="435591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4_1#578a536c8?pid=2d507ad9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中结果表明，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与土壤肥力无显著相关性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85_1#578a536c8.blank?pid=2d507ad94&amp;color=0,0,0&amp;vpa=28&amp;vtp=1&amp;bbb=1"/>
          <p:cNvSpPr/>
          <p:nvPr/>
        </p:nvSpPr>
        <p:spPr>
          <a:xfrm>
            <a:off x="2913126" y="9311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植物地上部分生物量</a:t>
            </a:r>
            <a:endParaRPr lang="en-US" altLang="zh-CN" sz="2000" dirty="0"/>
          </a:p>
        </p:txBody>
      </p:sp>
      <p:sp>
        <p:nvSpPr>
          <p:cNvPr id="4" name="QB_6_AS.86_1#578a536c8?vop=1&amp;pid=2d507ad94&amp;color=0,0,0&amp;vtp=1&amp;bbb=1&amp;hb=1"/>
          <p:cNvSpPr/>
          <p:nvPr/>
        </p:nvSpPr>
        <p:spPr>
          <a:xfrm>
            <a:off x="722376" y="148221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分析图2可知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，土壤肥力的变化与植物多样性指数和植物地下部分生物量均呈一定的正相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，植物地上部分生物量与土壤肥力的相关性不显著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，植物地上部分生物量较低时土壤肥力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也可能较高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87_1#4e8f8b1a4?pid=2d507ad94&amp;color=0,0,0&amp;vtp=1&amp;bt=1&amp;bbb=1&amp;hb=1"/>
              <p:cNvSpPr/>
              <p:nvPr/>
            </p:nvSpPr>
            <p:spPr>
              <a:xfrm>
                <a:off x="722376" y="969265"/>
                <a:ext cx="10753344"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②请将下列选项排序，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以解释植物和微生物对土壤肥力的影响：</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肥力增加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.高度多样化的植物可提供更多样的凋落物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.植物凋落物的分解速率加快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.土壤中的微生物多样性增加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.土壤微生物有更多可利用性资源</a:t>
                </a:r>
                <a:endParaRPr lang="en-US" altLang="zh-CN" sz="2000" dirty="0"/>
              </a:p>
            </p:txBody>
          </p:sp>
        </mc:Choice>
        <mc:Fallback>
          <p:sp>
            <p:nvSpPr>
              <p:cNvPr id="2" name="QB_6_BD.87_1#4e8f8b1a4?pid=2d507ad94&amp;color=0,0,0&amp;vtp=1&amp;bt=1&amp;bbb=1&amp;hb=1"/>
              <p:cNvSpPr>
                <a:spLocks noRot="1" noChangeAspect="1" noMove="1" noResize="1" noEditPoints="1" noAdjustHandles="1" noChangeArrowheads="1" noChangeShapeType="1" noTextEdit="1"/>
              </p:cNvSpPr>
              <p:nvPr/>
            </p:nvSpPr>
            <p:spPr>
              <a:xfrm>
                <a:off x="722376" y="969265"/>
                <a:ext cx="10753344" cy="2723134"/>
              </a:xfrm>
              <a:prstGeom prst="rect">
                <a:avLst/>
              </a:prstGeom>
              <a:blipFill rotWithShape="1">
                <a:blip r:embed="rId1"/>
                <a:stretch>
                  <a:fillRect l="-4" t="-9" b="-1660"/>
                </a:stretch>
              </a:blipFill>
            </p:spPr>
            <p:txBody>
              <a:bodyPr/>
              <a:lstStyle/>
              <a:p>
                <a:r>
                  <a:rPr lang="zh-CN" altLang="en-US">
                    <a:noFill/>
                  </a:rPr>
                  <a:t> </a:t>
                </a:r>
              </a:p>
            </p:txBody>
          </p:sp>
        </mc:Fallback>
      </mc:AlternateContent>
      <p:sp>
        <p:nvSpPr>
          <p:cNvPr id="3" name="QB_6_AN.88_1#4e8f8b1a4.blank?pid=2d507ad94&amp;color=0,0,0&amp;vpa=29&amp;vtp=1"/>
          <p:cNvSpPr/>
          <p:nvPr/>
        </p:nvSpPr>
        <p:spPr>
          <a:xfrm>
            <a:off x="7818501" y="9311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B_6_AN.89_1#4e8f8b1a4.blank?pid=2d507ad94&amp;color=0,0,0&amp;vpa=30&amp;vtp=1"/>
          <p:cNvSpPr/>
          <p:nvPr/>
        </p:nvSpPr>
        <p:spPr>
          <a:xfrm>
            <a:off x="8526526" y="9311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B_6_AN.90_1#4e8f8b1a4.blank?pid=2d507ad94&amp;color=0,0,0&amp;vpa=31&amp;vtp=1"/>
          <p:cNvSpPr/>
          <p:nvPr/>
        </p:nvSpPr>
        <p:spPr>
          <a:xfrm>
            <a:off x="9272651" y="9311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B_6_AN.91_1#4e8f8b1a4.blank?pid=2d507ad94&amp;color=0,0,0&amp;vpa=32&amp;vtp=1"/>
          <p:cNvSpPr/>
          <p:nvPr/>
        </p:nvSpPr>
        <p:spPr>
          <a:xfrm>
            <a:off x="9980676" y="9311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4d7513d68?pid=dd836b3a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［四川广元2024高二期中］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如图表示某森林生态系统一年内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消耗量与释放量的情况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4d7513d68?pid=dd836b3a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5_1#4d7513d68.bracket?pid=dd836b3a4&amp;color=0,0,0&amp;vpa=2&amp;vtp=1"/>
          <p:cNvSpPr/>
          <p:nvPr/>
        </p:nvSpPr>
        <p:spPr>
          <a:xfrm>
            <a:off x="295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4d7513d68?pid=dd836b3a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85616" y="1951677"/>
            <a:ext cx="4626864"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4d7513d68.choices?pid=dd836b3a4&amp;color=0,0,0&amp;vtp=1&amp;bbb=1"/>
              <p:cNvSpPr/>
              <p:nvPr/>
            </p:nvSpPr>
            <p:spPr>
              <a:xfrm>
                <a:off x="722376" y="36407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A.流经该生态系统的总能量可用“丁</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丙）”来表示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.这一年内该森林生态系统的物种丰富度可能正在增加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.碳在该生物群落内部以含碳有机物的形式进行双向传递</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.人工生态系统中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的消耗量与释放量的关系也一定符合该图</a:t>
                </a:r>
                <a:endParaRPr lang="en-US" altLang="zh-CN" sz="2000" dirty="0"/>
              </a:p>
            </p:txBody>
          </p:sp>
        </mc:Choice>
        <mc:Fallback>
          <p:sp>
            <p:nvSpPr>
              <p:cNvPr id="5" name="QC_5_BD.4_3#4d7513d68.choices?pid=dd836b3a4&amp;color=0,0,0&amp;vtp=1&amp;bbb=1"/>
              <p:cNvSpPr>
                <a:spLocks noRot="1" noChangeAspect="1" noMove="1" noResize="1" noEditPoints="1" noAdjustHandles="1" noChangeArrowheads="1" noChangeShapeType="1" noTextEdit="1"/>
              </p:cNvSpPr>
              <p:nvPr/>
            </p:nvSpPr>
            <p:spPr>
              <a:xfrm>
                <a:off x="722376" y="3640777"/>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92_1#4e8f8b1a4?vop=1&amp;pid=2d507ad94&amp;color=0,0,0&amp;vtp=1&amp;bt=1&amp;bbb=1&amp;hb=1"/>
              <p:cNvSpPr/>
              <p:nvPr/>
            </p:nvSpPr>
            <p:spPr>
              <a:xfrm>
                <a:off x="722376" y="972000"/>
                <a:ext cx="10753344" cy="22274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土壤中的微生物主要是生态系统的分解者，作用是分解动植物遗体残骸和动物排遗物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其中的有机物转变为无机物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，使土壤中的无机氮、无机磷的含量增加，土壤肥力增加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代谢类型是异养型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，土壤肥力增加，首先会使植物多样性的增加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，为微生物提供了更多样的凋落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（如植物的残枝败叶），微生物可利用的资源增多，微生物种类增多，分解速率提高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力明显加强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。所以植物和微生物对土壤肥力的影响是</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土壤肥力增加。</a:t>
                </a:r>
                <a:endParaRPr lang="en-US" altLang="zh-CN" sz="2200" dirty="0"/>
              </a:p>
            </p:txBody>
          </p:sp>
        </mc:Choice>
        <mc:Fallback>
          <p:sp>
            <p:nvSpPr>
              <p:cNvPr id="2" name="QB_6_AS.92_1#4e8f8b1a4?vop=1&amp;pid=2d507ad94&amp;color=0,0,0&amp;vtp=1&amp;bt=1&amp;bbb=1&amp;hb=1"/>
              <p:cNvSpPr>
                <a:spLocks noRot="1" noChangeAspect="1" noMove="1" noResize="1" noEditPoints="1" noAdjustHandles="1" noChangeArrowheads="1" noChangeShapeType="1" noTextEdit="1"/>
              </p:cNvSpPr>
              <p:nvPr/>
            </p:nvSpPr>
            <p:spPr>
              <a:xfrm>
                <a:off x="722376" y="972000"/>
                <a:ext cx="10753344" cy="2227453"/>
              </a:xfrm>
              <a:prstGeom prst="rect">
                <a:avLst/>
              </a:prstGeom>
              <a:blipFill rotWithShape="1">
                <a:blip r:embed="rId1"/>
                <a:stretch>
                  <a:fillRect l="-4" t="-20" r="-402" b="-203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4d7513d68?vop=1&amp;pid=dd836b3a4&amp;color=0,0,0&amp;vtp=1&amp;bt=1&amp;bbb=1&amp;hb=1"/>
              <p:cNvSpPr/>
              <p:nvPr/>
            </p:nvSpPr>
            <p:spPr>
              <a:xfrm>
                <a:off x="722376" y="972000"/>
                <a:ext cx="10753344" cy="22830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流经该森林生态系统的总能量是生产者固定的太阳能总量，可用丁表示，A错误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消耗量（丁）大于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释放量的总和（甲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说明该森林生态系统的生产量增加，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这可能是生产者的种类和数量增加所引起的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，即该森林生态系统的物种丰富度可能正在增加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；碳在该生物群落内部以含碳有机物的形式沿食物链和食物网进行单向传递，C错误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生态系统中可能出现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消耗量较小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释放量较大的情况，可能不符合该图，D错误。</a:t>
                </a:r>
                <a:endParaRPr lang="en-US" altLang="zh-CN" sz="2200" dirty="0"/>
              </a:p>
            </p:txBody>
          </p:sp>
        </mc:Choice>
        <mc:Fallback>
          <p:sp>
            <p:nvSpPr>
              <p:cNvPr id="2" name="QC_5_AS.6_1#4d7513d68?vop=1&amp;pid=dd836b3a4&amp;color=0,0,0&amp;vtp=1&amp;bt=1&amp;bbb=1&amp;hb=1"/>
              <p:cNvSpPr>
                <a:spLocks noRot="1" noChangeAspect="1" noMove="1" noResize="1" noEditPoints="1" noAdjustHandles="1" noChangeArrowheads="1" noChangeShapeType="1" noTextEdit="1"/>
              </p:cNvSpPr>
              <p:nvPr/>
            </p:nvSpPr>
            <p:spPr>
              <a:xfrm>
                <a:off x="722376" y="972000"/>
                <a:ext cx="10753344" cy="2283079"/>
              </a:xfrm>
              <a:prstGeom prst="rect">
                <a:avLst/>
              </a:prstGeom>
              <a:blipFill rotWithShape="1">
                <a:blip r:embed="rId1"/>
                <a:stretch>
                  <a:fillRect l="-4" t="-20" r="-2586" b="-23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61f1f3a13?pid=dd836b3a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［安徽宿州2024高二期中］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2020年9月，我国明确提出实现2030年“碳达峰”的目标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的排放量达到历史最高值之后逐步回落，是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排放量由增转降的拐点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表示生态系统的组成成分，①～⑦为相关途径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_1#61f1f3a13?pid=dd836b3a4&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673" b="-2583"/>
                </a:stretch>
              </a:blipFill>
            </p:spPr>
            <p:txBody>
              <a:bodyPr/>
              <a:lstStyle/>
              <a:p>
                <a:r>
                  <a:rPr lang="zh-CN" altLang="en-US">
                    <a:noFill/>
                  </a:rPr>
                  <a:t> </a:t>
                </a:r>
              </a:p>
            </p:txBody>
          </p:sp>
        </mc:Fallback>
      </mc:AlternateContent>
      <p:sp>
        <p:nvSpPr>
          <p:cNvPr id="3" name="QC_5_AN.8_1#61f1f3a13.bracket?pid=dd836b3a4&amp;color=0,0,0&amp;vpa=3&amp;vtp=1"/>
          <p:cNvSpPr/>
          <p:nvPr/>
        </p:nvSpPr>
        <p:spPr>
          <a:xfrm>
            <a:off x="90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7_2#61f1f3a13?htil=1&amp;pid=dd836b3a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31243" y="2866077"/>
            <a:ext cx="3291840"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7_3#61f1f3a13.choices?htil=1&amp;pid=dd836b3a4&amp;color=0,0,0&amp;vtp=1&amp;bbb=1"/>
          <p:cNvSpPr/>
          <p:nvPr/>
        </p:nvSpPr>
        <p:spPr>
          <a:xfrm>
            <a:off x="722376" y="2791274"/>
            <a:ext cx="7324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A.C是生产者，和A、B、D共同构成生态系统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.碳进入非生物环境的途径有①②③⑤⑥⑦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.碳达峰后生态系统的碳循环会明显减慢</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.大力植树种草，提高森林覆盖率可缓解因⑦过程造成的温室效应</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9_1#61f1f3a13?vop=1&amp;pid=dd836b3a4&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P61思考·讨论“分析碳循环的过程”的变式题，教材以问答题的形式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，让学生理解碳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循环的过程和形式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；本题将碳循环过程形象地展示出来，并通过设问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，突出碳循环过程的重点环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，有助于更好地理解碳循环的整体过程和每个阶段的具体形式。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61f1f3a13?vop=1&amp;pid=dd836b3a4&amp;color=0,0,0&amp;vtp=1&amp;bt=1&amp;bbb=1&amp;hb=1"/>
              <p:cNvSpPr/>
              <p:nvPr/>
            </p:nvSpPr>
            <p:spPr>
              <a:xfrm>
                <a:off x="722376" y="972000"/>
                <a:ext cx="10753344" cy="4564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生态系统的组成成分包括生产者、分解者、消费者和非生物的物质和能量，图中C是生产</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者，D是分解者，A、B是消费者，由于缺少非生物的物质和能量，A、B、C、D不能构成生态系</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统，A错误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；⑥是捕食过程，发生在群落内，B错误；碳达峰后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的排放量会下降，但碳循环不</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会明显减慢，C错误；大气中的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主要通过绿色植物的光合作用进入生物群落，因此大力植树</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种草，提高森林覆盖率可缓解因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⑦（</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化石燃料燃烧）造成的温室效应，D正确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10_1#61f1f3a13?vop=1&amp;pid=dd836b3a4&amp;color=0,0,0&amp;vtp=1&amp;bt=1&amp;bbb=1&amp;hb=1"/>
              <p:cNvSpPr>
                <a:spLocks noRot="1" noChangeAspect="1" noMove="1" noResize="1" noEditPoints="1" noAdjustHandles="1" noChangeArrowheads="1" noChangeShapeType="1" noTextEdit="1"/>
              </p:cNvSpPr>
              <p:nvPr/>
            </p:nvSpPr>
            <p:spPr>
              <a:xfrm>
                <a:off x="722376" y="972000"/>
                <a:ext cx="10753344" cy="4564634"/>
              </a:xfrm>
              <a:prstGeom prst="rect">
                <a:avLst/>
              </a:prstGeom>
              <a:blipFill rotWithShape="1">
                <a:blip r:embed="rId1"/>
                <a:stretch>
                  <a:fillRect l="-4" t="-10" r="-390" b="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9309</Words>
  <Application>WPS 演示</Application>
  <PresentationFormat>宽屏</PresentationFormat>
  <Paragraphs>581</Paragraphs>
  <Slides>51</Slides>
  <Notes>51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51</vt:i4>
      </vt:variant>
    </vt:vector>
  </HeadingPairs>
  <TitlesOfParts>
    <vt:vector size="7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2025-07-30T06:39:00Z</dcterms:created>
  <dcterms:modified xsi:type="dcterms:W3CDTF">2025-08-04T09:44:03Z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A37DCB5BF26346E0A94BF195D7265BCF_12</vt:lpwstr>
  </property>
  <property fmtid="{D5CDD505-2E9C-101B-9397-08002B2CF9AE}" pid="3" name="KSOProductBuildVer">
    <vt:lpwstr>2052-12.1.0.21915</vt:lpwstr>
  </property>
</Properties>
</file>