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8827"/>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57274dc6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不能正确理解和区分生物多样性的价值</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fdf85d14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生物多样性的价值分析</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174db312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生物多样性的丧失</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09a8b550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生物多样性的保护措施</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57274dc6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不能正确理解和区分生物多样性的价值</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7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4.xml"/><Relationship Id="rId2" Type="http://schemas.openxmlformats.org/officeDocument/2006/relationships/image" Target="../media/image10.jpeg"/><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b621ce26d?vop=1&amp;pid=174db312b&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从原产地引进天敌来遏制飞机草蔓延不是防控飞机草的最佳方法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，引进的天敌可能成为新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的入侵物种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，A错误；由于大瓶螺繁殖能力强，食量极大，能占据大量的环境资源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，可能导致多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种物种的消亡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，从而形成单优群落，生态系统的营养结构变得简单，抵抗力稳定性下降，B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紫茎泽兰入侵生境后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，迅速成为优势种，对当地物种造成威胁，使群落发生次生演替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，形成单优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，由于物种多样性下降，因而不能提高生态系统的抵抗力稳定性，C错误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；生物圈内所有的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动植物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、微生物等，它们所拥有的全部基因，以及各种各样的生态系统，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共同构成了生物多样性，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3_1#31119790a?pid=174db312b&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5.马缨丹是多年生常绿灌木，主要生长在高温、潮湿且阳光充足的区域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。研究人员以福州海岛上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受马缨丹入侵的台湾相思林和桉树林为研究对象，对马缨丹入侵群落的物种生态位及群落稳定性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进行了分析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，已知不同物种对资源的利用情况如图所示，其中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段表示生态位宽度，</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表示生态位重叠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。请回答下列问题：</a:t>
                </a:r>
                <a:endParaRPr lang="en-US" altLang="zh-CN" sz="2000" dirty="0"/>
              </a:p>
            </p:txBody>
          </p:sp>
        </mc:Choice>
        <mc:Fallback>
          <p:sp>
            <p:nvSpPr>
              <p:cNvPr id="2" name="QO_5_BD.13_1#31119790a?pid=174db312b&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r="-443" b="-2542"/>
                </a:stretch>
              </a:blipFill>
            </p:spPr>
            <p:txBody>
              <a:bodyPr/>
              <a:lstStyle/>
              <a:p>
                <a:r>
                  <a:rPr lang="zh-CN" altLang="en-US">
                    <a:noFill/>
                  </a:rPr>
                  <a:t> </a:t>
                </a:r>
              </a:p>
            </p:txBody>
          </p:sp>
        </mc:Fallback>
      </mc:AlternateContent>
      <p:pic>
        <p:nvPicPr>
          <p:cNvPr id="3" name="QO_5_BD.13_2#31119790a?pid=174db312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020056" y="2875603"/>
            <a:ext cx="2148840" cy="15270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4_1#86fbcf3e5?pid=31119790a&amp;color=0,0,0&amp;mp=1&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（1）除全球气候变化和生物多样性丧失外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，全球性生态环境问题还有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至少答出两种）等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。若马缨丹入侵后在相对较短的时间内成为优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势物种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，从其他生物对马缨丹种群数量变化影响的角度分析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5_1#86fbcf3e5.blank?pid=31119790a&amp;color=0,0,0&amp;mp=1&amp;vpa=5&amp;vtp=1&amp;bbb=1&amp;hb=1"/>
          <p:cNvSpPr/>
          <p:nvPr/>
        </p:nvSpPr>
        <p:spPr>
          <a:xfrm>
            <a:off x="722377" y="9311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水资源短缺、臭氧层破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坏</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、土地荒漠化、环境污染</a:t>
            </a:r>
            <a:endParaRPr lang="en-US" altLang="zh-CN" sz="2000" dirty="0"/>
          </a:p>
        </p:txBody>
      </p:sp>
      <p:sp>
        <p:nvSpPr>
          <p:cNvPr id="4" name="QB_6_AN.16_1#86fbcf3e5.blank?pid=31119790a&amp;color=0,0,0&amp;mp=1&amp;vpa=6&amp;vtp=1&amp;bbb=1"/>
          <p:cNvSpPr/>
          <p:nvPr/>
        </p:nvSpPr>
        <p:spPr>
          <a:xfrm>
            <a:off x="8605901" y="1826514"/>
            <a:ext cx="247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缺少天敌和竞争物种</a:t>
            </a:r>
            <a:endParaRPr lang="en-US" altLang="zh-CN" sz="2000" dirty="0"/>
          </a:p>
        </p:txBody>
      </p:sp>
      <p:sp>
        <p:nvSpPr>
          <p:cNvPr id="5" name="QB_6_AS.17_1#86fbcf3e5?vop=1&amp;pid=31119790a&amp;color=0,0,0&amp;vtp=1&amp;bbb=1&amp;hb=1"/>
          <p:cNvSpPr/>
          <p:nvPr/>
        </p:nvSpPr>
        <p:spPr>
          <a:xfrm>
            <a:off x="722376" y="23775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全球性生态环境问题具体表现为全球气候变化、生物多样性丧失、水资源短缺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、臭氧层破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、土地荒漠化、环境污染等。若马缨丹入侵后在相对较短的时间内成为优势物种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，从其他生物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对马缨丹种群数量变化影响的角度分析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，其原因是缺少天敌和竞争物种。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8_1#78733ad49?pid=31119790a&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（2）若图中甲为马缨丹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，其生态位宽度反映了</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研究发现，马缨丹入侵后，在其入侵地的原生植物中，台湾相思林下的雀梅藤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面针及桉树林下的五节芒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、苎麻也有较大的生态位宽度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，这对群落稳定性的意义是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9_1#78733ad49.blank?pid=31119790a&amp;color=0,0,0&amp;vpa=7&amp;vtp=1&amp;bbb=1&amp;hb=1"/>
          <p:cNvSpPr/>
          <p:nvPr/>
        </p:nvSpPr>
        <p:spPr>
          <a:xfrm>
            <a:off x="722377" y="9311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马缨丹对资源利用的能力（或马缨丹对环境的适</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应状况</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20_1#78733ad49.blank?pid=31119790a&amp;color=0,0,0&amp;vpa=8&amp;vtp=1&amp;bbb=1&amp;hb=1"/>
          <p:cNvSpPr/>
          <p:nvPr/>
        </p:nvSpPr>
        <p:spPr>
          <a:xfrm>
            <a:off x="722377" y="18455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避免马缨丹</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大量繁殖造成群落稳定性下降</a:t>
            </a:r>
            <a:endParaRPr lang="en-US" altLang="zh-CN" sz="2000" dirty="0"/>
          </a:p>
        </p:txBody>
      </p:sp>
      <p:sp>
        <p:nvSpPr>
          <p:cNvPr id="5" name="QB_6_AS.21_1#78733ad49?vop=1&amp;pid=31119790a&amp;color=0,0,0&amp;vtp=1&amp;bbb=1&amp;hb=1"/>
          <p:cNvSpPr/>
          <p:nvPr/>
        </p:nvSpPr>
        <p:spPr>
          <a:xfrm>
            <a:off x="722376" y="2834767"/>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生态位宽度又称生态位广度，指一个物种所能利用的各种资源的总和。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若图中甲为马缨丹，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其生态位宽度反映了马缨丹对资源利用的能力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（或马缨丹对环境的适应状况）；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马缨丹入侵后，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在其入侵地的原生植物中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，台湾相思林下的雀梅藤、两面针及桉树林下的五节芒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、苎麻也有较大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的生态位宽度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，这对群落稳定性的意义是避免马缨丹大量繁殖造成群落稳定性下降。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Effect transition="in" filter="fade">
                                      <p:cBhvr>
                                        <p:cTn id="38" dur="500"/>
                                        <p:tgtEl>
                                          <p:spTgt spid="5">
                                            <p:txEl>
                                              <p:pRg st="2" end="2"/>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3" end="3"/>
                                            </p:txEl>
                                          </p:spTgt>
                                        </p:tgtEl>
                                        <p:attrNameLst>
                                          <p:attrName>style.visibility</p:attrName>
                                        </p:attrNameLst>
                                      </p:cBhvr>
                                      <p:to>
                                        <p:strVal val="visible"/>
                                      </p:to>
                                    </p:set>
                                    <p:animEffect transition="in" filter="fade">
                                      <p:cBhvr>
                                        <p:cTn id="41"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2_1#67a8e28de?pid=31119790a&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）生态位重叠是指两个或两个以上生态位相似的物种生活于同一空间时分享或竞争共同资源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，可反映种间竞争程度和对资源的利用情况。在台湾相思林和桉树林两种林地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，马缨丹入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侵前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，群落中原生优势物种间的生态位重叠值均较小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马缨丹入侵后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，其与入侵群落中原生优势物种间的生态位重叠值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均较大，这表明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3_1#67a8e28de.blank?pid=31119790a&amp;color=0,0,0&amp;vpa=9&amp;vtp=1&amp;bbb=1&amp;hb=1"/>
          <p:cNvSpPr/>
          <p:nvPr/>
        </p:nvSpPr>
        <p:spPr>
          <a:xfrm>
            <a:off x="722377" y="184830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原生优势物种间的种间竞争较弱，</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在资源利用上存在一定分化</a:t>
            </a:r>
            <a:endParaRPr lang="en-US" altLang="zh-CN" sz="2000" dirty="0"/>
          </a:p>
        </p:txBody>
      </p:sp>
      <p:sp>
        <p:nvSpPr>
          <p:cNvPr id="4" name="QB_6_AN.24_1#67a8e28de.blank?pid=31119790a&amp;color=0,0,0&amp;vpa=10&amp;vtp=1&amp;bbb=1"/>
          <p:cNvSpPr/>
          <p:nvPr/>
        </p:nvSpPr>
        <p:spPr>
          <a:xfrm>
            <a:off x="2509901" y="2743650"/>
            <a:ext cx="755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马缨丹与原生优势物种间的种间竞争较激烈，利用的相同资源较多</a:t>
            </a:r>
            <a:endParaRPr lang="en-US" altLang="zh-CN" sz="2000" dirty="0"/>
          </a:p>
        </p:txBody>
      </p:sp>
      <p:sp>
        <p:nvSpPr>
          <p:cNvPr id="5" name="QB_6_AS.25_1#67a8e28de?vop=1&amp;pid=31119790a&amp;color=0,0,0&amp;vtp=1&amp;bbb=1&amp;hb=1"/>
          <p:cNvSpPr/>
          <p:nvPr/>
        </p:nvSpPr>
        <p:spPr>
          <a:xfrm>
            <a:off x="722376" y="3294195"/>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在台湾相思林和桉树林两种林地，马缨丹入侵前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，群落中原生优势物种间的生态位重叠值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均较小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，这表明原生优势物种间的种间竞争较弱，在资源利用上存在一定分化；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马缨丹入侵后，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其与入侵群落中原生优势物种间的生态位重叠值均较大，表明马缨丹与原生优势物种间的种间竞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争激烈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，利用的相同资源较多。</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3" end="3"/>
                                            </p:txEl>
                                          </p:spTgt>
                                        </p:tgtEl>
                                        <p:attrNameLst>
                                          <p:attrName>style.visibility</p:attrName>
                                        </p:attrNameLst>
                                      </p:cBhvr>
                                      <p:to>
                                        <p:strVal val="visible"/>
                                      </p:to>
                                    </p:set>
                                    <p:animEffect transition="in" filter="fade">
                                      <p:cBhvr>
                                        <p:cTn id="38"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26_1#217b60886?pid=31119790a&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（4）马缨丹具有清热解毒、散结止痛、祛风止痒的功效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，这体现了生物多样性的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从马缨丹茎干树皮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、叶和花中提取的精油具有类似保幼激素的作用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，请据此提出一种马缨丹在蚕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丝生产上的应用：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27_1#217b60886.blank?pid=31119790a&amp;color=0,0,0&amp;vpa=11&amp;vtp=1&amp;bbb=1"/>
          <p:cNvSpPr/>
          <p:nvPr/>
        </p:nvSpPr>
        <p:spPr>
          <a:xfrm>
            <a:off x="9771126" y="93116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直接</a:t>
            </a:r>
            <a:endParaRPr lang="en-US" altLang="zh-CN" sz="2000" dirty="0"/>
          </a:p>
        </p:txBody>
      </p:sp>
      <p:sp>
        <p:nvSpPr>
          <p:cNvPr id="4" name="QB_6_AN.28_1#217b60886.blank?pid=31119790a&amp;color=0,0,0&amp;vpa=12&amp;vtp=1&amp;bbb=1"/>
          <p:cNvSpPr/>
          <p:nvPr/>
        </p:nvSpPr>
        <p:spPr>
          <a:xfrm>
            <a:off x="2763901" y="1826514"/>
            <a:ext cx="704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给家蚕喷洒马缨丹精油，推迟家蚕结茧时间，增加蚕丝的产量</a:t>
            </a:r>
            <a:endParaRPr lang="en-US" altLang="zh-CN" sz="2000" dirty="0"/>
          </a:p>
        </p:txBody>
      </p:sp>
      <p:sp>
        <p:nvSpPr>
          <p:cNvPr id="5" name="QB_6_AS.29_1#217b60886?vop=1&amp;pid=31119790a&amp;color=0,0,0&amp;vtp=1&amp;bbb=1&amp;hb=1"/>
          <p:cNvSpPr/>
          <p:nvPr/>
        </p:nvSpPr>
        <p:spPr>
          <a:xfrm>
            <a:off x="722376" y="23775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马缨丹具有清热解毒、散结止痛、祛风止痒的功效，体现了生物多样性的直接价值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缨丹茎干树皮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、叶和花中提取的精油具有类似保幼激素的作用，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故可以给家蚕喷洒马缨丹精油，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推迟家蚕结茧时间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，增加蚕丝的产量。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0_1#8c288af0a?pid=09a8b5508&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［广西钦州2025月考］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某湿地公园通过开展水体生态修复、构建水鸟生态廊道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、建设湿地碧道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，营造水鸟天堂，吸引了众多的鸟类停留。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1_1#8c288af0a.bracket?pid=09a8b5508&amp;color=0,0,0&amp;vpa=13&amp;vtp=1"/>
          <p:cNvSpPr/>
          <p:nvPr/>
        </p:nvSpPr>
        <p:spPr>
          <a:xfrm>
            <a:off x="854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0_2#8c288af0a.choices?pid=09a8b5508&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A.湿地公园中种类繁多的水鸟体现了物种多样性和基因多样性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.建设湿地碧道，营造水鸟天堂属于对生物多样性的就地保护</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.湿地公园可以供人们旅游观光，其直接价值大于间接价值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.生态廊道的建立能够促进同种水鸟不同种群间的基因交流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2_1#8c288af0a?vop=1&amp;pid=09a8b5508&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湿地公园存在种类繁多的鸟类体现了生物多样性中的物种多样性和遗传（基因）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多样性，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正确；建设湿地碧道，营造水鸟天堂，是在原地进行保护，属于对生物多样性的就地保护，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；湿地公园可供人类旅游观赏属于生物多样性的直接价值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，湿地公园为鸟类提供栖息场所体现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了生物多样性的生态功能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，属于其间接价值，间接价值大于直接价值，C错误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；生态廊道的建立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能促进同种水鸟不同种群间的基因交流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3_1#a50bd2472?pid=09a8b550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［安徽滁州2025高二期末］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朱鹮是世界上最为濒危的鸟类之一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。河南省生态环境厅在信阳罗山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董寨国家级自然保护区内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，主办了一场别开生面的朱鹮放飞活动，经过野生环境适应阶段的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人工繁育的朱鹮被放归自然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4_1#a50bd2472.bracket?pid=09a8b5508&amp;color=0,0,0&amp;vpa=14&amp;vtp=1"/>
          <p:cNvSpPr/>
          <p:nvPr/>
        </p:nvSpPr>
        <p:spPr>
          <a:xfrm>
            <a:off x="625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3_2#a50bd2472.choices?pid=09a8b550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A.对于朱鹮等珍稀濒危物种，应禁止一切形式的猎采和买卖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.在自然保护区内观赏鸟类是生物多样性直接价值的体现</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.通过野化放归活动将朱鹮放飞到历史分布区属于就地保护</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.应加强立法、执法、宣传教育，增强人们保护生物多样性的意识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a50bd2472?vop=1&amp;pid=09a8b5508&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对于朱鹮等珍稀濒危物种，应禁止一切形式的猎采和买卖，A正确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；在自然保护区内观赏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鸟类是生物多样性直接价值的体现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；通过野化放归活动将朱鹮放飞到历史分布区属于易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地保护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，C错误；保护生物多样性要加强立法、执法、宣传教育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，使每个人都能树立保护生物多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样性的意识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，自觉形成保护生物多样性的行为和习惯，D正确。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51599a28b.fixed?pid=188fa3cb4&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51599a28b.fixed?pid=188fa3cb4&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第2节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生物多样性及其保护</a:t>
            </a:r>
            <a:endParaRPr lang="en-US" altLang="zh-CN" sz="4400" dirty="0"/>
          </a:p>
        </p:txBody>
      </p:sp>
      <p:pic>
        <p:nvPicPr>
          <p:cNvPr id="4" name="C_3#51599a28b.fixed?pid=188fa3cb4&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51599a28b.fixed?pid=188fa3cb4&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6_1#a50bd2472?vop=1&amp;pid=09a8b5508&amp;color=0,0,0&amp;vtp=1&amp;bt=1&amp;bbb=1&amp;hb=1"/>
          <p:cNvSpPr/>
          <p:nvPr/>
        </p:nvSpPr>
        <p:spPr>
          <a:xfrm>
            <a:off x="722376" y="969264"/>
            <a:ext cx="10753344" cy="31930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保护生物多样性的一些措施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1）就地保护：最有效的措施。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2）易地保护：将保护对象迁出原地，在异地进行专门保护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，这是为行将灭绝的物种提供最后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的生存机会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3）建立濒危物种种子库、精子库、基因库，利用生物技术对濒危物种的基因进行保护。</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4）加强立法、执法和宣传教育，使每个人都能树立保护生物多样性的意识。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b810931b5?pid=09a8b550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8.为防止大熊猫栖息地碎片化程度加深，我国将川、陕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、甘三省的野生大熊猫种群高密度区有机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，形成一片基本相互连接的国家公园。目前，大熊猫受威胁程度等级已经由“濒危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8_1#b810931b5.bracket?pid=09a8b5508&amp;color=0,0,0&amp;vpa=15&amp;vtp=1"/>
          <p:cNvSpPr/>
          <p:nvPr/>
        </p:nvSpPr>
        <p:spPr>
          <a:xfrm>
            <a:off x="422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7_2#b810931b5.choices?pid=09a8b5508&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A.国家公园的建立属于就地保护，能够有效保护大熊猫</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.栖息地的碎片化会阻碍大熊猫之间的交配，从而降低生物多样性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.国家公园的建立促进了大熊猫之间的基因流动，体现了生物多样性的直接价值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.借助生态旅游区位优势，积极做好大熊猫生活习性的宣传有助于更好地保护大熊猫</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9_1#b810931b5?vop=1&amp;pid=09a8b5508&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就地保护的主要形式是建立自然保护区以及国家公园等，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是保护生物多样性最有效的措施，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故国家公园的建立能够有效保护大熊猫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栖息地的碎片化会形成很多小的大熊猫种群，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产生地理隔离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，从而阻止大熊猫之间的基因交流，导致遗传多样性降低，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进而降低生物多样性，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正确；生物多样性的间接价值主要体现在调节生态系统的功能等方面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，建立国家公园有利于保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护生物和生态系统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，促进了大熊猫之间的基因交流，提高了生物多样性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，体现了生物多样性的间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，C错误；借助生态旅游区位优势，做好宣传教育，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有利于更好地保护大熊猫的生存环境，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更好地保护大熊猫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0_1#274d6fabd?pid=57274dc61&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［山东临沂2025高二月考］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雄安新区的“千年秀林”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工程是我国在平原地区大面积开展的异龄、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、混交样式的近自然森林建设工程，旨在构建雄安新区“蓝绿交织、清新明亮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”的生态空间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41_1#274d6fabd.bracket?pid=57274dc61&amp;color=0,0,0&amp;vpa=16&amp;vtp=1"/>
          <p:cNvSpPr/>
          <p:nvPr/>
        </p:nvSpPr>
        <p:spPr>
          <a:xfrm>
            <a:off x="4211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6_BD.40_2#274d6fabd.choices?pid=57274dc61&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A.建设“千年秀林”吸引游客，体现了生物多样性的直接价值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.保护生物多样性的关键在于协调好人与生态环境的关系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.“千年秀林”的生态功能属于生物多样性的间接价值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.建设“千年秀林”可任意选择我国南方树种进行移栽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42_1#274d6fabd?vop=1&amp;pid=57274dc61&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建设“千年秀林”吸引游客，属于旅游观赏价值，故体现了生物多样性的直接价值，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,保护生物多样性，关键是协调好人与自然的相互关系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，当前主要是降低破坏地球生态环境的速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，B正确；“千年秀林”的生态功能属于生物多样性的间接价值，C正确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；引种时需要考虑所引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树种能否适应当地环境以及是否会造成生态入侵等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，所以建设“千年秀林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”不能任意选择我国南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方树种进行移栽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43_1#274d6fabd?vop=1&amp;pid=57274dc61&amp;color=0,0,0&amp;vtp=1&amp;bt=1&amp;bbb=1&amp;hb=1"/>
          <p:cNvSpPr/>
          <p:nvPr/>
        </p:nvSpPr>
        <p:spPr>
          <a:xfrm>
            <a:off x="722376" y="969264"/>
            <a:ext cx="10753344" cy="2723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生物多样性的价值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1）直接价值：对人类有食用、药用和作为工业原料等实用意义的，以及有旅游观赏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究和文学艺术创作等非实用意义的价值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2）间接价值：主要体现在调节生态系统的功能等方面。</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3）潜在价值：目前人们尚不太清楚的价值。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06a79d22f?pid=fdf85d14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［河北邢台卓越联盟2025高二联考］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2025年5月22日，国际生物多样性日如约而至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，今年的主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“万物共生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和美永续”。下列关于生物多样性及其价值的说法，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06a79d22f.bracket?pid=fdf85d145&amp;color=0,0,0&amp;vpa=1&amp;vtp=1"/>
          <p:cNvSpPr/>
          <p:nvPr/>
        </p:nvSpPr>
        <p:spPr>
          <a:xfrm>
            <a:off x="9685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_2#06a79d22f.choices?pid=fdf85d145&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A.白洋淀生态系统生物种类多体现了生物多样性中的种群多样性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.小麦、牛奶为人类提供食物，体现了生物多样性的间接价值</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.用某药用植物园种的铁皮石斛入药利用了生物多样性的直接价值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.秦皇岛海滨某种不知名的海洋生物不具有任何价值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06a79d22f?vop=1&amp;pid=fdf85d145&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生物多样性包括基因多样性、物种多样性和生态系统多样性，不包括种群多样性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，白洋淀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生态系统生物种类多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，体现了物种多样性和遗传多样性，A错误:小麦、牛奶为人类提供食物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现了生物多样性的直接价值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，B错误；直接价值是对人类有食用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、药用和作为工业原料等实用意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义的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，以及有旅游观赏、科学研究和文学艺术创作等非实用意义的价值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，某药用植物园种的铁皮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石斛入药体现了生物多样性的直接价值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；秦皇岛海滨某种不知名的海洋生物具有潜在价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be46074e0?pid=fdf85d145&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［湖南岳阳2024高二月考联考］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人工生态景观浮岛是在水面上铺设浮床，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浮床上种植黄菖蒲、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旱伞草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、美人蕉、千屈菜等根系发达的耐水湿植物，以达到净化水质和美化水域景观的目的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be46074e0.bracket?pid=fdf85d145&amp;color=0,0,0&amp;vpa=2&amp;vtp=1"/>
          <p:cNvSpPr/>
          <p:nvPr/>
        </p:nvSpPr>
        <p:spPr>
          <a:xfrm>
            <a:off x="270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_2#be46074e0.choices?pid=fdf85d145&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A.生态浮岛可视作一个微型生态系统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.该生态浮岛可用于治理水体富营养化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.水生植物美化水域景观体现了生物多样性的间接价值</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.美人蕉发达的根系有利于吸收水体中的营养物质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be46074e0?vop=1&amp;pid=fdf85d14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根据题干信息可知，生态浮岛是在水面上铺设浮床，浮床上种植植物，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用于净化水质等，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，生态浮岛可视作一个微型生态系统，A正确；浮床上种植的黄菖蒲、旱伞草、美人蕉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屈菜等根系发达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，能吸收水中更多的无机盐等，故可以净化水质，治理水体富营养化，B、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；水生植物美化水域景观体现了生物多样性的直接价值，C错误。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d2a23b77a?pid=174db312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下列关于生物多样性丧失的原因的叙述，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d2a23b77a.bracket?pid=174db312b&amp;color=0,0,0&amp;vpa=3&amp;vtp=1"/>
          <p:cNvSpPr/>
          <p:nvPr/>
        </p:nvSpPr>
        <p:spPr>
          <a:xfrm>
            <a:off x="9756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7_2#d2a23b77a.choices?pid=174db312b&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A.掠夺式利用野生资源是物种生存受到威胁的重要原因</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.环境污染是生物多样性丧失的原因之一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.人类活动对野生物种生存环境的破坏会影响生物多样性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.引入适应当地生态环境的外来物种，不会影响当地的生物多样性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d2a23b77a?vop=1&amp;pid=174db312b&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掠夺式利用包括过度采伐、滥捕乱猎，这是生物生存受到威胁的重要原因，A正确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污染会使生物的生存环境发生改变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，不利于一些生物的生存，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这是生物多样性丧失的原因之一，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正确；人类活动对野生物种生存环境的破坏会影响生物多样性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，主要表现为使生物的栖息地丧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失或碎片化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，如砍伐森林，交通、水利设施建设，房地产开发，C正确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；引入适应当地生态环境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的外来物种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，可能导致外来物种入侵，给当地物种的生存造成严重威胁，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影响当地的生物多样性，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如水葫芦的引入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0_1#b621ce26d?pid=174db312b&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［广东清远八校2025高二联考］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目前外来物种入侵已经成为生物多样性丧失的主要原因之一。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生态小组对广东境内出现的部分入侵物种进行了调查和研究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10" name="QC_5_BD.10_2#b621ce26d?colgroup=5,7,27&amp;pid=174db312b&amp;color=0,0,0&amp;vtp=1&amp;bbb=1"/>
          <p:cNvGraphicFramePr>
            <a:graphicFrameLocks noGrp="1"/>
          </p:cNvGraphicFramePr>
          <p:nvPr/>
        </p:nvGraphicFramePr>
        <p:xfrm>
          <a:off x="722376" y="2408877"/>
          <a:ext cx="10716768" cy="1700149"/>
        </p:xfrm>
        <a:graphic>
          <a:graphicData uri="http://schemas.openxmlformats.org/drawingml/2006/table">
            <a:tbl>
              <a:tblPr/>
              <a:tblGrid>
                <a:gridCol w="1444752"/>
                <a:gridCol w="2093976"/>
                <a:gridCol w="7178040"/>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原产地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主要危害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紫茎泽兰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中美洲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形成单优群落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排斥本地植物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大瓶螺</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亚马孙河流域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繁殖能力强</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食量极大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飞机草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中美洲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产生化学物质排挤本地物种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全株有毒</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昆虫拒食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5_AN.11_1#b621ce26d.bracket?pid=174db312b&amp;color=0,0,0&amp;vpa=4&amp;vtp=1"/>
          <p:cNvSpPr/>
          <p:nvPr/>
        </p:nvSpPr>
        <p:spPr>
          <a:xfrm>
            <a:off x="922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10_3#b621ce26d.choices?pid=174db312b&amp;color=0,0,0&amp;vtp=1&amp;bbb=1"/>
          <p:cNvSpPr/>
          <p:nvPr/>
        </p:nvSpPr>
        <p:spPr>
          <a:xfrm>
            <a:off x="722376" y="4237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A.从原产地引进天敌来遏制飞机草蔓延是防控飞机草的最佳方法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.大瓶螺入侵生境后可能成为单优群落，对生态安全构成严重威胁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.紫茎泽兰入侵生境后，群落发生次生演替，提高生态系统的抵抗力稳定性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.生物圈内所有的动植物、微生物等，以及各种各样的生态系统，共同构成了生物多样性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5462</Words>
  <Application>WPS 演示</Application>
  <PresentationFormat>宽屏</PresentationFormat>
  <Paragraphs>243</Paragraphs>
  <Slides>26</Slides>
  <Notes>26</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26</vt:i4>
      </vt:variant>
    </vt:vector>
  </HeadingPairs>
  <TitlesOfParts>
    <vt:vector size="4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Calibri</vt:lpstr>
      <vt:lpstr>Arial Unicode MS</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2025-07-30T06:47:00Z</dcterms:created>
  <dcterms:modified xsi:type="dcterms:W3CDTF">2025-08-04T09:47:14Z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CD9F8A7132754434AD9BFF28856B03CD_12</vt:lpwstr>
  </property>
  <property fmtid="{D5CDD505-2E9C-101B-9397-08002B2CF9AE}" pid="3" name="KSOProductBuildVer">
    <vt:lpwstr>2052-12.1.0.21915</vt:lpwstr>
  </property>
</Properties>
</file>