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7165"/>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4" Type="http://schemas.openxmlformats.org/officeDocument/2006/relationships/image" Target="../media/image8.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4" Type="http://schemas.openxmlformats.org/officeDocument/2006/relationships/image" Target="../media/image10.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210e86ff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区分种群增长率、种群增长速率</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8279a7a6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a:t>
                </a:r>
                <a14:m>
                  <m:oMath xmlns:m="http://schemas.openxmlformats.org/officeDocument/2006/math">
                    <m:r>
                      <a:rPr lang="en-US" sz="2800" b="1" i="0" dirty="0">
                        <a:solidFill>
                          <a:srgbClr val="000000"/>
                        </a:solidFill>
                        <a:latin typeface="Cambria Math" panose="02040503050406030204" pitchFamily="18" charset="0"/>
                        <a:ea typeface="汉仪舒圆黑简体" pitchFamily="34" charset="-122"/>
                        <a:cs typeface="汉仪舒圆黑简体" pitchFamily="34" charset="-120"/>
                      </a:rPr>
                      <m:t>𝐉</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”形增长的分析</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0d0f02b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a:t>
                </a:r>
                <a14:m>
                  <m:oMath xmlns:m="http://schemas.openxmlformats.org/officeDocument/2006/math">
                    <m:r>
                      <a:rPr lang="en-US" sz="2800" b="1" i="0" dirty="0">
                        <a:solidFill>
                          <a:srgbClr val="000000"/>
                        </a:solidFill>
                        <a:latin typeface="Cambria Math" panose="02040503050406030204" pitchFamily="18" charset="0"/>
                        <a:ea typeface="汉仪舒圆黑简体" pitchFamily="34" charset="-122"/>
                        <a:cs typeface="汉仪舒圆黑简体" pitchFamily="34" charset="-120"/>
                      </a:rPr>
                      <m:t>𝐒</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”形增长的分析</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f96eb9b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酵母菌种群数量变化的研究</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4ecedff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a:t>
                </a:r>
                <a14:m>
                  <m:oMath xmlns:m="http://schemas.openxmlformats.org/officeDocument/2006/math">
                    <m:r>
                      <a:rPr lang="en-US" sz="2800" b="1" i="0" dirty="0">
                        <a:solidFill>
                          <a:srgbClr val="000000"/>
                        </a:solidFill>
                        <a:latin typeface="Cambria Math" panose="02040503050406030204" pitchFamily="18" charset="0"/>
                        <a:ea typeface="汉仪舒圆黑简体" pitchFamily="34" charset="-122"/>
                        <a:cs typeface="汉仪舒圆黑简体" pitchFamily="34" charset="-120"/>
                      </a:rPr>
                      <m:t>𝐉</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”形增长和“</a:t>
                </a:r>
                <a14:m>
                  <m:oMath xmlns:m="http://schemas.openxmlformats.org/officeDocument/2006/math">
                    <m:r>
                      <a:rPr lang="en-US" sz="2800" b="1" i="0" dirty="0">
                        <a:solidFill>
                          <a:srgbClr val="000000"/>
                        </a:solidFill>
                        <a:latin typeface="Cambria Math" panose="02040503050406030204" pitchFamily="18" charset="0"/>
                        <a:ea typeface="汉仪舒圆黑简体" pitchFamily="34" charset="-122"/>
                        <a:cs typeface="汉仪舒圆黑简体" pitchFamily="34" charset="-120"/>
                      </a:rPr>
                      <m:t>𝐒</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”形增长的综合</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d1e85e85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种群数量的波动</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210e86ff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区分种群增长率、种群增长速率</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4.xml"/><Relationship Id="rId2" Type="http://schemas.openxmlformats.org/officeDocument/2006/relationships/image" Target="../media/image25.png"/><Relationship Id="rId1" Type="http://schemas.openxmlformats.org/officeDocument/2006/relationships/image" Target="../media/image24.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15.xml"/><Relationship Id="rId4" Type="http://schemas.openxmlformats.org/officeDocument/2006/relationships/image" Target="../media/image29.png"/><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3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6.xml"/><Relationship Id="rId2" Type="http://schemas.openxmlformats.org/officeDocument/2006/relationships/image" Target="../media/image32.jpeg"/><Relationship Id="rId1"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6.xml"/><Relationship Id="rId1" Type="http://schemas.openxmlformats.org/officeDocument/2006/relationships/image" Target="../media/image33.pn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6.xml"/><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png"/><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7.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7.xml"/><Relationship Id="rId1"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7.xml"/><Relationship Id="rId1" Type="http://schemas.openxmlformats.org/officeDocument/2006/relationships/image" Target="../media/image44.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8.xml"/><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8.xml"/><Relationship Id="rId1"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8.xml"/><Relationship Id="rId1"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9.xml"/><Relationship Id="rId2" Type="http://schemas.openxmlformats.org/officeDocument/2006/relationships/image" Target="../media/image51.png"/><Relationship Id="rId1" Type="http://schemas.openxmlformats.org/officeDocument/2006/relationships/image" Target="../media/image5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52.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9.xml"/><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image" Target="../media/image5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56.jpe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9.xml"/><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9.xml"/><Relationship Id="rId1" Type="http://schemas.openxmlformats.org/officeDocument/2006/relationships/image" Target="../media/image60.png"/></Relationships>
</file>

<file path=ppt/slides/_rels/slide33.xml.rels><?xml version="1.0" encoding="UTF-8" standalone="yes"?>
<Relationships xmlns="http://schemas.openxmlformats.org/package/2006/relationships"><Relationship Id="rId7" Type="http://schemas.openxmlformats.org/officeDocument/2006/relationships/notesSlide" Target="../notesSlides/notesSlide33.xml"/><Relationship Id="rId6" Type="http://schemas.openxmlformats.org/officeDocument/2006/relationships/slideLayout" Target="../slideLayouts/slideLayout9.xml"/><Relationship Id="rId5" Type="http://schemas.openxmlformats.org/officeDocument/2006/relationships/image" Target="../media/image65.png"/><Relationship Id="rId4" Type="http://schemas.openxmlformats.org/officeDocument/2006/relationships/image" Target="../media/image64.png"/><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9.xml"/><Relationship Id="rId2" Type="http://schemas.openxmlformats.org/officeDocument/2006/relationships/image" Target="../media/image67.png"/><Relationship Id="rId1" Type="http://schemas.openxmlformats.org/officeDocument/2006/relationships/image" Target="../media/image66.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9.xml"/><Relationship Id="rId2" Type="http://schemas.openxmlformats.org/officeDocument/2006/relationships/image" Target="../media/image69.jpeg"/><Relationship Id="rId1" Type="http://schemas.openxmlformats.org/officeDocument/2006/relationships/image" Target="../media/image68.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6" Type="http://schemas.openxmlformats.org/officeDocument/2006/relationships/notesSlide" Target="../notesSlides/notesSlide37.xml"/><Relationship Id="rId5" Type="http://schemas.openxmlformats.org/officeDocument/2006/relationships/slideLayout" Target="../slideLayouts/slideLayout9.xml"/><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jpe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9.xml"/><Relationship Id="rId2" Type="http://schemas.openxmlformats.org/officeDocument/2006/relationships/image" Target="../media/image75.png"/><Relationship Id="rId1" Type="http://schemas.openxmlformats.org/officeDocument/2006/relationships/image" Target="../media/image74.png"/></Relationships>
</file>

<file path=ppt/slides/_rels/slide39.xml.rels><?xml version="1.0" encoding="UTF-8" standalone="yes"?>
<Relationships xmlns="http://schemas.openxmlformats.org/package/2006/relationships"><Relationship Id="rId6" Type="http://schemas.openxmlformats.org/officeDocument/2006/relationships/notesSlide" Target="../notesSlides/notesSlide39.xml"/><Relationship Id="rId5" Type="http://schemas.openxmlformats.org/officeDocument/2006/relationships/slideLayout" Target="../slideLayouts/slideLayout9.xml"/><Relationship Id="rId4" Type="http://schemas.openxmlformats.org/officeDocument/2006/relationships/image" Target="../media/image79.png"/><Relationship Id="rId3" Type="http://schemas.openxmlformats.org/officeDocument/2006/relationships/image" Target="../media/image78.png"/><Relationship Id="rId2" Type="http://schemas.openxmlformats.org/officeDocument/2006/relationships/image" Target="../media/image77.jpeg"/><Relationship Id="rId1" Type="http://schemas.openxmlformats.org/officeDocument/2006/relationships/image" Target="../media/image7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9.xml"/><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image" Target="../media/image80.png"/></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9.xml"/><Relationship Id="rId2" Type="http://schemas.openxmlformats.org/officeDocument/2006/relationships/image" Target="../media/image84.png"/><Relationship Id="rId1" Type="http://schemas.openxmlformats.org/officeDocument/2006/relationships/image" Target="../media/image83.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9.xml"/><Relationship Id="rId1" Type="http://schemas.openxmlformats.org/officeDocument/2006/relationships/image" Target="../media/image85.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3.xml"/><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7.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4.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23.png"/><Relationship Id="rId1"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2_1#8496161dd?vop=1&amp;pid=70d0f02b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2_2#8496161dd?vop=1&amp;pid=70d0f02b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04488" y="1511300"/>
            <a:ext cx="4389120" cy="25237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5_AS.13_1#8496161dd?vop=1&amp;pid=70d0f02b4&amp;color=0,0,0&amp;vtp=1&amp;bbb=1&amp;hb=1"/>
              <p:cNvSpPr/>
              <p:nvPr/>
            </p:nvSpPr>
            <p:spPr>
              <a:xfrm>
                <a:off x="722376" y="41656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该物种迁入新环境后，种群的增长速率先增大后减小，其种群数量呈“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该动物在新环境的环境容纳量约为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000只，故其在新环境中能达到的最大数量可能大于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4" name="QC_5_AS.13_1#8496161dd?vop=1&amp;pid=70d0f02b4&amp;color=0,0,0&amp;vtp=1&amp;bbb=1&amp;hb=1"/>
              <p:cNvSpPr>
                <a:spLocks noRot="1" noChangeAspect="1" noMove="1" noResize="1" noEditPoints="1" noAdjustHandles="1" noChangeArrowheads="1" noChangeShapeType="1" noTextEdit="1"/>
              </p:cNvSpPr>
              <p:nvPr/>
            </p:nvSpPr>
            <p:spPr>
              <a:xfrm>
                <a:off x="722376" y="4165600"/>
                <a:ext cx="10753344" cy="1326134"/>
              </a:xfrm>
              <a:prstGeom prst="rect">
                <a:avLst/>
              </a:prstGeom>
              <a:blipFill rotWithShape="1">
                <a:blip r:embed="rId2"/>
                <a:stretch>
                  <a:fillRect l="-4" r="-2651"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631a58303?pid=af96eb9b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关于“培养液中酵母菌种群数量的变化”的探究实验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631a58303.bracket?pid=af96eb9bc&amp;color=0,0,0&amp;vpa=5&amp;vtp=1"/>
          <p:cNvSpPr/>
          <p:nvPr/>
        </p:nvSpPr>
        <p:spPr>
          <a:xfrm>
            <a:off x="168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4_2#631a58303.choices?pid=af96eb9bc&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A.用抽样检测的方法对培养液中酵母菌数量计数时，应先摇匀再取样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.培养液直接滴在血细胞计数板的计数室上，盖上盖玻片后立即计数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.显微镜计数时，如小方格内酵母菌数目过多，应对培养液进行稀释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.连续观察7天，每天定时取样记录数据，绘制种群数量的变化曲线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631a58303?vop=1&amp;pid=af96eb9b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用抽样检测的方法对培养液中酵母菌数量计数时，应先摇匀再取样，以减小实验误差，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；先盖上盖玻片再滴加培养液，计数之前要静置片刻，待酵母菌沉降到计数室底部</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，再在显微镜</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下观察</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、计数，B错误；显微镜计数时，如小方格内酵母菌数目过多，应对培养液进行稀释，C</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连续观察</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7天，应每天在相同时间取样计数并记录数据，绘制种群数量的变化曲线，D正确。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c19486388?pid=af96eb9bc&amp;color=0,0,0&amp;vtp=1&amp;bt=1&amp;bbb=1&amp;hb=1"/>
              <p:cNvSpPr/>
              <p:nvPr/>
            </p:nvSpPr>
            <p:spPr>
              <a:xfrm>
                <a:off x="722376" y="972000"/>
                <a:ext cx="10753344" cy="16242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某生物实验小组将酵母菌接种到装有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培养液的试管中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培养并定时取样计数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，然后绘制增长曲线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。图甲是小组成员用血细胞计数板观察到的培养结果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样液稀释10倍;血细胞计数板规格为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;经台盼蓝染色后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，图甲双边线内有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个细胞为蓝色），图乙曲线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是两批次酵母菌培养的结果。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c19486388?pid=af96eb9bc&amp;color=0,0,0&amp;vtp=1&amp;bt=1&amp;bbb=1&amp;hb=1"/>
              <p:cNvSpPr>
                <a:spLocks noRot="1" noChangeAspect="1" noMove="1" noResize="1" noEditPoints="1" noAdjustHandles="1" noChangeArrowheads="1" noChangeShapeType="1" noTextEdit="1"/>
              </p:cNvSpPr>
              <p:nvPr/>
            </p:nvSpPr>
            <p:spPr>
              <a:xfrm>
                <a:off x="722376" y="972000"/>
                <a:ext cx="10753344" cy="1624203"/>
              </a:xfrm>
              <a:prstGeom prst="rect">
                <a:avLst/>
              </a:prstGeom>
              <a:blipFill rotWithShape="1">
                <a:blip r:embed="rId1"/>
                <a:stretch>
                  <a:fillRect l="-4" t="-28" r="-531" b="-2404"/>
                </a:stretch>
              </a:blipFill>
            </p:spPr>
            <p:txBody>
              <a:bodyPr/>
              <a:lstStyle/>
              <a:p>
                <a:r>
                  <a:rPr lang="zh-CN" altLang="en-US">
                    <a:noFill/>
                  </a:rPr>
                  <a:t> </a:t>
                </a:r>
              </a:p>
            </p:txBody>
          </p:sp>
        </mc:Fallback>
      </mc:AlternateContent>
      <p:sp>
        <p:nvSpPr>
          <p:cNvPr id="3" name="QC_5_AN.18_1#c19486388.bracket?pid=af96eb9bc&amp;color=0,0,0&amp;vpa=6&amp;vtp=1"/>
          <p:cNvSpPr/>
          <p:nvPr/>
        </p:nvSpPr>
        <p:spPr>
          <a:xfrm>
            <a:off x="10606151" y="2220918"/>
            <a:ext cx="3556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7_3#c19486388?iti=1&amp;htil=1&amp;pid=af96eb9b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487168" y="3039813"/>
            <a:ext cx="1837944"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7_4#c19486388?iti=2&amp;htil=1&amp;pid=af96eb9b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09560" y="2728917"/>
            <a:ext cx="1755648"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7_5#c19486388?iti=1&amp;htil=1&amp;pid=af96eb9bc&amp;color=0,0,0&amp;vtp=1"/>
          <p:cNvSpPr/>
          <p:nvPr/>
        </p:nvSpPr>
        <p:spPr>
          <a:xfrm>
            <a:off x="3250565" y="4264093"/>
            <a:ext cx="311150" cy="378841"/>
          </a:xfrm>
          <a:prstGeom prst="rect">
            <a:avLst/>
          </a:prstGeom>
          <a:noFill/>
        </p:spPr>
        <p:txBody>
          <a:bodyPr wrap="square" lIns="0" tIns="0" rIns="0" bIns="0" rtlCol="0" anchor="t"/>
          <a:lstStyle/>
          <a:p>
            <a:pPr algn="ctr" latinLnBrk="1">
              <a:lnSpc>
                <a:spcPct val="13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17_6#c19486388?iti=2&amp;htil=1&amp;pid=af96eb9bc&amp;color=0,0,0&amp;vtp=1"/>
          <p:cNvSpPr/>
          <p:nvPr/>
        </p:nvSpPr>
        <p:spPr>
          <a:xfrm>
            <a:off x="8631809" y="4264093"/>
            <a:ext cx="311150" cy="378841"/>
          </a:xfrm>
          <a:prstGeom prst="rect">
            <a:avLst/>
          </a:prstGeom>
          <a:noFill/>
        </p:spPr>
        <p:txBody>
          <a:bodyPr wrap="square" lIns="0" tIns="0" rIns="0" bIns="0" rtlCol="0" anchor="t"/>
          <a:lstStyle/>
          <a:p>
            <a:pPr algn="ctr" latinLnBrk="1">
              <a:lnSpc>
                <a:spcPct val="13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5_BD.17_7#c19486388.choices?pid=af96eb9bc&amp;color=0,0,0&amp;vtp=1&amp;bbb=1"/>
              <p:cNvSpPr/>
              <p:nvPr/>
            </p:nvSpPr>
            <p:spPr>
              <a:xfrm>
                <a:off x="722376" y="4646617"/>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A.若每个中方格酵母菌平均数如图甲所示，此时试管中酵母菌数量约为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时两批次培养液中营养物质的剩余量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.血细胞计数板有两个计数室，一块盖玻片只能覆盖一个计数室</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.视野中酵母菌存在“抱团”现象，可能与取样前没有充分振荡、摇匀有关</a:t>
                </a:r>
                <a:endParaRPr lang="en-US" altLang="zh-CN" sz="2000" dirty="0"/>
              </a:p>
            </p:txBody>
          </p:sp>
        </mc:Choice>
        <mc:Fallback>
          <p:sp>
            <p:nvSpPr>
              <p:cNvPr id="8" name="QC_5_BD.17_7#c19486388.choices?pid=af96eb9bc&amp;color=0,0,0&amp;vtp=1&amp;bbb=1"/>
              <p:cNvSpPr>
                <a:spLocks noRot="1" noChangeAspect="1" noMove="1" noResize="1" noEditPoints="1" noAdjustHandles="1" noChangeArrowheads="1" noChangeShapeType="1" noTextEdit="1"/>
              </p:cNvSpPr>
              <p:nvPr/>
            </p:nvSpPr>
            <p:spPr>
              <a:xfrm>
                <a:off x="722376" y="4646617"/>
                <a:ext cx="10753344" cy="1618234"/>
              </a:xfrm>
              <a:prstGeom prst="rect">
                <a:avLst/>
              </a:prstGeom>
              <a:blipFill rotWithShape="1">
                <a:blip r:embed="rId4"/>
                <a:stretch>
                  <a:fillRect l="-4" t="-20" b="-20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c19486388?vop=1&amp;pid=af96eb9bc&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P11探究·实践“培养液中酵母菌种群数量的变化”的变式题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，本题将酵母菌数量变化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的探究过程以选择题的形式进行考查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，考查学生对相关知识的理解以及迁移运用能力。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c19486388?vop=1&amp;pid=af96eb9bc&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据图甲分析可知，图中双边线内1个中方格中共有活酵母菌数为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,故此时试管中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酵母菌数量约为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（个），A正确;由图乙可知，曲线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值，而曲线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时可能刚达到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值，因此在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批次剩余的营养物质的量少于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批次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养物质剩余量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正确;一块盖玻片能同时覆盖两个计数室,C错误;视野中酵母菌存在“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抱团”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，可能与取样前没有充分振荡、摇匀有关,D正确。</a:t>
                </a:r>
                <a:endParaRPr lang="en-US" altLang="zh-CN" sz="2200" dirty="0"/>
              </a:p>
            </p:txBody>
          </p:sp>
        </mc:Choice>
        <mc:Fallback>
          <p:sp>
            <p:nvSpPr>
              <p:cNvPr id="2" name="QC_5_AS.20_1#c19486388?vop=1&amp;pid=af96eb9bc&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400"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1_1#c19486388?vop=1&amp;pid=af96eb9bc&amp;color=0,0,0&amp;vtp=1&amp;bt=1&amp;bbb=1&amp;hb=1"/>
          <p:cNvSpPr/>
          <p:nvPr/>
        </p:nvSpPr>
        <p:spPr>
          <a:xfrm>
            <a:off x="722376" y="969264"/>
            <a:ext cx="10753344" cy="3662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观察酵母菌种群数量变化实验的注意事项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1）显微镜计数时，对于压在小方格边线上的酵母菌，应只计数相邻两边及其夹角的酵母菌。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2）从试管中吸出培养液进行计数前，需将试管轻轻振荡几次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，目的是使培养液中的酵母菌均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匀分布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，减小误差。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3）若酵母菌密度太大，吸取的培养液要先进行稀释再计数。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4）每天计数酵母菌的时间要固定。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5）培养和记录过程要尊重事实，不能主观臆造。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2_1#730c3d197?pid=4ecedff7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［广东清远八校2025高二联考］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种群在理想环境下呈“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”形增长（如曲线甲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），在有环境阻力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”形增长（如曲线乙）。下列有关种群增长曲线的叙述，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2_1#730c3d197?pid=4ecedff7c&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720" b="-5384"/>
                </a:stretch>
              </a:blipFill>
            </p:spPr>
            <p:txBody>
              <a:bodyPr/>
              <a:lstStyle/>
              <a:p>
                <a:r>
                  <a:rPr lang="zh-CN" altLang="en-US">
                    <a:noFill/>
                  </a:rPr>
                  <a:t> </a:t>
                </a:r>
              </a:p>
            </p:txBody>
          </p:sp>
        </mc:Fallback>
      </mc:AlternateContent>
      <p:sp>
        <p:nvSpPr>
          <p:cNvPr id="3" name="QC_5_AN.23_1#730c3d197.bracket?pid=4ecedff7c&amp;color=0,0,0&amp;vpa=7&amp;vtp=1"/>
          <p:cNvSpPr/>
          <p:nvPr/>
        </p:nvSpPr>
        <p:spPr>
          <a:xfrm>
            <a:off x="9683814"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22_2#730c3d197?htil=5&amp;pid=4ecedff7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19069" y="1951677"/>
            <a:ext cx="3017520" cy="16184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2_3#730c3d197.choices?htil=5&amp;pid=4ecedff7c&amp;color=0,0,0&amp;vtp=1&amp;bbb=1&amp;hb=1"/>
          <p:cNvSpPr/>
          <p:nvPr/>
        </p:nvSpPr>
        <p:spPr>
          <a:xfrm>
            <a:off x="722376" y="1824677"/>
            <a:ext cx="7598664"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A.将一种生物引入一个新环境中，在一定时期内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，这个生物种群可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能出现如曲线甲的增长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.曲线乙表示的种群，随着时间的推移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，种群增长所受的环境阻力先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增加后减小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.两曲线之间的阴影部分表示在生存斗争中被淘汰的个体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.若曲线乙表示某农场的田鼠种群增长曲线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，不同的时间所对应的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增长速率可能相等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4_1#730c3d197?vop=1&amp;pid=4ecedff7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将一种生物引入一个新环境中，若环境条件适宜，且缺少天敌等，则在一定时期内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生物种群可能会出现如曲线甲的增长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，A正确；随种群数量逐渐增多，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空间和资源将不断减少，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，曲线乙表示的种群，随着时间的推移，种群增长所受的环境阻力逐渐增大，B错误；“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”形曲线之间的阴影部分，可以表示在生存斗争中被淘汰的个体，C正确；呈“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形增长的种群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，其种群增长速率先增大后减小，故不同的时间所对应的增长速率可能相等，D正确。</a:t>
                </a:r>
                <a:endParaRPr lang="en-US" altLang="zh-CN" sz="2200" dirty="0"/>
              </a:p>
            </p:txBody>
          </p:sp>
        </mc:Choice>
        <mc:Fallback>
          <p:sp>
            <p:nvSpPr>
              <p:cNvPr id="2" name="QC_5_AS.24_1#730c3d197?vop=1&amp;pid=4ecedff7c&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396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25_1#730c3d197?vop=1&amp;pid=4ecedff7c&amp;color=0,0,0&amp;vtp=1&amp;bt=1&amp;bb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种群数量的</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a:t>
                </a:r>
                <a:endParaRPr lang="en-US" altLang="zh-CN" sz="2000" dirty="0"/>
              </a:p>
            </p:txBody>
          </p:sp>
        </mc:Choice>
        <mc:Fallback>
          <p:sp>
            <p:nvSpPr>
              <p:cNvPr id="2" name="QC_5_EX.25_1#730c3d197?vop=1&amp;pid=4ecedff7c&amp;color=0,0,0&amp;vtp=1&amp;bt=1&amp;bb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b="-340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0" name="QC_5_EX.25_2#730c3d197?colgroup=6,34&amp;vop=1&amp;pid=4ecedff7c&amp;color=0,0,0&amp;vtp=1&amp;bbb=1&amp;hb=1"/>
              <p:cNvGraphicFramePr>
                <a:graphicFrameLocks noGrp="1"/>
              </p:cNvGraphicFramePr>
              <p:nvPr/>
            </p:nvGraphicFramePr>
            <p:xfrm>
              <a:off x="722376" y="2425700"/>
              <a:ext cx="10725912" cy="1640459"/>
            </p:xfrm>
            <a:graphic>
              <a:graphicData uri="http://schemas.openxmlformats.org/drawingml/2006/table">
                <a:tbl>
                  <a:tblPr/>
                  <a:tblGrid>
                    <a:gridCol w="1773936"/>
                    <a:gridCol w="8951976"/>
                  </a:tblGrid>
                  <a:tr h="1640459">
                    <a:tc>
                      <a:txBody>
                        <a:bodyPr/>
                        <a:lstStyle/>
                        <a:p>
                          <a:pPr algn="ctr" latinLnBrk="1" hangingPunct="0">
                            <a:lnSpc>
                              <a:spcPts val="10700"/>
                            </a:lnSpc>
                          </a:pPr>
                          <a:r>
                            <a:rPr lang="en-US" altLang="zh-CN" sz="6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①前提：食物和空间条件充裕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气候适宜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没有天敌和竞争物种等;</a:t>
                          </a:r>
                          <a:endParaRPr lang="en-US" altLang="zh-CN" sz="12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数学模型：</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为该种群的起始数量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为时间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年后该种群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表示该种群数量是前一年种群数量的倍数）;</a:t>
                          </a:r>
                          <a:endParaRPr lang="en-US" altLang="zh-CN" sz="1200" dirty="0"/>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曲线特点：种群数量以一定的倍数连续增长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0" name="QC_5_EX.25_2#730c3d197?colgroup=6,34&amp;vop=1&amp;pid=4ecedff7c&amp;color=0,0,0&amp;vtp=1&amp;bbb=1&amp;hb=1"/>
              <p:cNvGraphicFramePr>
                <a:graphicFrameLocks noGrp="1"/>
              </p:cNvGraphicFramePr>
              <p:nvPr/>
            </p:nvGraphicFramePr>
            <p:xfrm>
              <a:off x="722376" y="2425700"/>
              <a:ext cx="10725912" cy="1640459"/>
            </p:xfrm>
            <a:graphic>
              <a:graphicData uri="http://schemas.openxmlformats.org/drawingml/2006/table">
                <a:tbl>
                  <a:tblPr/>
                  <a:tblGrid>
                    <a:gridCol w="1773936"/>
                    <a:gridCol w="8951976"/>
                  </a:tblGrid>
                  <a:tr h="1640205">
                    <a:tc>
                      <a:txBody>
                        <a:bodyPr/>
                        <a:lstStyle/>
                        <a:p>
                          <a:pPr algn="ctr" latinLnBrk="1" hangingPunct="0">
                            <a:lnSpc>
                              <a:spcPts val="10700"/>
                            </a:lnSpc>
                          </a:pPr>
                          <a:r>
                            <a:rPr lang="en-US" altLang="zh-CN" sz="6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pic>
        <p:nvPicPr>
          <p:cNvPr id="4" name="QC_5_EX.25_3#730c3d197.table_image?tii=1&amp;vop=1&amp;pid=4ecedff7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8116" y="2642426"/>
            <a:ext cx="1362456"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EX.25_4#730c3d197?vop=1&amp;pid=4ecedff7c&amp;color=0,0,0&amp;vtp=1&amp;bbb=1"/>
              <p:cNvSpPr/>
              <p:nvPr/>
            </p:nvSpPr>
            <p:spPr>
              <a:xfrm>
                <a:off x="722376" y="42037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a:t>
                </a:r>
                <a:endParaRPr lang="en-US" altLang="zh-CN" sz="2000" dirty="0"/>
              </a:p>
            </p:txBody>
          </p:sp>
        </mc:Choice>
        <mc:Fallback>
          <p:sp>
            <p:nvSpPr>
              <p:cNvPr id="5" name="QC_5_EX.25_4#730c3d197?vop=1&amp;pid=4ecedff7c&amp;color=0,0,0&amp;vtp=1&amp;bbb=1"/>
              <p:cNvSpPr>
                <a:spLocks noRot="1" noChangeAspect="1" noMove="1" noResize="1" noEditPoints="1" noAdjustHandles="1" noChangeArrowheads="1" noChangeShapeType="1" noTextEdit="1"/>
              </p:cNvSpPr>
              <p:nvPr/>
            </p:nvSpPr>
            <p:spPr>
              <a:xfrm>
                <a:off x="722376" y="4203700"/>
                <a:ext cx="10753344" cy="408559"/>
              </a:xfrm>
              <a:prstGeom prst="rect">
                <a:avLst/>
              </a:prstGeom>
              <a:blipFill rotWithShape="1">
                <a:blip r:embed="rId4"/>
                <a:stretch>
                  <a:fillRect l="-4" b="-1190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9" name="QC_5_EX.25_5#730c3d197?colgroup=8,32&amp;vop=1&amp;pid=4ecedff7c&amp;color=0,0,0&amp;vtp=1&amp;bbb=1"/>
              <p:cNvGraphicFramePr>
                <a:graphicFrameLocks noGrp="1"/>
              </p:cNvGraphicFramePr>
              <p:nvPr/>
            </p:nvGraphicFramePr>
            <p:xfrm>
              <a:off x="722376" y="4749800"/>
              <a:ext cx="10725912" cy="1325372"/>
            </p:xfrm>
            <a:graphic>
              <a:graphicData uri="http://schemas.openxmlformats.org/drawingml/2006/table">
                <a:tbl>
                  <a:tblPr/>
                  <a:tblGrid>
                    <a:gridCol w="2322576"/>
                    <a:gridCol w="8403336"/>
                  </a:tblGrid>
                  <a:tr h="1325372">
                    <a:tc>
                      <a:txBody>
                        <a:bodyPr/>
                        <a:lstStyle/>
                        <a:p>
                          <a:pPr algn="ctr" latinLnBrk="1" hangingPunct="0">
                            <a:lnSpc>
                              <a:spcPts val="9500"/>
                            </a:lnSpc>
                          </a:pPr>
                          <a:r>
                            <a:rPr lang="en-US" altLang="zh-CN" sz="53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①条件：资源和空间有限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受其他生物的制约等;</a:t>
                          </a:r>
                          <a:endParaRPr lang="en-US" altLang="zh-CN" sz="1200" dirty="0"/>
                        </a:p>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曲线特点：种群数量达到环境容纳量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将在一定范围内波动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9" name="QC_5_EX.25_5#730c3d197?colgroup=8,32&amp;vop=1&amp;pid=4ecedff7c&amp;color=0,0,0&amp;vtp=1&amp;bbb=1"/>
              <p:cNvGraphicFramePr>
                <a:graphicFrameLocks noGrp="1"/>
              </p:cNvGraphicFramePr>
              <p:nvPr/>
            </p:nvGraphicFramePr>
            <p:xfrm>
              <a:off x="722376" y="4749800"/>
              <a:ext cx="10725912" cy="1325372"/>
            </p:xfrm>
            <a:graphic>
              <a:graphicData uri="http://schemas.openxmlformats.org/drawingml/2006/table">
                <a:tbl>
                  <a:tblPr/>
                  <a:tblGrid>
                    <a:gridCol w="2322576"/>
                    <a:gridCol w="8403336"/>
                  </a:tblGrid>
                  <a:tr h="1325245">
                    <a:tc>
                      <a:txBody>
                        <a:bodyPr/>
                        <a:lstStyle/>
                        <a:p>
                          <a:pPr algn="ctr" latinLnBrk="1" hangingPunct="0">
                            <a:lnSpc>
                              <a:spcPts val="9500"/>
                            </a:lnSpc>
                          </a:pPr>
                          <a:r>
                            <a:rPr lang="en-US" altLang="zh-CN" sz="53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blipFill>
                      </a:tcPr>
                    </a:tc>
                  </a:tr>
                </a:tbl>
              </a:graphicData>
            </a:graphic>
          </p:graphicFrame>
        </mc:Fallback>
      </mc:AlternateContent>
      <p:pic>
        <p:nvPicPr>
          <p:cNvPr id="7" name="QC_5_EX.25_6#730c3d197.table_image?tii=2&amp;vop=1&amp;pid=4ecedff7c&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1216152" y="4872990"/>
            <a:ext cx="1335024" cy="10789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0"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bg/>
                                          </p:spTgt>
                                        </p:tgtEl>
                                        <p:attrNameLst>
                                          <p:attrName>style.visibility</p:attrName>
                                        </p:attrNameLst>
                                      </p:cBhvr>
                                      <p:to>
                                        <p:strVal val="visible"/>
                                      </p:to>
                                    </p:set>
                                    <p:animEffect transition="in" filter="fade">
                                      <p:cBhvr>
                                        <p:cTn id="25" dur="500"/>
                                        <p:tgtEl>
                                          <p:spTgt spid="5">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0" end="0"/>
                                            </p:txEl>
                                          </p:spTgt>
                                        </p:tgtEl>
                                        <p:attrNameLst>
                                          <p:attrName>style.visibility</p:attrName>
                                        </p:attrNameLst>
                                      </p:cBhvr>
                                      <p:to>
                                        <p:strVal val="visible"/>
                                      </p:to>
                                    </p:set>
                                    <p:animEffect transition="in" filter="fade">
                                      <p:cBhvr>
                                        <p:cTn id="28" dur="500"/>
                                        <p:tgtEl>
                                          <p:spTgt spid="5">
                                            <p:txEl>
                                              <p:pRg st="0" end="0"/>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10"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14eca11e.fixed?pid=6178ba15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b14eca11e.fixed?pid=6178ba15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种群数量的变化</a:t>
            </a:r>
            <a:endParaRPr lang="en-US" altLang="zh-CN" sz="4400" dirty="0"/>
          </a:p>
        </p:txBody>
      </p:sp>
      <p:pic>
        <p:nvPicPr>
          <p:cNvPr id="4" name="C_3#b14eca11e.fixed?pid=6178ba15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14eca11e.fixed?pid=6178ba15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6_1#e8e21df6d?htil=6&amp;pid=d1e85e85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01320" y="1054295"/>
            <a:ext cx="2532888" cy="21762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26_2#e8e21df6d?htil=6&amp;pid=d1e85e856&amp;color=0,0,0&amp;vtp=1&amp;bt=1&amp;bbb=1&amp;hb=1"/>
              <p:cNvSpPr/>
              <p:nvPr/>
            </p:nvSpPr>
            <p:spPr>
              <a:xfrm>
                <a:off x="722376" y="972000"/>
                <a:ext cx="8083296"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如图表示某蝗虫种群数量变化可能的四种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”形、Ⅰ、Ⅱ、Ⅲ），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26_2#e8e21df6d?htil=6&amp;pid=d1e85e856&amp;color=0,0,0&amp;vtp=1&amp;bt=1&amp;bbb=1&amp;hb=1"/>
              <p:cNvSpPr>
                <a:spLocks noRot="1" noChangeAspect="1" noMove="1" noResize="1" noEditPoints="1" noAdjustHandles="1" noChangeArrowheads="1" noChangeShapeType="1" noTextEdit="1"/>
              </p:cNvSpPr>
              <p:nvPr/>
            </p:nvSpPr>
            <p:spPr>
              <a:xfrm>
                <a:off x="722376" y="972000"/>
                <a:ext cx="8083296" cy="843153"/>
              </a:xfrm>
              <a:prstGeom prst="rect">
                <a:avLst/>
              </a:prstGeom>
              <a:blipFill rotWithShape="1">
                <a:blip r:embed="rId2"/>
                <a:stretch>
                  <a:fillRect l="-5" t="-53" r="2" b="-5384"/>
                </a:stretch>
              </a:blipFill>
            </p:spPr>
            <p:txBody>
              <a:bodyPr/>
              <a:lstStyle/>
              <a:p>
                <a:r>
                  <a:rPr lang="zh-CN" altLang="en-US">
                    <a:noFill/>
                  </a:rPr>
                  <a:t> </a:t>
                </a:r>
              </a:p>
            </p:txBody>
          </p:sp>
        </mc:Fallback>
      </mc:AlternateContent>
      <p:sp>
        <p:nvSpPr>
          <p:cNvPr id="4" name="QC_5_AN.27_1#e8e21df6d.bracket?pid=d1e85e856&amp;color=0,0,0&amp;vpa=8&amp;vtp=1"/>
          <p:cNvSpPr/>
          <p:nvPr/>
        </p:nvSpPr>
        <p:spPr>
          <a:xfrm>
            <a:off x="6588189"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26_3#e8e21df6d.choices?htil=6&amp;pid=d1e85e856&amp;color=0,0,0&amp;vtp=1&amp;bbb=1&amp;hb=1"/>
              <p:cNvSpPr/>
              <p:nvPr/>
            </p:nvSpPr>
            <p:spPr>
              <a:xfrm>
                <a:off x="722376" y="1824677"/>
                <a:ext cx="8083296"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A.对于大多数生物来说，种群数量总是在波动中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时，干旱条件抑制了使蝗虫患病的一种丝状菌的生长，则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后该种群的数量变化曲线是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时，某种鲸遭遇了人类过度捕捞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，其种群数量变化曲线可能为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.当种群数量在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后的变化曲线为Ⅱ，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可能的外界因素为食物减少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动范围缩小</a:t>
                </a:r>
                <a:endParaRPr lang="en-US" altLang="zh-CN" sz="2000" dirty="0"/>
              </a:p>
            </p:txBody>
          </p:sp>
        </mc:Choice>
        <mc:Fallback>
          <p:sp>
            <p:nvSpPr>
              <p:cNvPr id="5" name="QC_5_BD.26_3#e8e21df6d.choices?htil=6&amp;pid=d1e85e856&amp;color=0,0,0&amp;vtp=1&amp;bbb=1&amp;hb=1"/>
              <p:cNvSpPr>
                <a:spLocks noRot="1" noChangeAspect="1" noMove="1" noResize="1" noEditPoints="1" noAdjustHandles="1" noChangeArrowheads="1" noChangeShapeType="1" noTextEdit="1"/>
              </p:cNvSpPr>
              <p:nvPr/>
            </p:nvSpPr>
            <p:spPr>
              <a:xfrm>
                <a:off x="722376" y="1824677"/>
                <a:ext cx="8083296" cy="3180334"/>
              </a:xfrm>
              <a:prstGeom prst="rect">
                <a:avLst/>
              </a:prstGeom>
              <a:blipFill rotWithShape="1">
                <a:blip r:embed="rId3"/>
                <a:stretch>
                  <a:fillRect l="-5" t="-10" r="-1397" b="-1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28_1#e8e21df6d?vop=1&amp;pid=d1e85e856&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据题图分析可知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，Ⅰ曲线的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值较大，因此Ⅰ环境条件较好；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Ⅱ的环境容纳量低于原始环境容纳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，说明环境有一定程度的破坏；Ⅲ中生物逐渐灭绝，说明可能栖息地的环境被完全破坏。</a:t>
                </a:r>
                <a:endParaRPr lang="en-US" altLang="zh-CN" sz="2000" dirty="0"/>
              </a:p>
            </p:txBody>
          </p:sp>
        </mc:Choice>
        <mc:Fallback>
          <p:sp>
            <p:nvSpPr>
              <p:cNvPr id="2" name="QC_5_EX.28_1#e8e21df6d?vop=1&amp;pid=d1e85e856&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9_1#e8e21df6d?vop=1&amp;pid=d1e85e85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对于大多数生物来说，种群数量总是在波动中，A正确；若图中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，干旱条件抑制了使蝗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虫患病的一种丝状菌的生长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，则蝗虫的环境容纳量增大，则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后该种群的数量变化曲线是Ⅰ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；某种鲸在遭遇人类过度捕捞后，种群数量可能急剧下降，甚至濒临灭绝，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即呈现出曲线Ⅲ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的种群数量变化情况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，C正确；当种群数量在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后的变化曲线为Ⅱ，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种群数量下降到较低水平，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说明该种群环境阻力增加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，可能的外界因素有食物减少、活动范围缩小等，D正确。</a:t>
                </a:r>
                <a:endParaRPr lang="en-US" altLang="zh-CN" sz="2200" dirty="0"/>
              </a:p>
            </p:txBody>
          </p:sp>
        </mc:Choice>
        <mc:Fallback>
          <p:sp>
            <p:nvSpPr>
              <p:cNvPr id="2" name="QC_5_AS.29_1#e8e21df6d?vop=1&amp;pid=d1e85e856&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34"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0_1#8c9da5d76?pid=210e86ff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［河南焦作2024高二期末］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，指在单位时间内新增加的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个体数与原种群个体总数的比率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。某种群在一段时间内某些特征变化如图所示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30_1#8c9da5d76?pid=210e86ffc&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63" b="-3491"/>
                </a:stretch>
              </a:blipFill>
            </p:spPr>
            <p:txBody>
              <a:bodyPr/>
              <a:lstStyle/>
              <a:p>
                <a:r>
                  <a:rPr lang="zh-CN" altLang="en-US">
                    <a:noFill/>
                  </a:rPr>
                  <a:t> </a:t>
                </a:r>
              </a:p>
            </p:txBody>
          </p:sp>
        </mc:Fallback>
      </mc:AlternateContent>
      <p:sp>
        <p:nvSpPr>
          <p:cNvPr id="3" name="QC_6_AN.31_1#8c9da5d76.bracket?pid=210e86ffc&amp;color=0,0,0&amp;vpa=9&amp;vtp=1"/>
          <p:cNvSpPr/>
          <p:nvPr/>
        </p:nvSpPr>
        <p:spPr>
          <a:xfrm>
            <a:off x="219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30_2#8c9da5d76?htil=7&amp;pid=210e86ff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603854" y="2408877"/>
            <a:ext cx="2743200"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6_BD.30_3#8c9da5d76.choices?htil=7&amp;pid=210e86ffc&amp;color=0,0,0&amp;vtp=1&amp;bbb=1&amp;hb=1"/>
              <p:cNvSpPr/>
              <p:nvPr/>
            </p:nvSpPr>
            <p:spPr>
              <a:xfrm>
                <a:off x="722376" y="2281877"/>
                <a:ext cx="787298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A.若曲线A表示某种群增长率，且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，则该种群第二年年末的数量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是第一年年初的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.若曲线B表示“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”形曲线的增长率，则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一定大于零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.若曲线B表示出生率，曲线A表示死亡率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，则交点对应的年龄结构类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型一定为稳定型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.若曲线B表示种群增长速率，且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，则该种群一定未达到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dirty="0"/>
              </a:p>
            </p:txBody>
          </p:sp>
        </mc:Choice>
        <mc:Fallback>
          <p:sp>
            <p:nvSpPr>
              <p:cNvPr id="5" name="QC_6_BD.30_3#8c9da5d76.choices?htil=7&amp;pid=210e86ffc&amp;color=0,0,0&amp;vtp=1&amp;bbb=1&amp;hb=1"/>
              <p:cNvSpPr>
                <a:spLocks noRot="1" noChangeAspect="1" noMove="1" noResize="1" noEditPoints="1" noAdjustHandles="1" noChangeArrowheads="1" noChangeShapeType="1" noTextEdit="1"/>
              </p:cNvSpPr>
              <p:nvPr/>
            </p:nvSpPr>
            <p:spPr>
              <a:xfrm>
                <a:off x="722376" y="2281877"/>
                <a:ext cx="7872984" cy="2710434"/>
              </a:xfrm>
              <a:prstGeom prst="rect">
                <a:avLst/>
              </a:prstGeom>
              <a:blipFill rotWithShape="1">
                <a:blip r:embed="rId3"/>
                <a:stretch>
                  <a:fillRect l="-5" t="-12" b="-16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2_1#8c9da5d76?vop=1&amp;pid=210e86ffc&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若曲线A表示某种群增长率，且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种群第二年年末的数量是第一年年末的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2倍，A错误；若曲线B表示“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”形曲线的增长率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B上各点均不小于0，而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高于B曲线的最低点，所以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一定大于零，B正确；若曲线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B表示出生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，曲线A表示死亡率，出生率逐渐减小，死亡率保持不变，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两曲线交点表示出生率等于死亡率，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但交点后出生率小于死亡率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，故该交点对应的年龄结构类型不一定为稳定型，C错误；若曲线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示种群增长速率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，则两曲线的交点表示种群增长速率等于0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，对应的种群数量是该种群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值，D错误。</a:t>
                </a:r>
                <a:endParaRPr lang="en-US" altLang="zh-CN" sz="2200" dirty="0"/>
              </a:p>
            </p:txBody>
          </p:sp>
        </mc:Choice>
        <mc:Fallback>
          <p:sp>
            <p:nvSpPr>
              <p:cNvPr id="2" name="QC_6_AS.32_1#8c9da5d76?vop=1&amp;pid=210e86ffc&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2061"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33_1#8c9da5d76?vop=1&amp;pid=210e86ffc&amp;color=0,0,0&amp;vtp=1&amp;bt=1&amp;bbb=1&amp;hb=1"/>
              <p:cNvSpPr/>
              <p:nvPr/>
            </p:nvSpPr>
            <p:spPr>
              <a:xfrm>
                <a:off x="722376" y="969264"/>
                <a:ext cx="10753344" cy="4094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1）种群增长率是指一段时间内种群新增加的个体数与原种群数量的比率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，其计算公式为增长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（现有个体数-原有个体数）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原有个体数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。如某种群现有数量为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，那么该种群在当年的增长率为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2）种群增长速率是指种群在单位时间内增长的数量，其计算公式为增长速率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现有个体数-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原有个体数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时间。如某种群现有数量为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，一年后，该种群数量为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，其种群增长速率为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”形增长曲线自始至终都保持指数增长，其增长率不变；“</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”形增长曲线在形成过程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中环境阻力逐渐增大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，其增长率逐渐减小。</a:t>
                </a:r>
                <a:endParaRPr lang="en-US" altLang="zh-CN" sz="2000" dirty="0"/>
              </a:p>
            </p:txBody>
          </p:sp>
        </mc:Choice>
        <mc:Fallback>
          <p:sp>
            <p:nvSpPr>
              <p:cNvPr id="2" name="QC_6_EX.33_1#8c9da5d76?vop=1&amp;pid=210e86ffc&amp;color=0,0,0&amp;vtp=1&amp;bt=1&amp;bbb=1&amp;hb=1"/>
              <p:cNvSpPr>
                <a:spLocks noRot="1" noChangeAspect="1" noMove="1" noResize="1" noEditPoints="1" noAdjustHandles="1" noChangeArrowheads="1" noChangeShapeType="1" noTextEdit="1"/>
              </p:cNvSpPr>
              <p:nvPr/>
            </p:nvSpPr>
            <p:spPr>
              <a:xfrm>
                <a:off x="722376" y="969264"/>
                <a:ext cx="10753344" cy="4094734"/>
              </a:xfrm>
              <a:prstGeom prst="rect">
                <a:avLst/>
              </a:prstGeom>
              <a:blipFill rotWithShape="1">
                <a:blip r:embed="rId1"/>
                <a:stretch>
                  <a:fillRect l="-4" t="-6" b="-11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7b6bfaec.fixed?pid=6178ba15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77b6bfaec.fixed?pid=6178ba15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种群数量的变化</a:t>
            </a:r>
            <a:endParaRPr lang="en-US" altLang="zh-CN" sz="4400" dirty="0"/>
          </a:p>
        </p:txBody>
      </p:sp>
      <p:pic>
        <p:nvPicPr>
          <p:cNvPr id="4" name="C_3#77b6bfaec.fixed?pid=6178ba15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7b6bfaec.fixed?pid=6178ba15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4_1#74cc37389?pid=77b6bfae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［辽宁沈阳二中2024高二月考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如图表示处于平衡状态的某生物种群因某些外界环境变化导致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种群中生物个体数量改变时的四种情形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，下列有关产生这些变化的原因分析中，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5_1#74cc37389.bracket?pid=77b6bfaec&amp;color=0,0,0&amp;vpa=10&amp;vtp=1"/>
          <p:cNvSpPr/>
          <p:nvPr/>
        </p:nvSpPr>
        <p:spPr>
          <a:xfrm>
            <a:off x="10828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34_2#74cc37389?htil=8&amp;pid=77b6bfae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53092" y="1951678"/>
            <a:ext cx="3054096" cy="25786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4_3#74cc37389.choices?htil=8&amp;pid=77b6bfaec&amp;color=0,0,0&amp;vtp=1&amp;bbb=1&amp;hb=1"/>
              <p:cNvSpPr/>
              <p:nvPr/>
            </p:nvSpPr>
            <p:spPr>
              <a:xfrm>
                <a:off x="722376" y="1824678"/>
                <a:ext cx="7562088"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A.图③中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时间后发生的变化表明该种群性别比例失衡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.若图②所示为某发酵罐中酵母菌的种群数量，则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时间后变化的原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因可能是增加了营养供应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.若图①所示为海洋中某鱼类种群，则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时间后变化的原因可能是大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量放养了该种鱼类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.图④曲线可用于指导海洋捕捞</a:t>
                </a:r>
                <a:endParaRPr lang="en-US" altLang="zh-CN" sz="2000" dirty="0"/>
              </a:p>
            </p:txBody>
          </p:sp>
        </mc:Choice>
        <mc:Fallback>
          <p:sp>
            <p:nvSpPr>
              <p:cNvPr id="5" name="QC_4_BD.34_3#74cc37389.choices?htil=8&amp;pid=77b6bfaec&amp;color=0,0,0&amp;vtp=1&amp;bbb=1&amp;hb=1"/>
              <p:cNvSpPr>
                <a:spLocks noRot="1" noChangeAspect="1" noMove="1" noResize="1" noEditPoints="1" noAdjustHandles="1" noChangeArrowheads="1" noChangeShapeType="1" noTextEdit="1"/>
              </p:cNvSpPr>
              <p:nvPr/>
            </p:nvSpPr>
            <p:spPr>
              <a:xfrm>
                <a:off x="722376" y="1824678"/>
                <a:ext cx="7562088" cy="2710434"/>
              </a:xfrm>
              <a:prstGeom prst="rect">
                <a:avLst/>
              </a:prstGeom>
              <a:blipFill rotWithShape="1">
                <a:blip r:embed="rId2"/>
                <a:stretch>
                  <a:fillRect l="-5" t="-12" r="-677" b="-16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6_1#74cc37389?vop=1&amp;pid=77b6bfaec&amp;color=0,0,0&amp;vtp=1&amp;bt=1&amp;bbb=1&amp;hb=1"/>
              <p:cNvSpPr/>
              <p:nvPr/>
            </p:nvSpPr>
            <p:spPr>
              <a:xfrm>
                <a:off x="722376" y="972000"/>
                <a:ext cx="10753344" cy="3212973"/>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图③中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时间后种群数量急剧减小，可能是外界环境发生变化，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如生态系统遭到严重破坏，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错误；若图②所示为某发酵罐中酵母菌的种群数量，则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时间后变化的原因可能是增加了营养供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，导致种群数量上升，稳定在新的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值，B正确；若图①所示为海洋中某鱼类的种群</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值附近</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时间后种群数量快速增大，而后减少并稳定在新的较低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值附近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是大量放养了该种鱼类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，C正确；图④中显示种群数量降低到</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时能迅速恢复原有状态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导海洋捕捞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，即捕捞后维持种群数量在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左右，D正确。</a:t>
                </a:r>
                <a:endParaRPr lang="en-US" altLang="zh-CN" sz="2200" dirty="0"/>
              </a:p>
            </p:txBody>
          </p:sp>
        </mc:Choice>
        <mc:Fallback>
          <p:sp>
            <p:nvSpPr>
              <p:cNvPr id="2" name="QC_4_AS.36_1#74cc37389?vop=1&amp;pid=77b6bfaec&amp;color=0,0,0&amp;vtp=1&amp;bt=1&amp;bbb=1&amp;hb=1"/>
              <p:cNvSpPr>
                <a:spLocks noRot="1" noChangeAspect="1" noMove="1" noResize="1" noEditPoints="1" noAdjustHandles="1" noChangeArrowheads="1" noChangeShapeType="1" noTextEdit="1"/>
              </p:cNvSpPr>
              <p:nvPr/>
            </p:nvSpPr>
            <p:spPr>
              <a:xfrm>
                <a:off x="722376" y="972000"/>
                <a:ext cx="10753344" cy="3212973"/>
              </a:xfrm>
              <a:prstGeom prst="rect">
                <a:avLst/>
              </a:prstGeom>
              <a:blipFill rotWithShape="1">
                <a:blip r:embed="rId1"/>
                <a:stretch>
                  <a:fillRect l="-4" t="-14" r="-974" b="-157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7_1#d159b355d?pid=77b6bfae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［广东佛山2025期末］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在自然选择过程中，每个物种在特定生态环境下的适应策略不同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（用于生殖器官发育、交配、生产抚育后代所需的能量）比例较高的称为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对策者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（用于维持静态基础代谢、寻找和摄取食物所需的能量）比例较高的称为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对策者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为一枝黄花属的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6个种群的繁殖投入与维持投入的散点图。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7_1#d159b355d?pid=77b6bfaec&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b="-2583"/>
                </a:stretch>
              </a:blipFill>
            </p:spPr>
            <p:txBody>
              <a:bodyPr/>
              <a:lstStyle/>
              <a:p>
                <a:r>
                  <a:rPr lang="zh-CN" altLang="en-US">
                    <a:noFill/>
                  </a:rPr>
                  <a:t> </a:t>
                </a:r>
              </a:p>
            </p:txBody>
          </p:sp>
        </mc:Fallback>
      </mc:AlternateContent>
      <p:sp>
        <p:nvSpPr>
          <p:cNvPr id="3" name="QC_4_AN.38_1#d159b355d.bracket?pid=77b6bfaec&amp;color=0,0,0&amp;vpa=11&amp;vtp=1"/>
          <p:cNvSpPr/>
          <p:nvPr/>
        </p:nvSpPr>
        <p:spPr>
          <a:xfrm>
            <a:off x="9453626"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37_2#d159b355d?htil=9&amp;pid=77b6bfae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01163" y="2866077"/>
            <a:ext cx="2313432"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7_3#d159b355d.choices?htil=9&amp;pid=77b6bfaec&amp;color=0,0,0&amp;vtp=1&amp;bbb=1"/>
              <p:cNvSpPr/>
              <p:nvPr/>
            </p:nvSpPr>
            <p:spPr>
              <a:xfrm>
                <a:off x="722376" y="2739077"/>
                <a:ext cx="830275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A.种群1属于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对策者，通常体型小、寿命短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.与种群1相比，种群3更适合作为新环境的开拓者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.与种群3相比，种群6的个体在环境中的存活力更强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.种群6属于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对策者，单次繁殖的后代数量少</a:t>
                </a:r>
                <a:endParaRPr lang="en-US" altLang="zh-CN" sz="2000" dirty="0"/>
              </a:p>
            </p:txBody>
          </p:sp>
        </mc:Choice>
        <mc:Fallback>
          <p:sp>
            <p:nvSpPr>
              <p:cNvPr id="5" name="QC_4_BD.37_3#d159b355d.choices?htil=9&amp;pid=77b6bfaec&amp;color=0,0,0&amp;vtp=1&amp;bbb=1"/>
              <p:cNvSpPr>
                <a:spLocks noRot="1" noChangeAspect="1" noMove="1" noResize="1" noEditPoints="1" noAdjustHandles="1" noChangeArrowheads="1" noChangeShapeType="1" noTextEdit="1"/>
              </p:cNvSpPr>
              <p:nvPr/>
            </p:nvSpPr>
            <p:spPr>
              <a:xfrm>
                <a:off x="722376" y="2739077"/>
                <a:ext cx="8302752" cy="1796034"/>
              </a:xfrm>
              <a:prstGeom prst="rect">
                <a:avLst/>
              </a:prstGeom>
              <a:blipFill rotWithShape="1">
                <a:blip r:embed="rId3"/>
                <a:stretch>
                  <a:fillRect l="-5" t="-18" r="6"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b3f17ea28?pid=8279a7a6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一个种群在自然环境中不能长期保持“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b3f17ea28?pid=8279a7a69&amp;color=0,0,0&amp;vtp=1&amp;bt=1&amp;bbb=1"/>
              <p:cNvSpPr>
                <a:spLocks noRot="1" noChangeAspect="1" noMove="1" noResize="1" noEditPoints="1" noAdjustHandles="1" noChangeArrowheads="1" noChangeShapeType="1" noTextEdit="1"/>
              </p:cNvSpPr>
              <p:nvPr/>
            </p:nvSpPr>
            <p:spPr>
              <a:xfrm>
                <a:off x="722376" y="969265"/>
                <a:ext cx="10753344" cy="405003"/>
              </a:xfrm>
              <a:prstGeom prst="rect">
                <a:avLst/>
              </a:prstGeom>
              <a:blipFill rotWithShape="1">
                <a:blip r:embed="rId1"/>
                <a:stretch>
                  <a:fillRect l="-4" t="-63" b="-12825"/>
                </a:stretch>
              </a:blipFill>
            </p:spPr>
            <p:txBody>
              <a:bodyPr/>
              <a:lstStyle/>
              <a:p>
                <a:r>
                  <a:rPr lang="zh-CN" altLang="en-US">
                    <a:noFill/>
                  </a:rPr>
                  <a:t> </a:t>
                </a:r>
              </a:p>
            </p:txBody>
          </p:sp>
        </mc:Fallback>
      </mc:AlternateContent>
      <p:sp>
        <p:nvSpPr>
          <p:cNvPr id="3" name="QC_5_AN.2_1#b3f17ea28.bracket?pid=8279a7a69&amp;color=0,0,0&amp;vpa=1&amp;vtp=1"/>
          <p:cNvSpPr/>
          <p:nvPr/>
        </p:nvSpPr>
        <p:spPr>
          <a:xfrm>
            <a:off x="10609326"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b3f17ea28.choices?pid=8279a7a69&amp;color=0,0,0&amp;vtp=1&amp;bbb=1"/>
          <p:cNvSpPr/>
          <p:nvPr/>
        </p:nvSpPr>
        <p:spPr>
          <a:xfrm>
            <a:off x="722376" y="1384300"/>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.栖息地面积足够大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.处于生育期的个体足够多</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C.存在天敌或竞争者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.每个季节都有充足的食物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9_1#d159b355d?vop=1&amp;pid=77b6bfaec&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39_2#d159b355d?vop=1&amp;pid=77b6bfae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1511300"/>
            <a:ext cx="4334256" cy="3886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0_1#7f7c212e2?pid=77b6bfaec&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［江西抚州2025高二期末统考］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草原上某野兔种群数量的变化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表示野兔种群在无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天敌进入时的环境容纳量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；图乙是科学工作者连续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20年对该草原的某种鸟类种群数量的调查曲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。请分析回答相关问题：</a:t>
                </a:r>
                <a:endParaRPr lang="en-US" altLang="zh-CN" sz="2000" dirty="0"/>
              </a:p>
            </p:txBody>
          </p:sp>
        </mc:Choice>
        <mc:Fallback>
          <p:sp>
            <p:nvSpPr>
              <p:cNvPr id="2" name="QO_4_BD.40_1#7f7c212e2?pid=77b6bfaec&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331" b="-3427"/>
                </a:stretch>
              </a:blipFill>
            </p:spPr>
            <p:txBody>
              <a:bodyPr/>
              <a:lstStyle/>
              <a:p>
                <a:r>
                  <a:rPr lang="zh-CN" altLang="en-US">
                    <a:noFill/>
                  </a:rPr>
                  <a:t> </a:t>
                </a:r>
              </a:p>
            </p:txBody>
          </p:sp>
        </mc:Fallback>
      </mc:AlternateContent>
      <p:pic>
        <p:nvPicPr>
          <p:cNvPr id="3" name="QO_4_BD.40_3#7f7c212e2?iti=3&amp;htil=1&amp;pid=77b6bfae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682496" y="2418403"/>
            <a:ext cx="3456432" cy="19293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0_4#7f7c212e2?iti=4&amp;htil=1&amp;pid=77b6bfae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98664" y="2756731"/>
            <a:ext cx="2368296"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40_5#7f7c212e2?iti=3&amp;htil=1&amp;pid=77b6bfaec&amp;color=0,0,0&amp;vtp=1"/>
          <p:cNvSpPr/>
          <p:nvPr/>
        </p:nvSpPr>
        <p:spPr>
          <a:xfrm>
            <a:off x="3255137" y="4474787"/>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6" name="QO_4_BD.40_6#7f7c212e2?iti=4&amp;htil=1&amp;pid=77b6bfaec&amp;color=0,0,0&amp;vtp=1"/>
          <p:cNvSpPr/>
          <p:nvPr/>
        </p:nvSpPr>
        <p:spPr>
          <a:xfrm>
            <a:off x="8627237" y="4483931"/>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1_1#ed11a0400?pid=7f7c212e2&amp;color=0,0,0&amp;vtp=1&amp;bt=1&amp;bbb=1&amp;hb=1"/>
              <p:cNvSpPr/>
              <p:nvPr/>
            </p:nvSpPr>
            <p:spPr>
              <a:xfrm>
                <a:off x="722376" y="969264"/>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（1）调查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草原上野兔种群密度常用的方法是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从种群数量特征的角度分析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决定野兔种群密度的因素是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若调查野兔种群的年龄结构为增长型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，则种群数量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填“一定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41_1#ed11a0400?pid=7f7c212e2&amp;color=0,0,0&amp;vtp=1&amp;bt=1&amp;bbb=1&amp;hb=1"/>
              <p:cNvSpPr>
                <a:spLocks noRot="1" noChangeAspect="1" noMove="1" noResize="1" noEditPoints="1" noAdjustHandles="1" noChangeArrowheads="1" noChangeShapeType="1" noTextEdit="1"/>
              </p:cNvSpPr>
              <p:nvPr/>
            </p:nvSpPr>
            <p:spPr>
              <a:xfrm>
                <a:off x="722376" y="969264"/>
                <a:ext cx="10753344" cy="1770253"/>
              </a:xfrm>
              <a:prstGeom prst="rect">
                <a:avLst/>
              </a:prstGeom>
              <a:blipFill rotWithShape="1">
                <a:blip r:embed="rId1"/>
                <a:stretch>
                  <a:fillRect l="-4" t="-14" r="-779" b="-2576"/>
                </a:stretch>
              </a:blipFill>
            </p:spPr>
            <p:txBody>
              <a:bodyPr/>
              <a:lstStyle/>
              <a:p>
                <a:r>
                  <a:rPr lang="zh-CN" altLang="en-US">
                    <a:noFill/>
                  </a:rPr>
                  <a:t> </a:t>
                </a:r>
              </a:p>
            </p:txBody>
          </p:sp>
        </mc:Fallback>
      </mc:AlternateContent>
      <p:sp>
        <p:nvSpPr>
          <p:cNvPr id="3" name="QB_5_AN.42_1#ed11a0400.blank?pid=7f7c212e2&amp;color=0,0,0&amp;vpa=12&amp;vtp=1&amp;bbb=1"/>
          <p:cNvSpPr/>
          <p:nvPr/>
        </p:nvSpPr>
        <p:spPr>
          <a:xfrm>
            <a:off x="5851589" y="931164"/>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标记重捕法</a:t>
            </a:r>
            <a:endParaRPr lang="en-US" altLang="zh-CN" sz="2000" dirty="0"/>
          </a:p>
        </p:txBody>
      </p:sp>
      <p:sp>
        <p:nvSpPr>
          <p:cNvPr id="4" name="QB_5_AN.43_1#ed11a0400.blank?pid=7f7c212e2&amp;color=0,0,0&amp;vpa=13&amp;vtp=1&amp;bbb=1"/>
          <p:cNvSpPr/>
          <p:nvPr/>
        </p:nvSpPr>
        <p:spPr>
          <a:xfrm>
            <a:off x="3779901" y="13883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出生率和死亡率</a:t>
            </a:r>
            <a:endParaRPr lang="en-US" altLang="zh-CN" sz="2000" dirty="0"/>
          </a:p>
        </p:txBody>
      </p:sp>
      <p:sp>
        <p:nvSpPr>
          <p:cNvPr id="5" name="QB_5_AN.44_1#ed11a0400.blank?pid=7f7c212e2&amp;color=0,0,0&amp;vpa=14&amp;vtp=1&amp;bbb=1"/>
          <p:cNvSpPr/>
          <p:nvPr/>
        </p:nvSpPr>
        <p:spPr>
          <a:xfrm>
            <a:off x="731901" y="1858264"/>
            <a:ext cx="1962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迁入率和迁出率</a:t>
            </a:r>
            <a:endParaRPr lang="en-US" altLang="zh-CN" sz="2000" dirty="0"/>
          </a:p>
        </p:txBody>
      </p:sp>
      <p:sp>
        <p:nvSpPr>
          <p:cNvPr id="6" name="QB_5_AN.45_1#ed11a0400.blank?pid=7f7c212e2&amp;color=0,0,0&amp;vpa=15&amp;vtp=1&amp;bbb=1"/>
          <p:cNvSpPr/>
          <p:nvPr/>
        </p:nvSpPr>
        <p:spPr>
          <a:xfrm>
            <a:off x="8605901" y="1858264"/>
            <a:ext cx="946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不一定</a:t>
            </a:r>
            <a:endParaRPr lang="en-US" altLang="zh-CN" sz="2000" dirty="0"/>
          </a:p>
        </p:txBody>
      </p:sp>
      <p:sp>
        <p:nvSpPr>
          <p:cNvPr id="7" name="QB_5_AN.46_1#ed11a0400.blank?pid=7f7c212e2&amp;color=0,0,0&amp;vpa=16&amp;vtp=1&amp;bbb=1"/>
          <p:cNvSpPr/>
          <p:nvPr/>
        </p:nvSpPr>
        <p:spPr>
          <a:xfrm>
            <a:off x="3779901" y="2296414"/>
            <a:ext cx="374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种群数量变化受多种因素的影响</a:t>
            </a:r>
            <a:endParaRPr lang="en-US" altLang="zh-CN" sz="2000" dirty="0"/>
          </a:p>
        </p:txBody>
      </p:sp>
      <p:sp>
        <p:nvSpPr>
          <p:cNvPr id="8" name="QB_5_AS.47_1#ed11a0400?vop=1&amp;pid=7f7c212e2&amp;color=0,0,0&amp;vtp=1&amp;bbb=1&amp;hb=1"/>
          <p:cNvSpPr/>
          <p:nvPr/>
        </p:nvSpPr>
        <p:spPr>
          <a:xfrm>
            <a:off x="722376" y="28474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野兔活动能力强、活动范围广，常用标记重捕法调查其种群密度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。直接决定野兔种群密度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的因素是出生率和死亡率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、迁入率和迁出率。由于种群数量变化受多种因素的影响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，所以野兔种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群的年龄结构为增长型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，种群数量也不一定会增加。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
                                            <p:txEl>
                                              <p:pRg st="1" end="1"/>
                                            </p:txEl>
                                          </p:spTgt>
                                        </p:tgtEl>
                                        <p:attrNameLst>
                                          <p:attrName>style.visibility</p:attrName>
                                        </p:attrNameLst>
                                      </p:cBhvr>
                                      <p:to>
                                        <p:strVal val="visible"/>
                                      </p:to>
                                    </p:set>
                                    <p:animEffect transition="in" filter="fade">
                                      <p:cBhvr>
                                        <p:cTn id="53" dur="500"/>
                                        <p:tgtEl>
                                          <p:spTgt spid="8">
                                            <p:txEl>
                                              <p:pRg st="1" end="1"/>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
                                            <p:txEl>
                                              <p:pRg st="2" end="2"/>
                                            </p:txEl>
                                          </p:spTgt>
                                        </p:tgtEl>
                                        <p:attrNameLst>
                                          <p:attrName>style.visibility</p:attrName>
                                        </p:attrNameLst>
                                      </p:cBhvr>
                                      <p:to>
                                        <p:strVal val="visible"/>
                                      </p:to>
                                    </p:set>
                                    <p:animEffect transition="in" filter="fade">
                                      <p:cBhvr>
                                        <p:cTn id="56"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8_1#35808ab30?pid=7f7c212e2&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（2）图甲中</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时段内野兔种群的增长曲线呈“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。某种天敌在图中标注的某个时间点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，一段时间后，野兔种群数量达到相对稳定状态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，则该时间点最可能是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在捕食压力下，野兔种群的环境容纳量将在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48_1#35808ab30?pid=7f7c212e2&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437" b="-350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49_1#35808ab30.blank?pid=7f7c212e2&amp;color=0,0,0&amp;vpa=17&amp;vtp=1&amp;bbb=1"/>
              <p:cNvSpPr/>
              <p:nvPr/>
            </p:nvSpPr>
            <p:spPr>
              <a:xfrm>
                <a:off x="6505766" y="1020000"/>
                <a:ext cx="26352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𝐒</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49_1#35808ab30.blank?pid=7f7c212e2&amp;color=0,0,0&amp;vpa=17&amp;vtp=1&amp;bbb=1"/>
              <p:cNvSpPr>
                <a:spLocks noRot="1" noChangeAspect="1" noMove="1" noResize="1" noEditPoints="1" noAdjustHandles="1" noChangeArrowheads="1" noChangeShapeType="1" noTextEdit="1"/>
              </p:cNvSpPr>
              <p:nvPr/>
            </p:nvSpPr>
            <p:spPr>
              <a:xfrm>
                <a:off x="6505766" y="1020000"/>
                <a:ext cx="263525" cy="294577"/>
              </a:xfrm>
              <a:prstGeom prst="rect">
                <a:avLst/>
              </a:prstGeom>
              <a:blipFill rotWithShape="1">
                <a:blip r:embed="rId2"/>
                <a:stretch>
                  <a:fillRect l="-72" t="-64" r="72"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50_1#35808ab30.blank?pid=7f7c212e2&amp;color=0,0,0&amp;vpa=18&amp;vtp=1&amp;bbb=1"/>
              <p:cNvSpPr/>
              <p:nvPr/>
            </p:nvSpPr>
            <p:spPr>
              <a:xfrm>
                <a:off x="9115488" y="1479486"/>
                <a:ext cx="358204" cy="294577"/>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𝒕</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5_AN.50_1#35808ab30.blank?pid=7f7c212e2&amp;color=0,0,0&amp;vpa=18&amp;vtp=1&amp;bbb=1"/>
              <p:cNvSpPr>
                <a:spLocks noRot="1" noChangeAspect="1" noMove="1" noResize="1" noEditPoints="1" noAdjustHandles="1" noChangeArrowheads="1" noChangeShapeType="1" noTextEdit="1"/>
              </p:cNvSpPr>
              <p:nvPr/>
            </p:nvSpPr>
            <p:spPr>
              <a:xfrm>
                <a:off x="9115488" y="1479486"/>
                <a:ext cx="358204" cy="294577"/>
              </a:xfrm>
              <a:prstGeom prst="rect">
                <a:avLst/>
              </a:prstGeom>
              <a:blipFill rotWithShape="1">
                <a:blip r:embed="rId3"/>
                <a:stretch>
                  <a:fillRect l="-18" t="-194" r="35" b="-758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51_1#35808ab30.blank?pid=7f7c212e2&amp;color=0,0,0&amp;vpa=19&amp;vtp=1&amp;bbb=1"/>
              <p:cNvSpPr/>
              <p:nvPr/>
            </p:nvSpPr>
            <p:spPr>
              <a:xfrm>
                <a:off x="5546789" y="1920938"/>
                <a:ext cx="1018032" cy="294577"/>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𝑲</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𝑲</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51_1#35808ab30.blank?pid=7f7c212e2&amp;color=0,0,0&amp;vpa=19&amp;vtp=1&amp;bbb=1"/>
              <p:cNvSpPr>
                <a:spLocks noRot="1" noChangeAspect="1" noMove="1" noResize="1" noEditPoints="1" noAdjustHandles="1" noChangeArrowheads="1" noChangeShapeType="1" noTextEdit="1"/>
              </p:cNvSpPr>
              <p:nvPr/>
            </p:nvSpPr>
            <p:spPr>
              <a:xfrm>
                <a:off x="5546789" y="1920938"/>
                <a:ext cx="1018032" cy="294577"/>
              </a:xfrm>
              <a:prstGeom prst="rect">
                <a:avLst/>
              </a:prstGeom>
              <a:blipFill rotWithShape="1">
                <a:blip r:embed="rId4"/>
                <a:stretch>
                  <a:fillRect l="-6" t="-21" r="19" b="-77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52_1#35808ab30?vop=1&amp;pid=7f7c212e2&amp;color=0,0,0&amp;vtp=1&amp;bbb=1&amp;hb=1"/>
              <p:cNvSpPr/>
              <p:nvPr/>
            </p:nvSpPr>
            <p:spPr>
              <a:xfrm>
                <a:off x="722376" y="227965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分析图甲可知，在</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时段内，野兔种群的数量逐渐增加，随后趋于稳定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，其种群增长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形”。在</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之后，种群数量增长减慢，之后种群数量有所降低，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说明环境阻力加大，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时，最可能有天敌迁入。结合图甲可知，当天敌进入后，经过一段时间发展后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，在捕食压力下，野兔种群的环境容纳量将在</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波动。</a:t>
                </a:r>
                <a:endParaRPr lang="en-US" altLang="zh-CN" sz="2200" dirty="0">
                  <a:solidFill>
                    <a:srgbClr val="000000"/>
                  </a:solidFill>
                </a:endParaRPr>
              </a:p>
            </p:txBody>
          </p:sp>
        </mc:Choice>
        <mc:Fallback>
          <p:sp>
            <p:nvSpPr>
              <p:cNvPr id="6" name="QB_5_AS.52_1#35808ab30?vop=1&amp;pid=7f7c212e2&amp;color=0,0,0&amp;vtp=1&amp;bbb=1&amp;hb=1"/>
              <p:cNvSpPr>
                <a:spLocks noRot="1" noChangeAspect="1" noMove="1" noResize="1" noEditPoints="1" noAdjustHandles="1" noChangeArrowheads="1" noChangeShapeType="1" noTextEdit="1"/>
              </p:cNvSpPr>
              <p:nvPr/>
            </p:nvSpPr>
            <p:spPr>
              <a:xfrm>
                <a:off x="722376" y="2279650"/>
                <a:ext cx="10753344" cy="1783334"/>
              </a:xfrm>
              <a:prstGeom prst="rect">
                <a:avLst/>
              </a:prstGeom>
              <a:blipFill rotWithShape="1">
                <a:blip r:embed="rId5"/>
                <a:stretch>
                  <a:fillRect l="-4" r="-53"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3_1#bcb9338a7?pid=7f7c212e2&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）图乙中该鸟类种群数量第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年最少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，若第16年种群的数量为100只，则第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20年种群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54_1#bcb9338a7.blank?pid=7f7c212e2&amp;color=0,0,0&amp;vpa=20&amp;vtp=1&amp;bbb=1"/>
              <p:cNvSpPr/>
              <p:nvPr/>
            </p:nvSpPr>
            <p:spPr>
              <a:xfrm>
                <a:off x="4235514" y="1020000"/>
                <a:ext cx="909447"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54_1#bcb9338a7.blank?pid=7f7c212e2&amp;color=0,0,0&amp;vpa=20&amp;vtp=1&amp;bbb=1"/>
              <p:cNvSpPr>
                <a:spLocks noRot="1" noChangeAspect="1" noMove="1" noResize="1" noEditPoints="1" noAdjustHandles="1" noChangeArrowheads="1" noChangeShapeType="1" noTextEdit="1"/>
              </p:cNvSpPr>
              <p:nvPr/>
            </p:nvSpPr>
            <p:spPr>
              <a:xfrm>
                <a:off x="4235514" y="1020000"/>
                <a:ext cx="909447" cy="294577"/>
              </a:xfrm>
              <a:prstGeom prst="rect">
                <a:avLst/>
              </a:prstGeom>
              <a:blipFill rotWithShape="1">
                <a:blip r:embed="rId1"/>
                <a:stretch>
                  <a:fillRect l="-7" t="-64" r="21" b="-7717"/>
                </a:stretch>
              </a:blipFill>
            </p:spPr>
            <p:txBody>
              <a:bodyPr/>
              <a:lstStyle/>
              <a:p>
                <a:r>
                  <a:rPr lang="zh-CN" altLang="en-US">
                    <a:noFill/>
                  </a:rPr>
                  <a:t> </a:t>
                </a:r>
              </a:p>
            </p:txBody>
          </p:sp>
        </mc:Fallback>
      </mc:AlternateContent>
      <p:sp>
        <p:nvSpPr>
          <p:cNvPr id="4" name="QB_5_AN.55_1#bcb9338a7.blank?pid=7f7c212e2&amp;color=0,0,0&amp;vpa=21&amp;vtp=1&amp;bbb=1"/>
          <p:cNvSpPr/>
          <p:nvPr/>
        </p:nvSpPr>
        <p:spPr>
          <a:xfrm>
            <a:off x="1493901" y="1369315"/>
            <a:ext cx="941388" cy="385953"/>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S.56_1#bcb9338a7?vop=1&amp;pid=7f7c212e2&amp;color=0,0,0&amp;vtp=1&amp;bbb=1&amp;hb=1"/>
              <p:cNvSpPr/>
              <p:nvPr/>
            </p:nvSpPr>
            <p:spPr>
              <a:xfrm>
                <a:off x="722376" y="1822450"/>
                <a:ext cx="10753344" cy="1998853"/>
              </a:xfrm>
              <a:prstGeom prst="rect">
                <a:avLst/>
              </a:prstGeom>
              <a:noFill/>
            </p:spPr>
            <p:txBody>
              <a:bodyPr wrap="none" lIns="0" tIns="0" rIns="0" bIns="0" rtlCol="0" anchor="t"/>
              <a:lstStyle/>
              <a:p>
                <a:pPr algn="l" latinLnBrk="1">
                  <a:lnSpc>
                    <a:spcPts val="5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当年种群数量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前一年种群数量</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。分析图乙可知，在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，说明该鸟类种群的数量在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，第10年时</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，则第10年与第9年种群数量相当，因此该鸟类种群数量在第</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。在第</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，说明该种群数量呈现“</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”形增长，若第16年种群的数量为100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20年种群数量为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endParaRPr lang="en-US" altLang="zh-CN" sz="2200" dirty="0">
                  <a:solidFill>
                    <a:srgbClr val="000000"/>
                  </a:solidFill>
                </a:endParaRPr>
              </a:p>
            </p:txBody>
          </p:sp>
        </mc:Choice>
        <mc:Fallback>
          <p:sp>
            <p:nvSpPr>
              <p:cNvPr id="5" name="QB_5_AS.56_1#bcb9338a7?vop=1&amp;pid=7f7c212e2&amp;color=0,0,0&amp;vtp=1&amp;bbb=1&amp;hb=1"/>
              <p:cNvSpPr>
                <a:spLocks noRot="1" noChangeAspect="1" noMove="1" noResize="1" noEditPoints="1" noAdjustHandles="1" noChangeArrowheads="1" noChangeShapeType="1" noTextEdit="1"/>
              </p:cNvSpPr>
              <p:nvPr/>
            </p:nvSpPr>
            <p:spPr>
              <a:xfrm>
                <a:off x="722376" y="1822450"/>
                <a:ext cx="10753344" cy="1998853"/>
              </a:xfrm>
              <a:prstGeom prst="rect">
                <a:avLst/>
              </a:prstGeom>
              <a:blipFill rotWithShape="1">
                <a:blip r:embed="rId2"/>
                <a:stretch>
                  <a:fillRect l="-4" r="-3248" b="-229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57_1#d9248e380?pid=77b6bfaec&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［安徽皖北县中联盟2025高二联考］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某兴趣小组在“探究培养液中酵母菌种群数量变化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，将酵母菌培养液稀释100倍后，经等体积台盼蓝染液染色后，用血细胞计数板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（规格为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）进行计数，相关实验操作如图1所示。</a:t>
                </a:r>
                <a:endParaRPr lang="en-US" altLang="zh-CN" sz="2000" dirty="0"/>
              </a:p>
            </p:txBody>
          </p:sp>
        </mc:Choice>
        <mc:Fallback>
          <p:sp>
            <p:nvSpPr>
              <p:cNvPr id="2" name="QO_4_BD.57_1#d9248e380?pid=77b6bfaec&amp;color=0,0,0&amp;vtp=1&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b="-3427"/>
                </a:stretch>
              </a:blipFill>
            </p:spPr>
            <p:txBody>
              <a:bodyPr/>
              <a:lstStyle/>
              <a:p>
                <a:r>
                  <a:rPr lang="zh-CN" altLang="en-US">
                    <a:noFill/>
                  </a:rPr>
                  <a:t> </a:t>
                </a:r>
              </a:p>
            </p:txBody>
          </p:sp>
        </mc:Fallback>
      </mc:AlternateContent>
      <p:pic>
        <p:nvPicPr>
          <p:cNvPr id="3" name="QO_4_BD.57_2#d9248e380?iti=5&amp;pid=77b6bfae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12464" y="2418403"/>
            <a:ext cx="4773168" cy="9144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57_3#d9248e380?iti=5&amp;pid=77b6bfaec&amp;color=0,0,0&amp;vtp=1&amp;bbb=1"/>
          <p:cNvSpPr/>
          <p:nvPr/>
        </p:nvSpPr>
        <p:spPr>
          <a:xfrm>
            <a:off x="5868860" y="345980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5" name="QB_5_BD.58_1#ede7a9005?pid=d9248e380&amp;color=0,0,0&amp;vtp=1&amp;bbb=1&amp;hb=1"/>
          <p:cNvSpPr/>
          <p:nvPr/>
        </p:nvSpPr>
        <p:spPr>
          <a:xfrm>
            <a:off x="722376" y="392754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）该小组采用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的方法来估算酵母菌的种群数量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。若按图1所示的实验操作进行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终得到的数据会比实际值</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填“偏大”“偏小”或“不变”）。请对图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1所示的实验操作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进行改正：</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5_AN.59_1#ede7a9005.blank?pid=d9248e380&amp;color=0,0,0&amp;vpa=22&amp;vtp=1&amp;bbb=1"/>
          <p:cNvSpPr/>
          <p:nvPr/>
        </p:nvSpPr>
        <p:spPr>
          <a:xfrm>
            <a:off x="2659126" y="388944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抽样检测</a:t>
            </a:r>
            <a:endParaRPr lang="en-US" altLang="zh-CN" sz="2000" dirty="0"/>
          </a:p>
        </p:txBody>
      </p:sp>
      <p:sp>
        <p:nvSpPr>
          <p:cNvPr id="7" name="QB_5_AN.60_1#ede7a9005.blank?pid=d9248e380&amp;color=0,0,0&amp;vpa=23&amp;vtp=1&amp;bbb=1"/>
          <p:cNvSpPr/>
          <p:nvPr/>
        </p:nvSpPr>
        <p:spPr>
          <a:xfrm>
            <a:off x="3525901" y="434664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偏大</a:t>
            </a:r>
            <a:endParaRPr lang="en-US" altLang="zh-CN" sz="2000" dirty="0"/>
          </a:p>
        </p:txBody>
      </p:sp>
      <p:sp>
        <p:nvSpPr>
          <p:cNvPr id="8" name="QB_5_AN.61_1#ede7a9005.blank?pid=d9248e380&amp;color=0,0,0&amp;vpa=24&amp;vtp=1&amp;bbb=1&amp;hb=1"/>
          <p:cNvSpPr/>
          <p:nvPr/>
        </p:nvSpPr>
        <p:spPr>
          <a:xfrm>
            <a:off x="722377" y="480384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应先将盖玻片放在计数室上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，用吸管吸取稀释后的培养液滴于其边缘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，让培养液自</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行渗入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62_1#ede7a9005?vop=1&amp;pid=d9248e38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该小组采用抽样检测的方法来估算酵母菌的种群数量。若按图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1所示的实验操作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先滴加培养液再盖盖玻片）进行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，则盖玻片可能由于已加入液滴的表面张力而不能严密地盖到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计数板表面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，使计数室内部液体增多，导致得到的数据比实际值偏大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。正确的操作为先将盖玻片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放在计数室上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，用吸管吸取稀释后的培养液滴于其边缘，让培养液自行渗入。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63_1#03bf1f80f?iti=6&amp;htil=11&amp;pid=d9248e380&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29959" y="1054296"/>
            <a:ext cx="2432304" cy="16642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63_2#03bf1f80f?iti=6&amp;htil=11&amp;pid=d9248e380&amp;color=0,0,0&amp;vtp=1&amp;bbb=1"/>
          <p:cNvSpPr/>
          <p:nvPr/>
        </p:nvSpPr>
        <p:spPr>
          <a:xfrm>
            <a:off x="9915923" y="281692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p:sp>
        <p:nvSpPr>
          <p:cNvPr id="4" name="QO_5_BD.63_3#03bf1f80f?htil=11&amp;pid=d9248e380&amp;color=0,0,0&amp;vtp=1&amp;bt=1&amp;bbb=1&amp;hb=1&amp;hs=1"/>
          <p:cNvSpPr/>
          <p:nvPr/>
        </p:nvSpPr>
        <p:spPr>
          <a:xfrm>
            <a:off x="722376" y="972000"/>
            <a:ext cx="819302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（2）该小组成员对实验操作改正后重新进行实验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，观察到一个中方格的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菌体数如图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5" name="QB_6_BD.64_1#a63abbf9d?htil=11&amp;pid=03bf1f80f&amp;color=0,0,0&amp;vtp=1&amp;bbb=1&amp;hb=1&amp;hs=1"/>
              <p:cNvSpPr/>
              <p:nvPr/>
            </p:nvSpPr>
            <p:spPr>
              <a:xfrm>
                <a:off x="722376" y="1882844"/>
                <a:ext cx="819302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①若图2的中方格内酵母菌数量代表所有中方格酵母菌数量的平均数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培养液中酵母菌的密度为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6_BD.64_1#a63abbf9d?htil=11&amp;pid=03bf1f80f&amp;color=0,0,0&amp;vtp=1&amp;bbb=1&amp;hb=1&amp;hs=1"/>
              <p:cNvSpPr>
                <a:spLocks noRot="1" noChangeAspect="1" noMove="1" noResize="1" noEditPoints="1" noAdjustHandles="1" noChangeArrowheads="1" noChangeShapeType="1" noTextEdit="1"/>
              </p:cNvSpPr>
              <p:nvPr/>
            </p:nvSpPr>
            <p:spPr>
              <a:xfrm>
                <a:off x="722376" y="1882844"/>
                <a:ext cx="8193024" cy="843153"/>
              </a:xfrm>
              <a:prstGeom prst="rect">
                <a:avLst/>
              </a:prstGeom>
              <a:blipFill rotWithShape="1">
                <a:blip r:embed="rId2"/>
                <a:stretch>
                  <a:fillRect l="-5" t="-8" b="-542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65_1#a63abbf9d.blank?pid=03bf1f80f&amp;color=0,0,0&amp;vpa=25&amp;vtp=1&amp;bbb=1"/>
              <p:cNvSpPr/>
              <p:nvPr/>
            </p:nvSpPr>
            <p:spPr>
              <a:xfrm>
                <a:off x="3527489" y="2370079"/>
                <a:ext cx="1250061"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6_AN.65_1#a63abbf9d.blank?pid=03bf1f80f&amp;color=0,0,0&amp;vpa=25&amp;vtp=1&amp;bbb=1"/>
              <p:cNvSpPr>
                <a:spLocks noRot="1" noChangeAspect="1" noMove="1" noResize="1" noEditPoints="1" noAdjustHandles="1" noChangeArrowheads="1" noChangeShapeType="1" noTextEdit="1"/>
              </p:cNvSpPr>
              <p:nvPr/>
            </p:nvSpPr>
            <p:spPr>
              <a:xfrm>
                <a:off x="3527489" y="2370079"/>
                <a:ext cx="1250061" cy="304102"/>
              </a:xfrm>
              <a:prstGeom prst="rect">
                <a:avLst/>
              </a:prstGeom>
              <a:blipFill rotWithShape="1">
                <a:blip r:embed="rId3"/>
                <a:stretch>
                  <a:fillRect l="-5" t="-85" r="36" b="-8497"/>
                </a:stretch>
              </a:blipFill>
            </p:spPr>
            <p:txBody>
              <a:bodyPr/>
              <a:lstStyle/>
              <a:p>
                <a:r>
                  <a:rPr lang="zh-CN" altLang="en-US">
                    <a:noFill/>
                  </a:rPr>
                  <a:t> </a:t>
                </a:r>
              </a:p>
            </p:txBody>
          </p:sp>
        </mc:Fallback>
      </mc:AlternateContent>
      <p:sp>
        <p:nvSpPr>
          <p:cNvPr id="7" name="QB_6_AS.66_1#a63abbf9d?htil=11&amp;vop=1&amp;pid=03bf1f80f&amp;color=0,0,0&amp;vtp=1&amp;bbb=1&amp;hb=1&amp;hs=1"/>
          <p:cNvSpPr/>
          <p:nvPr/>
        </p:nvSpPr>
        <p:spPr>
          <a:xfrm>
            <a:off x="722376" y="2729553"/>
            <a:ext cx="819302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图2中一个中方格的16小方格中酵母菌数总共有12个，其中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3个被</a:t>
            </a:r>
            <a:endParaRPr lang="en-US" altLang="zh-CN" sz="2200" dirty="0">
              <a:solidFill>
                <a:srgbClr val="000000"/>
              </a:solidFill>
            </a:endParaRPr>
          </a:p>
        </p:txBody>
      </p:sp>
      <mc:AlternateContent xmlns:mc="http://schemas.openxmlformats.org/markup-compatibility/2006">
        <mc:Choice xmlns:a14="http://schemas.microsoft.com/office/drawing/2010/main" Requires="a14">
          <p:sp>
            <p:nvSpPr>
              <p:cNvPr id="8" name="QB_6_AS.66_1#a63abbf9d?htil=11&amp;vop=1&amp;pid=03bf1f80f&amp;color=0,0,0&amp;vtp=1&amp;bbb=1&amp;hb=1&amp;hs=1"/>
              <p:cNvSpPr/>
              <p:nvPr/>
            </p:nvSpPr>
            <p:spPr>
              <a:xfrm>
                <a:off x="719993" y="3231838"/>
                <a:ext cx="10752014" cy="1782636"/>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台盼蓝染色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，说明为死细胞，不计数，则计数的活酵母菌为9个，原</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培养液中的酵母菌数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每个小方格中的平均酵母菌数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个小方格</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等体积染色相当于稀释加倍</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液稀释倍数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该样品中酵母菌数约为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200" dirty="0">
                  <a:solidFill>
                    <a:srgbClr val="000000"/>
                  </a:solidFill>
                </a:endParaRPr>
              </a:p>
            </p:txBody>
          </p:sp>
        </mc:Choice>
        <mc:Fallback>
          <p:sp>
            <p:nvSpPr>
              <p:cNvPr id="8" name="QB_6_AS.66_1#a63abbf9d?htil=11&amp;vop=1&amp;pid=03bf1f80f&amp;color=0,0,0&amp;vtp=1&amp;bbb=1&amp;hb=1&amp;hs=1"/>
              <p:cNvSpPr>
                <a:spLocks noRot="1" noChangeAspect="1" noMove="1" noResize="1" noEditPoints="1" noAdjustHandles="1" noChangeArrowheads="1" noChangeShapeType="1" noTextEdit="1"/>
              </p:cNvSpPr>
              <p:nvPr/>
            </p:nvSpPr>
            <p:spPr>
              <a:xfrm>
                <a:off x="719993" y="3231838"/>
                <a:ext cx="10752014" cy="1782636"/>
              </a:xfrm>
              <a:prstGeom prst="rect">
                <a:avLst/>
              </a:prstGeom>
              <a:blipFill rotWithShape="1">
                <a:blip r:embed="rId4"/>
                <a:stretch>
                  <a:fillRect l="-5" t="-18" r="1" b="-257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bg/>
                                          </p:spTgt>
                                        </p:tgtEl>
                                        <p:attrNameLst>
                                          <p:attrName>style.visibility</p:attrName>
                                        </p:attrNameLst>
                                      </p:cBhvr>
                                      <p:to>
                                        <p:strVal val="visible"/>
                                      </p:to>
                                    </p:set>
                                    <p:animEffect transition="in" filter="fade">
                                      <p:cBhvr>
                                        <p:cTn id="21" dur="500"/>
                                        <p:tgtEl>
                                          <p:spTgt spid="8">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fade">
                                      <p:cBhvr>
                                        <p:cTn id="24" dur="500"/>
                                        <p:tgtEl>
                                          <p:spTgt spid="8">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animEffect transition="in" filter="fade">
                                      <p:cBhvr>
                                        <p:cTn id="27" dur="500"/>
                                        <p:tgtEl>
                                          <p:spTgt spid="8">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animEffect transition="in" filter="fade">
                                      <p:cBhvr>
                                        <p:cTn id="30" dur="500"/>
                                        <p:tgtEl>
                                          <p:spTgt spid="8">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xEl>
                                              <p:pRg st="3" end="3"/>
                                            </p:txEl>
                                          </p:spTgt>
                                        </p:tgtEl>
                                        <p:attrNameLst>
                                          <p:attrName>style.visibility</p:attrName>
                                        </p:attrNameLst>
                                      </p:cBhvr>
                                      <p:to>
                                        <p:strVal val="visible"/>
                                      </p:to>
                                    </p:set>
                                    <p:animEffect transition="in" filter="fade">
                                      <p:cBhvr>
                                        <p:cTn id="33"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7_1#93f0c7199?pid=03bf1f80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②该小组另一成员某时刻将培养液稀释1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000倍后，经等体积台盼蓝染液染色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，血细胞计数板规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格与图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2的相同，实验操作正确。计数5个中方格中的细胞数，理论上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5个中方格中无色细胞的个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数应不少于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，才能达到每毫升至少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个活细胞的预期密度。</a:t>
                </a:r>
                <a:endParaRPr lang="en-US" altLang="zh-CN" sz="2000" dirty="0"/>
              </a:p>
            </p:txBody>
          </p:sp>
        </mc:Choice>
        <mc:Fallback>
          <p:sp>
            <p:nvSpPr>
              <p:cNvPr id="2" name="QB_6_BD.67_1#93f0c7199?pid=03bf1f80f&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7" b="-3491"/>
                </a:stretch>
              </a:blipFill>
            </p:spPr>
            <p:txBody>
              <a:bodyPr/>
              <a:lstStyle/>
              <a:p>
                <a:r>
                  <a:rPr lang="zh-CN" altLang="en-US">
                    <a:noFill/>
                  </a:rPr>
                  <a:t> </a:t>
                </a:r>
              </a:p>
            </p:txBody>
          </p:sp>
        </mc:Fallback>
      </mc:AlternateContent>
      <p:sp>
        <p:nvSpPr>
          <p:cNvPr id="3" name="QB_6_AN.68_1#93f0c7199.blank?pid=03bf1f80f&amp;color=0,0,0&amp;vpa=26&amp;vtp=1&amp;bbb=1"/>
          <p:cNvSpPr/>
          <p:nvPr/>
        </p:nvSpPr>
        <p:spPr>
          <a:xfrm>
            <a:off x="1976501" y="1829250"/>
            <a:ext cx="498475"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2000" dirty="0"/>
          </a:p>
        </p:txBody>
      </p:sp>
      <mc:AlternateContent xmlns:mc="http://schemas.openxmlformats.org/markup-compatibility/2006">
        <mc:Choice xmlns:a14="http://schemas.microsoft.com/office/drawing/2010/main" Requires="a14">
          <p:sp>
            <p:nvSpPr>
              <p:cNvPr id="4" name="QB_6_AS.69_1#93f0c7199?vop=1&amp;pid=03bf1f80f&amp;color=0,0,0&amp;vtp=1&amp;bbb=1&amp;hb=1"/>
              <p:cNvSpPr/>
              <p:nvPr/>
            </p:nvSpPr>
            <p:spPr>
              <a:xfrm>
                <a:off x="722376" y="2281877"/>
                <a:ext cx="10753344" cy="13254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根据题意，假设5个中方格中无色细胞（活细胞）的个数为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25个中方格中活细胞数目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。当培养液稀释1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000倍后，经等体积台盼蓝染液染色（相当于稀释为原来的2倍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升培养液中的活细胞数量为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，故求得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𝑋</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69_1#93f0c7199?vop=1&amp;pid=03bf1f80f&amp;color=0,0,0&amp;vtp=1&amp;bbb=1&amp;hb=1"/>
              <p:cNvSpPr>
                <a:spLocks noRot="1" noChangeAspect="1" noMove="1" noResize="1" noEditPoints="1" noAdjustHandles="1" noChangeArrowheads="1" noChangeShapeType="1" noTextEdit="1"/>
              </p:cNvSpPr>
              <p:nvPr/>
            </p:nvSpPr>
            <p:spPr>
              <a:xfrm>
                <a:off x="722376" y="2281877"/>
                <a:ext cx="10753344" cy="1325436"/>
              </a:xfrm>
              <a:prstGeom prst="rect">
                <a:avLst/>
              </a:prstGeom>
              <a:blipFill rotWithShape="1">
                <a:blip r:embed="rId2"/>
                <a:stretch>
                  <a:fillRect l="-4" t="-24" r="-785" b="-345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0_1#c9c35bee4?pid=d9248e380&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（3）该小组成员又用4种不同方式培养酵母菌，其他培养条件相同，实验操作正确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数量增长曲线分别为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，如图3所示。</a:t>
                </a:r>
                <a:endParaRPr lang="en-US" altLang="zh-CN" sz="2000" dirty="0"/>
              </a:p>
            </p:txBody>
          </p:sp>
        </mc:Choice>
        <mc:Fallback>
          <p:sp>
            <p:nvSpPr>
              <p:cNvPr id="2" name="QO_5_BD.70_1#c9c35bee4?pid=d9248e380&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815" b="-5257"/>
                </a:stretch>
              </a:blipFill>
            </p:spPr>
            <p:txBody>
              <a:bodyPr/>
              <a:lstStyle/>
              <a:p>
                <a:r>
                  <a:rPr lang="zh-CN" altLang="en-US">
                    <a:noFill/>
                  </a:rPr>
                  <a:t> </a:t>
                </a:r>
              </a:p>
            </p:txBody>
          </p:sp>
        </mc:Fallback>
      </mc:AlternateContent>
      <p:pic>
        <p:nvPicPr>
          <p:cNvPr id="3" name="QO_5_BD.70_2#c9c35bee4?iti=7&amp;pid=d9248e38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71416" y="1961203"/>
            <a:ext cx="3255264"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70_3#c9c35bee4?iti=7&amp;pid=d9248e380&amp;color=0,0,0&amp;vtp=1&amp;bbb=1"/>
          <p:cNvSpPr/>
          <p:nvPr/>
        </p:nvSpPr>
        <p:spPr>
          <a:xfrm>
            <a:off x="5868860" y="371583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mc:AlternateContent xmlns:mc="http://schemas.openxmlformats.org/markup-compatibility/2006">
        <mc:Choice xmlns:a14="http://schemas.microsoft.com/office/drawing/2010/main" Requires="a14">
          <p:sp>
            <p:nvSpPr>
              <p:cNvPr id="5" name="QB_6_BD.71_1#bc04de060?pid=c9c35bee4&amp;color=0,0,0&amp;vtp=1&amp;bbb=1&amp;hb=1"/>
              <p:cNvSpPr/>
              <p:nvPr/>
            </p:nvSpPr>
            <p:spPr>
              <a:xfrm>
                <a:off x="722376" y="41329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①随着时间的推移，在一定空间中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组酵母菌种群数量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填“会”或“不会”）持续呈“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6_BD.71_1#bc04de060?pid=c9c35bee4&amp;color=0,0,0&amp;vtp=1&amp;bbb=1&amp;hb=1"/>
              <p:cNvSpPr>
                <a:spLocks noRot="1" noChangeAspect="1" noMove="1" noResize="1" noEditPoints="1" noAdjustHandles="1" noChangeArrowheads="1" noChangeShapeType="1" noTextEdit="1"/>
              </p:cNvSpPr>
              <p:nvPr/>
            </p:nvSpPr>
            <p:spPr>
              <a:xfrm>
                <a:off x="722376" y="4132903"/>
                <a:ext cx="10753344" cy="843153"/>
              </a:xfrm>
              <a:prstGeom prst="rect">
                <a:avLst/>
              </a:prstGeom>
              <a:blipFill rotWithShape="1">
                <a:blip r:embed="rId3"/>
                <a:stretch>
                  <a:fillRect l="-4" t="-38" r="-2279" b="-5399"/>
                </a:stretch>
              </a:blipFill>
            </p:spPr>
            <p:txBody>
              <a:bodyPr/>
              <a:lstStyle/>
              <a:p>
                <a:r>
                  <a:rPr lang="zh-CN" altLang="en-US">
                    <a:noFill/>
                  </a:rPr>
                  <a:t> </a:t>
                </a:r>
              </a:p>
            </p:txBody>
          </p:sp>
        </mc:Fallback>
      </mc:AlternateContent>
      <p:sp>
        <p:nvSpPr>
          <p:cNvPr id="6" name="QB_6_AN.72_1#bc04de060.blank?pid=c9c35bee4&amp;color=0,0,0&amp;vpa=27&amp;vtp=1&amp;bbb=1"/>
          <p:cNvSpPr/>
          <p:nvPr/>
        </p:nvSpPr>
        <p:spPr>
          <a:xfrm>
            <a:off x="6697726" y="4094803"/>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不会</a:t>
            </a:r>
            <a:endParaRPr lang="en-US" altLang="zh-CN" sz="2000" dirty="0"/>
          </a:p>
        </p:txBody>
      </p:sp>
      <p:sp>
        <p:nvSpPr>
          <p:cNvPr id="7" name="QB_6_AN.73_1#bc04de060.blank?pid=c9c35bee4&amp;color=0,0,0&amp;vpa=28&amp;vtp=1&amp;bbb=1"/>
          <p:cNvSpPr/>
          <p:nvPr/>
        </p:nvSpPr>
        <p:spPr>
          <a:xfrm>
            <a:off x="3017901" y="4532953"/>
            <a:ext cx="526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培养空间是有限的，酵母菌数量不能无限增长</a:t>
            </a:r>
            <a:endParaRPr lang="en-US" altLang="zh-CN" sz="2000" dirty="0"/>
          </a:p>
        </p:txBody>
      </p:sp>
      <mc:AlternateContent xmlns:mc="http://schemas.openxmlformats.org/markup-compatibility/2006">
        <mc:Choice xmlns:a14="http://schemas.microsoft.com/office/drawing/2010/main" Requires="a14">
          <p:sp>
            <p:nvSpPr>
              <p:cNvPr id="8" name="QB_6_AS.74_1#bc04de060?vop=1&amp;pid=c9c35bee4&amp;color=0,0,0&amp;vtp=1&amp;bbb=1&amp;hb=1"/>
              <p:cNvSpPr/>
              <p:nvPr/>
            </p:nvSpPr>
            <p:spPr>
              <a:xfrm>
                <a:off x="722376" y="4977453"/>
                <a:ext cx="10753344" cy="936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因为酵母菌培养的空间是有限的，即使每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更换一次培养液，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酵母菌数量也不能无限增长，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故随着时间的推移</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组酵母菌种群数量不会持续呈“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200" dirty="0"/>
              </a:p>
            </p:txBody>
          </p:sp>
        </mc:Choice>
        <mc:Fallback>
          <p:sp>
            <p:nvSpPr>
              <p:cNvPr id="8" name="QB_6_AS.74_1#bc04de060?vop=1&amp;pid=c9c35bee4&amp;color=0,0,0&amp;vtp=1&amp;bbb=1&amp;hb=1"/>
              <p:cNvSpPr>
                <a:spLocks noRot="1" noChangeAspect="1" noMove="1" noResize="1" noEditPoints="1" noAdjustHandles="1" noChangeArrowheads="1" noChangeShapeType="1" noTextEdit="1"/>
              </p:cNvSpPr>
              <p:nvPr/>
            </p:nvSpPr>
            <p:spPr>
              <a:xfrm>
                <a:off x="722376" y="4977453"/>
                <a:ext cx="10753344" cy="936879"/>
              </a:xfrm>
              <a:prstGeom prst="rect">
                <a:avLst/>
              </a:prstGeom>
              <a:blipFill rotWithShape="1">
                <a:blip r:embed="rId4"/>
                <a:stretch>
                  <a:fillRect l="-4" t="-34" r="-2953" b="-57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b3f17ea28?vop=1&amp;pid=8279a7a6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栖息地面积足够大，是有利于种群增长表现为“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”形曲线的原因，A不符合题意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育期的个体足够多会导致出生率较大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，这是种群数量增长表现为“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”形增长发生在环境资源不受限制的理想状态下，如食物充裕、空间充足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、气候适宜且没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有天敌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，若存在天敌或竞争者，则种群不能长期以“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”形曲线增长，C符合题意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；每个季节都有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充足的食物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，是有利于种群数量表现为“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”形增长的原因，D不符合题意。</a:t>
                </a:r>
                <a:endParaRPr lang="en-US" altLang="zh-CN" sz="2200" dirty="0"/>
              </a:p>
            </p:txBody>
          </p:sp>
        </mc:Choice>
        <mc:Fallback>
          <p:sp>
            <p:nvSpPr>
              <p:cNvPr id="2" name="QC_5_AS.3_1#b3f17ea28?vop=1&amp;pid=8279a7a69&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28"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75_1#39908b0d0?pid=c9c35bee4&amp;color=0,0,0&amp;vtp=1&amp;bt=1&amp;bbb=1&amp;hb=1"/>
              <p:cNvSpPr/>
              <p:nvPr/>
            </p:nvSpPr>
            <p:spPr>
              <a:xfrm>
                <a:off x="722376" y="969264"/>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组的处理方式很可能为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组中接种酵母菌的量增加一倍，则与增加前相比，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填“增大”“不变”或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组摇床培养种群数量比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75_1#39908b0d0?pid=c9c35bee4&amp;color=0,0,0&amp;vtp=1&amp;bt=1&amp;bbb=1&amp;hb=1"/>
              <p:cNvSpPr>
                <a:spLocks noRot="1" noChangeAspect="1" noMove="1" noResize="1" noEditPoints="1" noAdjustHandles="1" noChangeArrowheads="1" noChangeShapeType="1" noTextEdit="1"/>
              </p:cNvSpPr>
              <p:nvPr/>
            </p:nvSpPr>
            <p:spPr>
              <a:xfrm>
                <a:off x="722376" y="969264"/>
                <a:ext cx="10753344" cy="1770253"/>
              </a:xfrm>
              <a:prstGeom prst="rect">
                <a:avLst/>
              </a:prstGeom>
              <a:blipFill rotWithShape="1">
                <a:blip r:embed="rId1"/>
                <a:stretch>
                  <a:fillRect l="-4" t="-14" r="-998" b="-2576"/>
                </a:stretch>
              </a:blipFill>
            </p:spPr>
            <p:txBody>
              <a:bodyPr/>
              <a:lstStyle/>
              <a:p>
                <a:r>
                  <a:rPr lang="zh-CN" altLang="en-US">
                    <a:noFill/>
                  </a:rPr>
                  <a:t> </a:t>
                </a:r>
              </a:p>
            </p:txBody>
          </p:sp>
        </mc:Fallback>
      </mc:AlternateContent>
      <p:sp>
        <p:nvSpPr>
          <p:cNvPr id="3" name="QB_6_AN.76_1#39908b0d0.blank?pid=c9c35bee4&amp;color=0,0,0&amp;vpa=29&amp;vtp=1&amp;bbb=1"/>
          <p:cNvSpPr/>
          <p:nvPr/>
        </p:nvSpPr>
        <p:spPr>
          <a:xfrm>
            <a:off x="3667189" y="931164"/>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不更换培养液且静置培养</a:t>
            </a:r>
            <a:endParaRPr lang="en-US" altLang="zh-CN" sz="2000" dirty="0"/>
          </a:p>
        </p:txBody>
      </p:sp>
      <p:sp>
        <p:nvSpPr>
          <p:cNvPr id="4" name="QB_6_AN.77_1#39908b0d0.blank?pid=c9c35bee4&amp;color=0,0,0&amp;vpa=30&amp;vtp=1&amp;bbb=1"/>
          <p:cNvSpPr/>
          <p:nvPr/>
        </p:nvSpPr>
        <p:spPr>
          <a:xfrm>
            <a:off x="7408672" y="1401064"/>
            <a:ext cx="692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不变</a:t>
            </a:r>
            <a:endParaRPr lang="en-US" altLang="zh-CN" sz="2000" dirty="0"/>
          </a:p>
        </p:txBody>
      </p:sp>
      <mc:AlternateContent xmlns:mc="http://schemas.openxmlformats.org/markup-compatibility/2006">
        <mc:Choice xmlns:a14="http://schemas.microsoft.com/office/drawing/2010/main" Requires="a14">
          <p:sp>
            <p:nvSpPr>
              <p:cNvPr id="5" name="QB_6_AN.78_1#39908b0d0.blank?pid=c9c35bee4&amp;color=0,0,0&amp;vpa=31&amp;vtp=1&amp;bbb=1&amp;hb=1"/>
              <p:cNvSpPr/>
              <p:nvPr/>
            </p:nvSpPr>
            <p:spPr>
              <a:xfrm>
                <a:off x="722377" y="1858264"/>
                <a:ext cx="10749631" cy="865759"/>
              </a:xfrm>
              <a:prstGeom prst="rect">
                <a:avLst/>
              </a:prstGeom>
              <a:noFill/>
            </p:spPr>
            <p:txBody>
              <a:bodyPr wrap="square" lIns="0" tIns="0" rIns="0" bIns="0" rtlCol="0" anchor="t"/>
              <a:lstStyle/>
              <a:p>
                <a:pPr latinLnBrk="1">
                  <a:lnSpc>
                    <a:spcPts val="356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𝐜</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组摇床培养可以增加培养液溶氧量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65"/>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让营养物质与酵母菌的接触更充分</a:t>
                </a:r>
                <a:endParaRPr lang="en-US" altLang="zh-CN" sz="100" dirty="0"/>
              </a:p>
            </p:txBody>
          </p:sp>
        </mc:Choice>
        <mc:Fallback>
          <p:sp>
            <p:nvSpPr>
              <p:cNvPr id="5" name="QB_6_AN.78_1#39908b0d0.blank?pid=c9c35bee4&amp;color=0,0,0&amp;vpa=31&amp;vtp=1&amp;bbb=1&amp;hb=1"/>
              <p:cNvSpPr>
                <a:spLocks noRot="1" noChangeAspect="1" noMove="1" noResize="1" noEditPoints="1" noAdjustHandles="1" noChangeArrowheads="1" noChangeShapeType="1" noTextEdit="1"/>
              </p:cNvSpPr>
              <p:nvPr/>
            </p:nvSpPr>
            <p:spPr>
              <a:xfrm>
                <a:off x="722377" y="1858264"/>
                <a:ext cx="10749631" cy="865759"/>
              </a:xfrm>
              <a:prstGeom prst="rect">
                <a:avLst/>
              </a:prstGeom>
              <a:blipFill rotWithShape="1">
                <a:blip r:embed="rId2"/>
                <a:stretch>
                  <a:fillRect l="-4" t="-29" r="1" b="-45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79_1#39908b0d0?vop=1&amp;pid=c9c35bee4&amp;color=0,0,0&amp;vtp=1&amp;bbb=1&amp;hb=1"/>
              <p:cNvSpPr/>
              <p:nvPr/>
            </p:nvSpPr>
            <p:spPr>
              <a:xfrm>
                <a:off x="722376" y="2749550"/>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为对照组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值最小，应该是不更换培养液且静置培养。环境容纳量即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定环境所能维持的种群最大数量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。环境容纳量主要受资源、空间、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气候和天敌等环境因素的影响，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环境条件不发生改变时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值基本不变，因此若在对照组中接种酵母菌的量增加一倍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，则与增加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前相比</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值不变</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组摇床培养种群数量比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组多的原因是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组摇床培养可以增加培养液溶氧量，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同时让营养物质与酵母菌的接触更充分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，有利于种群数量增长。</a:t>
                </a:r>
                <a:endParaRPr lang="en-US" altLang="zh-CN" sz="2200" dirty="0"/>
              </a:p>
            </p:txBody>
          </p:sp>
        </mc:Choice>
        <mc:Fallback>
          <p:sp>
            <p:nvSpPr>
              <p:cNvPr id="6" name="QB_6_AS.79_1#39908b0d0?vop=1&amp;pid=c9c35bee4&amp;color=0,0,0&amp;vtp=1&amp;bbb=1&amp;hb=1"/>
              <p:cNvSpPr>
                <a:spLocks noRot="1" noChangeAspect="1" noMove="1" noResize="1" noEditPoints="1" noAdjustHandles="1" noChangeArrowheads="1" noChangeShapeType="1" noTextEdit="1"/>
              </p:cNvSpPr>
              <p:nvPr/>
            </p:nvSpPr>
            <p:spPr>
              <a:xfrm>
                <a:off x="722376" y="2749550"/>
                <a:ext cx="10753344" cy="2265934"/>
              </a:xfrm>
              <a:prstGeom prst="rect">
                <a:avLst/>
              </a:prstGeom>
              <a:blipFill rotWithShape="1">
                <a:blip r:embed="rId3"/>
                <a:stretch>
                  <a:fillRect l="-4" r="-2764" b="-20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80_1#cfcf34351?htil=12&amp;pid=259d679f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27179" y="1054295"/>
            <a:ext cx="2834640"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80_2#cfcf34351?htil=12&amp;pid=259d679fb&amp;color=0,0,0&amp;vtp=1&amp;bt=1&amp;bbb=1&amp;hb=1"/>
          <p:cNvSpPr/>
          <p:nvPr/>
        </p:nvSpPr>
        <p:spPr>
          <a:xfrm>
            <a:off x="722376" y="972000"/>
            <a:ext cx="77815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［湖北武汉华中师大附中2025高二期末］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为了合理开发渔业资源，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研究者构建生态学模型，探究岩龙虾种群出生率和死亡率与其数量的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动态关系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1_1#cfcf34351.bracket?pid=259d679fb&amp;color=0,0,0&amp;vpa=32&amp;vtp=1"/>
          <p:cNvSpPr/>
          <p:nvPr/>
        </p:nvSpPr>
        <p:spPr>
          <a:xfrm>
            <a:off x="548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80_3#cfcf34351.choices?htil=12&amp;pid=259d679fb&amp;color=0,0,0&amp;vtp=1&amp;bbb=1"/>
              <p:cNvSpPr/>
              <p:nvPr/>
            </p:nvSpPr>
            <p:spPr>
              <a:xfrm>
                <a:off x="722376" y="2334074"/>
                <a:ext cx="77815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A.种群数量从A到B的过程中，种群年龄结构为稳定型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.种群数量从A到B的过程中，岩龙虾种群数量呈“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.据图可知，该模型中岩龙虾种群的环境容纳量约为50只</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.岩龙虾种群数量从A到B的过程中，种内竞争逐渐加剧</a:t>
                </a:r>
                <a:endParaRPr lang="en-US" altLang="zh-CN" sz="2000" dirty="0"/>
              </a:p>
            </p:txBody>
          </p:sp>
        </mc:Choice>
        <mc:Fallback>
          <p:sp>
            <p:nvSpPr>
              <p:cNvPr id="5" name="QC_5_BD.80_3#cfcf34351.choices?htil=12&amp;pid=259d679fb&amp;color=0,0,0&amp;vtp=1&amp;bbb=1"/>
              <p:cNvSpPr>
                <a:spLocks noRot="1" noChangeAspect="1" noMove="1" noResize="1" noEditPoints="1" noAdjustHandles="1" noChangeArrowheads="1" noChangeShapeType="1" noTextEdit="1"/>
              </p:cNvSpPr>
              <p:nvPr/>
            </p:nvSpPr>
            <p:spPr>
              <a:xfrm>
                <a:off x="722376" y="2334074"/>
                <a:ext cx="7781544" cy="1796034"/>
              </a:xfrm>
              <a:prstGeom prst="rect">
                <a:avLst/>
              </a:prstGeom>
              <a:blipFill rotWithShape="1">
                <a:blip r:embed="rId2"/>
                <a:stretch>
                  <a:fillRect l="-5"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82_1#cfcf34351?vop=1&amp;pid=259d679fb&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82_2#cfcf34351?vop=1&amp;pid=259d679f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26864" y="1511300"/>
            <a:ext cx="2935224" cy="38587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c65a9fb17?pid=8279a7a6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2.数学模型是用来描述一个系统或它的性质的数学形式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，关于种群增长的数学模型有曲线图和数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学方程式等形式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。下列关于种群的“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c65a9fb17?pid=8279a7a69&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5_AN.5_1#c65a9fb17.bracket?pid=8279a7a69&amp;color=0,0,0&amp;vpa=2&amp;vtp=1"/>
          <p:cNvSpPr/>
          <p:nvPr/>
        </p:nvSpPr>
        <p:spPr>
          <a:xfrm>
            <a:off x="8620189"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_2#c65a9fb17?htil=1&amp;pid=8279a7a6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323405" y="1951677"/>
            <a:ext cx="1719072"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_3#c65a9fb17.choices?htil=1&amp;pid=8279a7a69&amp;color=0,0,0&amp;vtp=1&amp;bbb=1"/>
              <p:cNvSpPr/>
              <p:nvPr/>
            </p:nvSpPr>
            <p:spPr>
              <a:xfrm>
                <a:off x="722376" y="1824677"/>
                <a:ext cx="8906256"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A.数学增长曲线比数学公式更能直观反映种群数量的增长趋势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值，只是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值较大，图中没有表示出来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.用数学公式表示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年后种群数量为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”形增长模型中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的含义为该种群数量相当于前一年种群数量的倍数</a:t>
                </a:r>
                <a:endParaRPr lang="en-US" altLang="zh-CN" sz="2000" dirty="0"/>
              </a:p>
            </p:txBody>
          </p:sp>
        </mc:Choice>
        <mc:Fallback>
          <p:sp>
            <p:nvSpPr>
              <p:cNvPr id="5" name="QC_5_BD.4_3#c65a9fb17.choices?htil=1&amp;pid=8279a7a69&amp;color=0,0,0&amp;vtp=1&amp;bbb=1"/>
              <p:cNvSpPr>
                <a:spLocks noRot="1" noChangeAspect="1" noMove="1" noResize="1" noEditPoints="1" noAdjustHandles="1" noChangeArrowheads="1" noChangeShapeType="1" noTextEdit="1"/>
              </p:cNvSpPr>
              <p:nvPr/>
            </p:nvSpPr>
            <p:spPr>
              <a:xfrm>
                <a:off x="722376" y="1824677"/>
                <a:ext cx="8906256" cy="1782953"/>
              </a:xfrm>
              <a:prstGeom prst="rect">
                <a:avLst/>
              </a:prstGeom>
              <a:blipFill rotWithShape="1">
                <a:blip r:embed="rId3"/>
                <a:stretch>
                  <a:fillRect l="-4" t="-18" r="1" b="-25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c65a9fb17?vop=1&amp;pid=8279a7a69&amp;color=0,0,0&amp;vtp=1&amp;bt=1&amp;bbb=1&amp;hb=1"/>
              <p:cNvSpPr/>
              <p:nvPr/>
            </p:nvSpPr>
            <p:spPr>
              <a:xfrm>
                <a:off x="722376" y="972000"/>
                <a:ext cx="10753344" cy="1401953"/>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数学公式能准确反映种群数量的变化但不够直观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，而数学增长曲线更能直观地反映种群数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量变化的趋势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”形增长的种群没有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为该种群起始数量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为时间</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表示该种群数量相当于前一年种群数量的倍数，则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年后种群数量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，C、D正确。</a:t>
                </a:r>
                <a:endParaRPr lang="en-US" altLang="zh-CN" sz="2200" dirty="0"/>
              </a:p>
            </p:txBody>
          </p:sp>
        </mc:Choice>
        <mc:Fallback>
          <p:sp>
            <p:nvSpPr>
              <p:cNvPr id="2" name="QC_5_AS.6_1#c65a9fb17?vop=1&amp;pid=8279a7a69&amp;color=0,0,0&amp;vtp=1&amp;bt=1&amp;bbb=1&amp;hb=1"/>
              <p:cNvSpPr>
                <a:spLocks noRot="1" noChangeAspect="1" noMove="1" noResize="1" noEditPoints="1" noAdjustHandles="1" noChangeArrowheads="1" noChangeShapeType="1" noTextEdit="1"/>
              </p:cNvSpPr>
              <p:nvPr/>
            </p:nvSpPr>
            <p:spPr>
              <a:xfrm>
                <a:off x="722376" y="972000"/>
                <a:ext cx="10753344" cy="1401953"/>
              </a:xfrm>
              <a:prstGeom prst="rect">
                <a:avLst/>
              </a:prstGeom>
              <a:blipFill rotWithShape="1">
                <a:blip r:embed="rId1"/>
                <a:stretch>
                  <a:fillRect l="-4" t="-32" r="-1039" b="-32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16cc5c1ed?htil=2&amp;pid=70d0f02b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18897" y="1054295"/>
            <a:ext cx="2587752"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7_2#16cc5c1ed?htil=2&amp;pid=70d0f02b4&amp;color=0,0,0&amp;vtp=1&amp;bt=1&amp;bbb=1&amp;hb=1"/>
              <p:cNvSpPr/>
              <p:nvPr/>
            </p:nvSpPr>
            <p:spPr>
              <a:xfrm>
                <a:off x="722376" y="972000"/>
                <a:ext cx="8028432"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［湖北武汉华中师大附中2025高二期末］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如图所示为种群“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7_2#16cc5c1ed?htil=2&amp;pid=70d0f02b4&amp;color=0,0,0&amp;vtp=1&amp;bt=1&amp;bbb=1&amp;hb=1"/>
              <p:cNvSpPr>
                <a:spLocks noRot="1" noChangeAspect="1" noMove="1" noResize="1" noEditPoints="1" noAdjustHandles="1" noChangeArrowheads="1" noChangeShapeType="1" noTextEdit="1"/>
              </p:cNvSpPr>
              <p:nvPr/>
            </p:nvSpPr>
            <p:spPr>
              <a:xfrm>
                <a:off x="722376" y="972000"/>
                <a:ext cx="8028432" cy="843153"/>
              </a:xfrm>
              <a:prstGeom prst="rect">
                <a:avLst/>
              </a:prstGeom>
              <a:blipFill rotWithShape="1">
                <a:blip r:embed="rId2"/>
                <a:stretch>
                  <a:fillRect l="-5" t="-53" r="-698" b="-5384"/>
                </a:stretch>
              </a:blipFill>
            </p:spPr>
            <p:txBody>
              <a:bodyPr/>
              <a:lstStyle/>
              <a:p>
                <a:r>
                  <a:rPr lang="zh-CN" altLang="en-US">
                    <a:noFill/>
                  </a:rPr>
                  <a:t> </a:t>
                </a:r>
              </a:p>
            </p:txBody>
          </p:sp>
        </mc:Fallback>
      </mc:AlternateContent>
      <p:sp>
        <p:nvSpPr>
          <p:cNvPr id="4" name="QC_5_AN.8_1#16cc5c1ed.bracket?pid=70d0f02b4&amp;color=0,0,0&amp;vpa=3&amp;vtp=1"/>
          <p:cNvSpPr/>
          <p:nvPr/>
        </p:nvSpPr>
        <p:spPr>
          <a:xfrm>
            <a:off x="3716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7_3#16cc5c1ed.choices?htil=2&amp;pid=70d0f02b4&amp;color=0,0,0&amp;vtp=1&amp;bbb=1"/>
              <p:cNvSpPr/>
              <p:nvPr/>
            </p:nvSpPr>
            <p:spPr>
              <a:xfrm>
                <a:off x="722376" y="1824677"/>
                <a:ext cx="802843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值是环境容纳量，一般不随环境的变化而改变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段出生率大于死亡率，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点出生率约等于死亡率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.防治虫害时往往选择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点所对应的时刻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点附近捕捞可以持续获得较大的鱼产量</a:t>
                </a:r>
                <a:endParaRPr lang="en-US" altLang="zh-CN" sz="2000" dirty="0"/>
              </a:p>
            </p:txBody>
          </p:sp>
        </mc:Choice>
        <mc:Fallback>
          <p:sp>
            <p:nvSpPr>
              <p:cNvPr id="5" name="QC_5_BD.7_3#16cc5c1ed.choices?htil=2&amp;pid=70d0f02b4&amp;color=0,0,0&amp;vtp=1&amp;bbb=1"/>
              <p:cNvSpPr>
                <a:spLocks noRot="1" noChangeAspect="1" noMove="1" noResize="1" noEditPoints="1" noAdjustHandles="1" noChangeArrowheads="1" noChangeShapeType="1" noTextEdit="1"/>
              </p:cNvSpPr>
              <p:nvPr/>
            </p:nvSpPr>
            <p:spPr>
              <a:xfrm>
                <a:off x="722376" y="1824677"/>
                <a:ext cx="8028432" cy="1796034"/>
              </a:xfrm>
              <a:prstGeom prst="rect">
                <a:avLst/>
              </a:prstGeom>
              <a:blipFill rotWithShape="1">
                <a:blip r:embed="rId3"/>
                <a:stretch>
                  <a:fillRect l="-5" t="-18" r="6"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16cc5c1ed?vop=1&amp;pid=70d0f02b4&amp;color=0,0,0&amp;vtp=1&amp;bt=1&amp;bbb=1&amp;hb=1"/>
              <p:cNvSpPr/>
              <p:nvPr/>
            </p:nvSpPr>
            <p:spPr>
              <a:xfrm>
                <a:off x="722376" y="972000"/>
                <a:ext cx="10753344" cy="3205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值是环境容纳量，它会受到环境因素的影响，如食物、空间、气候等条件改变时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，A错误。在种群“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段种群数量不断增加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，说明出生率大于死亡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值，即环境容纳量，此时种群数量相对稳定，出生率约等于死亡率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。防治害虫的最佳时期应选择在种群数量增长初期，种群数量较少的时候进行，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且越早越好，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此时害虫数量增长慢</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点时害虫种群增长速率达到最大，防治难度和成本都会增加，C错误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点时种群数量达到</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，增长速率最大，要持续获得较大的鱼产量，应该使捕捞后的数量在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5_AS.9_1#16cc5c1ed?vop=1&amp;pid=70d0f02b4&amp;color=0,0,0&amp;vtp=1&amp;bt=1&amp;bbb=1&amp;hb=1"/>
              <p:cNvSpPr>
                <a:spLocks noRot="1" noChangeAspect="1" noMove="1" noResize="1" noEditPoints="1" noAdjustHandles="1" noChangeArrowheads="1" noChangeShapeType="1" noTextEdit="1"/>
              </p:cNvSpPr>
              <p:nvPr/>
            </p:nvSpPr>
            <p:spPr>
              <a:xfrm>
                <a:off x="722376" y="972000"/>
                <a:ext cx="10753344" cy="3205734"/>
              </a:xfrm>
              <a:prstGeom prst="rect">
                <a:avLst/>
              </a:prstGeom>
              <a:blipFill rotWithShape="1">
                <a:blip r:embed="rId1"/>
                <a:stretch>
                  <a:fillRect l="-4" t="-14" r="-2764" b="-1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1#8496161dd?htil=3&amp;pid=70d0f02b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87610" y="1054295"/>
            <a:ext cx="2724912"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0_2#8496161dd?htil=3&amp;pid=70d0f02b4&amp;color=0,0,0&amp;vtp=1&amp;bt=1&amp;bbb=1&amp;hb=1"/>
          <p:cNvSpPr/>
          <p:nvPr/>
        </p:nvSpPr>
        <p:spPr>
          <a:xfrm>
            <a:off x="722376" y="972000"/>
            <a:ext cx="789127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如图为某动物迁入新环境后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年平均增长速率与时间的关系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，经调查在第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5年时该种群的数量为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1_1#8496161dd.bracket?pid=70d0f02b4&amp;color=0,0,0&amp;vpa=4&amp;vtp=1"/>
          <p:cNvSpPr/>
          <p:nvPr/>
        </p:nvSpPr>
        <p:spPr>
          <a:xfrm>
            <a:off x="41863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0_3#8496161dd.choices?htil=3&amp;pid=70d0f02b4&amp;color=0,0,0&amp;vtp=1&amp;bbb=1"/>
              <p:cNvSpPr/>
              <p:nvPr/>
            </p:nvSpPr>
            <p:spPr>
              <a:xfrm>
                <a:off x="722376" y="2281877"/>
                <a:ext cx="7891272"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A.该动物迁入新环境后，其种群数量呈“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.理论上该种群在此环境中的环境容纳量约为1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.第5年到第9年间，该动物种群的数量在逐渐减少</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.该动物在新环境中能达到的最大数量为2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000只</a:t>
                </a:r>
                <a:endParaRPr lang="en-US" altLang="zh-CN" sz="2000" dirty="0"/>
              </a:p>
            </p:txBody>
          </p:sp>
        </mc:Choice>
        <mc:Fallback>
          <p:sp>
            <p:nvSpPr>
              <p:cNvPr id="5" name="QC_5_BD.10_3#8496161dd.choices?htil=3&amp;pid=70d0f02b4&amp;color=0,0,0&amp;vtp=1&amp;bbb=1"/>
              <p:cNvSpPr>
                <a:spLocks noRot="1" noChangeAspect="1" noMove="1" noResize="1" noEditPoints="1" noAdjustHandles="1" noChangeArrowheads="1" noChangeShapeType="1" noTextEdit="1"/>
              </p:cNvSpPr>
              <p:nvPr/>
            </p:nvSpPr>
            <p:spPr>
              <a:xfrm>
                <a:off x="722376" y="2281877"/>
                <a:ext cx="7891272" cy="1782953"/>
              </a:xfrm>
              <a:prstGeom prst="rect">
                <a:avLst/>
              </a:prstGeom>
              <a:blipFill rotWithShape="1">
                <a:blip r:embed="rId2"/>
                <a:stretch>
                  <a:fillRect l="-5" t="-18" r="6" b="-25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8630</Words>
  <Application>WPS 演示</Application>
  <PresentationFormat>宽屏</PresentationFormat>
  <Paragraphs>398</Paragraphs>
  <Slides>43</Slides>
  <Notes>43</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43</vt:i4>
      </vt:variant>
    </vt:vector>
  </HeadingPairs>
  <TitlesOfParts>
    <vt:vector size="6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Cambria Math</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2025-07-30T04:45:00Z</dcterms:created>
  <dcterms:modified xsi:type="dcterms:W3CDTF">2025-08-04T09:37:49Z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B50A87ADEF784A27B7C94045706EC750_12</vt:lpwstr>
  </property>
  <property fmtid="{D5CDD505-2E9C-101B-9397-08002B2CF9AE}" pid="3" name="KSOProductBuildVer">
    <vt:lpwstr>2052-12.1.0.21915</vt:lpwstr>
  </property>
</Properties>
</file>