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745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6e0ce594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利用数学模型分析种群数量变化</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22.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9.xml"/><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3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9.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9.xml"/><Relationship Id="rId2" Type="http://schemas.openxmlformats.org/officeDocument/2006/relationships/image" Target="../media/image13.jpe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b5f0345ea?pid=1583414a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如图表示生物科技工作者对一个孤岛上某动物种群的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数量是前一年种群数量的倍数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进行了13年的连续研究后绘制的曲线。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b5f0345ea?pid=1583414a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4_AN.12_1#b5f0345ea.bracket?pid=1583414a4&amp;color=0,0,0&amp;vpa=4&amp;vtp=1"/>
          <p:cNvSpPr/>
          <p:nvPr/>
        </p:nvSpPr>
        <p:spPr>
          <a:xfrm>
            <a:off x="10723626"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1_2#b5f0345ea?htil=4&amp;pid=1583414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7246" y="1951678"/>
            <a:ext cx="3584448"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1_3#b5f0345ea.choices?htil=4&amp;pid=1583414a4&amp;color=0,0,0&amp;vtp=1&amp;bbb=1&amp;hb=1"/>
              <p:cNvSpPr/>
              <p:nvPr/>
            </p:nvSpPr>
            <p:spPr>
              <a:xfrm>
                <a:off x="722376" y="1824678"/>
                <a:ext cx="704088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A.从开始研究到第5年，该种群的数量先不变后下降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年该种群的增长率不变，呈“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.第10年的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，因此第10年该种群的数量是第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9年的一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.从第11年开始该种群数量不断上升，到第13年达到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p:txBody>
          </p:sp>
        </mc:Choice>
        <mc:Fallback>
          <p:sp>
            <p:nvSpPr>
              <p:cNvPr id="5" name="QC_4_BD.11_3#b5f0345ea.choices?htil=4&amp;pid=1583414a4&amp;color=0,0,0&amp;vtp=1&amp;bbb=1&amp;hb=1"/>
              <p:cNvSpPr>
                <a:spLocks noRot="1" noChangeAspect="1" noMove="1" noResize="1" noEditPoints="1" noAdjustHandles="1" noChangeArrowheads="1" noChangeShapeType="1" noTextEdit="1"/>
              </p:cNvSpPr>
              <p:nvPr/>
            </p:nvSpPr>
            <p:spPr>
              <a:xfrm>
                <a:off x="722376" y="1824678"/>
                <a:ext cx="7040880" cy="2253234"/>
              </a:xfrm>
              <a:prstGeom prst="rect">
                <a:avLst/>
              </a:prstGeom>
              <a:blipFill rotWithShape="1">
                <a:blip r:embed="rId3"/>
                <a:stretch>
                  <a:fillRect l="-5" t="-14" r="5"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13_1#b5f0345ea?vop=1&amp;pid=1583414a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13_2#b5f0345ea?vop=1&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86784" y="1511300"/>
            <a:ext cx="4206240"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4_1#da4c1fc62?pid=1583414a4&amp;color=0,0,0&amp;vtp=1&amp;bt=1&amp;bbb=1&amp;hb=1"/>
              <p:cNvSpPr/>
              <p:nvPr/>
            </p:nvSpPr>
            <p:spPr>
              <a:xfrm>
                <a:off x="722376" y="972000"/>
                <a:ext cx="10753344" cy="150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科学家研究某区域中田鼠的种群数量变化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，得到该种群在数年内的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出生率和死亡率的比值曲线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出生率</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死亡率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分别为曲线的高、低点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不考虑迁入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4_1#da4c1fc62?pid=1583414a4&amp;color=0,0,0&amp;vtp=1&amp;bt=1&amp;bbb=1&amp;hb=1"/>
              <p:cNvSpPr>
                <a:spLocks noRot="1" noChangeAspect="1" noMove="1" noResize="1" noEditPoints="1" noAdjustHandles="1" noChangeArrowheads="1" noChangeShapeType="1" noTextEdit="1"/>
              </p:cNvSpPr>
              <p:nvPr/>
            </p:nvSpPr>
            <p:spPr>
              <a:xfrm>
                <a:off x="722376" y="972000"/>
                <a:ext cx="10753344" cy="1503553"/>
              </a:xfrm>
              <a:prstGeom prst="rect">
                <a:avLst/>
              </a:prstGeom>
              <a:blipFill rotWithShape="1">
                <a:blip r:embed="rId1"/>
                <a:stretch>
                  <a:fillRect l="-4" t="-30" b="-3019"/>
                </a:stretch>
              </a:blipFill>
            </p:spPr>
            <p:txBody>
              <a:bodyPr/>
              <a:lstStyle/>
              <a:p>
                <a:r>
                  <a:rPr lang="zh-CN" altLang="en-US">
                    <a:noFill/>
                  </a:rPr>
                  <a:t> </a:t>
                </a:r>
              </a:p>
            </p:txBody>
          </p:sp>
        </mc:Fallback>
      </mc:AlternateContent>
      <p:sp>
        <p:nvSpPr>
          <p:cNvPr id="3" name="QC_4_AN.15_1#da4c1fc62.bracket?pid=1583414a4&amp;color=0,0,0&amp;vpa=5&amp;vtp=1"/>
          <p:cNvSpPr/>
          <p:nvPr/>
        </p:nvSpPr>
        <p:spPr>
          <a:xfrm>
            <a:off x="6256401" y="2070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4_2#da4c1fc62?pid=1583414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09160" y="2614109"/>
            <a:ext cx="27797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4_3#da4c1fc62.choices?pid=1583414a4&amp;color=0,0,0&amp;vtp=1&amp;bbb=1"/>
              <p:cNvSpPr/>
              <p:nvPr/>
            </p:nvSpPr>
            <p:spPr>
              <a:xfrm>
                <a:off x="722376" y="444290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，该种群的死亡率一定逐渐增加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时种群数量最小</a:t>
                </a:r>
                <a:endParaRPr lang="en-US" altLang="zh-CN" sz="2000" dirty="0"/>
              </a:p>
            </p:txBody>
          </p:sp>
        </mc:Choice>
        <mc:Fallback>
          <p:sp>
            <p:nvSpPr>
              <p:cNvPr id="5" name="QC_4_BD.14_3#da4c1fc62.choices?pid=1583414a4&amp;color=0,0,0&amp;vtp=1&amp;bbb=1"/>
              <p:cNvSpPr>
                <a:spLocks noRot="1" noChangeAspect="1" noMove="1" noResize="1" noEditPoints="1" noAdjustHandles="1" noChangeArrowheads="1" noChangeShapeType="1" noTextEdit="1"/>
              </p:cNvSpPr>
              <p:nvPr/>
            </p:nvSpPr>
            <p:spPr>
              <a:xfrm>
                <a:off x="722376" y="4442909"/>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6_1#da4c1fc62?vop=1&amp;pid=1583414a4&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”形增长是倍数增长，增长率保持不变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种群增长率在改变，不符合“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，种群数量会越来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时出生率等于死亡率，“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”形增长的种群数量先增加到达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，田鼠的种群出生率与死亡率比值大于1，说明出生率大于死亡率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该种群的死亡率是否逐渐增加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出生率与死亡率比值小于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1，即出生率小于死亡率，种群数量继续减少，因此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是最小的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16_1#da4c1fc62?vop=1&amp;pid=1583414a4&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2155"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c7667ee1e?pid=1583414a4&amp;color=0,0,0&amp;vtp=1&amp;bt=1&amp;bbb=1&amp;hb=1"/>
              <p:cNvSpPr/>
              <p:nvPr/>
            </p:nvSpPr>
            <p:spPr>
              <a:xfrm>
                <a:off x="722376" y="972000"/>
                <a:ext cx="10753344" cy="1338453"/>
              </a:xfrm>
              <a:prstGeom prst="rect">
                <a:avLst/>
              </a:prstGeom>
              <a:noFill/>
            </p:spPr>
            <p:txBody>
              <a:bodyPr wrap="none" lIns="0" tIns="0" rIns="0" bIns="0" rtlCol="0" anchor="t"/>
              <a:lstStyle/>
              <a:p>
                <a:pPr algn="l" latinLnBrk="1">
                  <a:lnSpc>
                    <a:spcPts val="3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在资源和生存空间有限的条件下，某种群的增长速率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为瞬时增长率（常数）、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为某时期种群的数量、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7_1#c7667ee1e?pid=1583414a4&amp;color=0,0,0&amp;vtp=1&amp;bt=1&amp;bbb=1&amp;hb=1"/>
              <p:cNvSpPr>
                <a:spLocks noRot="1" noChangeAspect="1" noMove="1" noResize="1" noEditPoints="1" noAdjustHandles="1" noChangeArrowheads="1" noChangeShapeType="1" noTextEdit="1"/>
              </p:cNvSpPr>
              <p:nvPr/>
            </p:nvSpPr>
            <p:spPr>
              <a:xfrm>
                <a:off x="722376" y="972000"/>
                <a:ext cx="10753344" cy="1338453"/>
              </a:xfrm>
              <a:prstGeom prst="rect">
                <a:avLst/>
              </a:prstGeom>
              <a:blipFill rotWithShape="1">
                <a:blip r:embed="rId1"/>
                <a:stretch>
                  <a:fillRect l="-4" t="-34" r="-2545" b="-3392"/>
                </a:stretch>
              </a:blipFill>
            </p:spPr>
            <p:txBody>
              <a:bodyPr/>
              <a:lstStyle/>
              <a:p>
                <a:r>
                  <a:rPr lang="zh-CN" altLang="en-US">
                    <a:noFill/>
                  </a:rPr>
                  <a:t> </a:t>
                </a:r>
              </a:p>
            </p:txBody>
          </p:sp>
        </mc:Fallback>
      </mc:AlternateContent>
      <p:sp>
        <p:nvSpPr>
          <p:cNvPr id="3" name="QC_4_AN.18_1#c7667ee1e.bracket?pid=1583414a4&amp;color=0,0,0&amp;vpa=6&amp;vtp=1"/>
          <p:cNvSpPr/>
          <p:nvPr/>
        </p:nvSpPr>
        <p:spPr>
          <a:xfrm>
            <a:off x="922401" y="19054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17_2#c7667ee1e.choices?pid=1583414a4&amp;color=0,0,0&amp;vtp=1&amp;bbb=1"/>
              <p:cNvSpPr/>
              <p:nvPr/>
            </p:nvSpPr>
            <p:spPr>
              <a:xfrm>
                <a:off x="722376" y="2313501"/>
                <a:ext cx="10753344" cy="1231773"/>
              </a:xfrm>
              <a:prstGeom prst="rect">
                <a:avLst/>
              </a:prstGeom>
              <a:noFill/>
            </p:spPr>
            <p:txBody>
              <a:bodyPr wrap="none" lIns="0" tIns="0" rIns="0" bIns="0" rtlCol="0" anchor="t"/>
              <a:lstStyle/>
              <a:p>
                <a:pPr latinLnBrk="1">
                  <a:lnSpc>
                    <a:spcPts val="51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A.该种群的数量呈现“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可表示种群对资源的利用量</a:t>
                </a:r>
                <a:endParaRPr lang="en-US" altLang="zh-CN" sz="2000" dirty="0"/>
              </a:p>
              <a:p>
                <a:pPr latinLnBrk="1">
                  <a:lnSpc>
                    <a:spcPts val="50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，种群增长速率逐渐减小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时防治效果最好</a:t>
                </a:r>
                <a:endParaRPr lang="en-US" altLang="zh-CN" sz="2000" dirty="0"/>
              </a:p>
            </p:txBody>
          </p:sp>
        </mc:Choice>
        <mc:Fallback>
          <p:sp>
            <p:nvSpPr>
              <p:cNvPr id="4" name="QC_4_BD.17_2#c7667ee1e.choices?pid=1583414a4&amp;color=0,0,0&amp;vtp=1&amp;bbb=1"/>
              <p:cNvSpPr>
                <a:spLocks noRot="1" noChangeAspect="1" noMove="1" noResize="1" noEditPoints="1" noAdjustHandles="1" noChangeArrowheads="1" noChangeShapeType="1" noTextEdit="1"/>
              </p:cNvSpPr>
              <p:nvPr/>
            </p:nvSpPr>
            <p:spPr>
              <a:xfrm>
                <a:off x="722376" y="2313501"/>
                <a:ext cx="10753344" cy="1231773"/>
              </a:xfrm>
              <a:prstGeom prst="rect">
                <a:avLst/>
              </a:prstGeom>
              <a:blipFill rotWithShape="1">
                <a:blip r:embed="rId2"/>
                <a:stretch>
                  <a:fillRect l="-4" t="-16" b="-41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c7667ee1e?vop=1&amp;pid=1583414a4&amp;color=0,0,0&amp;vtp=1&amp;bt=1&amp;bbb=1&amp;hb=1"/>
              <p:cNvSpPr/>
              <p:nvPr/>
            </p:nvSpPr>
            <p:spPr>
              <a:xfrm>
                <a:off x="722376" y="969264"/>
                <a:ext cx="10753344" cy="3022473"/>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时，种群增长速率逐渐增大，当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增长速率逐渐减小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”形曲线增长，A正确，C错误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环境容纳量相等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时，表示该时期种群数量小于环境容纳量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可表示种群对资源的未利用量，B错误；在蝗虫增长速率为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，此时种群增长最快，防治蝗虫的效果不好，D错误。</a:t>
                </a:r>
                <a:endParaRPr lang="en-US" altLang="zh-CN" sz="2200" dirty="0"/>
              </a:p>
            </p:txBody>
          </p:sp>
        </mc:Choice>
        <mc:Fallback>
          <p:sp>
            <p:nvSpPr>
              <p:cNvPr id="2" name="QC_4_AS.19_1#c7667ee1e?vop=1&amp;pid=1583414a4&amp;color=0,0,0&amp;vtp=1&amp;bt=1&amp;bbb=1&amp;hb=1"/>
              <p:cNvSpPr>
                <a:spLocks noRot="1" noChangeAspect="1" noMove="1" noResize="1" noEditPoints="1" noAdjustHandles="1" noChangeArrowheads="1" noChangeShapeType="1" noTextEdit="1"/>
              </p:cNvSpPr>
              <p:nvPr/>
            </p:nvSpPr>
            <p:spPr>
              <a:xfrm>
                <a:off x="722376" y="969264"/>
                <a:ext cx="10753344" cy="3022473"/>
              </a:xfrm>
              <a:prstGeom prst="rect">
                <a:avLst/>
              </a:prstGeom>
              <a:blipFill rotWithShape="1">
                <a:blip r:embed="rId1"/>
                <a:stretch>
                  <a:fillRect l="-4" t="-8" r="-366" b="-16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e8fc32afd?pid=1583414a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［山东济南2025模拟］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瞬时增长率是指单位时间内种群净增加的个体数占原有个体数的比值；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周限增长率是指经过单位时间后种群现有个体数与原有个体数的比值；增长速率是指单位时间内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种群净增加的个体数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。现有某草原中某种群一段时间内的数据变化如图所示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，纵轴的含义和数据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，不考虑种群内个体的迁入和迁出。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e8fc32afd.bracket?pid=1583414a4&amp;color=0,0,0&amp;vpa=7&amp;vtp=1"/>
          <p:cNvSpPr/>
          <p:nvPr/>
        </p:nvSpPr>
        <p:spPr>
          <a:xfrm>
            <a:off x="752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0_2#e8fc32afd?htil=5&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12705" y="2866077"/>
            <a:ext cx="26334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0_3#e8fc32afd.choices?htil=5&amp;pid=1583414a4&amp;color=0,0,0&amp;vtp=1&amp;bbb=1&amp;hb=1"/>
              <p:cNvSpPr/>
              <p:nvPr/>
            </p:nvSpPr>
            <p:spPr>
              <a:xfrm>
                <a:off x="722376" y="2739077"/>
                <a:ext cx="799185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年间该种群数量增长曲线呈“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值后保持不变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段种群瞬时增长率的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下降幅度往往大于死亡率的增加幅度</a:t>
                </a:r>
                <a:endParaRPr lang="en-US" altLang="zh-CN" sz="2000" dirty="0"/>
              </a:p>
            </p:txBody>
          </p:sp>
        </mc:Choice>
        <mc:Fallback>
          <p:sp>
            <p:nvSpPr>
              <p:cNvPr id="5" name="QC_4_BD.20_3#e8fc32afd.choices?htil=5&amp;pid=1583414a4&amp;color=0,0,0&amp;vtp=1&amp;bbb=1&amp;hb=1"/>
              <p:cNvSpPr>
                <a:spLocks noRot="1" noChangeAspect="1" noMove="1" noResize="1" noEditPoints="1" noAdjustHandles="1" noChangeArrowheads="1" noChangeShapeType="1" noTextEdit="1"/>
              </p:cNvSpPr>
              <p:nvPr/>
            </p:nvSpPr>
            <p:spPr>
              <a:xfrm>
                <a:off x="722376" y="2739077"/>
                <a:ext cx="7991856" cy="3180334"/>
              </a:xfrm>
              <a:prstGeom prst="rect">
                <a:avLst/>
              </a:prstGeom>
              <a:blipFill rotWithShape="1">
                <a:blip r:embed="rId2"/>
                <a:stretch>
                  <a:fillRect l="-5" t="-10" r="-1675"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2_1#e8fc32afd?vop=1&amp;pid=1583414a4&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年间该种群瞬时增长率先增大后减小，最后接近0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群数量增长曲线呈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”形，A正确；若在某段时间内种群的周限增长率不变且大于1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量呈指数增长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”形，B正确；若该种群为“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值附近波动，C错误；若该种群为“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长且纵轴为增长速率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段呈下降趋势，该时间段内出生率下降，死亡率升高，故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增长率的下降幅度往往大于死亡率的增加幅度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22_1#e8fc32afd?vop=1&amp;pid=1583414a4&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579"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b6d38ecb7?pid=1583414a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［辽宁重点高中2025模拟］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”形种群增长模型的过程中不断修正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，引入种群增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长所必需的起始数量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这一系数。如图为修正前后种群大小与种群增长率的关系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3_1#b6d38ecb7?pid=1583414a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63" b="-3491"/>
                </a:stretch>
              </a:blipFill>
            </p:spPr>
            <p:txBody>
              <a:bodyPr/>
              <a:lstStyle/>
              <a:p>
                <a:r>
                  <a:rPr lang="zh-CN" altLang="en-US">
                    <a:noFill/>
                  </a:rPr>
                  <a:t> </a:t>
                </a:r>
              </a:p>
            </p:txBody>
          </p:sp>
        </mc:Fallback>
      </mc:AlternateContent>
      <p:sp>
        <p:nvSpPr>
          <p:cNvPr id="3" name="QC_4_AN.24_1#b6d38ecb7.bracket?pid=1583414a4&amp;color=0,0,0&amp;vpa=8&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3_2#b6d38ecb7?htil=6&amp;pid=1583414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44729" y="2408877"/>
            <a:ext cx="2148840" cy="2569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3_3#b6d38ecb7.choices?htil=6&amp;pid=1583414a4&amp;color=0,0,0&amp;vtp=1&amp;bbb=1&amp;hb=1"/>
              <p:cNvSpPr/>
              <p:nvPr/>
            </p:nvSpPr>
            <p:spPr>
              <a:xfrm>
                <a:off x="722376" y="2334074"/>
                <a:ext cx="8467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A.模型改进前，种群增长率在种群数量较低时较大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，且随种群数量增大而减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.模型改进后，种群保持在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所对应的数量时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，有利于持续获得最大的捕获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点时，种群增长率为0，当种群大于或小于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时，种群数量都会远离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.种群增长需要一定的起始密度，可能与有效寻找配偶和逃避敌害有关</a:t>
                </a:r>
                <a:endParaRPr lang="en-US" altLang="zh-CN" sz="2000" dirty="0"/>
              </a:p>
            </p:txBody>
          </p:sp>
        </mc:Choice>
        <mc:Fallback>
          <p:sp>
            <p:nvSpPr>
              <p:cNvPr id="5" name="QC_4_BD.23_3#b6d38ecb7.choices?htil=6&amp;pid=1583414a4&amp;color=0,0,0&amp;vtp=1&amp;bbb=1&amp;hb=1"/>
              <p:cNvSpPr>
                <a:spLocks noRot="1" noChangeAspect="1" noMove="1" noResize="1" noEditPoints="1" noAdjustHandles="1" noChangeArrowheads="1" noChangeShapeType="1" noTextEdit="1"/>
              </p:cNvSpPr>
              <p:nvPr/>
            </p:nvSpPr>
            <p:spPr>
              <a:xfrm>
                <a:off x="722376" y="2334074"/>
                <a:ext cx="8467344" cy="2710434"/>
              </a:xfrm>
              <a:prstGeom prst="rect">
                <a:avLst/>
              </a:prstGeom>
              <a:blipFill rotWithShape="1">
                <a:blip r:embed="rId3"/>
                <a:stretch>
                  <a:fillRect l="-4" t="-17" r="-33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5_1#b6d38ecb7?vop=1&amp;pid=1583414a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25_2#b6d38ecb7?vop=1&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33672" y="1511300"/>
            <a:ext cx="3721608" cy="34930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583414a4.fixed?pid=6e0ce594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583414a4.fixed?pid=6e0ce594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利用数学模型分析种群数量变化</a:t>
            </a:r>
            <a:endParaRPr lang="en-US" altLang="zh-CN" sz="4400" dirty="0"/>
          </a:p>
        </p:txBody>
      </p:sp>
      <p:pic>
        <p:nvPicPr>
          <p:cNvPr id="4" name="C_3#1583414a4.fixed?pid=6e0ce594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583414a4.fixed?pid=6e0ce594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6_1#b6d38ecb7?vop=1&amp;pid=1583414a4&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种群密度太小对于种群中的个体寻找配偶和逃避敌害是不利的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密度可能与有效寻找配偶和逃避敌害有关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7_1#2f7004288?htil=7&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71291" y="1054295"/>
            <a:ext cx="2231136"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7_2#2f7004288?htil=7&amp;pid=1583414a4&amp;color=0,0,0&amp;vtp=1&amp;bt=1&amp;bbb=1&amp;hb=1"/>
              <p:cNvSpPr/>
              <p:nvPr/>
            </p:nvSpPr>
            <p:spPr>
              <a:xfrm>
                <a:off x="722376" y="972000"/>
                <a:ext cx="838504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9.如图中甲、乙两条曲线分别表示某湿地中两种生物当年的种群数量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一年后的种群数量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7_2#2f7004288?htil=7&amp;pid=1583414a4&amp;color=0,0,0&amp;vtp=1&amp;bt=1&amp;bbb=1&amp;hb=1"/>
              <p:cNvSpPr>
                <a:spLocks noRot="1" noChangeAspect="1" noMove="1" noResize="1" noEditPoints="1" noAdjustHandles="1" noChangeArrowheads="1" noChangeShapeType="1" noTextEdit="1"/>
              </p:cNvSpPr>
              <p:nvPr/>
            </p:nvSpPr>
            <p:spPr>
              <a:xfrm>
                <a:off x="722376" y="972000"/>
                <a:ext cx="8385048" cy="1300353"/>
              </a:xfrm>
              <a:prstGeom prst="rect">
                <a:avLst/>
              </a:prstGeom>
              <a:blipFill rotWithShape="1">
                <a:blip r:embed="rId2"/>
                <a:stretch>
                  <a:fillRect l="-5" t="-35" r="-1103" b="-3491"/>
                </a:stretch>
              </a:blipFill>
            </p:spPr>
            <p:txBody>
              <a:bodyPr/>
              <a:lstStyle/>
              <a:p>
                <a:r>
                  <a:rPr lang="zh-CN" altLang="en-US">
                    <a:noFill/>
                  </a:rPr>
                  <a:t> </a:t>
                </a:r>
              </a:p>
            </p:txBody>
          </p:sp>
        </mc:Fallback>
      </mc:AlternateContent>
      <p:sp>
        <p:nvSpPr>
          <p:cNvPr id="4" name="QC_4_AN.28_1#2f7004288.bracket?pid=1583414a4&amp;color=0,0,0&amp;vpa=9&amp;vtp=1"/>
          <p:cNvSpPr/>
          <p:nvPr/>
        </p:nvSpPr>
        <p:spPr>
          <a:xfrm>
            <a:off x="193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4_BD.27_3#2f7004288.choices?htil=7&amp;pid=1583414a4&amp;color=0,0,0&amp;vtp=1&amp;bbb=1"/>
              <p:cNvSpPr/>
              <p:nvPr/>
            </p:nvSpPr>
            <p:spPr>
              <a:xfrm>
                <a:off x="722376" y="2334074"/>
                <a:ext cx="83850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A.甲曲线上C点时，该种群年龄结构为增长型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.乙曲线上D、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时，甲、乙两条曲线中甲曲线所代表的生物更易消亡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.该图直观地反映出甲、乙两种群数量的增长趋势，是一种数学模型</a:t>
                </a:r>
                <a:endParaRPr lang="en-US" altLang="zh-CN" sz="2000" dirty="0"/>
              </a:p>
            </p:txBody>
          </p:sp>
        </mc:Choice>
        <mc:Fallback>
          <p:sp>
            <p:nvSpPr>
              <p:cNvPr id="5" name="QC_4_BD.27_3#2f7004288.choices?htil=7&amp;pid=1583414a4&amp;color=0,0,0&amp;vtp=1&amp;bbb=1"/>
              <p:cNvSpPr>
                <a:spLocks noRot="1" noChangeAspect="1" noMove="1" noResize="1" noEditPoints="1" noAdjustHandles="1" noChangeArrowheads="1" noChangeShapeType="1" noTextEdit="1"/>
              </p:cNvSpPr>
              <p:nvPr/>
            </p:nvSpPr>
            <p:spPr>
              <a:xfrm>
                <a:off x="722376" y="2334074"/>
                <a:ext cx="8385048" cy="1796034"/>
              </a:xfrm>
              <a:prstGeom prst="rect">
                <a:avLst/>
              </a:prstGeom>
              <a:blipFill rotWithShape="1">
                <a:blip r:embed="rId3"/>
                <a:stretch>
                  <a:fillRect l="-5" t="-25" r="3"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9_1#2f7004288?vop=1&amp;pid=1583414a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，表示一年后种群数量与当年种群数量相等，曲线与虚线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交点表示种群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，即种群数量增长；虚线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29_1#2f7004288?vop=1&amp;pid=1583414a4&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0_1#2f7004288?vop=1&amp;pid=1583414a4&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甲曲线上C点时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，种群数量减少，该种群年龄结构为衰退型，A错误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点，该点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甲曲线在虚线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下方，表示种群数量在减少，所以甲曲线所代表的生物更易消亡，C正确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曲线图）直观地反映出甲、乙两种群数量的增长趋势，是一种数学模型，D正确。</a:t>
                </a:r>
                <a:endParaRPr lang="en-US" altLang="zh-CN" sz="2200" dirty="0"/>
              </a:p>
            </p:txBody>
          </p:sp>
        </mc:Choice>
        <mc:Fallback>
          <p:sp>
            <p:nvSpPr>
              <p:cNvPr id="2" name="QC_4_AS.30_1#2f7004288?vop=1&amp;pid=1583414a4&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163"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ba9b93e39?pid=1583414a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［湖南百师联盟2025高二联考］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如图A、B表示某种群在不同条件下的两种增长曲线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ba9b93e39.bracket?pid=1583414a4&amp;color=0,0,0&amp;vpa=1&amp;vtp=1"/>
          <p:cNvSpPr/>
          <p:nvPr/>
        </p:nvSpPr>
        <p:spPr>
          <a:xfrm>
            <a:off x="193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2#ba9b93e39?htil=1&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08688" y="1951677"/>
            <a:ext cx="286207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ba9b93e39.choices?htil=1&amp;pid=1583414a4&amp;color=0,0,0&amp;vtp=1&amp;bbb=1"/>
              <p:cNvSpPr/>
              <p:nvPr/>
            </p:nvSpPr>
            <p:spPr>
              <a:xfrm>
                <a:off x="722376" y="1824677"/>
                <a:ext cx="776325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A.曲线B的数学模型是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.因环境阻力淘汰的个体增多时，曲线A代表的种群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.曲线B的种群增长率不断减小，曲线A的种群增长率先增加后减小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值之后将保持动态平衡</a:t>
                </a:r>
                <a:endParaRPr lang="en-US" altLang="zh-CN" sz="2000" dirty="0"/>
              </a:p>
            </p:txBody>
          </p:sp>
        </mc:Choice>
        <mc:Fallback>
          <p:sp>
            <p:nvSpPr>
              <p:cNvPr id="5" name="QC_4_BD.1_3#ba9b93e39.choices?htil=1&amp;pid=1583414a4&amp;color=0,0,0&amp;vtp=1&amp;bbb=1"/>
              <p:cNvSpPr>
                <a:spLocks noRot="1" noChangeAspect="1" noMove="1" noResize="1" noEditPoints="1" noAdjustHandles="1" noChangeArrowheads="1" noChangeShapeType="1" noTextEdit="1"/>
              </p:cNvSpPr>
              <p:nvPr/>
            </p:nvSpPr>
            <p:spPr>
              <a:xfrm>
                <a:off x="722376" y="1824677"/>
                <a:ext cx="776325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ba9b93e39?vop=1&amp;pid=1583414a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曲线B代表“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”形增长，其数学模型是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表示该种群数量是前一年种群数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量的倍数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”形增长的种群数量每年以一定的倍数增长，故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在食物和空间条件充裕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、气候适宜、没有天敌和竞争物种等条件下的种群增长曲线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，图中因环境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阻力淘汰的个体增多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，说明曲线A代表的种群的环境阻力增大，其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值减小，B正确；曲线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群增长率不变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，曲线A的种群增长率随种群密度增加而不断减小，C错误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值后将保持动态平衡，即种群数量在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值上下波动，D正确。</a:t>
                </a:r>
                <a:endParaRPr lang="en-US" altLang="zh-CN" sz="2200" dirty="0"/>
              </a:p>
            </p:txBody>
          </p:sp>
        </mc:Choice>
        <mc:Fallback>
          <p:sp>
            <p:nvSpPr>
              <p:cNvPr id="2" name="QC_4_AS.3_1#ba9b93e39?vop=1&amp;pid=1583414a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1adaf7ca5?pid=1583414a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［福建漳州2024高二期中］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湖泊中某种鱼的种群呈“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，其种群增长速率与种群数量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1adaf7ca5?pid=1583414a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163" b="-5384"/>
                </a:stretch>
              </a:blipFill>
            </p:spPr>
            <p:txBody>
              <a:bodyPr/>
              <a:lstStyle/>
              <a:p>
                <a:r>
                  <a:rPr lang="zh-CN" altLang="en-US">
                    <a:noFill/>
                  </a:rPr>
                  <a:t> </a:t>
                </a:r>
              </a:p>
            </p:txBody>
          </p:sp>
        </mc:Fallback>
      </mc:AlternateContent>
      <p:sp>
        <p:nvSpPr>
          <p:cNvPr id="3" name="QC_4_AN.5_1#1adaf7ca5.bracket?pid=1583414a4&amp;color=0,0,0&amp;vpa=2&amp;vtp=1"/>
          <p:cNvSpPr/>
          <p:nvPr/>
        </p:nvSpPr>
        <p:spPr>
          <a:xfrm>
            <a:off x="497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_2#1adaf7ca5?htil=2&amp;pid=1583414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53518" y="1951677"/>
            <a:ext cx="2423160"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1adaf7ca5.choices?htil=2&amp;pid=1583414a4&amp;color=0,0,0&amp;vtp=1&amp;bbb=1"/>
          <p:cNvSpPr/>
          <p:nvPr/>
        </p:nvSpPr>
        <p:spPr>
          <a:xfrm>
            <a:off x="722376" y="1876874"/>
            <a:ext cx="8193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A.种群数量达到戊点对应的数量时，种群的出生率最小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.甲点与乙点之间的线段对应的种群数量约为环境容纳量的一半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.该种群的年龄结构在丁点时为衰退型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.该种群丁点时的增长率小于甲点时的增长率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1adaf7ca5?vop=1&amp;pid=1583414a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戊点时，种群增长速率为0，即种群的出生率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，但无法确定该点对应的出生率的大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，A错误；丙点对应的种群增长速率最大，此时种群数量约为环境容纳量的一半，B错误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时种群增长速率大于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0，即种群的出生率大于死亡率，因此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”形增长，增长率随种群数量增多而逐渐减小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，故该种群丁点时的增长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率小于甲点时的增长率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6_1#1adaf7ca5?vop=1&amp;pid=1583414a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6e56f21b7?pid=1583414a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某小组用一定量的培养液在适宜条件下培养酵母菌来探究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，得出种群增长速率随时间变化的曲线，如图所示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8_1#6e56f21b7.bracket?pid=1583414a4&amp;color=0,0,0&amp;vpa=3&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7_2#6e56f21b7?htil=3&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45722" y="2408877"/>
            <a:ext cx="317296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6e56f21b7.choices?htil=3&amp;pid=1583414a4&amp;color=0,0,0&amp;vtp=1&amp;bbb=1"/>
              <p:cNvSpPr/>
              <p:nvPr/>
            </p:nvSpPr>
            <p:spPr>
              <a:xfrm>
                <a:off x="722376" y="2281877"/>
                <a:ext cx="74432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.酵母菌种群数量达到最大值的时刻是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.增加培养液酵母菌的初始数量，其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种群增长速率为负值，可能是资源有限导致的</a:t>
                </a:r>
                <a:endParaRPr lang="en-US" altLang="zh-CN" sz="2000" dirty="0"/>
              </a:p>
            </p:txBody>
          </p:sp>
        </mc:Choice>
        <mc:Fallback>
          <p:sp>
            <p:nvSpPr>
              <p:cNvPr id="5" name="QC_4_BD.7_3#6e56f21b7.choices?htil=3&amp;pid=1583414a4&amp;color=0,0,0&amp;vtp=1&amp;bbb=1"/>
              <p:cNvSpPr>
                <a:spLocks noRot="1" noChangeAspect="1" noMove="1" noResize="1" noEditPoints="1" noAdjustHandles="1" noChangeArrowheads="1" noChangeShapeType="1" noTextEdit="1"/>
              </p:cNvSpPr>
              <p:nvPr/>
            </p:nvSpPr>
            <p:spPr>
              <a:xfrm>
                <a:off x="722376" y="2281877"/>
                <a:ext cx="744321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9_1#6e56f21b7?vop=1&amp;pid=1583414a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9_2#6e56f21b7?vop=1&amp;pid=1583414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23944" y="1511300"/>
            <a:ext cx="3950208"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6e56f21b7?vop=1&amp;pid=1583414a4&amp;color=0,0,0&amp;mp=1&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酵母菌最终的种群数量受限于生存空间、培养液中的营养物质等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值不变，C正确。</a:t>
                </a:r>
                <a:endParaRPr lang="en-US" altLang="zh-CN" sz="2200" dirty="0"/>
              </a:p>
            </p:txBody>
          </p:sp>
        </mc:Choice>
        <mc:Fallback>
          <p:sp>
            <p:nvSpPr>
              <p:cNvPr id="2" name="QC_4_AS.10_1#6e56f21b7?vop=1&amp;pid=1583414a4&amp;color=0,0,0&amp;mp=1&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3833</Words>
  <Application>WPS 演示</Application>
  <PresentationFormat>宽屏</PresentationFormat>
  <Paragraphs>163</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2025-07-30T06:18:00Z</dcterms:created>
  <dcterms:modified xsi:type="dcterms:W3CDTF">2025-08-04T09:38:34Z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B676A559166E4E10B8E2F0C1F69D1350_12</vt:lpwstr>
  </property>
  <property fmtid="{D5CDD505-2E9C-101B-9397-08002B2CF9AE}" pid="3" name="KSOProductBuildVer">
    <vt:lpwstr>2052-12.1.0.21915</vt:lpwstr>
  </property>
</Properties>
</file>