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409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5db57944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专题4</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种群、群落和生态系统知识综合</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9.xml"/><Relationship Id="rId2" Type="http://schemas.openxmlformats.org/officeDocument/2006/relationships/image" Target="../media/image16.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9.xml"/><Relationship Id="rId4" Type="http://schemas.openxmlformats.org/officeDocument/2006/relationships/image" Target="../media/image20.png"/><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9.xml"/><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9.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9.xml"/><Relationship Id="rId2" Type="http://schemas.openxmlformats.org/officeDocument/2006/relationships/image" Target="../media/image28.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9.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9.xml"/><Relationship Id="rId2" Type="http://schemas.openxmlformats.org/officeDocument/2006/relationships/image" Target="../media/image33.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9.xml"/><Relationship Id="rId2" Type="http://schemas.openxmlformats.org/officeDocument/2006/relationships/image" Target="../media/image10.pn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1.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5_1#848bc5f3a?pid=907e38ce0&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（3）为探究不同培肥模式对沙化草地土壤改良与植被恢复的影响，进行了相关实验。</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思路：设置施用无机肥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、有机肥</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无机肥配施</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ON</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，以不施肥为对照</a:t>
                </a:r>
                <a14:m>
                  <m:oMath xmlns:m="http://schemas.openxmlformats.org/officeDocument/2006/math">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CK</m:t>
                    </m:r>
                    <m: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不同培肥模式下土壤</a:t>
                </a:r>
                <a14:m>
                  <m:oMath xmlns:m="http://schemas.openxmlformats.org/officeDocument/2006/math">
                    <m:r>
                      <m:rPr>
                        <m:sty m:val="p"/>
                      </m:rPr>
                      <a:rPr lang="en-US" altLang="zh-CN" sz="2000" b="0" i="0" spc="-5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、土壤有机质及地上植被盖度和生物量的变化特征，以筛选适宜的培肥模式。</a:t>
                </a:r>
                <a:endParaRPr lang="en-US" altLang="zh-CN" sz="2000" spc="-50" dirty="0"/>
              </a:p>
            </p:txBody>
          </p:sp>
        </mc:Choice>
        <mc:Fallback>
          <p:sp>
            <p:nvSpPr>
              <p:cNvPr id="2" name="QO_5_BD.15_1#848bc5f3a?pid=907e38ce0&amp;color=0,0,0&amp;vtp=1&amp;bt=1&amp;bbb=1&amp;hb=1"/>
              <p:cNvSpPr>
                <a:spLocks noRot="1" noChangeAspect="1" noMove="1" noResize="1" noEditPoints="1" noAdjustHandles="1" noChangeArrowheads="1" noChangeShapeType="1" noTextEdit="1"/>
              </p:cNvSpPr>
              <p:nvPr/>
            </p:nvSpPr>
            <p:spPr>
              <a:xfrm>
                <a:off x="722376" y="972000"/>
                <a:ext cx="10753344" cy="1326134"/>
              </a:xfrm>
              <a:prstGeom prst="rect">
                <a:avLst/>
              </a:prstGeom>
              <a:blipFill rotWithShape="1">
                <a:blip r:embed="rId1"/>
                <a:stretch>
                  <a:fillRect l="-4" t="-34" r="-2386" b="-339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BD.16_1#9f12dbaa5?pid=848bc5f3a&amp;color=0,0,0&amp;vtp=1&amp;bbb=1&amp;hb=1"/>
              <p:cNvSpPr/>
              <p:nvPr/>
            </p:nvSpPr>
            <p:spPr>
              <a:xfrm>
                <a:off x="722376" y="2300928"/>
                <a:ext cx="10753344" cy="1326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②方法：在每年生长季前期对各个实验区进行不同模式的培肥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，两年后在每个实验区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选取样方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，齐地面剪取植被地上部分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处理后称量计算地上生物量。采集土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壤样品进行一定处理后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，用于测定土壤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、土壤有机质含量等。</a:t>
                </a:r>
                <a:endParaRPr lang="en-US" altLang="zh-CN" sz="2000" dirty="0"/>
              </a:p>
            </p:txBody>
          </p:sp>
        </mc:Choice>
        <mc:Fallback>
          <p:sp>
            <p:nvSpPr>
              <p:cNvPr id="3" name="QB_6_BD.16_1#9f12dbaa5?pid=848bc5f3a&amp;color=0,0,0&amp;vtp=1&amp;bbb=1&amp;hb=1"/>
              <p:cNvSpPr>
                <a:spLocks noRot="1" noChangeAspect="1" noMove="1" noResize="1" noEditPoints="1" noAdjustHandles="1" noChangeArrowheads="1" noChangeShapeType="1" noTextEdit="1"/>
              </p:cNvSpPr>
              <p:nvPr/>
            </p:nvSpPr>
            <p:spPr>
              <a:xfrm>
                <a:off x="722376" y="2300928"/>
                <a:ext cx="10753344" cy="1326134"/>
              </a:xfrm>
              <a:prstGeom prst="rect">
                <a:avLst/>
              </a:prstGeom>
              <a:blipFill rotWithShape="1">
                <a:blip r:embed="rId2"/>
                <a:stretch>
                  <a:fillRect l="-4" t="-24" r="-402" b="-3404"/>
                </a:stretch>
              </a:blipFill>
            </p:spPr>
            <p:txBody>
              <a:bodyPr/>
              <a:lstStyle/>
              <a:p>
                <a:r>
                  <a:rPr lang="zh-CN" altLang="en-US">
                    <a:noFill/>
                  </a:rPr>
                  <a:t> </a:t>
                </a:r>
              </a:p>
            </p:txBody>
          </p:sp>
        </mc:Fallback>
      </mc:AlternateContent>
      <p:sp>
        <p:nvSpPr>
          <p:cNvPr id="4" name="QB_6_AN.17_1#9f12dbaa5.blank?pid=848bc5f3a&amp;color=0,0,0&amp;vpa=6&amp;vtp=1&amp;bbb=1"/>
          <p:cNvSpPr/>
          <p:nvPr/>
        </p:nvSpPr>
        <p:spPr>
          <a:xfrm>
            <a:off x="10129901" y="2275528"/>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随机</a:t>
            </a:r>
            <a:endParaRPr lang="en-US" altLang="zh-CN" sz="2000" dirty="0"/>
          </a:p>
        </p:txBody>
      </p:sp>
      <p:sp>
        <p:nvSpPr>
          <p:cNvPr id="5" name="QB_6_AN.18_1#9f12dbaa5.blank?pid=848bc5f3a&amp;color=0,0,0&amp;vpa=7&amp;vtp=1&amp;bbb=1"/>
          <p:cNvSpPr/>
          <p:nvPr/>
        </p:nvSpPr>
        <p:spPr>
          <a:xfrm>
            <a:off x="5303901" y="2732728"/>
            <a:ext cx="1962150" cy="418084"/>
          </a:xfrm>
          <a:prstGeom prst="rect">
            <a:avLst/>
          </a:prstGeom>
          <a:noFill/>
        </p:spPr>
        <p:txBody>
          <a:bodyPr wrap="none" lIns="0" tIns="0" rIns="0" bIns="0" rtlCol="0" anchor="t"/>
          <a:lstStyle/>
          <a:p>
            <a:pPr algn="ctr" latinLnBrk="1">
              <a:lnSpc>
                <a:spcPts val="37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烘干（或干燥）</a:t>
            </a:r>
            <a:endParaRPr lang="en-US" altLang="zh-CN" sz="2000" dirty="0"/>
          </a:p>
        </p:txBody>
      </p:sp>
      <p:sp>
        <p:nvSpPr>
          <p:cNvPr id="6" name="QB_6_AS.19_1#9f12dbaa5?vop=1&amp;pid=848bc5f3a&amp;color=0,0,0&amp;vtp=1&amp;bbb=1&amp;hb=1"/>
          <p:cNvSpPr/>
          <p:nvPr/>
        </p:nvSpPr>
        <p:spPr>
          <a:xfrm>
            <a:off x="722376" y="3634428"/>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在每年生长季前期对各个实验区进行不同模式的培肥，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两年后在每个实验区随机选取样方，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避免人为因素的干扰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，齐地面剪取植被地上部分，烘干（或干燥）后称量计算地上生物量。</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_BD#c59c272a4?pid=848bc5f3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③结果：不同培肥处理对沙化草地土壤</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土壤有机质及植被盖度和地上生物量的影响如图甲、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丙所示。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marR="0" lvl="0" indent="0" defTabSz="914400" rtl="0" eaLnBrk="1" fontAlgn="auto" latinLnBrk="1" hangingPunct="1">
                  <a:lnSpc>
                    <a:spcPts val="36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④分析：根据实验结果，施用无机肥能提高</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a:t>
                </a:r>
                <a:endPar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endParaRPr>
              </a:p>
              <a:p>
                <a:pPr marL="0" marR="0" lvl="0" indent="0" defTabSz="914400" rtl="0" eaLnBrk="1" fontAlgn="auto" latinLnBrk="1" hangingPunct="1">
                  <a:lnSpc>
                    <a:spcPts val="3400"/>
                  </a:lnSpc>
                  <a:spcBef>
                    <a:spcPts val="0"/>
                  </a:spcBef>
                  <a:spcAft>
                    <a:spcPts val="0"/>
                  </a:spcAft>
                  <a:buClrTx/>
                  <a:buSzTx/>
                  <a:buFontTx/>
                  <a:buNone/>
                  <a:defRPr/>
                </a:pP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但会导致土壤</a:t>
                </a:r>
                <a:r>
                  <a:rPr kumimoji="0" lang="en-US" altLang="zh-CN" sz="2000" b="0" i="0" u="none" strike="noStrike" kern="1200" cap="none" spc="0" normalizeH="0" baseline="0" noProof="0">
                    <a:ln>
                      <a:noFill/>
                    </a:ln>
                    <a:solidFill>
                      <a:srgbClr val="000000"/>
                    </a:solidFill>
                    <a:effectLst/>
                    <a:uLnTx/>
                    <a:uFillTx/>
                    <a:latin typeface="宋体" panose="02010600030101010101" pitchFamily="2" charset="-122"/>
                    <a:ea typeface="宋体" panose="02010600030101010101" pitchFamily="2" charset="-122"/>
                    <a:cs typeface="宋体" panose="02010600030101010101" pitchFamily="34" charset="-120"/>
                  </a:rPr>
                  <a:t>__________________</a:t>
                </a:r>
                <a:r>
                  <a:rPr kumimoji="0" lang="en-US" altLang="zh-CN" sz="2000" b="0" i="0" u="none" strike="noStrike" kern="120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cs typeface="微软雅黑" panose="020B0503020204020204" pitchFamily="34" charset="-120"/>
                  </a:rPr>
                  <a:t>，配施有机肥有减缓作用。</a:t>
                </a:r>
                <a:endParaRPr lang="en-US" altLang="zh-CN" sz="2000" dirty="0">
                  <a:solidFill>
                    <a:srgbClr val="000000"/>
                  </a:solidFill>
                </a:endParaRPr>
              </a:p>
            </p:txBody>
          </p:sp>
        </mc:Choice>
        <mc:Fallback>
          <p:sp>
            <p:nvSpPr>
              <p:cNvPr id="2" name="P_6_BD#c59c272a4?pid=848bc5f3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974" b="-2583"/>
                </a:stretch>
              </a:blipFill>
            </p:spPr>
            <p:txBody>
              <a:bodyPr/>
              <a:lstStyle/>
              <a:p>
                <a:r>
                  <a:rPr lang="zh-CN" altLang="en-US">
                    <a:noFill/>
                  </a:rPr>
                  <a:t> </a:t>
                </a:r>
              </a:p>
            </p:txBody>
          </p:sp>
        </mc:Fallback>
      </mc:AlternateContent>
      <p:sp>
        <p:nvSpPr>
          <p:cNvPr id="4" name="QB_6_AN.21_1#c59c272a4.blank?pid=848bc5f3a&amp;color=0,0,0&amp;vpa=8&amp;vtp=1&amp;bbb=1"/>
          <p:cNvSpPr/>
          <p:nvPr/>
        </p:nvSpPr>
        <p:spPr>
          <a:xfrm>
            <a:off x="5557901" y="1848300"/>
            <a:ext cx="551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土壤有机质的含量、地上植被盖度和地上生物量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6_AN.22_1#c59c272a4.blank?pid=848bc5f3a&amp;color=0,0,0&amp;vpa=9&amp;vtp=1&amp;bbb=1"/>
              <p:cNvSpPr/>
              <p:nvPr/>
            </p:nvSpPr>
            <p:spPr>
              <a:xfrm>
                <a:off x="2217801" y="2372810"/>
                <a:ext cx="2305050" cy="303784"/>
              </a:xfrm>
              <a:prstGeom prst="rect">
                <a:avLst/>
              </a:prstGeom>
              <a:noFill/>
            </p:spPr>
            <p:txBody>
              <a:bodyPr wrap="none" lIns="0" tIns="0" rIns="0" bIns="0" rtlCol="0" anchor="t"/>
              <a:lstStyle/>
              <a:p>
                <a:pPr algn="ctr" latinLnBrk="1">
                  <a:lnSpc>
                    <a:spcPts val="2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酸化（或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𝐩𝐇</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下降）</a:t>
                </a:r>
                <a:endParaRPr lang="en-US" altLang="zh-CN" sz="2000" dirty="0">
                  <a:solidFill>
                    <a:srgbClr val="00B050"/>
                  </a:solidFill>
                </a:endParaRPr>
              </a:p>
            </p:txBody>
          </p:sp>
        </mc:Choice>
        <mc:Fallback>
          <p:sp>
            <p:nvSpPr>
              <p:cNvPr id="5" name="QB_6_AN.22_1#c59c272a4.blank?pid=848bc5f3a&amp;color=0,0,0&amp;vpa=9&amp;vtp=1&amp;bbb=1"/>
              <p:cNvSpPr>
                <a:spLocks noRot="1" noChangeAspect="1" noMove="1" noResize="1" noEditPoints="1" noAdjustHandles="1" noChangeArrowheads="1" noChangeShapeType="1" noTextEdit="1"/>
              </p:cNvSpPr>
              <p:nvPr/>
            </p:nvSpPr>
            <p:spPr>
              <a:xfrm>
                <a:off x="2217801" y="2372810"/>
                <a:ext cx="2305050" cy="303784"/>
              </a:xfrm>
              <a:prstGeom prst="rect">
                <a:avLst/>
              </a:prstGeom>
              <a:blipFill rotWithShape="1">
                <a:blip r:embed="rId2"/>
                <a:stretch>
                  <a:fillRect l="-17" t="-3911" r="17" b="-436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23_1#26ac1da2a?vop=1&amp;pid=848bc5f3a&amp;color=0,0,0&amp;vtp=1&amp;bbb=1&amp;hb=1"/>
              <p:cNvSpPr/>
              <p:nvPr/>
            </p:nvSpPr>
            <p:spPr>
              <a:xfrm>
                <a:off x="722376" y="28369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分析实验结果可知，施用无机肥能提高土壤有机质的含量、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地上植被盖度和地上生物量，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但会导致土壤酸化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下降），进而影响植被的生长，配施有机肥有减缓作用。</a:t>
                </a:r>
                <a:endParaRPr lang="en-US" altLang="zh-CN" sz="2200" dirty="0">
                  <a:solidFill>
                    <a:srgbClr val="000000"/>
                  </a:solidFill>
                </a:endParaRPr>
              </a:p>
            </p:txBody>
          </p:sp>
        </mc:Choice>
        <mc:Fallback>
          <p:sp>
            <p:nvSpPr>
              <p:cNvPr id="6" name="QB_6_AS.23_1#26ac1da2a?vop=1&amp;pid=848bc5f3a&amp;color=0,0,0&amp;vtp=1&amp;bbb=1&amp;hb=1"/>
              <p:cNvSpPr>
                <a:spLocks noRot="1" noChangeAspect="1" noMove="1" noResize="1" noEditPoints="1" noAdjustHandles="1" noChangeArrowheads="1" noChangeShapeType="1" noTextEdit="1"/>
              </p:cNvSpPr>
              <p:nvPr/>
            </p:nvSpPr>
            <p:spPr>
              <a:xfrm>
                <a:off x="722376" y="2836995"/>
                <a:ext cx="10753344" cy="907034"/>
              </a:xfrm>
              <a:prstGeom prst="rect">
                <a:avLst/>
              </a:prstGeom>
              <a:blipFill rotWithShape="1">
                <a:blip r:embed="rId3"/>
                <a:stretch>
                  <a:fillRect l="-4" t="-50" b="-496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O_5_AS.24_1#848bc5f3a?vop=1&amp;pid=907e38ce0&amp;color=0,0,0&amp;vtp=1&amp;bbb=1&amp;hb=1"/>
              <p:cNvSpPr/>
              <p:nvPr/>
            </p:nvSpPr>
            <p:spPr>
              <a:xfrm>
                <a:off x="722376" y="3750633"/>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本实验的目的是探究不同培肥模式对沙化草地土壤改良与植被恢复的影响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，自变量为培肥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模式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，因变量为土壤</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pH</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、土壤有机质含量及地上植被盖度和地上生物量。</a:t>
                </a:r>
                <a:endParaRPr lang="en-US" altLang="zh-CN" sz="2200" dirty="0">
                  <a:solidFill>
                    <a:srgbClr val="000000"/>
                  </a:solidFill>
                </a:endParaRPr>
              </a:p>
            </p:txBody>
          </p:sp>
        </mc:Choice>
        <mc:Fallback>
          <p:sp>
            <p:nvSpPr>
              <p:cNvPr id="7" name="QO_5_AS.24_1#848bc5f3a?vop=1&amp;pid=907e38ce0&amp;color=0,0,0&amp;vtp=1&amp;bbb=1&amp;hb=1"/>
              <p:cNvSpPr>
                <a:spLocks noRot="1" noChangeAspect="1" noMove="1" noResize="1" noEditPoints="1" noAdjustHandles="1" noChangeArrowheads="1" noChangeShapeType="1" noTextEdit="1"/>
              </p:cNvSpPr>
              <p:nvPr/>
            </p:nvSpPr>
            <p:spPr>
              <a:xfrm>
                <a:off x="722376" y="3750633"/>
                <a:ext cx="10753344" cy="907034"/>
              </a:xfrm>
              <a:prstGeom prst="rect">
                <a:avLst/>
              </a:prstGeom>
              <a:blipFill rotWithShape="1">
                <a:blip r:embed="rId4"/>
                <a:stretch>
                  <a:fillRect l="-4" t="-36" b="-497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5_1#2aaa78a84?pid=de96dd85b&amp;color=0,0,0&amp;vtp=1&amp;bt=1&amp;bbb=1&amp;hb=1"/>
              <p:cNvSpPr/>
              <p:nvPr/>
            </p:nvSpPr>
            <p:spPr>
              <a:xfrm>
                <a:off x="722376" y="972000"/>
                <a:ext cx="10753344" cy="22278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［山东淄博2024高二期末］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科研人员根据新疆盐碱地的特质，调配出适合海洋生物生长的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工海水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”，进行海洋生物的养殖。用“人工海水”进行水产养殖容易出现</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等无机盐含量过高，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导致水体富营养化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。“人工海水”生态系统中，马尾藻和萱藻是鱼的主要饵料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，裸甲藻可产生甲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藻毒素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，对水生生物产生毒害作用。图1为水体营养化水平对藻类的影响，图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2为该生态系统的部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分能量流动示意图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，图中字母表示能量。</a:t>
                </a:r>
                <a:endParaRPr lang="en-US" altLang="zh-CN" sz="2000" dirty="0"/>
              </a:p>
            </p:txBody>
          </p:sp>
        </mc:Choice>
        <mc:Fallback>
          <p:sp>
            <p:nvSpPr>
              <p:cNvPr id="2" name="QO_4_BD.25_1#2aaa78a84?pid=de96dd85b&amp;color=0,0,0&amp;vtp=1&amp;bt=1&amp;bbb=1&amp;hb=1"/>
              <p:cNvSpPr>
                <a:spLocks noRot="1" noChangeAspect="1" noMove="1" noResize="1" noEditPoints="1" noAdjustHandles="1" noChangeArrowheads="1" noChangeShapeType="1" noTextEdit="1"/>
              </p:cNvSpPr>
              <p:nvPr/>
            </p:nvSpPr>
            <p:spPr>
              <a:xfrm>
                <a:off x="722376" y="972000"/>
                <a:ext cx="10753344" cy="2227834"/>
              </a:xfrm>
              <a:prstGeom prst="rect">
                <a:avLst/>
              </a:prstGeom>
              <a:blipFill rotWithShape="1">
                <a:blip r:embed="rId1"/>
                <a:stretch>
                  <a:fillRect l="-4" t="-20" r="-3348" b="-2021"/>
                </a:stretch>
              </a:blipFill>
            </p:spPr>
            <p:txBody>
              <a:bodyPr/>
              <a:lstStyle/>
              <a:p>
                <a:r>
                  <a:rPr lang="zh-CN" altLang="en-US">
                    <a:noFill/>
                  </a:rPr>
                  <a:t> </a:t>
                </a:r>
              </a:p>
            </p:txBody>
          </p:sp>
        </mc:Fallback>
      </mc:AlternateContent>
      <p:pic>
        <p:nvPicPr>
          <p:cNvPr id="3" name="QO_4_BD.25_3#2aaa78a84?iti=4&amp;htil=1&amp;pid=de96dd85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084832" y="3332803"/>
            <a:ext cx="2651760" cy="195681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25_4#2aaa78a84?iti=5&amp;htil=1&amp;pid=de96dd8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040880" y="3433387"/>
            <a:ext cx="3483864" cy="18562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25_5#2aaa78a84?iti=4&amp;htil=1&amp;pid=de96dd85b&amp;color=0,0,0&amp;vtp=1&amp;bbb=1"/>
          <p:cNvSpPr/>
          <p:nvPr/>
        </p:nvSpPr>
        <p:spPr>
          <a:xfrm>
            <a:off x="3180524" y="541661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6" name="QO_4_BD.25_6#2aaa78a84?iti=5&amp;htil=1&amp;pid=de96dd85b&amp;color=0,0,0&amp;vtp=1&amp;bbb=1"/>
          <p:cNvSpPr/>
          <p:nvPr/>
        </p:nvSpPr>
        <p:spPr>
          <a:xfrm>
            <a:off x="8552625" y="541661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26_1#e330e5d2e?pid=2aaa78a84&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1）如果通过捕捞对某种鱼的种群数量特征进行调查</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，则渔网网眼的大小对</a:t>
            </a:r>
            <a:r>
              <a:rPr lang="en-US" altLang="zh-CN" sz="2000" i="0" spc="-5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spc="-50" dirty="0"/>
          </a:p>
        </p:txBody>
      </p:sp>
      <p:sp>
        <p:nvSpPr>
          <p:cNvPr id="3" name="QB_5_AN.27_1#e330e5d2e.blank?pid=2aaa78a84&amp;color=0,0,0&amp;vpa=10&amp;vtp=1&amp;bbb=1"/>
          <p:cNvSpPr/>
          <p:nvPr/>
        </p:nvSpPr>
        <p:spPr>
          <a:xfrm>
            <a:off x="9044051" y="931165"/>
            <a:ext cx="1168400" cy="408559"/>
          </a:xfrm>
          <a:prstGeom prst="rect">
            <a:avLst/>
          </a:prstGeom>
          <a:noFill/>
        </p:spPr>
        <p:txBody>
          <a:bodyPr wrap="none" lIns="0" tIns="0" rIns="0" bIns="0" rtlCol="0" anchor="t"/>
          <a:lstStyle/>
          <a:p>
            <a:pPr algn="ctr" latinLnBrk="1">
              <a:lnSpc>
                <a:spcPts val="3600"/>
              </a:lnSpc>
            </a:pPr>
            <a:r>
              <a:rPr lang="en-US" altLang="zh-CN" sz="2000" b="1" i="0" spc="-5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年龄结构</a:t>
            </a:r>
            <a:endParaRPr lang="en-US" altLang="zh-CN" sz="2000" spc="-50" dirty="0"/>
          </a:p>
        </p:txBody>
      </p:sp>
      <p:sp>
        <p:nvSpPr>
          <p:cNvPr id="4" name="QB_5_AS.28_1#e330e5d2e?vop=1&amp;pid=2aaa78a84&amp;color=0,0,0&amp;vtp=1&amp;bbb=1&amp;hb=1"/>
          <p:cNvSpPr/>
          <p:nvPr/>
        </p:nvSpPr>
        <p:spPr>
          <a:xfrm>
            <a:off x="722376" y="148221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渔网网眼大小与被捕捞的鱼的大小有关系，可能影响对幼龄鱼的捕捞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，对种群的年龄结构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影响较大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5" name="QB_5_BD.29_1#512697534?pid=2aaa78a84&amp;color=0,0,0&amp;vtp=1&amp;bbb=1&amp;hb=1"/>
          <p:cNvSpPr/>
          <p:nvPr/>
        </p:nvSpPr>
        <p:spPr>
          <a:xfrm>
            <a:off x="722376" y="2444496"/>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（2）据图1分析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，裸甲藻和马尾藻之间的种间关系是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。当水体的营养化水平处于</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，更有利于能量流向对人类最有益的部分。</a:t>
            </a:r>
            <a:endParaRPr lang="en-US" altLang="zh-CN" sz="2000" dirty="0"/>
          </a:p>
        </p:txBody>
      </p:sp>
      <p:sp>
        <p:nvSpPr>
          <p:cNvPr id="6" name="QB_5_AN.30_1#512697534.blank?pid=2aaa78a84&amp;color=0,0,0&amp;vpa=11&amp;vtp=1&amp;bbb=1"/>
          <p:cNvSpPr/>
          <p:nvPr/>
        </p:nvSpPr>
        <p:spPr>
          <a:xfrm>
            <a:off x="6618351" y="2406396"/>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种间竞争</a:t>
            </a:r>
            <a:endParaRPr lang="en-US" altLang="zh-CN" sz="2000" dirty="0"/>
          </a:p>
        </p:txBody>
      </p:sp>
      <p:sp>
        <p:nvSpPr>
          <p:cNvPr id="7" name="QB_5_AN.31_1#512697534.blank?pid=2aaa78a84&amp;color=0,0,0&amp;vpa=12&amp;vtp=1&amp;bbb=1&amp;hb=1"/>
          <p:cNvSpPr/>
          <p:nvPr/>
        </p:nvSpPr>
        <p:spPr>
          <a:xfrm>
            <a:off x="722377" y="2406396"/>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低营养化</a:t>
            </a:r>
            <a:endParaRPr lang="en-US" altLang="zh-CN" sz="2000" dirty="0"/>
          </a:p>
        </p:txBody>
      </p:sp>
      <p:sp>
        <p:nvSpPr>
          <p:cNvPr id="8" name="QB_5_AS.32_1#512697534?vop=1&amp;pid=2aaa78a84&amp;color=0,0,0&amp;vtp=1&amp;bbb=1&amp;hb=1"/>
          <p:cNvSpPr/>
          <p:nvPr/>
        </p:nvSpPr>
        <p:spPr>
          <a:xfrm>
            <a:off x="722376" y="3389122"/>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由图1可以看出，在高、中营养化水平上，裸甲藻和马尾藻在数量上分别占优势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者之间是种间竞争关系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；同时可以看出，当水体处于中、低营养化时，裸甲藻的数量少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，产生的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毒素少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，对水生生物毒害小，萱藻和马尾藻数量相对较多，它们是鱼的主要饵料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，故当水体的营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养化水平处于中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、低营养化时，更有利于能量流向对人类最有益的部分。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2" end="2"/>
                                            </p:txEl>
                                          </p:spTgt>
                                        </p:tgtEl>
                                        <p:attrNameLst>
                                          <p:attrName>style.visibility</p:attrName>
                                        </p:attrNameLst>
                                      </p:cBhvr>
                                      <p:to>
                                        <p:strVal val="visible"/>
                                      </p:to>
                                    </p:set>
                                    <p:animEffect transition="in" filter="fade">
                                      <p:cBhvr>
                                        <p:cTn id="54" dur="500"/>
                                        <p:tgtEl>
                                          <p:spTgt spid="8">
                                            <p:txEl>
                                              <p:pRg st="2" end="2"/>
                                            </p:txEl>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3" end="3"/>
                                            </p:txEl>
                                          </p:spTgt>
                                        </p:tgtEl>
                                        <p:attrNameLst>
                                          <p:attrName>style.visibility</p:attrName>
                                        </p:attrNameLst>
                                      </p:cBhvr>
                                      <p:to>
                                        <p:strVal val="visible"/>
                                      </p:to>
                                    </p:set>
                                    <p:animEffect transition="in" filter="fade">
                                      <p:cBhvr>
                                        <p:cTn id="57" dur="500"/>
                                        <p:tgtEl>
                                          <p:spTgt spid="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8"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33_1#f08291bb7?pid=2aaa78a84&amp;color=0,0,0&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）生态系统的结构包括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若梭子蟹从饲料中同化的能量为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，则从生产者到梭子蟹的能量传递效率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endParaRPr lang="en-US" altLang="zh-CN" sz="2000" dirty="0">
                  <a:solidFill>
                    <a:srgbClr val="000000"/>
                  </a:solidFill>
                </a:endParaRPr>
              </a:p>
            </p:txBody>
          </p:sp>
        </mc:Choice>
        <mc:Fallback>
          <p:sp>
            <p:nvSpPr>
              <p:cNvPr id="2" name="QB_5_BD.33_1#f08291bb7?pid=2aaa78a84&amp;color=0,0,0&amp;vtp=1&amp;bt=1&amp;bbb=1&amp;hb=1"/>
              <p:cNvSpPr>
                <a:spLocks noRot="1" noChangeAspect="1" noMove="1" noResize="1" noEditPoints="1" noAdjustHandles="1" noChangeArrowheads="1" noChangeShapeType="1" noTextEdit="1"/>
              </p:cNvSpPr>
              <p:nvPr/>
            </p:nvSpPr>
            <p:spPr>
              <a:xfrm>
                <a:off x="722376" y="969264"/>
                <a:ext cx="10753344" cy="1300353"/>
              </a:xfrm>
              <a:prstGeom prst="rect">
                <a:avLst/>
              </a:prstGeom>
              <a:blipFill rotWithShape="1">
                <a:blip r:embed="rId1"/>
                <a:stretch>
                  <a:fillRect l="-4" t="-20" r="-18" b="-3506"/>
                </a:stretch>
              </a:blipFill>
            </p:spPr>
            <p:txBody>
              <a:bodyPr/>
              <a:lstStyle/>
              <a:p>
                <a:r>
                  <a:rPr lang="zh-CN" altLang="en-US">
                    <a:noFill/>
                  </a:rPr>
                  <a:t> </a:t>
                </a:r>
              </a:p>
            </p:txBody>
          </p:sp>
        </mc:Fallback>
      </mc:AlternateContent>
      <p:sp>
        <p:nvSpPr>
          <p:cNvPr id="3" name="QB_5_AN.34_1#f08291bb7.blank?pid=2aaa78a84&amp;color=0,0,0&amp;vpa=13&amp;vtp=1&amp;bbb=1"/>
          <p:cNvSpPr/>
          <p:nvPr/>
        </p:nvSpPr>
        <p:spPr>
          <a:xfrm>
            <a:off x="3675126" y="931164"/>
            <a:ext cx="6026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生态系统的组成成分和营养结构（食物链和食物网）</a:t>
            </a:r>
            <a:endParaRPr lang="en-US" altLang="zh-CN" sz="2000" dirty="0">
              <a:solidFill>
                <a:srgbClr val="00B050"/>
              </a:solidFill>
            </a:endParaRPr>
          </a:p>
        </p:txBody>
      </p:sp>
      <p:sp>
        <p:nvSpPr>
          <p:cNvPr id="4" name="QB_5_AN.35_1#f08291bb7.blank?pid=2aaa78a84&amp;color=0,0,0&amp;vpa=14&amp;vtp=1&amp;bbb=1"/>
          <p:cNvSpPr/>
          <p:nvPr/>
        </p:nvSpPr>
        <p:spPr>
          <a:xfrm>
            <a:off x="985901" y="1388364"/>
            <a:ext cx="196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梭子蟹的同化量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5" name="QB_5_AN.36_1#f08291bb7.blank?pid=2aaa78a84&amp;color=0,0,0&amp;vpa=15&amp;vtp=1&amp;bbb=1&amp;rh=32.01"/>
              <p:cNvSpPr/>
              <p:nvPr/>
            </p:nvSpPr>
            <p:spPr>
              <a:xfrm>
                <a:off x="987488" y="1811147"/>
                <a:ext cx="1506728" cy="406527"/>
              </a:xfrm>
              <a:prstGeom prst="rect">
                <a:avLst/>
              </a:prstGeom>
              <a:noFill/>
            </p:spPr>
            <p:txBody>
              <a:bodyPr wrap="none" lIns="0" tIns="0" rIns="0" bIns="0" rtlCol="0" anchor="t"/>
              <a:lstStyle/>
              <a:p>
                <a:pPr algn="ctr" latinLnBrk="1">
                  <a:lnSpc>
                    <a:spcPts val="3300"/>
                  </a:lnSpc>
                </a:pP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𝒄</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𝒎</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𝒂</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5_AN.36_1#f08291bb7.blank?pid=2aaa78a84&amp;color=0,0,0&amp;vpa=15&amp;vtp=1&amp;bbb=1&amp;rh=32.01"/>
              <p:cNvSpPr>
                <a:spLocks noRot="1" noChangeAspect="1" noMove="1" noResize="1" noEditPoints="1" noAdjustHandles="1" noChangeArrowheads="1" noChangeShapeType="1" noTextEdit="1"/>
              </p:cNvSpPr>
              <p:nvPr/>
            </p:nvSpPr>
            <p:spPr>
              <a:xfrm>
                <a:off x="987488" y="1811147"/>
                <a:ext cx="1506728" cy="406527"/>
              </a:xfrm>
              <a:prstGeom prst="rect">
                <a:avLst/>
              </a:prstGeom>
              <a:blipFill rotWithShape="1">
                <a:blip r:embed="rId2"/>
                <a:stretch>
                  <a:fillRect l="-4" t="-31" r="38" b="-3062"/>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5_AS.37_1#f08291bb7?vop=1&amp;pid=2aaa78a84&amp;color=0,0,0&amp;vtp=1&amp;bbb=1&amp;hb=1"/>
              <p:cNvSpPr/>
              <p:nvPr/>
            </p:nvSpPr>
            <p:spPr>
              <a:xfrm>
                <a:off x="722376" y="2279650"/>
                <a:ext cx="10753344" cy="1397000"/>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生态系统的结构包括生态系统的组成成分和营养结构。图2中</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表示梭子蟹的同化量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子蟹从饲料中同化的能量为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，则梭子蟹来自生产者的同化量是</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，因此从生产者到梭子蟹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的能量传递效率为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𝑚</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5_AS.37_1#f08291bb7?vop=1&amp;pid=2aaa78a84&amp;color=0,0,0&amp;vtp=1&amp;bbb=1&amp;hb=1"/>
              <p:cNvSpPr>
                <a:spLocks noRot="1" noChangeAspect="1" noMove="1" noResize="1" noEditPoints="1" noAdjustHandles="1" noChangeArrowheads="1" noChangeShapeType="1" noTextEdit="1"/>
              </p:cNvSpPr>
              <p:nvPr/>
            </p:nvSpPr>
            <p:spPr>
              <a:xfrm>
                <a:off x="722376" y="2279650"/>
                <a:ext cx="10753344" cy="1397000"/>
              </a:xfrm>
              <a:prstGeom prst="rect">
                <a:avLst/>
              </a:prstGeom>
              <a:blipFill rotWithShape="1">
                <a:blip r:embed="rId3"/>
                <a:stretch>
                  <a:fillRect l="-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Effect transition="in" filter="fade">
                                      <p:cBhvr>
                                        <p:cTn id="31" dur="500"/>
                                        <p:tgtEl>
                                          <p:spTgt spid="6">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xEl>
                                              <p:pRg st="0" end="0"/>
                                            </p:txEl>
                                          </p:spTgt>
                                        </p:tgtEl>
                                        <p:attrNameLst>
                                          <p:attrName>style.visibility</p:attrName>
                                        </p:attrNameLst>
                                      </p:cBhvr>
                                      <p:to>
                                        <p:strVal val="visible"/>
                                      </p:to>
                                    </p:set>
                                    <p:animEffect transition="in" filter="fade">
                                      <p:cBhvr>
                                        <p:cTn id="34" dur="500"/>
                                        <p:tgtEl>
                                          <p:spTgt spid="6">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1" end="1"/>
                                            </p:txEl>
                                          </p:spTgt>
                                        </p:tgtEl>
                                        <p:attrNameLst>
                                          <p:attrName>style.visibility</p:attrName>
                                        </p:attrNameLst>
                                      </p:cBhvr>
                                      <p:to>
                                        <p:strVal val="visible"/>
                                      </p:to>
                                    </p:set>
                                    <p:animEffect transition="in" filter="fade">
                                      <p:cBhvr>
                                        <p:cTn id="37" dur="500"/>
                                        <p:tgtEl>
                                          <p:spTgt spid="6">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Effect transition="in" filter="fade">
                                      <p:cBhvr>
                                        <p:cTn id="40"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38_1#d89e05f49?pid=2aaa78a84&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（4）裸甲藻大量繁殖会导致水生生物大量死亡。引入芦苇等挺水植物并定期收割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，既能有效抑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制裸甲藻的繁殖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，又能治理水体富营养化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，其原理是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5_AN.39_1#d89e05f49.blank?pid=2aaa78a84&amp;color=0,0,0&amp;vpa=16&amp;vtp=1&amp;bbb=1&amp;hb=1"/>
              <p:cNvSpPr/>
              <p:nvPr/>
            </p:nvSpPr>
            <p:spPr>
              <a:xfrm>
                <a:off x="722377" y="1391100"/>
                <a:ext cx="10749631" cy="13134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芦苇等挺水植物在与裸甲藻争夺光照中占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优势</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，抑制了裸甲藻的繁殖，同时还能从水体中吸收</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等化学元素，</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并通过收割带离水体，</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达到治理水体富营养化的目的</a:t>
                </a:r>
                <a:endParaRPr lang="en-US" altLang="zh-CN" sz="2000" dirty="0"/>
              </a:p>
            </p:txBody>
          </p:sp>
        </mc:Choice>
        <mc:Fallback>
          <p:sp>
            <p:nvSpPr>
              <p:cNvPr id="3" name="QB_5_AN.39_1#d89e05f49.blank?pid=2aaa78a84&amp;color=0,0,0&amp;vpa=16&amp;vtp=1&amp;bbb=1&amp;hb=1"/>
              <p:cNvSpPr>
                <a:spLocks noRot="1" noChangeAspect="1" noMove="1" noResize="1" noEditPoints="1" noAdjustHandles="1" noChangeArrowheads="1" noChangeShapeType="1" noTextEdit="1"/>
              </p:cNvSpPr>
              <p:nvPr/>
            </p:nvSpPr>
            <p:spPr>
              <a:xfrm>
                <a:off x="722377" y="1391100"/>
                <a:ext cx="10749631" cy="1313434"/>
              </a:xfrm>
              <a:prstGeom prst="rect">
                <a:avLst/>
              </a:prstGeom>
              <a:blipFill rotWithShape="1">
                <a:blip r:embed="rId1"/>
                <a:stretch>
                  <a:fillRect l="-4" t="-34" r="1" b="-3427"/>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AS.40_1#d89e05f49?vop=1&amp;pid=2aaa78a84&amp;color=0,0,0&amp;vtp=1&amp;bbb=1&amp;hb=1"/>
              <p:cNvSpPr/>
              <p:nvPr/>
            </p:nvSpPr>
            <p:spPr>
              <a:xfrm>
                <a:off x="722376" y="2836995"/>
                <a:ext cx="10753344" cy="1415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由题中引入芦苇等挺水植物并定期收割可知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，芦苇等挺水植物一方面在与裸甲藻争夺光照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中占优势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，抑制了裸甲藻的繁殖；另一方面还能从水体中吸收</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N</m:t>
                    </m:r>
                  </m:oMath>
                </a14:m>
                <a:r>
                  <a:rPr lang="en-US" altLang="zh-CN" sz="2200" b="0"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等化学元素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，并通过收割带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离水体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，达到治理水体富营养化的目的。</a:t>
                </a:r>
                <a:endParaRPr lang="en-US" altLang="zh-CN" sz="2200" dirty="0"/>
              </a:p>
            </p:txBody>
          </p:sp>
        </mc:Choice>
        <mc:Fallback>
          <p:sp>
            <p:nvSpPr>
              <p:cNvPr id="4" name="QB_5_AS.40_1#d89e05f49?vop=1&amp;pid=2aaa78a84&amp;color=0,0,0&amp;vtp=1&amp;bbb=1&amp;hb=1"/>
              <p:cNvSpPr>
                <a:spLocks noRot="1" noChangeAspect="1" noMove="1" noResize="1" noEditPoints="1" noAdjustHandles="1" noChangeArrowheads="1" noChangeShapeType="1" noTextEdit="1"/>
              </p:cNvSpPr>
              <p:nvPr/>
            </p:nvSpPr>
            <p:spPr>
              <a:xfrm>
                <a:off x="722376" y="2836995"/>
                <a:ext cx="10753344" cy="1415034"/>
              </a:xfrm>
              <a:prstGeom prst="rect">
                <a:avLst/>
              </a:prstGeom>
              <a:blipFill rotWithShape="1">
                <a:blip r:embed="rId2"/>
                <a:stretch>
                  <a:fillRect l="-4" t="-32" b="-318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41_1#7294e0a08?pid=de96dd85b&amp;color=0,0,0&amp;vtp=1&amp;bt=1&amp;bbb=1&amp;hb=1"/>
          <p:cNvSpPr/>
          <p:nvPr/>
        </p:nvSpPr>
        <p:spPr>
          <a:xfrm>
            <a:off x="722376" y="972000"/>
            <a:ext cx="10753344" cy="1268984"/>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［云南西南名校联盟2025高二联考］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食物网结构的讨论往往基于两类食物网：①拓扑网络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只包含物种捕食关系的网络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；②能流网络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，即包含具有捕食关系的物种间的能量流动大小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实线箭头的粗细与能量多少呈正相关）。如图所示。</a:t>
            </a:r>
            <a:endParaRPr lang="en-US" altLang="zh-CN" sz="2000" dirty="0"/>
          </a:p>
        </p:txBody>
      </p:sp>
      <p:pic>
        <p:nvPicPr>
          <p:cNvPr id="3" name="QO_4_BD.41_3#7294e0a08?htil=1&amp;pid=de96dd85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18488" y="2529020"/>
            <a:ext cx="1792224" cy="1426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41_4#7294e0a08?htil=1&amp;pid=de96dd85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084064" y="2574740"/>
            <a:ext cx="2029968" cy="13807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41_5#7294e0a08?htil=1&amp;pid=de96dd8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759952" y="2364428"/>
            <a:ext cx="1837944" cy="15910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B_5_BD.42_1#d54e7cac3?pid=7294e0a08&amp;color=0,0,0&amp;vtp=1&amp;bbb=1&amp;hb=1"/>
          <p:cNvSpPr/>
          <p:nvPr/>
        </p:nvSpPr>
        <p:spPr>
          <a:xfrm>
            <a:off x="722376" y="4091628"/>
            <a:ext cx="10753344" cy="820928"/>
          </a:xfrm>
          <a:prstGeom prst="rect">
            <a:avLst/>
          </a:prstGeom>
          <a:noFill/>
        </p:spPr>
        <p:txBody>
          <a:bodyPr wrap="none" lIns="0" tIns="0" rIns="0" bIns="0" rtlCol="0" anchor="t"/>
          <a:lstStyle/>
          <a:p>
            <a:pPr algn="l"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（1）图示拓扑网络中A和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B的关系是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若将B从食物网中移除，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A的数量将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43_1#d54e7cac3.blank?pid=7294e0a08&amp;color=0,0,0&amp;vpa=17&amp;vtp=1&amp;bbb=1"/>
          <p:cNvSpPr/>
          <p:nvPr/>
        </p:nvSpPr>
        <p:spPr>
          <a:xfrm>
            <a:off x="4775264" y="4062164"/>
            <a:ext cx="1962150" cy="399034"/>
          </a:xfrm>
          <a:prstGeom prst="rect">
            <a:avLst/>
          </a:prstGeom>
          <a:noFill/>
        </p:spPr>
        <p:txBody>
          <a:bodyPr wrap="none" lIns="0" tIns="0" rIns="0" bIns="0" rtlCol="0" anchor="t"/>
          <a:lstStyle/>
          <a:p>
            <a:pPr algn="ctr" latinLnBrk="1">
              <a:lnSpc>
                <a:spcPts val="35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捕食、种间竞争</a:t>
            </a:r>
            <a:endParaRPr lang="en-US" altLang="zh-CN" sz="2000" dirty="0"/>
          </a:p>
        </p:txBody>
      </p:sp>
      <p:sp>
        <p:nvSpPr>
          <p:cNvPr id="8" name="QB_5_AN.44_1#d54e7cac3.blank?pid=7294e0a08&amp;color=0,0,0&amp;vpa=18&amp;vtp=1&amp;bbb=1"/>
          <p:cNvSpPr/>
          <p:nvPr/>
        </p:nvSpPr>
        <p:spPr>
          <a:xfrm>
            <a:off x="731901" y="4485455"/>
            <a:ext cx="692150" cy="379984"/>
          </a:xfrm>
          <a:prstGeom prst="rect">
            <a:avLst/>
          </a:prstGeom>
          <a:noFill/>
        </p:spPr>
        <p:txBody>
          <a:bodyPr wrap="none" lIns="0" tIns="0" rIns="0" bIns="0" rtlCol="0" anchor="t"/>
          <a:lstStyle/>
          <a:p>
            <a:pPr algn="ctr" latinLnBrk="1">
              <a:lnSpc>
                <a:spcPts val="33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增多</a:t>
            </a:r>
            <a:endParaRPr lang="en-US" altLang="zh-CN" sz="2000" dirty="0"/>
          </a:p>
        </p:txBody>
      </p:sp>
      <p:sp>
        <p:nvSpPr>
          <p:cNvPr id="9" name="QB_5_AN.45_1#d54e7cac3.blank?pid=7294e0a08&amp;color=0,0,0&amp;vpa=19&amp;vtp=1&amp;bbb=1"/>
          <p:cNvSpPr/>
          <p:nvPr/>
        </p:nvSpPr>
        <p:spPr>
          <a:xfrm>
            <a:off x="2471801" y="4485455"/>
            <a:ext cx="4973638" cy="379984"/>
          </a:xfrm>
          <a:prstGeom prst="rect">
            <a:avLst/>
          </a:prstGeom>
          <a:noFill/>
        </p:spPr>
        <p:txBody>
          <a:bodyPr wrap="none" lIns="0" tIns="0" rIns="0" bIns="0" rtlCol="0" anchor="t"/>
          <a:lstStyle/>
          <a:p>
            <a:pPr algn="ctr" latinLnBrk="1">
              <a:lnSpc>
                <a:spcPts val="33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C的能量不再通过B流向A，而是直接流向A</a:t>
            </a:r>
            <a:endParaRPr lang="en-US" altLang="zh-CN" sz="2000" dirty="0"/>
          </a:p>
        </p:txBody>
      </p:sp>
      <p:sp>
        <p:nvSpPr>
          <p:cNvPr id="10" name="QB_5_AS.46_1#d54e7cac3?vop=1&amp;pid=7294e0a08&amp;color=0,0,0&amp;vtp=1&amp;bbb=1&amp;hb=1"/>
          <p:cNvSpPr/>
          <p:nvPr/>
        </p:nvSpPr>
        <p:spPr>
          <a:xfrm>
            <a:off x="722376" y="5003615"/>
            <a:ext cx="10753344" cy="1268984"/>
          </a:xfrm>
          <a:prstGeom prst="rect">
            <a:avLst/>
          </a:prstGeom>
          <a:noFill/>
        </p:spPr>
        <p:txBody>
          <a:bodyPr wrap="none" lIns="0" tIns="0" rIns="0" bIns="0" rtlCol="0" anchor="t"/>
          <a:lstStyle/>
          <a:p>
            <a:pPr algn="l" latinLnBrk="1">
              <a:lnSpc>
                <a:spcPts val="35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从拓扑网络中可以看到，A捕食B，A、B均捕食C，所以A和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B的种间关系是捕食和种间竞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。若将B从食物网中移除，C的能量不再通过B流向A，而是直接流向A，A获得的能量增多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以数量将增加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fade">
                                      <p:cBhvr>
                                        <p:cTn id="37" dur="500"/>
                                        <p:tgtEl>
                                          <p:spTgt spid="10">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2" end="2"/>
                                            </p:txEl>
                                          </p:spTgt>
                                        </p:tgtEl>
                                        <p:attrNameLst>
                                          <p:attrName>style.visibility</p:attrName>
                                        </p:attrNameLst>
                                      </p:cBhvr>
                                      <p:to>
                                        <p:strVal val="visible"/>
                                      </p:to>
                                    </p:set>
                                    <p:animEffect transition="in" filter="fade">
                                      <p:cBhvr>
                                        <p:cTn id="40"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47_1#79a300d37?pid=7294e0a08&amp;color=0,0,0&amp;vtp=1&amp;bt=1&amp;bbb=1&amp;hb=1"/>
          <p:cNvSpPr/>
          <p:nvPr/>
        </p:nvSpPr>
        <p:spPr>
          <a:xfrm>
            <a:off x="722376" y="96926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（2）图示基于自然状态的能流网络中，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3个实线箭头体现了能量流动具有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48_1#79a300d37.blank?pid=7294e0a08&amp;color=0,0,0&amp;vpa=20&amp;vtp=1&amp;bbb=1"/>
          <p:cNvSpPr/>
          <p:nvPr/>
        </p:nvSpPr>
        <p:spPr>
          <a:xfrm>
            <a:off x="8904351" y="931165"/>
            <a:ext cx="247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单向流动、逐级递减</a:t>
            </a:r>
            <a:endParaRPr lang="en-US" altLang="zh-CN" sz="2000" dirty="0"/>
          </a:p>
        </p:txBody>
      </p:sp>
      <p:sp>
        <p:nvSpPr>
          <p:cNvPr id="4" name="QB_5_AS.49_1#79a300d37?vop=1&amp;pid=7294e0a08&amp;color=0,0,0&amp;vtp=1&amp;bbb=1&amp;hb=1"/>
          <p:cNvSpPr/>
          <p:nvPr/>
        </p:nvSpPr>
        <p:spPr>
          <a:xfrm>
            <a:off x="722376" y="1926336"/>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3个实线箭头均为单向箭头，体现了能量具有单向流动的特点；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A处于第二营养级时的箭头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，A处于第四营养级时的箭头最细，体现了能量流动逐级递减的特点。</a:t>
            </a:r>
            <a:endParaRPr lang="en-US" altLang="zh-CN" sz="2200" dirty="0"/>
          </a:p>
        </p:txBody>
      </p:sp>
      <p:sp>
        <p:nvSpPr>
          <p:cNvPr id="5" name="QB_5_BD.50_1#90bb6f753?pid=7294e0a08&amp;color=0,0,0&amp;vtp=1&amp;bbb=1"/>
          <p:cNvSpPr/>
          <p:nvPr/>
        </p:nvSpPr>
        <p:spPr>
          <a:xfrm>
            <a:off x="722376" y="2890139"/>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“?”处应为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6" name="QB_5_AN.51_1#90bb6f753.blank?pid=7294e0a08&amp;color=0,0,0&amp;vpa=21&amp;vtp=1&amp;bbb=1"/>
          <p:cNvSpPr/>
          <p:nvPr/>
        </p:nvSpPr>
        <p:spPr>
          <a:xfrm>
            <a:off x="3263964" y="2852039"/>
            <a:ext cx="16446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A的取食偏好</a:t>
            </a:r>
            <a:endParaRPr lang="en-US" altLang="zh-CN" sz="2000" dirty="0"/>
          </a:p>
        </p:txBody>
      </p:sp>
      <p:sp>
        <p:nvSpPr>
          <p:cNvPr id="7" name="QB_5_AS.52_1#90bb6f753?vop=1&amp;pid=7294e0a08&amp;color=0,0,0&amp;vtp=1&amp;bbb=1&amp;hb=1"/>
          <p:cNvSpPr/>
          <p:nvPr/>
        </p:nvSpPr>
        <p:spPr>
          <a:xfrm>
            <a:off x="722376" y="3398647"/>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B、C、D都是A的食物，B到A的箭头最粗，说明A从B获得的能量最多，A偏好捕食B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“？”处应为A的取食偏好。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3_1#f2905f0b1?pid=7294e0a08&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（4）科研小组对A的能量流动情况进行分析，结果如表所示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数字为能量值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，由表分析，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A同化量为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。摄入的能量除表中去向外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，还有一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部分的去向是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B_5_BD.53_1#f2905f0b1?pid=7294e0a08&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r="-809" b="-3491"/>
                </a:stretch>
              </a:blipFill>
            </p:spPr>
            <p:txBody>
              <a:bodyPr/>
              <a:lstStyle/>
              <a:p>
                <a:r>
                  <a:rPr lang="zh-CN" altLang="en-US">
                    <a:noFill/>
                  </a:rPr>
                  <a:t> </a:t>
                </a:r>
              </a:p>
            </p:txBody>
          </p:sp>
        </mc:Fallback>
      </mc:AlternateContent>
      <p:graphicFrame>
        <p:nvGraphicFramePr>
          <p:cNvPr id="19" name="QB_5_BD.53_2#f2905f0b1?colgroup=10,16,13&amp;pid=7294e0a08&amp;color=0,0,0&amp;vtp=1&amp;bbb=1"/>
          <p:cNvGraphicFramePr>
            <a:graphicFrameLocks noGrp="1"/>
          </p:cNvGraphicFramePr>
          <p:nvPr/>
        </p:nvGraphicFramePr>
        <p:xfrm>
          <a:off x="722376" y="2408877"/>
          <a:ext cx="10716768" cy="847471"/>
        </p:xfrm>
        <a:graphic>
          <a:graphicData uri="http://schemas.openxmlformats.org/drawingml/2006/table">
            <a:tbl>
              <a:tblPr/>
              <a:tblGrid>
                <a:gridCol w="2898648"/>
                <a:gridCol w="4288536"/>
                <a:gridCol w="3529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1"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57.6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B_5_AN.54_1#f2905f0b1.blank?pid=7294e0a08&amp;color=0,0,0&amp;vpa=22&amp;vtp=1&amp;bbb=1"/>
          <p:cNvSpPr/>
          <p:nvPr/>
        </p:nvSpPr>
        <p:spPr>
          <a:xfrm>
            <a:off x="5077714" y="1391100"/>
            <a:ext cx="7286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30.6</a:t>
            </a:r>
            <a:endParaRPr lang="en-US" altLang="zh-CN" sz="2000" dirty="0"/>
          </a:p>
        </p:txBody>
      </p:sp>
      <p:sp>
        <p:nvSpPr>
          <p:cNvPr id="5" name="QB_5_AN.55_1#f2905f0b1.blank?pid=7294e0a08&amp;color=0,0,0&amp;vpa=23&amp;vtp=1&amp;bbb=1"/>
          <p:cNvSpPr/>
          <p:nvPr/>
        </p:nvSpPr>
        <p:spPr>
          <a:xfrm>
            <a:off x="2230501" y="1829250"/>
            <a:ext cx="291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通过A的粪便流向分解者</a:t>
            </a:r>
            <a:endParaRPr lang="en-US" altLang="zh-CN" sz="2000" dirty="0"/>
          </a:p>
        </p:txBody>
      </p:sp>
      <mc:AlternateContent xmlns:mc="http://schemas.openxmlformats.org/markup-compatibility/2006">
        <mc:Choice xmlns:a14="http://schemas.microsoft.com/office/drawing/2010/main" Requires="a14">
          <p:sp>
            <p:nvSpPr>
              <p:cNvPr id="6" name="QB_5_AS.56_1#f2905f0b1?vop=1&amp;pid=7294e0a08&amp;color=0,0,0&amp;vtp=1&amp;bbb=1&amp;hb=1"/>
              <p:cNvSpPr/>
              <p:nvPr/>
            </p:nvSpPr>
            <p:spPr>
              <a:xfrm>
                <a:off x="722376" y="3386777"/>
                <a:ext cx="10753344" cy="93605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用于生长、发育和繁殖的能量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呼吸作用散失的能量，所以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A同化量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。摄入的能量除同化量外，还有一部分通过粪便流向分解者。</a:t>
                </a:r>
                <a:endParaRPr lang="en-US" altLang="zh-CN" sz="2200" dirty="0"/>
              </a:p>
            </p:txBody>
          </p:sp>
        </mc:Choice>
        <mc:Fallback>
          <p:sp>
            <p:nvSpPr>
              <p:cNvPr id="6" name="QB_5_AS.56_1#f2905f0b1?vop=1&amp;pid=7294e0a08&amp;color=0,0,0&amp;vtp=1&amp;bbb=1&amp;hb=1"/>
              <p:cNvSpPr>
                <a:spLocks noRot="1" noChangeAspect="1" noMove="1" noResize="1" noEditPoints="1" noAdjustHandles="1" noChangeArrowheads="1" noChangeShapeType="1" noTextEdit="1"/>
              </p:cNvSpPr>
              <p:nvPr/>
            </p:nvSpPr>
            <p:spPr>
              <a:xfrm>
                <a:off x="722376" y="3386777"/>
                <a:ext cx="10753344" cy="936054"/>
              </a:xfrm>
              <a:prstGeom prst="rect">
                <a:avLst/>
              </a:prstGeom>
              <a:blipFill rotWithShape="1">
                <a:blip r:embed="rId2"/>
                <a:stretch>
                  <a:fillRect l="-4" t="-34" r="-5061" b="-579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Effect transition="in" filter="fade">
                                      <p:cBhvr>
                                        <p:cTn id="29"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e96dd85b.fixed?pid=5db579442&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4</a:t>
            </a:r>
            <a:endParaRPr lang="en-US" altLang="zh-CN" sz="7200" dirty="0"/>
          </a:p>
        </p:txBody>
      </p:sp>
      <p:sp>
        <p:nvSpPr>
          <p:cNvPr id="3" name="C_3#de96dd85b.fixed?pid=5db579442&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专题4</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种群、群落和生态系统知识综合</a:t>
            </a:r>
            <a:endParaRPr lang="en-US" altLang="zh-CN" sz="4400" dirty="0"/>
          </a:p>
        </p:txBody>
      </p:sp>
      <p:pic>
        <p:nvPicPr>
          <p:cNvPr id="4" name="C_3#de96dd85b.fixed?pid=5db579442&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e96dd85b.fixed?pid=5db579442&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BD.1_1#f5d80807c?pid=de96dd85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我国的古诗词或农谚中常蕴含很多生态学原理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。下列句子中对所涉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及的生态学原理的叙述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正确的一项是(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4" name="QB_4_BD.1_2#f5d80807c?colgroup=2,8,9,9,8&amp;pid=de96dd85b&amp;color=0,0,0&amp;vtp=1&amp;bbb=1&amp;hb=1"/>
          <p:cNvGraphicFramePr>
            <a:graphicFrameLocks noGrp="1"/>
          </p:cNvGraphicFramePr>
          <p:nvPr/>
        </p:nvGraphicFramePr>
        <p:xfrm>
          <a:off x="722376" y="1951677"/>
          <a:ext cx="10689336" cy="4107688"/>
        </p:xfrm>
        <a:graphic>
          <a:graphicData uri="http://schemas.openxmlformats.org/drawingml/2006/table">
            <a:tbl>
              <a:tblPr/>
              <a:tblGrid>
                <a:gridCol w="850392"/>
                <a:gridCol w="2276856"/>
                <a:gridCol w="2569464"/>
                <a:gridCol w="2606040"/>
                <a:gridCol w="2386584"/>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选项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生态学原理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种田无它巧</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庄稼宝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落红不是无情物</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作春泥更护花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野火烧不尽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春风吹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都强调了生态系统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中分解者的作用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雪衣雪发青玉嘴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群捕鱼儿溪影中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螟蛉有子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蜾蠃负之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呦呦鹿鸣</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食野之苹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描述的种间关系都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是捕食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人间四月芳菲尽</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山寺桃花始盛开</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劝君莫打枝头鸟</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在巢中望母归</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更无柳絮因风起</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有葵花向日倾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都反映非生物因素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对种群的影响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稻花香里说丰年</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听取蛙声一片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竹外桃花三两枝</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江水暖鸭先知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西塞山前白鹭飞</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花流水鳜鱼肥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都强调了生态系统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中信息传递能调节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生物的种间关系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3" name="QB_4_AN.2_1#f5d80807c.bracket?pid=de96dd85b&amp;color=0,0,0&amp;vpa=1&amp;vtp=1"/>
          <p:cNvSpPr/>
          <p:nvPr/>
        </p:nvSpPr>
        <p:spPr>
          <a:xfrm>
            <a:off x="5113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4_AS.3_1#f5d80807c?vop=1&amp;pid=de96dd85b&amp;color=0,0,0&amp;mp=1&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句3中没有强调分解者的作用，A错误；句1、2、3中均体现了捕食的种间关系，B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2的“君”指的是人，人对种群的影响不属于非生物因素，C错误；句2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中没有体现种间关系，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b1847abce?pid=de96dd85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［辽宁部分学校2025高二期末］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生态系统及其组分的相关数量变化可用如图所示的模型来解释，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b1847abce.bracket?pid=de96dd85b&amp;color=0,0,0&amp;vpa=2&amp;vtp=1"/>
          <p:cNvSpPr/>
          <p:nvPr/>
        </p:nvSpPr>
        <p:spPr>
          <a:xfrm>
            <a:off x="2941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4_2#b1847abce?pid=de96dd85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590288" y="1951677"/>
            <a:ext cx="3008376" cy="61264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_3#b1847abce.choices?pid=de96dd85b&amp;color=0,0,0&amp;vtp=1&amp;bbb=1"/>
              <p:cNvSpPr/>
              <p:nvPr/>
            </p:nvSpPr>
            <p:spPr>
              <a:xfrm>
                <a:off x="722376" y="2700977"/>
                <a:ext cx="10753344" cy="1808734"/>
              </a:xfrm>
              <a:prstGeom prst="rect">
                <a:avLst/>
              </a:prstGeom>
              <a:noFill/>
            </p:spPr>
            <p:txBody>
              <a:bodyPr wrap="none" lIns="0" tIns="0" rIns="0" bIns="0" rtlCol="0" anchor="t"/>
              <a:lstStyle/>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表示第二营养级，则第二到第三营养级之间的能量传递效率小于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表示羚羊种群，当出生个体数量大于死亡个体数量时，种群数量不一定增长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的主要途径是光合作用</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表示草原生态系统，则不需要输入能量即可维持生态系统的稳态</a:t>
                </a:r>
                <a:endParaRPr lang="en-US" altLang="zh-CN" sz="2000" dirty="0"/>
              </a:p>
            </p:txBody>
          </p:sp>
        </mc:Choice>
        <mc:Fallback>
          <p:sp>
            <p:nvSpPr>
              <p:cNvPr id="5" name="QC_4_BD.4_3#b1847abce.choices?pid=de96dd85b&amp;color=0,0,0&amp;vtp=1&amp;bbb=1"/>
              <p:cNvSpPr>
                <a:spLocks noRot="1" noChangeAspect="1" noMove="1" noResize="1" noEditPoints="1" noAdjustHandles="1" noChangeArrowheads="1" noChangeShapeType="1" noTextEdit="1"/>
              </p:cNvSpPr>
              <p:nvPr/>
            </p:nvSpPr>
            <p:spPr>
              <a:xfrm>
                <a:off x="722376" y="2700977"/>
                <a:ext cx="10753344" cy="1808734"/>
              </a:xfrm>
              <a:prstGeom prst="rect">
                <a:avLst/>
              </a:prstGeom>
              <a:blipFill rotWithShape="1">
                <a:blip r:embed="rId2"/>
                <a:stretch>
                  <a:fillRect l="-4" t="-18" b="-249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6_1#b1847abce?vop=1&amp;pid=de96dd85b&amp;color=0,0,0&amp;vtp=1&amp;bt=1&amp;bbb=1&amp;hb=1"/>
              <p:cNvSpPr/>
              <p:nvPr/>
            </p:nvSpPr>
            <p:spPr>
              <a:xfrm>
                <a:off x="722376" y="972000"/>
                <a:ext cx="10753344" cy="27358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表示第二营养级，则输出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可代表呼吸作用消耗量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者的能量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，则第二到第三营养级的能量传递效率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流入第三营养级的能量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，故第二到第三营养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级之间的能量传递效率小于</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den>
                    </m:f>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，A正确；除了出生率、死亡率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，迁入率和迁出率也是影响种群数量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的直接因素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，因此，当出生个体数量大于死亡个体数量时，种群数量不一定增长，B正确；若</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表示生产者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，则输入能量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的主要途径是光合作用，C正确；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由于呼吸散失的能量不能被重新利用，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故任何生态系统都需要外界输入能量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4_AS.6_1#b1847abce?vop=1&amp;pid=de96dd85b&amp;color=0,0,0&amp;vtp=1&amp;bt=1&amp;bbb=1&amp;hb=1"/>
              <p:cNvSpPr>
                <a:spLocks noRot="1" noChangeAspect="1" noMove="1" noResize="1" noEditPoints="1" noAdjustHandles="1" noChangeArrowheads="1" noChangeShapeType="1" noTextEdit="1"/>
              </p:cNvSpPr>
              <p:nvPr/>
            </p:nvSpPr>
            <p:spPr>
              <a:xfrm>
                <a:off x="722376" y="972000"/>
                <a:ext cx="10753344" cy="2735834"/>
              </a:xfrm>
              <a:prstGeom prst="rect">
                <a:avLst/>
              </a:prstGeom>
              <a:blipFill rotWithShape="1">
                <a:blip r:embed="rId1"/>
                <a:stretch>
                  <a:fillRect l="-4" t="-16" r="-3301" b="-164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7_1#907e38ce0?pid=de96dd85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spc="-10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［江西南昌2025期末］</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我国西北地区有较大面积的干旱、半干旱的沙化草地需要进行生态修复</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壤培肥是提高土壤肥力的最直接途径</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，也是沙化草地进行生态修复的关键措施之一。回答下列问题：</a:t>
            </a:r>
            <a:endParaRPr lang="en-US" altLang="zh-CN" sz="2000" spc="-100" dirty="0"/>
          </a:p>
        </p:txBody>
      </p:sp>
      <p:pic>
        <p:nvPicPr>
          <p:cNvPr id="3" name="QO_4_BD.7_3#907e38ce0?iti=1&amp;htil=1&amp;pid=de96dd85b&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00200" y="2016067"/>
            <a:ext cx="1828800" cy="16642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4_BD.7_4#907e38ce0?iti=2&amp;htil=1&amp;pid=de96dd85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5120640" y="1961203"/>
            <a:ext cx="1956816" cy="171907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O_4_BD.7_5#907e38ce0?iti=3&amp;htil=1&amp;pid=de96dd85b&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321040" y="2025211"/>
            <a:ext cx="2715768" cy="16550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4_BD.7_6#907e38ce0?iti=1&amp;htil=1&amp;pid=de96dd85b&amp;color=0,0,0&amp;vtp=1"/>
          <p:cNvSpPr/>
          <p:nvPr/>
        </p:nvSpPr>
        <p:spPr>
          <a:xfrm>
            <a:off x="2359025" y="380727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2000" dirty="0"/>
          </a:p>
        </p:txBody>
      </p:sp>
      <p:sp>
        <p:nvSpPr>
          <p:cNvPr id="7" name="QO_4_BD.7_7#907e38ce0?iti=2&amp;htil=1&amp;pid=de96dd85b&amp;color=0,0,0&amp;vtp=1"/>
          <p:cNvSpPr/>
          <p:nvPr/>
        </p:nvSpPr>
        <p:spPr>
          <a:xfrm>
            <a:off x="5943473" y="380727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a:t>
            </a:r>
            <a:endParaRPr lang="en-US" altLang="zh-CN" sz="2000" dirty="0"/>
          </a:p>
        </p:txBody>
      </p:sp>
      <p:sp>
        <p:nvSpPr>
          <p:cNvPr id="8" name="QO_4_BD.7_8#907e38ce0?iti=3&amp;htil=1&amp;pid=de96dd85b&amp;color=0,0,0&amp;vtp=1"/>
          <p:cNvSpPr/>
          <p:nvPr/>
        </p:nvSpPr>
        <p:spPr>
          <a:xfrm>
            <a:off x="9523349" y="3807275"/>
            <a:ext cx="311150" cy="812800"/>
          </a:xfrm>
          <a:prstGeom prst="rect">
            <a:avLst/>
          </a:prstGeom>
          <a:noFill/>
        </p:spPr>
        <p:txBody>
          <a:bodyPr wrap="square" lIns="0" tIns="0" rIns="0" bIns="0" rtlCol="0" anchor="t"/>
          <a:lstStyle/>
          <a:p>
            <a:pPr algn="ctr" latinLnBrk="1">
              <a:lnSpc>
                <a:spcPct val="150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丙</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8_1#98d83ff6c?pid=907e38ce0&amp;color=0,0,0&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（1）过度放牧会使草原退化甚至沙化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，这是因为生态系统的</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能力是有限的。调查发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，沙化地区风沙较大，优势植物是树冠低矮、根系发达的灌木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，请结合灌木的特点解释其适应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沙化环境的原因：</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9_1#98d83ff6c.blank?pid=907e38ce0&amp;color=0,0,0&amp;vpa=3&amp;vtp=1&amp;bbb=1"/>
          <p:cNvSpPr/>
          <p:nvPr/>
        </p:nvSpPr>
        <p:spPr>
          <a:xfrm>
            <a:off x="7485126" y="931164"/>
            <a:ext cx="1200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自我调节</a:t>
            </a:r>
            <a:endParaRPr lang="en-US" altLang="zh-CN" sz="2000" dirty="0"/>
          </a:p>
        </p:txBody>
      </p:sp>
      <p:sp>
        <p:nvSpPr>
          <p:cNvPr id="4" name="QB_5_AN.10_1#98d83ff6c.blank?pid=907e38ce0&amp;color=0,0,0&amp;vpa=4&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灌木树冠低矮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，具有防风的功能；根系发达，</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能从土壤中吸收较多的水分，</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发挥固沙功能</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，从而适应沙化环境</a:t>
            </a:r>
            <a:endParaRPr lang="en-US" altLang="zh-CN" sz="2000" dirty="0"/>
          </a:p>
        </p:txBody>
      </p:sp>
      <p:sp>
        <p:nvSpPr>
          <p:cNvPr id="5" name="QB_5_AS.11_1#98d83ff6c?vop=1&amp;pid=907e38ce0&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过度放牧会使草原退化甚至沙化，该事实说明生态系统的自我调节能力是有限的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。灌木树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冠低矮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，具有防风的功能；根系发达，能从土壤中吸收较多的水分，发挥固沙功能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，从而适应沙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漠缺水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、多风的环境，所以灌木会很快成为沙漠地区的优势植物。</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12_1#51eec23a5?pid=907e38ce0&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（2）由于资源匮乏导致沙化地带生物多样性较低，在长期自然选择中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，生态位高度重叠的草原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动物可以通过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答出两点即可）等生态位分化方式降低竞争强度，从而实现共存。</a:t>
            </a:r>
            <a:endParaRPr lang="en-US" altLang="zh-CN" sz="2000" dirty="0"/>
          </a:p>
        </p:txBody>
      </p:sp>
      <p:sp>
        <p:nvSpPr>
          <p:cNvPr id="3" name="QB_5_AN.13_1#51eec23a5.blank?pid=907e38ce0&amp;color=0,0,0&amp;vpa=5&amp;vtp=1&amp;bbb=1&amp;hb=1"/>
          <p:cNvSpPr/>
          <p:nvPr/>
        </p:nvSpPr>
        <p:spPr>
          <a:xfrm>
            <a:off x="722377" y="1391100"/>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改变食物种类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，形成不同食性；划分分布区域和活动范围</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；错开活动时间</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任答2点，合理即可）</a:t>
            </a:r>
            <a:endParaRPr lang="en-US" altLang="zh-CN" sz="2000" dirty="0"/>
          </a:p>
        </p:txBody>
      </p:sp>
      <p:sp>
        <p:nvSpPr>
          <p:cNvPr id="4" name="QB_5_AS.14_1#51eec23a5?vop=1&amp;pid=907e38ce0&amp;color=0,0,0&amp;vtp=1&amp;bbb=1&amp;hb=1"/>
          <p:cNvSpPr/>
          <p:nvPr/>
        </p:nvSpPr>
        <p:spPr>
          <a:xfrm>
            <a:off x="722376" y="2379795"/>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生态位有重叠的草原动物可以通过改变食物种类，形成不同食性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；划分分布区域和活动范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；错开活动时间等生态位分化方式降低竞争强度，从而实现共存。</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4562</Words>
  <Application>WPS 演示</Application>
  <PresentationFormat>宽屏</PresentationFormat>
  <Paragraphs>272</Paragraphs>
  <Slides>19</Slides>
  <Notes>19</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19</vt:i4>
      </vt:variant>
    </vt:vector>
  </HeadingPairs>
  <TitlesOfParts>
    <vt:vector size="37"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Cambria Math</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2025-07-30T06:45:00Z</dcterms:created>
  <dcterms:modified xsi:type="dcterms:W3CDTF">2025-08-04T09:46:15Z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26488CC3300048F5806FD58C9D1687E3_12</vt:lpwstr>
  </property>
  <property fmtid="{D5CDD505-2E9C-101B-9397-08002B2CF9AE}" pid="3" name="KSOProductBuildVer">
    <vt:lpwstr>2052-12.1.0.21915</vt:lpwstr>
  </property>
</Properties>
</file>