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82" d="100"/>
          <a:sy n="82" d="100"/>
        </p:scale>
        <p:origin x="614" y="58"/>
      </p:cViewPr>
      <p:guideLst/>
    </p:cSldViewPr>
  </p:slideViewPr>
  <p:notesTextViewPr>
    <p:cViewPr>
      <p:scale>
        <a:sx n="1" d="1"/>
        <a:sy n="1" d="1"/>
      </p:scale>
      <p:origin x="0" y="0"/>
    </p:cViewPr>
  </p:notesTextViewPr>
  <p:sorterViewPr>
    <p:cViewPr>
      <p:scale>
        <a:sx n="100" d="100"/>
        <a:sy n="100" d="100"/>
      </p:scale>
      <p:origin x="0" y="-19939"/>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bleStyles" Target="tableStyles.xml"/><Relationship Id="rId55" Type="http://schemas.openxmlformats.org/officeDocument/2006/relationships/viewProps" Target="viewProps.xml"/><Relationship Id="rId54" Type="http://schemas.openxmlformats.org/officeDocument/2006/relationships/presProps" Target="presProps.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易错点#df=6d9313e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易错点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正反馈调节和负反馈调节的判断</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内容1#df=dae4af517">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题型1 生态平衡与生态系统的稳定性</a:t>
            </a:r>
            <a:endParaRPr lang="en-US" sz="2800"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内容1#df=c1af9c3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题型2 区分抵抗力稳定性和恢复力稳定性</a:t>
            </a:r>
            <a:endParaRPr lang="en-US" sz="28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内容1#df=4bdd05c1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题型3 提高生态系统的稳定性</a:t>
            </a:r>
            <a:endParaRPr lang="en-US" sz="2800"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内容1#df=8955ef16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题型4 设计制作生态缸，观察其稳定性</a:t>
            </a:r>
            <a:endParaRPr lang="en-US" sz="2800"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内容1#df=6d9313e5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易错点 正反馈调节和负反馈调节的判断</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biology#pid=6882f2351bb33c17b50ba709#tid=68898c91d5ecdb0009caef7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010144" y="4334256"/>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生物学  选择性必修2</a:t>
            </a:r>
            <a:endParaRPr lang="en-US" sz="2400" dirty="0"/>
          </a:p>
        </p:txBody>
      </p:sp>
      <p:sp>
        <p:nvSpPr>
          <p:cNvPr id="4" name="MasterShapeName"/>
          <p:cNvSpPr/>
          <p:nvPr/>
        </p:nvSpPr>
        <p:spPr>
          <a:xfrm>
            <a:off x="8010144" y="4782312"/>
            <a:ext cx="3666744" cy="429768"/>
          </a:xfrm>
          <a:prstGeom prst="rect">
            <a:avLst/>
          </a:prstGeom>
          <a:noFill/>
        </p:spPr>
        <p:txBody>
          <a:bodyPr wrap="square" lIns="0" tIns="0" rIns="0" bIns="0" rtlCol="0" anchor="ctr"/>
          <a:lstStyle/>
          <a:p>
            <a:pPr algn="ct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生物与环境  RJ</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高中必刷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高中必刷题</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高考强化">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高考强化</a:t>
            </a:r>
            <a:endParaRPr lang="en-US" sz="5400" dirty="0"/>
          </a:p>
        </p:txBody>
      </p:sp>
      <p:sp>
        <p:nvSpPr>
          <p:cNvPr id="4"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易错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专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a:lstStyle/>
          <a:p>
            <a:endParaRPr lang="zh-CN" altLang="en-US"/>
          </a:p>
        </p:txBody>
      </p:sp>
      <p:sp>
        <p:nvSpPr>
          <p:cNvPr id="4" name="MasterShapeName"/>
          <p:cNvSpPr/>
          <p:nvPr/>
        </p:nvSpPr>
        <p:spPr>
          <a:xfrm>
            <a:off x="557784" y="2011680"/>
            <a:ext cx="6784848" cy="813816"/>
          </a:xfrm>
          <a:prstGeom prst="rect">
            <a:avLst/>
          </a:prstGeom>
          <a:noFill/>
        </p:spPr>
        <p:txBody>
          <a:bodyPr/>
          <a:lstStyle/>
          <a:p>
            <a:endParaRPr lang="zh-CN" altLang="en-US"/>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14.xml"/><Relationship Id="rId2" Type="http://schemas.openxmlformats.org/officeDocument/2006/relationships/image" Target="../media/image15.png"/><Relationship Id="rId1"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4.xml"/><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14.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14.xml"/><Relationship Id="rId2" Type="http://schemas.openxmlformats.org/officeDocument/2006/relationships/image" Target="../media/image21.png"/><Relationship Id="rId1" Type="http://schemas.openxmlformats.org/officeDocument/2006/relationships/image" Target="../media/image2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6.xml"/><Relationship Id="rId1" Type="http://schemas.openxmlformats.org/officeDocument/2006/relationships/image" Target="../media/image2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6.xml"/><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7.xml"/><Relationship Id="rId1" Type="http://schemas.openxmlformats.org/officeDocument/2006/relationships/image" Target="../media/image24.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9.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jpe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9.xml"/><Relationship Id="rId1" Type="http://schemas.openxmlformats.org/officeDocument/2006/relationships/image" Target="../media/image28.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9.xml"/><Relationship Id="rId1" Type="http://schemas.openxmlformats.org/officeDocument/2006/relationships/image" Target="../media/image29.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9.xml"/><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image" Target="../media/image30.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9.xml"/><Relationship Id="rId1"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9.xml"/><Relationship Id="rId1" Type="http://schemas.openxmlformats.org/officeDocument/2006/relationships/image" Target="../media/image34.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9.xml"/><Relationship Id="rId2" Type="http://schemas.openxmlformats.org/officeDocument/2006/relationships/image" Target="../media/image36.png"/><Relationship Id="rId1" Type="http://schemas.openxmlformats.org/officeDocument/2006/relationships/image" Target="../media/image35.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9.xml"/><Relationship Id="rId1"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9.xml"/><Relationship Id="rId1" Type="http://schemas.openxmlformats.org/officeDocument/2006/relationships/image" Target="../media/image38.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9.xml"/><Relationship Id="rId2" Type="http://schemas.openxmlformats.org/officeDocument/2006/relationships/image" Target="../media/image40.jpeg"/><Relationship Id="rId1" Type="http://schemas.openxmlformats.org/officeDocument/2006/relationships/image" Target="../media/image39.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9.xml"/><Relationship Id="rId1" Type="http://schemas.openxmlformats.org/officeDocument/2006/relationships/image" Target="../media/image41.jpeg"/></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9.xml"/><Relationship Id="rId1" Type="http://schemas.openxmlformats.org/officeDocument/2006/relationships/image" Target="../media/image42.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9.xml"/><Relationship Id="rId1" Type="http://schemas.openxmlformats.org/officeDocument/2006/relationships/image" Target="../media/image43.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9.xml"/><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image" Target="../media/image44.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9.xml"/><Relationship Id="rId1" Type="http://schemas.openxmlformats.org/officeDocument/2006/relationships/image" Target="../media/image47.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image" Target="../media/image9.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image" Target="../media/image10.jpe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3.xml"/><Relationship Id="rId2" Type="http://schemas.openxmlformats.org/officeDocument/2006/relationships/image" Target="../media/image12.jpe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0_1#96c0dcb4b?vop=1&amp;pid=dae4af51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生态系统的自我调节能力是有一定限度的，当生态系统能量输入长期小于输出时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统的稳定性将下降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，A正确；由图可知，当正干扰超过阈值后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，生态系统会向更加优化的方向进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，B正确；当负干扰超过生态系统的自我调节能力阈值时，生态系统可能会退化，C正确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干扰消失后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，退化的生态系统要经历很长时间才能恢复到退化前的状态（如图中的曲线2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至不能恢复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（如图中的曲线3），D错误。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1_1#d0848b033?pid=c1af9c37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［河南洛阳2025高二期末］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下列关于生态系统稳定性的叙述，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2_1#d0848b033.bracket?pid=c1af9c37c&amp;color=0,0,0&amp;vpa=4&amp;vtp=1"/>
          <p:cNvSpPr/>
          <p:nvPr/>
        </p:nvSpPr>
        <p:spPr>
          <a:xfrm>
            <a:off x="9007539" y="969265"/>
            <a:ext cx="357188"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11_2#d0848b033.choices?pid=c1af9c37c&amp;color=0,0,0&amp;vtp=1&amp;bbb=1&amp;hb=1"/>
          <p:cNvSpPr/>
          <p:nvPr/>
        </p:nvSpPr>
        <p:spPr>
          <a:xfrm>
            <a:off x="722376" y="1436497"/>
            <a:ext cx="107533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A.生态系统具有抵抗力稳定性，当河水受到轻微污染时，仍能通过自我净化作用保持清澈</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.北极冻原物种组成单一，抵抗力稳定性很低，但在遭到过度干扰后却能较快恢复原状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.生态系统的稳定性是生态系统维持生态平衡的能力，生态系统通过自我调节维持相对稳定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.对人类利用强度较大的生态系统，应给予相应的物质、能量的投入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，以保证生态系统内部结构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和功能的协调</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3_1#d0848b033?vop=1&amp;pid=c1af9c37c&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生态系统具有抵抗力稳定性，它能抵抗外界干扰并使自身结构与功能保持原状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。当河水受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到轻微污染时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，能通过物理沉降、化学分解和微生物分解等自我净化作用保持清澈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，A正确。北极冻原物种组成单一，营养结构简单，抵抗力稳定性很低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，由于其环境条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件恶劣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，恢复力稳定性也很低，遭到过度干扰后很难较快恢复原状，B错误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是指生态系统所具有的维持或恢复自身结构与功能处于相对平衡状态的能力，也就是维持生态平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衡的能力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。生态系统能通过自我调节维持相对稳定，C正确。人类利用强度较大的生态系统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自我调节能力可能会受到影响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，为保证生态系统内部结构和功能的协调，应给予相应的物质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量的投入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4_1#70d982888?pid=c1af9c37c&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［重庆万州区2025高二月考］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如图为某生态系统稳定性图解，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对此理解不正确的是(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5_1#70d982888.bracket?pid=c1af9c37c&amp;color=0,0,0&amp;vpa=5&amp;vtp=1"/>
          <p:cNvSpPr/>
          <p:nvPr/>
        </p:nvSpPr>
        <p:spPr>
          <a:xfrm>
            <a:off x="10264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14_2#70d982888?htil=3&amp;pid=c1af9c3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21634" y="1511300"/>
            <a:ext cx="2606040" cy="18653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14_3#70d982888.choices?htil=3&amp;pid=c1af9c37c&amp;color=0,0,0&amp;vtp=1&amp;bbb=1"/>
              <p:cNvSpPr/>
              <p:nvPr/>
            </p:nvSpPr>
            <p:spPr>
              <a:xfrm>
                <a:off x="722376" y="1384300"/>
                <a:ext cx="801928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.抵抗力稳定性与营养结构复杂程度一般呈正相关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.该图不能反映所有生态系统的抵抗力稳定性和恢复力稳定性的关系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.除去农田中的杂草可以提高其抵抗力稳定性</a:t>
                </a:r>
                <a:endParaRPr lang="en-US" altLang="zh-CN" sz="2000" dirty="0"/>
              </a:p>
            </p:txBody>
          </p:sp>
        </mc:Choice>
        <mc:Fallback>
          <p:sp>
            <p:nvSpPr>
              <p:cNvPr id="5" name="QC_5_BD.14_3#70d982888.choices?htil=3&amp;pid=c1af9c37c&amp;color=0,0,0&amp;vtp=1&amp;bbb=1"/>
              <p:cNvSpPr>
                <a:spLocks noRot="1" noChangeAspect="1" noMove="1" noResize="1" noEditPoints="1" noAdjustHandles="1" noChangeArrowheads="1" noChangeShapeType="1" noTextEdit="1"/>
              </p:cNvSpPr>
              <p:nvPr/>
            </p:nvSpPr>
            <p:spPr>
              <a:xfrm>
                <a:off x="722376" y="1384300"/>
                <a:ext cx="8019288" cy="1796034"/>
              </a:xfrm>
              <a:prstGeom prst="rect">
                <a:avLst/>
              </a:prstGeom>
              <a:blipFill rotWithShape="1">
                <a:blip r:embed="rId2"/>
                <a:stretch>
                  <a:fillRect l="-5" r="3" b="-253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6_1#70d982888?vop=1&amp;pid=c1af9c37c&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一般来说，生态系统中生物种类越多，营养结构越复杂，自我调节能力越强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性越高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为抵抗力稳定性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为恢复力稳定性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，即抵抗力稳定性与营养结构复杂程度通常呈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正相关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北极苔原生态系统的抵抗力稳定性和恢复力稳定性都很低，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与题图不符，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正确；除去农田中的杂草，生物种类减少，使其营养结构变得简单，自我调节能力减弱</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mc:Choice>
        <mc:Fallback>
          <p:sp>
            <p:nvSpPr>
              <p:cNvPr id="2" name="QC_5_AS.16_1#70d982888?vop=1&amp;pid=c1af9c37c&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720"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7_1#9f20434bb?htil=4&amp;pid=c1af9c3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83038" y="1054295"/>
            <a:ext cx="2734056" cy="215798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5_BD.17_2#9f20434bb?htil=4&amp;pid=c1af9c37c&amp;color=0,0,0&amp;vtp=1&amp;bt=1&amp;bbb=1&amp;hb=1"/>
              <p:cNvSpPr/>
              <p:nvPr/>
            </p:nvSpPr>
            <p:spPr>
              <a:xfrm>
                <a:off x="722376" y="972000"/>
                <a:ext cx="7882128"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［黑龙江大庆实验中学2025高二期末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两个不同的生态系统在同时受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到同等强度的干扰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y</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后，其结构和功能的曲线变化情况如图所示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图不能得出的结论是(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5_BD.17_2#9f20434bb?htil=4&amp;pid=c1af9c37c&amp;color=0,0,0&amp;vtp=1&amp;bt=1&amp;bbb=1&amp;hb=1"/>
              <p:cNvSpPr>
                <a:spLocks noRot="1" noChangeAspect="1" noMove="1" noResize="1" noEditPoints="1" noAdjustHandles="1" noChangeArrowheads="1" noChangeShapeType="1" noTextEdit="1"/>
              </p:cNvSpPr>
              <p:nvPr/>
            </p:nvSpPr>
            <p:spPr>
              <a:xfrm>
                <a:off x="722376" y="972000"/>
                <a:ext cx="7882128" cy="1300353"/>
              </a:xfrm>
              <a:prstGeom prst="rect">
                <a:avLst/>
              </a:prstGeom>
              <a:blipFill rotWithShape="1">
                <a:blip r:embed="rId2"/>
                <a:stretch>
                  <a:fillRect l="-5" t="-35" r="-972" b="-3491"/>
                </a:stretch>
              </a:blipFill>
            </p:spPr>
            <p:txBody>
              <a:bodyPr/>
              <a:lstStyle/>
              <a:p>
                <a:r>
                  <a:rPr lang="zh-CN" altLang="en-US">
                    <a:noFill/>
                  </a:rPr>
                  <a:t> </a:t>
                </a:r>
              </a:p>
            </p:txBody>
          </p:sp>
        </mc:Fallback>
      </mc:AlternateContent>
      <p:sp>
        <p:nvSpPr>
          <p:cNvPr id="4" name="QC_5_AN.18_1#9f20434bb.bracket?pid=c1af9c37c&amp;color=0,0,0&amp;vpa=6&amp;vtp=1"/>
          <p:cNvSpPr/>
          <p:nvPr/>
        </p:nvSpPr>
        <p:spPr>
          <a:xfrm>
            <a:off x="320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5_BD.17_3#9f20434bb.choices?htil=4&amp;pid=c1af9c37c&amp;color=0,0,0&amp;vtp=1&amp;bbb=1"/>
              <p:cNvSpPr/>
              <p:nvPr/>
            </p:nvSpPr>
            <p:spPr>
              <a:xfrm>
                <a:off x="722376" y="2281877"/>
                <a:ext cx="7882128"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A.若增大对甲生态系统的干扰强度，则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𝑐</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点右移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.同等强度的干扰下，若乙生态系统干扰提前，则</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点左移</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.甲生态系统的抵抗力稳定性比乙低，恢复力稳定性比乙高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a:t>
                </a:r>
                <a:endParaRPr lang="en-US" altLang="zh-CN" sz="2000" dirty="0"/>
              </a:p>
            </p:txBody>
          </p:sp>
        </mc:Choice>
        <mc:Fallback>
          <p:sp>
            <p:nvSpPr>
              <p:cNvPr id="5" name="QC_5_BD.17_3#9f20434bb.choices?htil=4&amp;pid=c1af9c37c&amp;color=0,0,0&amp;vtp=1&amp;bbb=1"/>
              <p:cNvSpPr>
                <a:spLocks noRot="1" noChangeAspect="1" noMove="1" noResize="1" noEditPoints="1" noAdjustHandles="1" noChangeArrowheads="1" noChangeShapeType="1" noTextEdit="1"/>
              </p:cNvSpPr>
              <p:nvPr/>
            </p:nvSpPr>
            <p:spPr>
              <a:xfrm>
                <a:off x="722376" y="2281877"/>
                <a:ext cx="7882128" cy="1796034"/>
              </a:xfrm>
              <a:prstGeom prst="rect">
                <a:avLst/>
              </a:prstGeom>
              <a:blipFill rotWithShape="1">
                <a:blip r:embed="rId3"/>
                <a:stretch>
                  <a:fillRect l="-5" t="-18" r="3"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19_1#9f20434bb?vop=1&amp;pid=c1af9c37c&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5_EX.19_2#9f20434bb?vop=1&amp;pid=c1af9c37c&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60520" y="1511300"/>
            <a:ext cx="3867912" cy="3822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C_5_AS.20_1#9f20434bb?vop=1&amp;pid=c1af9c37c&amp;color=0,0,0&amp;vtp=1&amp;bbb=1&amp;hb=1"/>
              <p:cNvSpPr/>
              <p:nvPr/>
            </p:nvSpPr>
            <p:spPr>
              <a:xfrm>
                <a:off x="722376" y="5461000"/>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受到干扰后再恢复，群落会发生演替，物种组成可能会发生变化，所以乙生态系统</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𝑏</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点后的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物种组成与</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𝑎</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点之前可能不同，D正确。</a:t>
                </a:r>
                <a:endParaRPr lang="en-US" altLang="zh-CN" sz="2200" dirty="0"/>
              </a:p>
            </p:txBody>
          </p:sp>
        </mc:Choice>
        <mc:Fallback>
          <p:sp>
            <p:nvSpPr>
              <p:cNvPr id="4" name="QC_5_AS.20_1#9f20434bb?vop=1&amp;pid=c1af9c37c&amp;color=0,0,0&amp;vtp=1&amp;bbb=1&amp;hb=1"/>
              <p:cNvSpPr>
                <a:spLocks noRot="1" noChangeAspect="1" noMove="1" noResize="1" noEditPoints="1" noAdjustHandles="1" noChangeArrowheads="1" noChangeShapeType="1" noTextEdit="1"/>
              </p:cNvSpPr>
              <p:nvPr/>
            </p:nvSpPr>
            <p:spPr>
              <a:xfrm>
                <a:off x="722376" y="5461000"/>
                <a:ext cx="10753344" cy="907034"/>
              </a:xfrm>
              <a:prstGeom prst="rect">
                <a:avLst/>
              </a:prstGeom>
              <a:blipFill rotWithShape="1">
                <a:blip r:embed="rId2"/>
                <a:stretch>
                  <a:fillRect l="-4" r="-1098" b="-5013"/>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1_1#ed56cbb66?pid=4bdd05c1e&amp;color=0,0,0&amp;vtp=1&amp;bt=1&amp;bbb=1"/>
          <p:cNvSpPr/>
          <p:nvPr/>
        </p:nvSpPr>
        <p:spPr>
          <a:xfrm>
            <a:off x="722376" y="969265"/>
            <a:ext cx="10753344" cy="40500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［湖北武汉2024高二月考］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封山育林能有效提高生态系统的稳定性，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这是因为(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2_1#ed56cbb66.bracket?pid=4bdd05c1e&amp;color=0,0,0&amp;vpa=7&amp;vtp=1"/>
          <p:cNvSpPr/>
          <p:nvPr/>
        </p:nvSpPr>
        <p:spPr>
          <a:xfrm>
            <a:off x="9756839" y="969265"/>
            <a:ext cx="385763"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21_2#ed56cbb66.choices?pid=4bdd05c1e&amp;color=0,0,0&amp;vtp=1&amp;bbb=1"/>
          <p:cNvSpPr/>
          <p:nvPr/>
        </p:nvSpPr>
        <p:spPr>
          <a:xfrm>
            <a:off x="722376" y="143649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.封山育林控制了物质循环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.延长了生态系统中的食物链</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C.增加了生态系统中消费者数量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.使生态系统营养结构更复杂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23_1#ed56cbb66?vop=1&amp;pid=4bdd05c1e&amp;color=0,0,0&amp;vtp=1&amp;bt=1&amp;bbb=1&amp;hb=1"/>
          <p:cNvSpPr/>
          <p:nvPr/>
        </p:nvSpPr>
        <p:spPr>
          <a:xfrm>
            <a:off x="722376" y="969264"/>
            <a:ext cx="10753344" cy="13261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思路导引</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封山育林减少了人类的干扰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，使生态系统在自然状态下发生演替，生物种类会逐渐增加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，使得生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态系统的营养结构变复杂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，提高了其稳定性。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ed56cbb66?vop=1&amp;pid=4bdd05c1e&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生态系统的物质循环是自发进行的，不能人为控制，所以封山育林不能控制物质循环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；封山育林不一定能延长其中的食物链，B不符合题意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；封山育林有可能增加消费者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，但提高生态系统稳定性需增加生物的种类数，而不是某类生物的数量，C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不符合题意；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生态系统中生物种类越多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，营养结构越复杂，自我调节能力越强，生态系统的稳定性就越强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符合题意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086804a5.fixed?pid=319ff0eb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d086804a5.fixed?pid=319ff0eb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d086804a5.fixed?pid=319ff0eb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d086804a5.fixed?pid=319ff0eb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刷基础</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d426a812c?pid=4bdd05c1e&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［山西大同2025高二月考］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为助力“美丽乡村”建设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，科研人员对某地富营养化水体实施生态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恢复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，先后向水体引入以藻类为食的某些贝类，引种芦苇、香蒲等水生植物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，以及放养植食性鱼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。经过一段时间，水体基本实现了“水清”“景美”“鱼肥”的治理目标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d426a812c.bracket?pid=4bdd05c1e&amp;color=0,0,0&amp;vpa=8&amp;vtp=1"/>
          <p:cNvSpPr/>
          <p:nvPr/>
        </p:nvSpPr>
        <p:spPr>
          <a:xfrm>
            <a:off x="1938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25_2#d426a812c.choices?pid=4bdd05c1e&amp;color=0,0,0&amp;vtp=1&amp;bbb=1"/>
          <p:cNvSpPr/>
          <p:nvPr/>
        </p:nvSpPr>
        <p:spPr>
          <a:xfrm>
            <a:off x="722376" y="27912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A.治理前的水体不能实现自我净化，说明该生态系统自我调节能力是有限的</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.引种芦苇、香蒲既可吸收水中有机物，又能遮光，抑制藻类生长繁殖</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.放养植食性鱼类可使生态系统中的物质和能量更好地流向人类</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.这一成功案例说明调整生态系统的结构是生态恢复的重要手段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d426a812c?vop=1&amp;pid=4bdd05c1e&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治理前的水体不能实现自我净化，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原因是人类的干扰已经超过了生态系统的自我调节能力，</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说明生态系统的自我调节能力是有一定限度的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，A正确；引种芦苇</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、香蒲既可以吸收水中的无机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，又可遮光，从而抑制藻类生长繁殖，但植物不能直接吸收水体中的有机物，B错误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；放养植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食性鱼类相当于增加了消费者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，其大量取食水生植物（包括造成富营养化的藻类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），使水生植物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中的能量更多地进入鱼体内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，同时植食性鱼类可被人食用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，因而可以使生态系统中的物质和能量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更好地流向人类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，C正确；这一成功案例说明调整生态系统的结构有利于生态恢复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，即调整生态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系统的结构是生态恢复的重要手段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8_1#c5bdb3e2f?pid=8955ef162&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9.为探究影响生态系统稳定性的因素，四个生物小组制作了如图四组生态瓶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。下列相关评价错误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9_1#c5bdb3e2f.bracket?pid=8955ef162&amp;color=0,0,0&amp;vpa=9&amp;vtp=1"/>
          <p:cNvSpPr/>
          <p:nvPr/>
        </p:nvSpPr>
        <p:spPr>
          <a:xfrm>
            <a:off x="1417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5_BD.28_2#c5bdb3e2f?pid=8955ef162&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133088" y="1951677"/>
            <a:ext cx="3931920" cy="131673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28_3#c5bdb3e2f.choices?pid=8955ef162&amp;color=0,0,0&amp;vtp=1&amp;bbb=1"/>
          <p:cNvSpPr/>
          <p:nvPr/>
        </p:nvSpPr>
        <p:spPr>
          <a:xfrm>
            <a:off x="722376" y="33994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A.甲组相较于丙、丁两组生态瓶，其各种生物成分更齐全，存活的时间最长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.甲、乙两组生态瓶相比较说明光照是保持生态系统稳定的前提</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.甲、丙两组生态瓶相比较说明生产者是联系群落与无机环境的关键因素</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.实验过程中，甲、丙生态瓶要放在阳光直射的地方</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30_1#c5bdb3e2f?vop=1&amp;pid=8955ef162&amp;color=0,0,0&amp;vtp=1&amp;bt=1&amp;bbb=1&amp;hb=1"/>
          <p:cNvSpPr/>
          <p:nvPr/>
        </p:nvSpPr>
        <p:spPr>
          <a:xfrm>
            <a:off x="722376" y="969264"/>
            <a:ext cx="10753344" cy="17833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教材变式</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本题是教材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P78探究·实践“设计制作生态缸，观察其稳定性”的变式题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，本题简化生态缸的制作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，改为生态瓶的制作，以选择题的形式对生态瓶进行评价，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同时对多个生态瓶进行对比分析，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考查学生的知识迁移应用能力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1_1#c5bdb3e2f?vop=1&amp;pid=8955ef162&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甲组有光照和植物（生产者），能进行光合作用释放氧气，供需氧生物（消费者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）呼吸作用利用，也有河泥（非生物成分和分解者）；丙、丁组缺少生产者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，丁组还无光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，不能进行光合作用释放氧气，不利于需氧生物的生存，因此甲组相较于丙、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丁两组生态瓶，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其各种生物成分更齐全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，存活的时间最长，A正确。甲、乙组进行对照，乙组无光照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进行光合作用释放氧气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，不利于需氧生物的存活，而甲组有光照，生物存活的时间更长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照是保持生态系统稳定的前提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，B正确。甲、丙组的区别在于甲组有生产者，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而丙组无生产者，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生产者能通过光合作用将无机物合成有机物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，为其他生物的生存提供物质和能量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，甲组生物存活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时间更长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，说明生产者是联系群落与无机环境的关键因素，C正确。生态瓶要避免阳光直射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免温度过高杀死生态瓶内的生物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EX.32_1#c5bdb3e2f?vop=1&amp;pid=8955ef162&amp;color=0,0,0&amp;vtp=1&amp;bt=1&amp;bbb=1&amp;hb=1"/>
              <p:cNvSpPr/>
              <p:nvPr/>
            </p:nvSpPr>
            <p:spPr>
              <a:xfrm>
                <a:off x="722376" y="969264"/>
                <a:ext cx="10753344" cy="31930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制作生态瓶的要求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1）容器消毒：透明玻璃瓶清洗干净后，用体积分数为</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75</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左右的酒精消毒，晾干备用。</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2）生态瓶中投放的几种生物必须具有很强的存活能力，成分齐全（具有生产者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、消费者和分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解者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）且比例合适。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3）生态瓶必须透明，且宜小不宜大，瓶中的水要少，要留出足够的空间。</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4）生态瓶采光用散射光。</a:t>
                </a:r>
                <a:endParaRPr lang="en-US" altLang="zh-CN" sz="2000" dirty="0"/>
              </a:p>
            </p:txBody>
          </p:sp>
        </mc:Choice>
        <mc:Fallback>
          <p:sp>
            <p:nvSpPr>
              <p:cNvPr id="2" name="QC_5_EX.32_1#c5bdb3e2f?vop=1&amp;pid=8955ef162&amp;color=0,0,0&amp;vtp=1&amp;bt=1&amp;bbb=1&amp;hb=1"/>
              <p:cNvSpPr>
                <a:spLocks noRot="1" noChangeAspect="1" noMove="1" noResize="1" noEditPoints="1" noAdjustHandles="1" noChangeArrowheads="1" noChangeShapeType="1" noTextEdit="1"/>
              </p:cNvSpPr>
              <p:nvPr/>
            </p:nvSpPr>
            <p:spPr>
              <a:xfrm>
                <a:off x="722376" y="969264"/>
                <a:ext cx="10753344" cy="3193034"/>
              </a:xfrm>
              <a:prstGeom prst="rect">
                <a:avLst/>
              </a:prstGeom>
              <a:blipFill rotWithShape="1">
                <a:blip r:embed="rId1"/>
                <a:stretch>
                  <a:fillRect l="-4" t="-8" b="-141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3_1#662b76cfe?pid=6d9313e5e&amp;color=0,0,0&amp;vtp=1&amp;bt=1&amp;bbb=1&amp;hb=1"/>
          <p:cNvSpPr/>
          <p:nvPr/>
        </p:nvSpPr>
        <p:spPr>
          <a:xfrm>
            <a:off x="722376" y="972000"/>
            <a:ext cx="10753344" cy="3129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［安徽皖北县中联盟2025高二联考］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生态系统具有趋向于达到一种稳态或平衡态的特点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系统内的所有成员彼此相互协调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，这种平衡状态是靠自我调节来实现的，借助于这种调节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分都能适应物质和能量输入和输出的变化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，输入太高时发生正偏离，反之发生负偏离。图中A、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表示生态系统的生物成分，箭头表示物质传递方向。已知当河流受到轻微污染时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让河流保持清澈；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，鱼类大量死亡，水体严重缺氧，有毒物质增加，导致更多鱼类死亡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6_AN.34_1#662b76cfe.bracket?pid=6d9313e5e&amp;color=0,0,0&amp;vpa=10&amp;vtp=1"/>
          <p:cNvSpPr/>
          <p:nvPr/>
        </p:nvSpPr>
        <p:spPr>
          <a:xfrm>
            <a:off x="2446401" y="36961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6_BD.33_2#662b76cfe?htil=5&amp;pid=6d9313e5e&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22233" y="4237677"/>
            <a:ext cx="2944368"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BD.33_3#662b76cfe.choices?htil=5&amp;pid=6d9313e5e&amp;color=0,0,0&amp;vtp=1&amp;bbb=1"/>
          <p:cNvSpPr/>
          <p:nvPr/>
        </p:nvSpPr>
        <p:spPr>
          <a:xfrm>
            <a:off x="722376" y="4162874"/>
            <a:ext cx="768096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A.一般而言，A、B、C的种类越多，抵抗力稳定性就越高</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.当平衡点发生负偏离时，可通过正反馈调节回到平衡点</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.河流受到轻微污染时的调节属于负反馈调节</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.河流受到重度污染时的调节属于正反馈调节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AS.35_1#662b76cfe?vop=1&amp;pid=6d9313e5e&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一般而言，A（生产者）、B（消费者）、C（分解者）的种类越多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，生态系统自我调节能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，抵抗力稳定性就越高，A正确；当生态系统的平衡点发生负偏离时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，说明物质和能量输</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入太少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，可通过增大物质和能量输入回到平衡点，B错误；河流受到轻微污染时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，自身的结构和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功能并未遭到损坏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，可通过物理沉降、化学分解和微生物分解来消除污染，让河流保持清澈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明生态系统具有抵抗外界干扰并使自身的结构和功能保持原状的能力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该调节属于负反馈调节，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正确；河流受到重度污染时，鱼类大量死亡，水体严重缺氧，有毒物质增加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，导致更多鱼类死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，这表明河流受到重度污染时，生态系统远离最初的平衡点，该调节属于正反馈调节，D正确。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EX.36_1#662b76cfe?vop=1&amp;pid=6d9313e5e&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易错警示</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负反馈调节和正反馈调节的判断</a:t>
            </a:r>
            <a:endParaRPr lang="en-US" altLang="zh-CN" sz="2000" dirty="0"/>
          </a:p>
        </p:txBody>
      </p:sp>
      <p:graphicFrame>
        <p:nvGraphicFramePr>
          <p:cNvPr id="29" name="QC_6_EX.36_2#662b76cfe?colgroup=3,21,14&amp;vop=1&amp;pid=6d9313e5e&amp;color=0,0,0&amp;vtp=1&amp;bbb=1&amp;hb=1"/>
          <p:cNvGraphicFramePr>
            <a:graphicFrameLocks noGrp="1"/>
          </p:cNvGraphicFramePr>
          <p:nvPr/>
        </p:nvGraphicFramePr>
        <p:xfrm>
          <a:off x="722376" y="1958975"/>
          <a:ext cx="10716768" cy="1675257"/>
        </p:xfrm>
        <a:graphic>
          <a:graphicData uri="http://schemas.openxmlformats.org/drawingml/2006/table">
            <a:tbl>
              <a:tblPr/>
              <a:tblGrid>
                <a:gridCol w="1133856"/>
                <a:gridCol w="5660136"/>
                <a:gridCol w="3922776"/>
              </a:tblGrid>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正反馈调节</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是生态系统自我调节能力的基础</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能使生态系统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达到稳定并保持平衡状态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使生态系统向着更好或更坏的方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向发展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抑制或减弱最初发生的变化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加速最初发生的变化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6_EX.36_3#662b76cfe?vop=1&amp;pid=6d9313e5e&amp;color=0,0,0&amp;vtp=1&amp;bbb=1&amp;hb=1"/>
          <p:cNvSpPr/>
          <p:nvPr/>
        </p:nvSpPr>
        <p:spPr>
          <a:xfrm>
            <a:off x="722376" y="3762375"/>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判断反馈调节的类型时，根据调节后的结果与原状态相比较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，进一步偏离原有水平的为正反馈调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，回归原有水平的为负反馈调节。</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38d5701fa.fixed?pid=319ff0eb6&amp;color=100,146,38&amp;vtp=1"/>
          <p:cNvSpPr/>
          <p:nvPr/>
        </p:nvSpPr>
        <p:spPr>
          <a:xfrm>
            <a:off x="6181344" y="950976"/>
            <a:ext cx="969264" cy="1197864"/>
          </a:xfrm>
          <a:prstGeom prst="rect">
            <a:avLst/>
          </a:prstGeom>
          <a:noFill/>
        </p:spPr>
        <p:txBody>
          <a:bodyPr wrap="square" lIns="0" tIns="0" rIns="0" bIns="0" rtlCol="0" anchor="ctr"/>
          <a:lstStyle/>
          <a:p>
            <a:pPr algn="l"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5</a:t>
            </a:r>
            <a:endParaRPr lang="en-US" altLang="zh-CN" sz="7200" dirty="0"/>
          </a:p>
        </p:txBody>
      </p:sp>
      <p:sp>
        <p:nvSpPr>
          <p:cNvPr id="3" name="C_3#38d5701fa.fixed?pid=319ff0eb6&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第5节</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生态系统的稳定性</a:t>
            </a:r>
            <a:endParaRPr lang="en-US" altLang="zh-CN" sz="4400" dirty="0"/>
          </a:p>
        </p:txBody>
      </p:sp>
      <p:pic>
        <p:nvPicPr>
          <p:cNvPr id="4" name="C_3#38d5701fa.fixed?pid=319ff0eb6&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38d5701fa.fixed?pid=319ff0eb6&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刷提升</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_1#9137cc498?pid=dae4af51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［福建三明2024高二月考］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生态平衡是一种动态平衡，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包括生态系统在结构和功能上的稳定。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下列相关叙述正确的是(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_1#9137cc498.bracket?pid=dae4af517&amp;color=0,0,0&amp;vpa=1&amp;vtp=1"/>
          <p:cNvSpPr/>
          <p:nvPr/>
        </p:nvSpPr>
        <p:spPr>
          <a:xfrm>
            <a:off x="3462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1_2#9137cc498.choices?pid=dae4af517&amp;color=0,0,0&amp;vtp=1&amp;bbb=1"/>
          <p:cNvSpPr/>
          <p:nvPr/>
        </p:nvSpPr>
        <p:spPr>
          <a:xfrm>
            <a:off x="722376" y="18768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A.负反馈调节是生态系统具有自我调节能力的基础</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.农田生态系统中需要施加氮肥，是因为氮元素不能循环</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.生物的种类越多，生态系统的稳定性越弱</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.平衡的生态系统，生物的种类和数量都保持不变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7_1#3a669c1de?pid=38d5701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［河南周口2025高二期中］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生态系统在与外界进行物质交换、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能量转换和信息交流的过程中，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会受到多种因素的干扰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，但在一定范围内仍能通过调节维持生态平衡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。下列有关生态系统调节的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叙述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8_1#3a669c1de.bracket?pid=38d5701fa&amp;color=0,0,0&amp;vpa=11&amp;vtp=1"/>
          <p:cNvSpPr/>
          <p:nvPr/>
        </p:nvSpPr>
        <p:spPr>
          <a:xfrm>
            <a:off x="2700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37_2#3a669c1de.choices?pid=38d5701fa&amp;color=0,0,0&amp;vtp=1&amp;bbb=1"/>
          <p:cNvSpPr/>
          <p:nvPr/>
        </p:nvSpPr>
        <p:spPr>
          <a:xfrm>
            <a:off x="722376" y="2334074"/>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A.处于生态平衡的生态系统具有结构平衡、功能平衡和收支平衡等特征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.热带雨林遭到严重破坏后，恢复到原来的平衡状态需要较短时间</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.增加物种丰富度和食物网复杂程度能提高生态系统的恢复力稳定性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.封山育林，合理开发利用，缩短食物链长度均能提高生态系统稳定性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9_1#3a669c1de?vop=1&amp;pid=38d5701f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生态平衡是指生态系统的结构和功能处于相对稳定的一种状态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，处于生态平衡的生态系统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具有结构平衡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、功能平衡和收支平衡等特征，A正确；热带雨林生物种类多，营养结构复杂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，但遭到严重破坏后，恢复到原来的平衡状态时间漫长、难度极大，B错误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物种丰富度和食物网复杂程度能提高生态系统的自我调节能力，进而提高生态系统的抵抗力稳定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，而不是恢复力稳定性，C错误；缩短食物链长度不能提高生态系统稳定性，D错误。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0_1#1c4226ffc?htil=6&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444882" y="1054295"/>
            <a:ext cx="2999232" cy="225856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40_2#1c4226ffc?htil=6&amp;pid=38d5701fa&amp;color=0,0,0&amp;vtp=1&amp;bt=1&amp;bbb=1&amp;hb=1"/>
              <p:cNvSpPr/>
              <p:nvPr/>
            </p:nvSpPr>
            <p:spPr>
              <a:xfrm>
                <a:off x="722376" y="972000"/>
                <a:ext cx="7626096"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2.如图，两条虚线之间的部分表示生态系统功能正常作用的范围。</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100" b="0" i="0" kern="0" spc="-99900">
                  <a:solidFill>
                    <a:srgbClr val="FFFFFF"/>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表示一个外来干扰使之偏离这一范围的大小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表示恢复到原来状态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所需的时间；曲线与正常作用范围之间所夹的面积可以作为总稳定性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的定量指标</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3" name="QC_4_BD.40_2#1c4226ffc?htil=6&amp;pid=38d5701fa&amp;color=0,0,0&amp;vtp=1&amp;bt=1&amp;bbb=1&amp;hb=1"/>
              <p:cNvSpPr>
                <a:spLocks noRot="1" noChangeAspect="1" noMove="1" noResize="1" noEditPoints="1" noAdjustHandles="1" noChangeArrowheads="1" noChangeShapeType="1" noTextEdit="1"/>
              </p:cNvSpPr>
              <p:nvPr/>
            </p:nvSpPr>
            <p:spPr>
              <a:xfrm>
                <a:off x="722376" y="972000"/>
                <a:ext cx="7626096" cy="1757553"/>
              </a:xfrm>
              <a:prstGeom prst="rect">
                <a:avLst/>
              </a:prstGeom>
              <a:blipFill rotWithShape="1">
                <a:blip r:embed="rId2"/>
                <a:stretch>
                  <a:fillRect l="-5" t="-26" r="-1605" b="-2583"/>
                </a:stretch>
              </a:blipFill>
            </p:spPr>
            <p:txBody>
              <a:bodyPr/>
              <a:lstStyle/>
              <a:p>
                <a:r>
                  <a:rPr lang="zh-CN" altLang="en-US">
                    <a:noFill/>
                  </a:rPr>
                  <a:t> </a:t>
                </a:r>
              </a:p>
            </p:txBody>
          </p:sp>
        </mc:Fallback>
      </mc:AlternateContent>
      <p:sp>
        <p:nvSpPr>
          <p:cNvPr id="4" name="QC_4_AN.41_1#1c4226ffc.bracket?pid=38d5701fa&amp;color=0,0,0&amp;vpa=12&amp;vtp=1"/>
          <p:cNvSpPr/>
          <p:nvPr/>
        </p:nvSpPr>
        <p:spPr>
          <a:xfrm>
            <a:off x="4965954"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mc:AlternateContent xmlns:mc="http://schemas.openxmlformats.org/markup-compatibility/2006">
        <mc:Choice xmlns:a14="http://schemas.microsoft.com/office/drawing/2010/main" Requires="a14">
          <p:sp>
            <p:nvSpPr>
              <p:cNvPr id="5" name="QC_4_BD.40_3#1c4226ffc.choices?htil=6&amp;pid=38d5701fa&amp;color=0,0,0&amp;vtp=1&amp;bbb=1&amp;hb=1"/>
              <p:cNvSpPr/>
              <p:nvPr/>
            </p:nvSpPr>
            <p:spPr>
              <a:xfrm>
                <a:off x="722376" y="2739077"/>
                <a:ext cx="7626096" cy="2253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的大小可以作为生态系统恢复力稳定性的定量指标</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.在遭到干扰时，</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的大小与生物种类数有关，与生物数量无关</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.对于不同生态系统，受到相同强度的干扰，</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，表明其恢复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力稳定性越强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越小，这个生态系统的总稳定性越大</a:t>
                </a:r>
                <a:endParaRPr lang="en-US" altLang="zh-CN" sz="2000" dirty="0"/>
              </a:p>
            </p:txBody>
          </p:sp>
        </mc:Choice>
        <mc:Fallback>
          <p:sp>
            <p:nvSpPr>
              <p:cNvPr id="5" name="QC_4_BD.40_3#1c4226ffc.choices?htil=6&amp;pid=38d5701fa&amp;color=0,0,0&amp;vtp=1&amp;bbb=1&amp;hb=1"/>
              <p:cNvSpPr>
                <a:spLocks noRot="1" noChangeAspect="1" noMove="1" noResize="1" noEditPoints="1" noAdjustHandles="1" noChangeArrowheads="1" noChangeShapeType="1" noTextEdit="1"/>
              </p:cNvSpPr>
              <p:nvPr/>
            </p:nvSpPr>
            <p:spPr>
              <a:xfrm>
                <a:off x="722376" y="2739077"/>
                <a:ext cx="7626096" cy="2253234"/>
              </a:xfrm>
              <a:prstGeom prst="rect">
                <a:avLst/>
              </a:prstGeom>
              <a:blipFill rotWithShape="1">
                <a:blip r:embed="rId3"/>
                <a:stretch>
                  <a:fillRect l="-5" t="-14" r="2" b="-200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2_1#1c4226ffc?vop=1&amp;pid=38d5701fa&amp;color=0,0,0&amp;vtp=1&amp;bt=1&amp;bbb=1&amp;hb=1"/>
              <p:cNvSpPr/>
              <p:nvPr/>
            </p:nvSpPr>
            <p:spPr>
              <a:xfrm>
                <a:off x="722376" y="972000"/>
                <a:ext cx="10753344" cy="2431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表示一个外来干扰使生态系统功能偏离正常作用范围的大小</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的大小可作为生态系统抵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抗力稳定性的定量指标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𝑦</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的大小与生物种类数和数量均有关，B错误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。对于不同生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，受到相同强度的干扰</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𝑥</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值越大，表明其恢复到原来状态所需的时间越长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，其恢复力稳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4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定性越弱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𝑇𝑆</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是生态系统遭到破坏后偏离正常水平的程度，该值越小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，表示生态系统的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总稳定性越大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42_1#1c4226ffc?vop=1&amp;pid=38d5701fa&amp;color=0,0,0&amp;vtp=1&amp;bt=1&amp;bbb=1&amp;hb=1"/>
              <p:cNvSpPr>
                <a:spLocks noRot="1" noChangeAspect="1" noMove="1" noResize="1" noEditPoints="1" noAdjustHandles="1" noChangeArrowheads="1" noChangeShapeType="1" noTextEdit="1"/>
              </p:cNvSpPr>
              <p:nvPr/>
            </p:nvSpPr>
            <p:spPr>
              <a:xfrm>
                <a:off x="722376" y="972000"/>
                <a:ext cx="10753344" cy="2431034"/>
              </a:xfrm>
              <a:prstGeom prst="rect">
                <a:avLst/>
              </a:prstGeom>
              <a:blipFill rotWithShape="1">
                <a:blip r:embed="rId1"/>
                <a:stretch>
                  <a:fillRect l="-4" t="-19" r="-342" b="-1852"/>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43_1#1c4226ffc?vop=1&amp;pid=38d5701f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p:txBody>
      </p:sp>
      <p:sp>
        <p:nvSpPr>
          <p:cNvPr id="3" name="QC_4_EX.43_2#1c4226ffc?vop=1&amp;pid=38d5701fa&amp;color=0,0,0&amp;vtp=1&amp;bbb=1"/>
          <p:cNvSpPr/>
          <p:nvPr/>
        </p:nvSpPr>
        <p:spPr>
          <a:xfrm>
            <a:off x="722376" y="1430909"/>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生态系统稳定性的判断</a:t>
            </a:r>
            <a:endParaRPr lang="en-US" altLang="zh-CN" sz="2000" dirty="0"/>
          </a:p>
        </p:txBody>
      </p:sp>
      <p:pic>
        <p:nvPicPr>
          <p:cNvPr id="4" name="QC_4_EX.43_3#1c4226ffc?vop=1&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520440" y="1968500"/>
            <a:ext cx="5148072" cy="242316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96a68b7af?pid=38d5701fa&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［重庆巴蜀中学2025高二月考］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为研究某生态系统的植物功能群对空心莲子草入侵的影响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研人员将一个圆形样地划分为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A区、B区和</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区，除A区外，其余各区面积相同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。各区种植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情况如图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1所示，其中</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区中植物功能群数目相同但物种数目分别为4、8、16。第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3、7、</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天测定B、C区空心莲子草入侵状况，得到图2所示结果。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4_BD.44_1#96a68b7af?pid=38d5701fa&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b="-2583"/>
                </a:stretch>
              </a:blipFill>
            </p:spPr>
            <p:txBody>
              <a:bodyPr/>
              <a:lstStyle/>
              <a:p>
                <a:r>
                  <a:rPr lang="zh-CN" altLang="en-US">
                    <a:noFill/>
                  </a:rPr>
                  <a:t> </a:t>
                </a:r>
              </a:p>
            </p:txBody>
          </p:sp>
        </mc:Fallback>
      </mc:AlternateContent>
      <p:pic>
        <p:nvPicPr>
          <p:cNvPr id="4" name="QC_4_BD.44_3#96a68b7af?iti=1&amp;htil=1&amp;pid=38d5701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2386584" y="2866077"/>
            <a:ext cx="2048256" cy="20482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44_4#96a68b7af?iti=2&amp;htil=1&amp;pid=38d5701fa&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242048" y="3112965"/>
            <a:ext cx="309067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44_5#96a68b7af?iti=1&amp;htil=1&amp;pid=38d5701fa&amp;color=0,0,0&amp;vtp=1&amp;bbb=1"/>
          <p:cNvSpPr/>
          <p:nvPr/>
        </p:nvSpPr>
        <p:spPr>
          <a:xfrm>
            <a:off x="3180524" y="504133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图1</a:t>
            </a:r>
            <a:endParaRPr lang="en-US" altLang="zh-CN" sz="2000" dirty="0"/>
          </a:p>
        </p:txBody>
      </p:sp>
      <p:sp>
        <p:nvSpPr>
          <p:cNvPr id="7" name="QC_4_BD.44_6#96a68b7af?iti=2&amp;htil=1&amp;pid=38d5701fa&amp;color=0,0,0&amp;vtp=1&amp;bbb=1"/>
          <p:cNvSpPr/>
          <p:nvPr/>
        </p:nvSpPr>
        <p:spPr>
          <a:xfrm>
            <a:off x="8557196" y="5041333"/>
            <a:ext cx="460375" cy="812800"/>
          </a:xfrm>
          <a:prstGeom prst="rect">
            <a:avLst/>
          </a:prstGeom>
          <a:noFill/>
        </p:spPr>
        <p:txBody>
          <a:bodyPr wrap="none" lIns="0" tIns="0" rIns="0" bIns="0" rtlCol="0" anchor="t"/>
          <a:lstStyle/>
          <a:p>
            <a:pPr algn="ctr" latinLnBrk="1">
              <a:lnSpc>
                <a:spcPts val="35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图2</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6_1#96a68b7af.choices?pid=38d5701fa&amp;color=0,0,0&amp;vtp=1&amp;bt=1&amp;bbb=1"/>
              <p:cNvSpPr/>
              <p:nvPr/>
            </p:nvSpPr>
            <p:spPr>
              <a:xfrm>
                <a:off x="722376" y="972000"/>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A.各区种植植物的先后顺序应为先种植A区，再种植</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.种植区域物种丰富度越高，空心莲子草的入侵程度就越低</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.种植区域植物功能群数目越多，其生态系统抵抗力稳定性越高</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.空心莲子草能够增加本地物种多样性，提高生态系统的稳定性</a:t>
                </a:r>
                <a:endParaRPr lang="en-US" altLang="zh-CN" sz="2000" dirty="0"/>
              </a:p>
            </p:txBody>
          </p:sp>
        </mc:Choice>
        <mc:Fallback>
          <p:sp>
            <p:nvSpPr>
              <p:cNvPr id="2" name="QC_4_BD.46_1#96a68b7af.choices?pid=38d5701fa&amp;color=0,0,0&amp;vtp=1&amp;bt=1&amp;bbb=1"/>
              <p:cNvSpPr>
                <a:spLocks noRot="1" noChangeAspect="1" noMove="1" noResize="1" noEditPoints="1" noAdjustHandles="1" noChangeArrowheads="1" noChangeShapeType="1" noTextEdit="1"/>
              </p:cNvSpPr>
              <p:nvPr/>
            </p:nvSpPr>
            <p:spPr>
              <a:xfrm>
                <a:off x="722376" y="972000"/>
                <a:ext cx="10753344" cy="1796034"/>
              </a:xfrm>
              <a:prstGeom prst="rect">
                <a:avLst/>
              </a:prstGeom>
              <a:blipFill rotWithShape="1">
                <a:blip r:embed="rId1"/>
                <a:stretch>
                  <a:fillRect l="-4" t="-25" b="-2506"/>
                </a:stretch>
              </a:blipFill>
            </p:spPr>
            <p:txBody>
              <a:bodyPr/>
              <a:lstStyle/>
              <a:p>
                <a:r>
                  <a:rPr lang="zh-CN" altLang="en-US">
                    <a:noFill/>
                  </a:rPr>
                  <a:t> </a:t>
                </a:r>
              </a:p>
            </p:txBody>
          </p:sp>
        </mc:Fallback>
      </mc:AlternateContent>
      <p:sp>
        <p:nvSpPr>
          <p:cNvPr id="3" name="QC_4_AN.45_1#96a68b7af.bracket?pid=38d5701fa&amp;color=0,0,0&amp;vpa=13&amp;vtp=1&amp;answeroption=C"/>
          <p:cNvSpPr txBox="1"/>
          <p:nvPr/>
        </p:nvSpPr>
        <p:spPr>
          <a:xfrm>
            <a:off x="595376" y="1985460"/>
            <a:ext cx="397545" cy="477054"/>
          </a:xfrm>
          <a:prstGeom prst="rect">
            <a:avLst/>
          </a:prstGeom>
          <a:noFill/>
        </p:spPr>
        <p:txBody>
          <a:bodyPr vert="horz" wrap="none" lIns="0" tIns="0" rIns="0" bIns="0" rtlCol="0">
            <a:spAutoFit/>
          </a:bodyPr>
          <a:lstStyle/>
          <a:p>
            <a:r>
              <a:rPr lang="zh-CN" altLang="en-US" sz="3100" b="1">
                <a:solidFill>
                  <a:srgbClr val="00B050"/>
                </a:solidFill>
                <a:latin typeface="华文细黑" panose="02010600040101010101" pitchFamily="2" charset="-122"/>
              </a:rPr>
              <a:t>√</a:t>
            </a:r>
            <a:endParaRPr lang="zh-CN" altLang="en-US" sz="3100" b="1">
              <a:solidFill>
                <a:srgbClr val="00B050"/>
              </a:solidFill>
              <a:latin typeface="华文细黑" panose="02010600040101010101"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7_1#96a68b7af?vop=1&amp;pid=38d5701fa&amp;color=0,0,0&amp;vtp=1&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由于空心莲子草是外来入侵物种，因此应该先种植C区，过一段时间再在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A区种植空心莲子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，A错误；据图2可知</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区入侵程度相对值最大</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次之</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4</m:t>
                    </m:r>
                  </m:oMath>
                </a14:m>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C</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5</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都较低且无显著差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，说明植物功能群数目越多的群落越不易被空心莲子草入侵，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其生态系统抵抗力稳定性越高，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而植物功能群数目相同时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，物种数目对入侵程度无明显影响，B错误，C正确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；空心莲子草入侵会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导致本地物种多样性降低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，生态系统稳定性下降，D错误。</a:t>
                </a:r>
                <a:endParaRPr lang="en-US" altLang="zh-CN" sz="2200" dirty="0"/>
              </a:p>
            </p:txBody>
          </p:sp>
        </mc:Choice>
        <mc:Fallback>
          <p:sp>
            <p:nvSpPr>
              <p:cNvPr id="2" name="QC_4_AS.47_1#96a68b7af?vop=1&amp;pid=38d5701fa&amp;color=0,0,0&amp;vtp=1&amp;bt=1&amp;bbb=1&amp;hb=1"/>
              <p:cNvSpPr>
                <a:spLocks noRot="1" noChangeAspect="1" noMove="1" noResize="1" noEditPoints="1" noAdjustHandles="1" noChangeArrowheads="1" noChangeShapeType="1" noTextEdit="1"/>
              </p:cNvSpPr>
              <p:nvPr/>
            </p:nvSpPr>
            <p:spPr>
              <a:xfrm>
                <a:off x="722376" y="972000"/>
                <a:ext cx="10753344" cy="2253234"/>
              </a:xfrm>
              <a:prstGeom prst="rect">
                <a:avLst/>
              </a:prstGeom>
              <a:blipFill rotWithShape="1">
                <a:blip r:embed="rId1"/>
                <a:stretch>
                  <a:fillRect l="-4" t="-20" r="-1104" b="-1998"/>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48_1#164e0a276?htil=8&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9056673" y="1054295"/>
            <a:ext cx="2304288" cy="23774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48_2#164e0a276?htil=8&amp;pid=38d5701fa&amp;color=0,0,0&amp;vtp=1&amp;bt=1&amp;bbb=1&amp;hb=1"/>
          <p:cNvSpPr/>
          <p:nvPr/>
        </p:nvSpPr>
        <p:spPr>
          <a:xfrm>
            <a:off x="722376" y="972000"/>
            <a:ext cx="8321040"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［江苏南京九中2024高二学情调研</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如图为科研人员建构的保护区内的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—捕食者模型，箭头所指方向代表曲线变化趋势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合理的是(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49_1#164e0a276.bracket?pid=38d5701fa&amp;color=0,0,0&amp;vpa=14&amp;vtp=1"/>
          <p:cNvSpPr/>
          <p:nvPr/>
        </p:nvSpPr>
        <p:spPr>
          <a:xfrm>
            <a:off x="193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mc:AlternateContent xmlns:mc="http://schemas.openxmlformats.org/markup-compatibility/2006">
        <mc:Choice xmlns:a14="http://schemas.microsoft.com/office/drawing/2010/main" Requires="a14">
          <p:sp>
            <p:nvSpPr>
              <p:cNvPr id="5" name="QC_4_BD.48_3#164e0a276.choices?htil=8&amp;pid=38d5701fa&amp;color=0,0,0&amp;vtp=1&amp;bbb=1"/>
              <p:cNvSpPr/>
              <p:nvPr/>
            </p:nvSpPr>
            <p:spPr>
              <a:xfrm>
                <a:off x="722376" y="2334074"/>
                <a:ext cx="832104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A.该模型能反映生态系统中普遍存在的负反馈调节机制</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.该模型能解释猎物、捕食者种群数量均维持相对稳定的机理</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.该模型中最可能代表猎物、捕食者种群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值的分别是</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.猎物和捕食者之间的相互关系是经过长期的协同进化形成的</a:t>
                </a:r>
                <a:endParaRPr lang="en-US" altLang="zh-CN" sz="2000" dirty="0"/>
              </a:p>
            </p:txBody>
          </p:sp>
        </mc:Choice>
        <mc:Fallback>
          <p:sp>
            <p:nvSpPr>
              <p:cNvPr id="5" name="QC_4_BD.48_3#164e0a276.choices?htil=8&amp;pid=38d5701fa&amp;color=0,0,0&amp;vtp=1&amp;bbb=1"/>
              <p:cNvSpPr>
                <a:spLocks noRot="1" noChangeAspect="1" noMove="1" noResize="1" noEditPoints="1" noAdjustHandles="1" noChangeArrowheads="1" noChangeShapeType="1" noTextEdit="1"/>
              </p:cNvSpPr>
              <p:nvPr/>
            </p:nvSpPr>
            <p:spPr>
              <a:xfrm>
                <a:off x="722376" y="2334074"/>
                <a:ext cx="8321040" cy="1796034"/>
              </a:xfrm>
              <a:prstGeom prst="rect">
                <a:avLst/>
              </a:prstGeom>
              <a:blipFill rotWithShape="1">
                <a:blip r:embed="rId2"/>
                <a:stretch>
                  <a:fillRect l="-5" t="-25" r="5" b="-2506"/>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50_1#164e0a276?vop=1&amp;pid=38d5701fa&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据题图分析，猎物的种群数量由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时，捕食者种群数量由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，之后捕食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者种群数量继续由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，猎物种群数量由</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减少到</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，再之后，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猎物种群数量继续减少，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捕食者种群数量也开始减少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，这种变化趋势反映了生态系统中普遍存在的负反馈调节机制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型能解释猎物和捕食者种群数量保持相对稳定的机理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，A、B正确；由题图可知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，猎物种群数量以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之间波动，捕食者种群数量以</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为中心，在</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3</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之间波动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，故该模型中最可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能代表猎物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、捕食者种群</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𝐾</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值的分别为</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𝑁</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𝑃</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；捕食者与猎物的相互关系是经过长期的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协同进化形成的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mc:Choice>
        <mc:Fallback>
          <p:sp>
            <p:nvSpPr>
              <p:cNvPr id="2" name="QC_4_AS.50_1#164e0a276?vop=1&amp;pid=38d5701fa&amp;color=0,0,0&amp;vtp=1&amp;bt=1&amp;bbb=1&amp;hb=1"/>
              <p:cNvSpPr>
                <a:spLocks noRot="1" noChangeAspect="1" noMove="1" noResize="1" noEditPoints="1" noAdjustHandles="1" noChangeArrowheads="1" noChangeShapeType="1" noTextEdit="1"/>
              </p:cNvSpPr>
              <p:nvPr/>
            </p:nvSpPr>
            <p:spPr>
              <a:xfrm>
                <a:off x="722376" y="972000"/>
                <a:ext cx="10753344" cy="3154934"/>
              </a:xfrm>
              <a:prstGeom prst="rect">
                <a:avLst/>
              </a:prstGeom>
              <a:blipFill rotWithShape="1">
                <a:blip r:embed="rId1"/>
                <a:stretch>
                  <a:fillRect l="-4" t="-14" r="-2297" b="-1427"/>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9137cc498?vop=1&amp;pid=dae4af51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生态系统能维持平衡是因为生态系统具有一定的自我调节能力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，而负反馈调节是生态系统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具有自我调节能力的基础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，A正确；农田生态系统中需要施加氮肥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，是因为农作物的输出带走了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大量氮元素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，B错误；一般来说，生态系统中，生物种类越多，营养结构越复杂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我调节能力越强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，稳定性也越强，C错误；生态平衡是一种动态平衡，平衡的生态系统中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的种类和数量都保持相对稳定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，并非保持不变，D错误。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1_1#45b1d2c3e?pid=38d5701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［辽宁名校联盟2025高二联考］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稳态转换是指在气候变化、人类活动影响下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，导致生态系统从一个相对稳定的状态快速重组进入另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一个相对稳定状态的现象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下列说法错误的是(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2_1#45b1d2c3e.bracket?pid=38d5701fa&amp;color=0,0,0&amp;vpa=15&amp;vtp=1"/>
          <p:cNvSpPr/>
          <p:nvPr/>
        </p:nvSpPr>
        <p:spPr>
          <a:xfrm>
            <a:off x="701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4_BD.51_2#45b1d2c3e?htil=9&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7865507" y="2408877"/>
            <a:ext cx="3529584"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4_BD.51_3#45b1d2c3e.choices?htil=9&amp;pid=38d5701fa&amp;color=0,0,0&amp;vtp=1&amp;bbb=1&amp;hb=1"/>
          <p:cNvSpPr/>
          <p:nvPr/>
        </p:nvSpPr>
        <p:spPr>
          <a:xfrm>
            <a:off x="722376" y="2334074"/>
            <a:ext cx="7095744" cy="22659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A.生态系统发生稳态转换，往往伴随群落的演替</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.稳态转换后，生态系统的组分更多，营养结构更复杂</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.富营养化是湖泊和沿海生态系统中发生的稳态转换</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.若到达临界点前又重新回到稳态1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，说明此生态系统具有抵抗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力稳定性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3_1#45b1d2c3e?vop=1&amp;pid=38d5701fa&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稳态转换是生态系统从一个相对稳定状态快速重组进入另一个相对稳定状态的现象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个过程中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，生态系统的结构和功能发生变化，群落中的物种组成等也会改变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，这往往伴随着群落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的演替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，A正确。稳态转换是生态系统从一个相对稳定状态转变为另一个相对稳定状态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的生态系统组分不一定更多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，营养结构也不一定更复杂，</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B错误。富营养化是指水体中氮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、磷等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营养物质过多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，导致藻类等浮游生物大量繁殖、水质恶化等现象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，这会使湖泊和沿海生态系统的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结构和功能发生大规模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、突然和持久性的变化，属于生态系统中发生的稳态转换，C正确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态系统在到达临界点前又重新回到稳态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1，说明它能抵抗外界干扰保持原有的稳定状态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该生态系统具有抵抗力稳定性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54_1#cbe789b9e?pid=38d5701fa&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［湖北鄂东南示范高中2025高二期中联考］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蕲河是一条贯穿整个蕲春的“母亲河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”，沿途偶有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区域受到污水的污染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，如养猪场污水。研究人员在沿河的甲、乙、丙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、丁四处采集了水样进行分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，其结果如图所示。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下列有关分析正确的是(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5_1#cbe789b9e.bracket?pid=38d5701fa&amp;color=0,0,0&amp;vpa=16&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pic>
        <p:nvPicPr>
          <p:cNvPr id="4" name="QC_4_BD.54_3#cbe789b9e?htil=1&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1609344" y="3140397"/>
            <a:ext cx="3602736" cy="10698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5" name="QC_4_BD.54_4#cbe789b9e?htil=1&amp;pid=38d5701fa&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6986016" y="2408877"/>
            <a:ext cx="3593592" cy="180136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4_BD.54_5#cbe789b9e.choices?pid=38d5701fa&amp;color=0,0,0&amp;vtp=1&amp;bbb=1"/>
          <p:cNvSpPr/>
          <p:nvPr/>
        </p:nvSpPr>
        <p:spPr>
          <a:xfrm>
            <a:off x="722376" y="4339277"/>
            <a:ext cx="10753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A.样品1、样品2、样品3的取样地点分别为丁、乙、丙</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.样品1中藻类植物大量增加的主要原因是水体中有机物含量增多</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.图中的数据说明该河流生态系统的生态平衡已经被破坏</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.若污水中存在有毒物质，水体被重度污染，河流的恢复力稳定性就会被破坏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56_1#cbe789b9e?vop=1&amp;pid=38d5701fa&amp;color=0,0,0&amp;vtp=1&amp;bt=1&amp;bbb=1"/>
          <p:cNvSpPr/>
          <p:nvPr/>
        </p:nvSpPr>
        <p:spPr>
          <a:xfrm>
            <a:off x="722376" y="969264"/>
            <a:ext cx="10753344" cy="408559"/>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题图解读</a:t>
            </a:r>
            <a:endParaRPr lang="en-US" altLang="zh-CN" sz="2000" dirty="0"/>
          </a:p>
        </p:txBody>
      </p:sp>
      <p:pic>
        <p:nvPicPr>
          <p:cNvPr id="3" name="QC_4_EX.56_2#cbe789b9e?vop=1&amp;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334256" y="1511300"/>
            <a:ext cx="3511296" cy="422452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57_1#cbe789b9e?vop=1&amp;pid=38d5701fa&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样品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1中藻类植物大量增加的主要原因是水体中有机物经微生物分解后产生的无机盐浓度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，B错误；分析题图可知，样品3的各项数值接近甲地水样，说明该河流能通过物理沉降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学分解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、微生物的分解作用等进行净化，很快消除污染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，该河流生态系统的结构和功能仍维持相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对稳定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，说明生态系统具有一定的自我调节能力，C错误；若水体被有毒物质重度污染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，自身的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净化作用已不足以消除大部分有毒物质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，这时河流的恢复力稳定性就会被破坏，D正确。</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4_BD.58_1#e141ad03d?pid=38d5701fa&amp;color=0,0,0&amp;vtp=1&amp;bt=1&amp;bbb=1&amp;hb=1"/>
          <p:cNvSpPr/>
          <p:nvPr/>
        </p:nvSpPr>
        <p:spPr>
          <a:xfrm>
            <a:off x="722376" y="972000"/>
            <a:ext cx="10753344" cy="17706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［山东济宁2024高二期末］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我国内陆水域广阔，淡水养殖产量一直位居世界前列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。某养殖户往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鱼塘大量投放饲料后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，鱼塘水质快速恶化，浮游藻类大量繁殖，养殖的鱼大量死亡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。为防止此类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事件的再次发生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，当地农科所为其设计了如图所示的种养模式，箭头表示水的流动方向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。回答下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列问题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pic>
        <p:nvPicPr>
          <p:cNvPr id="3" name="QO_4_BD.58_2#e141ad03d?pid=38d5701fa&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754880" y="2875603"/>
            <a:ext cx="2679192" cy="184708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59_1#0784c2a84?pid=e141ad03d&amp;color=0,0,0&amp;mp=1&amp;vtp=1&amp;bt=1&amp;bbb=1&amp;hb=1"/>
          <p:cNvSpPr/>
          <p:nvPr/>
        </p:nvSpPr>
        <p:spPr>
          <a:xfrm>
            <a:off x="722376" y="969264"/>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）该鱼塘可以看作一个淡水生态系统的理由是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，其抵抗过多饲料等因素干扰能力低的原因是</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B_5_AN.60_1#0784c2a84.blank?pid=e141ad03d&amp;color=0,0,0&amp;mp=1&amp;vpa=17&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成了统一整体</a:t>
            </a:r>
            <a:endParaRPr lang="en-US" altLang="zh-CN" sz="2000" dirty="0"/>
          </a:p>
        </p:txBody>
      </p:sp>
      <p:sp>
        <p:nvSpPr>
          <p:cNvPr id="4" name="QB_5_AN.61_1#0784c2a84.blank?pid=e141ad03d&amp;color=0,0,0&amp;mp=1&amp;vpa=18&amp;vtp=1&amp;bbb=1&amp;hb=1"/>
          <p:cNvSpPr/>
          <p:nvPr/>
        </p:nvSpPr>
        <p:spPr>
          <a:xfrm>
            <a:off x="722377" y="13883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生物种类少</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，食物网简单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，自我</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调节能力差</a:t>
            </a:r>
            <a:endParaRPr lang="en-US" altLang="zh-CN" sz="2000" dirty="0"/>
          </a:p>
        </p:txBody>
      </p:sp>
      <p:sp>
        <p:nvSpPr>
          <p:cNvPr id="5" name="QB_5_AS.62_1#0784c2a84?vop=1&amp;pid=e141ad03d&amp;color=0,0,0&amp;vtp=1&amp;bbb=1&amp;hb=1"/>
          <p:cNvSpPr/>
          <p:nvPr/>
        </p:nvSpPr>
        <p:spPr>
          <a:xfrm>
            <a:off x="722376" y="23775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鱼塘的生物群落与它的非生物环境相互作用形成了统一整体</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，因此该鱼塘可以看作一个淡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水生态系统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。由于该鱼塘生态系统生物种类少，食物网简单，自我调节能力差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，因此其抵抗过多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饲料等因素干扰的能力低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
        <p:nvSpPr>
          <p:cNvPr id="6" name="QB_5_BD.63_1#90c895732?pid=e141ad03d&amp;color=0,0,0&amp;vtp=1&amp;bbb=1&amp;hb=1"/>
          <p:cNvSpPr/>
          <p:nvPr/>
        </p:nvSpPr>
        <p:spPr>
          <a:xfrm>
            <a:off x="722376" y="3758946"/>
            <a:ext cx="10753344"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信息吸引昆虫</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，这些昆虫可以被鱼捕食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营养级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7" name="QB_5_AN.64_1#90c895732.blank?pid=e141ad03d&amp;color=0,0,0&amp;vpa=19&amp;vtp=1&amp;bbb=1"/>
          <p:cNvSpPr/>
          <p:nvPr/>
        </p:nvSpPr>
        <p:spPr>
          <a:xfrm>
            <a:off x="3675126" y="3720846"/>
            <a:ext cx="692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物理</a:t>
            </a:r>
            <a:endParaRPr lang="en-US" altLang="zh-CN" sz="2000" dirty="0"/>
          </a:p>
        </p:txBody>
      </p:sp>
      <p:sp>
        <p:nvSpPr>
          <p:cNvPr id="8" name="QB_5_AN.65_1#90c895732.blank?pid=e141ad03d&amp;color=0,0,0&amp;vpa=20&amp;vtp=1"/>
          <p:cNvSpPr/>
          <p:nvPr/>
        </p:nvSpPr>
        <p:spPr>
          <a:xfrm>
            <a:off x="10977626" y="3720846"/>
            <a:ext cx="438150" cy="408559"/>
          </a:xfrm>
          <a:prstGeom prst="rect">
            <a:avLst/>
          </a:prstGeom>
          <a:noFill/>
        </p:spPr>
        <p:txBody>
          <a:bodyPr wrap="none" lIns="0" tIns="0" rIns="0" bIns="0" rtlCol="0" anchor="t"/>
          <a:lstStyle/>
          <a:p>
            <a:pPr algn="ctr"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三</a:t>
            </a:r>
            <a:endParaRPr lang="en-US" altLang="zh-CN" sz="2000" dirty="0"/>
          </a:p>
        </p:txBody>
      </p:sp>
      <p:sp>
        <p:nvSpPr>
          <p:cNvPr id="9" name="QB_5_AS.66_1#90c895732?vop=1&amp;pid=e141ad03d&amp;color=0,0,0&amp;vtp=1&amp;bbb=1&amp;hb=1"/>
          <p:cNvSpPr/>
          <p:nvPr/>
        </p:nvSpPr>
        <p:spPr>
          <a:xfrm>
            <a:off x="722376" y="4722241"/>
            <a:ext cx="10753344" cy="907034"/>
          </a:xfrm>
          <a:prstGeom prst="rect">
            <a:avLst/>
          </a:prstGeom>
          <a:noFill/>
        </p:spPr>
        <p:txBody>
          <a:bodyPr wrap="none" lIns="0" tIns="0" rIns="0" bIns="0" rtlCol="0" anchor="t"/>
          <a:lstStyle/>
          <a:p>
            <a:pPr algn="l" latinLnBrk="1">
              <a:lnSpc>
                <a:spcPts val="40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鱼塘上方的灯可通过光吸引昆虫，光属于物理信息；这些昆虫最低属于初级消费者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些昆虫可以被鱼捕食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，这时鱼最低属于第三营养级，即次级消费者。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Effect transition="in" filter="fade">
                                      <p:cBhvr>
                                        <p:cTn id="43" dur="500"/>
                                        <p:tgtEl>
                                          <p:spTgt spid="7">
                                            <p:bg/>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500"/>
                                        <p:tgtEl>
                                          <p:spTgt spid="7">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
                                            <p:bg/>
                                          </p:spTgt>
                                        </p:tgtEl>
                                        <p:attrNameLst>
                                          <p:attrName>style.visibility</p:attrName>
                                        </p:attrNameLst>
                                      </p:cBhvr>
                                      <p:to>
                                        <p:strVal val="visible"/>
                                      </p:to>
                                    </p:set>
                                    <p:animEffect transition="in" filter="fade">
                                      <p:cBhvr>
                                        <p:cTn id="51" dur="500"/>
                                        <p:tgtEl>
                                          <p:spTgt spid="8">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8">
                                            <p:txEl>
                                              <p:pRg st="0" end="0"/>
                                            </p:txEl>
                                          </p:spTgt>
                                        </p:tgtEl>
                                        <p:attrNameLst>
                                          <p:attrName>style.visibility</p:attrName>
                                        </p:attrNameLst>
                                      </p:cBhvr>
                                      <p:to>
                                        <p:strVal val="visible"/>
                                      </p:to>
                                    </p:set>
                                    <p:animEffect transition="in" filter="fade">
                                      <p:cBhvr>
                                        <p:cTn id="54" dur="500"/>
                                        <p:tgtEl>
                                          <p:spTgt spid="8">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9">
                                            <p:bg/>
                                          </p:spTgt>
                                        </p:tgtEl>
                                        <p:attrNameLst>
                                          <p:attrName>style.visibility</p:attrName>
                                        </p:attrNameLst>
                                      </p:cBhvr>
                                      <p:to>
                                        <p:strVal val="visible"/>
                                      </p:to>
                                    </p:set>
                                    <p:animEffect transition="in" filter="fade">
                                      <p:cBhvr>
                                        <p:cTn id="59" dur="500"/>
                                        <p:tgtEl>
                                          <p:spTgt spid="9">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9">
                                            <p:txEl>
                                              <p:pRg st="0" end="0"/>
                                            </p:txEl>
                                          </p:spTgt>
                                        </p:tgtEl>
                                        <p:attrNameLst>
                                          <p:attrName>style.visibility</p:attrName>
                                        </p:attrNameLst>
                                      </p:cBhvr>
                                      <p:to>
                                        <p:strVal val="visible"/>
                                      </p:to>
                                    </p:set>
                                    <p:animEffect transition="in" filter="fade">
                                      <p:cBhvr>
                                        <p:cTn id="62" dur="500"/>
                                        <p:tgtEl>
                                          <p:spTgt spid="9">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9">
                                            <p:txEl>
                                              <p:pRg st="1" end="1"/>
                                            </p:txEl>
                                          </p:spTgt>
                                        </p:tgtEl>
                                        <p:attrNameLst>
                                          <p:attrName>style.visibility</p:attrName>
                                        </p:attrNameLst>
                                      </p:cBhvr>
                                      <p:to>
                                        <p:strVal val="visible"/>
                                      </p:to>
                                    </p:set>
                                    <p:animEffect transition="in" filter="fade">
                                      <p:cBhvr>
                                        <p:cTn id="65"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P spid="7" grpId="0" animBg="1" build="p"/>
      <p:bldP spid="8" grpId="0" animBg="1" build="p"/>
      <p:bldP spid="9" grpId="0" animBg="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BD.67_1#52b23e9e5?pid=e141ad03d&amp;color=0,0,0&amp;mp=1&amp;vtp=1&amp;bt=1&amp;bbb=1&amp;hb=1"/>
          <p:cNvSpPr/>
          <p:nvPr/>
        </p:nvSpPr>
        <p:spPr>
          <a:xfrm>
            <a:off x="722376" y="969264"/>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（3）检测发现，B处浮游藻类数量明显少于A处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，推测这是由</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6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答出两点即可）导致的。为提高稻田的稳定性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流入其中的鱼塘水量及养鸭数量，另一方面需要</a:t>
            </a: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__________________________________________</a:t>
            </a:r>
            <a:endPar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endParaRPr>
          </a:p>
          <a:p>
            <a:pPr latinLnBrk="1">
              <a:lnSpc>
                <a:spcPts val="3400"/>
              </a:lnSpc>
            </a:pPr>
            <a:r>
              <a:rPr lang="en-US" altLang="zh-CN" sz="2000" i="0">
                <a:solidFill>
                  <a:srgbClr val="00000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AlternateContent xmlns:mc="http://schemas.openxmlformats.org/markup-compatibility/2006">
        <mc:Choice xmlns:a14="http://schemas.microsoft.com/office/drawing/2010/main" Requires="a14">
          <p:sp>
            <p:nvSpPr>
              <p:cNvPr id="3" name="QB_5_AN.68_1#52b23e9e5.blank?pid=e141ad03d&amp;color=0,0,0&amp;mp=1&amp;vpa=21&amp;vtp=1&amp;bbb=1&amp;hb=1"/>
              <p:cNvSpPr/>
              <p:nvPr/>
            </p:nvSpPr>
            <p:spPr>
              <a:xfrm>
                <a:off x="722377" y="9311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鸭等动物的摄食</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水稻遮挡光照、</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水稻竞争</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𝐍</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a:t>
                </a:r>
                <a14:m>
                  <m:oMath xmlns:m="http://schemas.openxmlformats.org/officeDocument/2006/math">
                    <m:r>
                      <a:rPr lang="en-US" altLang="zh-CN" sz="2000" b="1" i="0" dirty="0">
                        <a:solidFill>
                          <a:srgbClr val="00B050"/>
                        </a:solidFill>
                        <a:latin typeface="Cambria Math" panose="02040503050406030204" pitchFamily="18" charset="0"/>
                        <a:ea typeface="微软雅黑" panose="020B0503020204020204" pitchFamily="34" charset="-122"/>
                        <a:cs typeface="微软雅黑" panose="020B0503020204020204" pitchFamily="34" charset="-120"/>
                      </a:rPr>
                      <m:t>𝐏</m:t>
                    </m:r>
                  </m:oMath>
                </a14:m>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等化学元素</a:t>
                </a:r>
                <a:endParaRPr lang="en-US" altLang="zh-CN" sz="2000" dirty="0"/>
              </a:p>
            </p:txBody>
          </p:sp>
        </mc:Choice>
        <mc:Fallback>
          <p:sp>
            <p:nvSpPr>
              <p:cNvPr id="3" name="QB_5_AN.68_1#52b23e9e5.blank?pid=e141ad03d&amp;color=0,0,0&amp;mp=1&amp;vpa=21&amp;vtp=1&amp;bbb=1&amp;hb=1"/>
              <p:cNvSpPr>
                <a:spLocks noRot="1" noChangeAspect="1" noMove="1" noResize="1" noEditPoints="1" noAdjustHandles="1" noChangeArrowheads="1" noChangeShapeType="1" noTextEdit="1"/>
              </p:cNvSpPr>
              <p:nvPr/>
            </p:nvSpPr>
            <p:spPr>
              <a:xfrm>
                <a:off x="722377" y="931164"/>
                <a:ext cx="10749631" cy="856234"/>
              </a:xfrm>
              <a:prstGeom prst="rect">
                <a:avLst/>
              </a:prstGeom>
              <a:blipFill rotWithShape="1">
                <a:blip r:embed="rId1"/>
                <a:stretch>
                  <a:fillRect l="-269" t="-30" r="-802" b="-5280"/>
                </a:stretch>
              </a:blipFill>
            </p:spPr>
            <p:txBody>
              <a:bodyPr/>
              <a:lstStyle/>
              <a:p>
                <a:r>
                  <a:rPr lang="zh-CN" altLang="en-US">
                    <a:noFill/>
                  </a:rPr>
                  <a:t> </a:t>
                </a:r>
              </a:p>
            </p:txBody>
          </p:sp>
        </mc:Fallback>
      </mc:AlternateContent>
      <p:sp>
        <p:nvSpPr>
          <p:cNvPr id="4" name="QB_5_AN.69_1#52b23e9e5.blank?pid=e141ad03d&amp;color=0,0,0&amp;mp=1&amp;vpa=22&amp;vtp=1&amp;bbb=1&amp;hb=1"/>
          <p:cNvSpPr/>
          <p:nvPr/>
        </p:nvSpPr>
        <p:spPr>
          <a:xfrm>
            <a:off x="722377" y="1845564"/>
            <a:ext cx="10749631" cy="856234"/>
          </a:xfrm>
          <a:prstGeom prst="rect">
            <a:avLst/>
          </a:prstGeom>
          <a:noFill/>
        </p:spPr>
        <p:txBody>
          <a:bodyPr wrap="square" lIns="0" tIns="0" rIns="0" bIns="0" rtlCol="0" anchor="t"/>
          <a:lstStyle/>
          <a:p>
            <a:pPr latinLnBrk="1">
              <a:lnSpc>
                <a:spcPts val="3600"/>
              </a:lnSpc>
            </a:pPr>
            <a:r>
              <a:rPr lang="en-US" altLang="zh-CN" sz="2000" b="1" i="0">
                <a:solidFill>
                  <a:srgbClr val="00B050"/>
                </a:solidFill>
                <a:latin typeface="宋体" panose="02010600030101010101" pitchFamily="2" charset="-122"/>
                <a:ea typeface="微软雅黑" panose="020B0503020204020204" pitchFamily="34" charset="-122"/>
                <a:cs typeface="微软雅黑" panose="020B0503020204020204" pitchFamily="34" charset="-120"/>
              </a:rPr>
              <a:t>                                           </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给予相应的物质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、能量投入</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，保证其内部结构</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与功能的协调</a:t>
            </a:r>
            <a:endParaRPr lang="en-US" altLang="zh-CN" sz="2000" dirty="0"/>
          </a:p>
        </p:txBody>
      </p:sp>
      <p:sp>
        <p:nvSpPr>
          <p:cNvPr id="5" name="QB_5_AS.70_1#52b23e9e5?vop=1&amp;pid=e141ad03d&amp;color=0,0,0&amp;vtp=1&amp;bbb=1&amp;hb=1"/>
          <p:cNvSpPr/>
          <p:nvPr/>
        </p:nvSpPr>
        <p:spPr>
          <a:xfrm>
            <a:off x="722376" y="2834767"/>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鱼塘水通过A流经稻田后，B处水样中浮游藻类数量大大减少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，推测这是水稻与藻类竞争光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照和营养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、动物摄食等导致的。为提高稻田的稳定性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，一方面需要控制流入其中的鱼塘水量及养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鸭数量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，另一方面需要给予相应的物质、能量投入，保证其内部结构与功能的协调。</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500"/>
                                        <p:tgtEl>
                                          <p:spTgt spid="4">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1_1#8b7ab9fae?pid=e8abd1763&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8.生态系统在环境条件变化下呈现双稳态（图中实线部分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），稳态间存在不稳定的非平衡态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图中虚线部分）。当外界干扰因素达到临界点时，系统在分岔点</a:t>
                </a:r>
                <a14:m>
                  <m:oMath xmlns:m="http://schemas.openxmlformats.org/officeDocument/2006/math">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1</m:t>
                        </m:r>
                      </m:sub>
                    </m:sSub>
                  </m:oMath>
                </a14:m>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sSub>
                      <m:sSubPr>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sSub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F</m:t>
                        </m:r>
                      </m:e>
                      <m: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2</m:t>
                        </m:r>
                      </m:sub>
                    </m:sSub>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发生突变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态转换为另一种稳态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。当外界干扰发生了一段时间后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，生态系统状态才会发生变化的现象被称为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滞后效应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。已知</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71_1#8b7ab9fae?pid=e8abd1763&amp;color=0,0,0&amp;vtp=1&amp;bt=1&amp;bbb=1&amp;hb=1"/>
              <p:cNvSpPr>
                <a:spLocks noRot="1" noChangeAspect="1" noMove="1" noResize="1" noEditPoints="1" noAdjustHandles="1" noChangeArrowheads="1" noChangeShapeType="1" noTextEdit="1"/>
              </p:cNvSpPr>
              <p:nvPr/>
            </p:nvSpPr>
            <p:spPr>
              <a:xfrm>
                <a:off x="722376" y="972000"/>
                <a:ext cx="10753344" cy="1757553"/>
              </a:xfrm>
              <a:prstGeom prst="rect">
                <a:avLst/>
              </a:prstGeom>
              <a:blipFill rotWithShape="1">
                <a:blip r:embed="rId1"/>
                <a:stretch>
                  <a:fillRect l="-4" t="-26" r="-402" b="-2583"/>
                </a:stretch>
              </a:blipFill>
            </p:spPr>
            <p:txBody>
              <a:bodyPr/>
              <a:lstStyle/>
              <a:p>
                <a:r>
                  <a:rPr lang="zh-CN" altLang="en-US">
                    <a:noFill/>
                  </a:rPr>
                  <a:t> </a:t>
                </a:r>
              </a:p>
            </p:txBody>
          </p:sp>
        </mc:Fallback>
      </mc:AlternateContent>
      <p:sp>
        <p:nvSpPr>
          <p:cNvPr id="3" name="QC_5_AN.72_1#8b7ab9fae.bracket?pid=e8abd1763&amp;color=0,0,0&amp;vpa=23&amp;vtp=1"/>
          <p:cNvSpPr/>
          <p:nvPr/>
        </p:nvSpPr>
        <p:spPr>
          <a:xfrm>
            <a:off x="7940548"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pic>
        <p:nvPicPr>
          <p:cNvPr id="4" name="QC_5_BD.71_2#8b7ab9fae?htil=11&amp;pid=e8abd1763&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8713106" y="2866077"/>
            <a:ext cx="2157984" cy="20939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5_BD.71_3#8b7ab9fae.choices?htil=11&amp;pid=e8abd1763&amp;color=0,0,0&amp;vtp=1&amp;bbb=1"/>
              <p:cNvSpPr/>
              <p:nvPr/>
            </p:nvSpPr>
            <p:spPr>
              <a:xfrm>
                <a:off x="722376" y="2739077"/>
                <a:ext cx="845820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A.处于稳态的生态系统具有结构平衡、功能平衡及收支平衡特征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.正向转换会表现出明显的滞后特征，而逆向转换不会出现此特征</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系统未发生稳态转换，依赖生态系统的抵抗力稳定性</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.在逆向转换过程中，人为因素可能会加速这一过程</a:t>
                </a:r>
                <a:endParaRPr lang="en-US" altLang="zh-CN" sz="2000" dirty="0"/>
              </a:p>
            </p:txBody>
          </p:sp>
        </mc:Choice>
        <mc:Fallback>
          <p:sp>
            <p:nvSpPr>
              <p:cNvPr id="5" name="QC_5_BD.71_3#8b7ab9fae.choices?htil=11&amp;pid=e8abd1763&amp;color=0,0,0&amp;vtp=1&amp;bbb=1"/>
              <p:cNvSpPr>
                <a:spLocks noRot="1" noChangeAspect="1" noMove="1" noResize="1" noEditPoints="1" noAdjustHandles="1" noChangeArrowheads="1" noChangeShapeType="1" noTextEdit="1"/>
              </p:cNvSpPr>
              <p:nvPr/>
            </p:nvSpPr>
            <p:spPr>
              <a:xfrm>
                <a:off x="722376" y="2739077"/>
                <a:ext cx="8458200" cy="1796034"/>
              </a:xfrm>
              <a:prstGeom prst="rect">
                <a:avLst/>
              </a:prstGeom>
              <a:blipFill rotWithShape="1">
                <a:blip r:embed="rId3"/>
                <a:stretch>
                  <a:fillRect l="-5" t="-18" r="5" b="-2514"/>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73_1#8b7ab9fae?vop=1&amp;pid=e8abd1763&amp;color=0,0,0&amp;vtp=1&amp;bt=1&amp;bbb=1&amp;hb=1"/>
              <p:cNvSpPr/>
              <p:nvPr/>
            </p:nvSpPr>
            <p:spPr>
              <a:xfrm>
                <a:off x="722376" y="972000"/>
                <a:ext cx="10753344" cy="27104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处于稳态的生态系统具有结构平衡、功能平衡及收支平衡的特征，A正确；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由题意可知，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当外界干扰发生了一段时间后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，生态系统状态才会发生变化的现象被称为滞后效应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，无论是正向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转换还是逆向转换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，都会出现滞后特征，B错误</a:t>
                </a:r>
                <a:r>
                  <a:rPr lang="en-US" altLang="zh-CN" sz="22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A</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m:rPr>
                            <m:sty m:val="p"/>
                          </m:rP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B</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环境条件逐渐变恶劣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，但系统未发生稳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态转换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，说明生态系统能抵抗外界环境变化带来的干扰，维持自身的稳定状态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，这依赖生态系统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的抵抗力稳定性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，C正确；在逆向转换过程中，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人为因素可能会加速生态系统的稳态转换过程，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正确。</a:t>
                </a:r>
                <a:endParaRPr lang="en-US" altLang="zh-CN" sz="2200" dirty="0"/>
              </a:p>
            </p:txBody>
          </p:sp>
        </mc:Choice>
        <mc:Fallback>
          <p:sp>
            <p:nvSpPr>
              <p:cNvPr id="2" name="QC_5_AS.73_1#8b7ab9fae?vop=1&amp;pid=e8abd1763&amp;color=0,0,0&amp;vtp=1&amp;bt=1&amp;bbb=1&amp;hb=1"/>
              <p:cNvSpPr>
                <a:spLocks noRot="1" noChangeAspect="1" noMove="1" noResize="1" noEditPoints="1" noAdjustHandles="1" noChangeArrowheads="1" noChangeShapeType="1" noTextEdit="1"/>
              </p:cNvSpPr>
              <p:nvPr/>
            </p:nvSpPr>
            <p:spPr>
              <a:xfrm>
                <a:off x="722376" y="972000"/>
                <a:ext cx="10753344" cy="2710434"/>
              </a:xfrm>
              <a:prstGeom prst="rect">
                <a:avLst/>
              </a:prstGeom>
              <a:blipFill rotWithShape="1">
                <a:blip r:embed="rId1"/>
                <a:stretch>
                  <a:fillRect l="-4" t="-17" r="-402" b="-1661"/>
                </a:stretch>
              </a:blipFill>
            </p:spPr>
            <p:txBody>
              <a:bodyPr/>
              <a:lstStyle/>
              <a:p>
                <a:r>
                  <a:rPr lang="zh-CN" altLang="en-US">
                    <a:noFill/>
                  </a:rPr>
                  <a:t> </a:t>
                </a:r>
              </a:p>
            </p:txBody>
          </p:sp>
        </mc:Fallback>
      </mc:AlternateContent>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EX.4_1#9137cc498?vop=1&amp;pid=dae4af517&amp;color=0,0,0&amp;vtp=1&amp;bt=1&amp;bbb=1"/>
          <p:cNvSpPr/>
          <p:nvPr/>
        </p:nvSpPr>
        <p:spPr>
          <a:xfrm>
            <a:off x="722376" y="969264"/>
            <a:ext cx="10753344" cy="856234"/>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方法总结</a:t>
            </a:r>
            <a:endParaRPr lang="en-US" altLang="zh-CN" sz="2000" dirty="0"/>
          </a:p>
          <a:p>
            <a:pPr latinLnBrk="1">
              <a:lnSpc>
                <a:spcPts val="35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判断生态平衡的依据</a:t>
            </a:r>
            <a:endParaRPr lang="en-US" altLang="zh-CN" sz="2000" dirty="0"/>
          </a:p>
        </p:txBody>
      </p:sp>
      <p:sp>
        <p:nvSpPr>
          <p:cNvPr id="3" name="QC_5_EX.4_2#9137cc498?vop=1&amp;pid=dae4af517&amp;color=0,0,0&amp;vtp=1&amp;bbb=1"/>
          <p:cNvSpPr/>
          <p:nvPr/>
        </p:nvSpPr>
        <p:spPr>
          <a:xfrm>
            <a:off x="722376" y="1878584"/>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（1）结构平衡：生态系统的各组分保持相对稳定。</a:t>
            </a:r>
            <a:endParaRPr lang="en-US" altLang="zh-CN" sz="2000" dirty="0"/>
          </a:p>
        </p:txBody>
      </p:sp>
      <p:pic>
        <p:nvPicPr>
          <p:cNvPr id="4" name="QC_5_EX.4_3#9137cc498?vop=1&amp;pid=dae4af5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032504" y="2416175"/>
            <a:ext cx="4123944" cy="249631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bg/>
                                          </p:spTgt>
                                        </p:tgtEl>
                                        <p:attrNameLst>
                                          <p:attrName>style.visibility</p:attrName>
                                        </p:attrNameLst>
                                      </p:cBhvr>
                                      <p:to>
                                        <p:strVal val="visible"/>
                                      </p:to>
                                    </p:set>
                                    <p:animEffect transition="in" filter="fade">
                                      <p:cBhvr>
                                        <p:cTn id="16" dur="500"/>
                                        <p:tgtEl>
                                          <p:spTgt spid="3">
                                            <p:bg/>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500"/>
                                        <p:tgtEl>
                                          <p:spTgt spid="3">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EX.4_4#9137cc498?htil=1&amp;vop=1&amp;pid=dae4af5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691008" y="1115568"/>
            <a:ext cx="2697480" cy="212140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EX.4_5#9137cc498?htil=1&amp;vop=1&amp;pid=dae4af517&amp;color=0,0,0&amp;vtp=1&amp;bt=1&amp;bbb=1&amp;hb=1"/>
          <p:cNvSpPr/>
          <p:nvPr/>
        </p:nvSpPr>
        <p:spPr>
          <a:xfrm>
            <a:off x="722376" y="969264"/>
            <a:ext cx="7927848"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（2）功能平衡：生产—消费—分解的生态过程正常进行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，保证物质总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在循环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，能量不断流动，生物个体持续发展和更新。</a:t>
            </a:r>
            <a:endParaRPr lang="en-US" altLang="zh-CN" sz="2000" dirty="0"/>
          </a:p>
        </p:txBody>
      </p:sp>
      <p:sp>
        <p:nvSpPr>
          <p:cNvPr id="4" name="QC_5_EX.4_6#9137cc498?htil=1&amp;vop=1&amp;pid=dae4af517&amp;color=0,0,0&amp;vtp=1&amp;bbb=1&amp;hb=1"/>
          <p:cNvSpPr/>
          <p:nvPr/>
        </p:nvSpPr>
        <p:spPr>
          <a:xfrm>
            <a:off x="722376" y="1880616"/>
            <a:ext cx="7927848" cy="8562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（3）收支平衡：例如，在某生态系统中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，植物在一定时间内制造的可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供其他生物利用的有机物的量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，处于比较稳定的状态。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bg/>
                                          </p:spTgt>
                                        </p:tgtEl>
                                        <p:attrNameLst>
                                          <p:attrName>style.visibility</p:attrName>
                                        </p:attrNameLst>
                                      </p:cBhvr>
                                      <p:to>
                                        <p:strVal val="visible"/>
                                      </p:to>
                                    </p:set>
                                    <p:animEffect transition="in" filter="fade">
                                      <p:cBhvr>
                                        <p:cTn id="10" dur="500"/>
                                        <p:tgtEl>
                                          <p:spTgt spid="3">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5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fade">
                                      <p:cBhvr>
                                        <p:cTn id="22" dur="500"/>
                                        <p:tgtEl>
                                          <p:spTgt spid="4">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Effect transition="in" filter="fade">
                                      <p:cBhvr>
                                        <p:cTn id="2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88b208f43?pid=dae4af517&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［海南海口2025高二月考］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生态系统的结构和功能处于相对稳定的一种状态称为生态平衡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态平衡的形成可简单总结为如下概念图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，其中②或③代表自我调节能力。“</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①</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①是②的基础”，“</a:t>
                </a:r>
                <a14:m>
                  <m:oMath xmlns:m="http://schemas.openxmlformats.org/officeDocument/2006/math">
                    <m:d>
                      <m:dPr>
                        <m:begChr m:val=""/>
                        <m:endChr m:val=""/>
                        <m:ctrlPr>
                          <a:rPr lang="en-US" altLang="zh-CN" sz="2000" b="0" i="1"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ctrlPr>
                      </m:dPr>
                      <m:e>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②</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m:t>
                        </m:r>
                        <m:r>
                          <a:rPr lang="en-US" altLang="zh-CN" sz="2000" b="0" i="0" dirty="0">
                            <a:solidFill>
                              <a:srgbClr val="000000"/>
                            </a:solidFill>
                            <a:latin typeface="Cambria Math" panose="02040503050406030204" pitchFamily="18" charset="0"/>
                            <a:ea typeface="微软雅黑" panose="020B0503020204020204" pitchFamily="34" charset="-122"/>
                            <a:cs typeface="微软雅黑" panose="020B0503020204020204" pitchFamily="34" charset="-120"/>
                          </a:rPr>
                          <m:t>③</m:t>
                        </m:r>
                      </m:e>
                    </m:d>
                  </m:oMath>
                </a14:m>
                <a:r>
                  <a:rPr lang="en-US" altLang="zh-CN" sz="100" b="0" i="0" kern="0" spc="-99900" dirty="0">
                    <a:solidFill>
                      <a:srgbClr val="FFFFFF"/>
                    </a:solidFill>
                    <a:latin typeface="微软雅黑" panose="020B0503020204020204" pitchFamily="34" charset="-122"/>
                    <a:ea typeface="微软雅黑" panose="020B0503020204020204" pitchFamily="34" charset="-122"/>
                    <a:cs typeface="微软雅黑" panose="020B0503020204020204"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”的含义是“②决定③”。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下列叙述正确的是(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mc:Choice>
        <mc:Fallback>
          <p:sp>
            <p:nvSpPr>
              <p:cNvPr id="2" name="QC_5_BD.5_1#88b208f43?pid=dae4af517&amp;color=0,0,0&amp;vtp=1&amp;bt=1&amp;bbb=1&amp;hb=1"/>
              <p:cNvSpPr>
                <a:spLocks noRot="1" noChangeAspect="1" noMove="1" noResize="1" noEditPoints="1" noAdjustHandles="1" noChangeArrowheads="1" noChangeShapeType="1" noTextEdit="1"/>
              </p:cNvSpPr>
              <p:nvPr/>
            </p:nvSpPr>
            <p:spPr>
              <a:xfrm>
                <a:off x="722376" y="972000"/>
                <a:ext cx="10753344" cy="1300353"/>
              </a:xfrm>
              <a:prstGeom prst="rect">
                <a:avLst/>
              </a:prstGeom>
              <a:blipFill rotWithShape="1">
                <a:blip r:embed="rId1"/>
                <a:stretch>
                  <a:fillRect l="-4" t="-35" b="-3491"/>
                </a:stretch>
              </a:blipFill>
            </p:spPr>
            <p:txBody>
              <a:bodyPr/>
              <a:lstStyle/>
              <a:p>
                <a:r>
                  <a:rPr lang="zh-CN" altLang="en-US">
                    <a:noFill/>
                  </a:rPr>
                  <a:t> </a:t>
                </a:r>
              </a:p>
            </p:txBody>
          </p:sp>
        </mc:Fallback>
      </mc:AlternateContent>
      <p:pic>
        <p:nvPicPr>
          <p:cNvPr id="3" name="QC_5_BD.5_2#88b208f43?pid=dae4af517&amp;color=0,0,0&amp;tib=255,255,255&amp;vtp=1" descr="preencoded.png"/>
          <p:cNvPicPr>
            <a:picLocks noChangeAspect="1"/>
          </p:cNvPicPr>
          <p:nvPr/>
        </p:nvPicPr>
        <p:blipFill>
          <a:blip r:embed="rId2">
            <a:clrChange>
              <a:clrFrom>
                <a:srgbClr val="FFFFFF"/>
              </a:clrFrom>
              <a:clrTo>
                <a:srgbClr val="FFFFFF">
                  <a:alpha val="0"/>
                </a:srgbClr>
              </a:clrTo>
            </a:clrChange>
          </a:blip>
          <a:stretch>
            <a:fillRect/>
          </a:stretch>
        </p:blipFill>
        <p:spPr>
          <a:xfrm>
            <a:off x="4306824" y="2408877"/>
            <a:ext cx="3575304" cy="4114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6_1#88b208f43.bracket?pid=dae4af517&amp;color=0,0,0&amp;vpa=2&amp;vtp=1"/>
          <p:cNvSpPr/>
          <p:nvPr/>
        </p:nvSpPr>
        <p:spPr>
          <a:xfrm>
            <a:off x="9404223"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5" name="QC_5_BD.5_3#88b208f43.choices?pid=dae4af517&amp;color=0,0,0&amp;vtp=1&amp;bbb=1"/>
          <p:cNvSpPr/>
          <p:nvPr/>
        </p:nvSpPr>
        <p:spPr>
          <a:xfrm>
            <a:off x="722376" y="29549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①代表生态系统的稳定性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.③代表负反馈调节机制</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.保护生物多样性会影响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②的大小</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.达到生态平衡后，能量流动逐渐变慢</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7_1#88b208f43?vop=1&amp;pid=dae4af517&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负反馈调节是生态系统具备自我调节能力的基础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，自我调节能力的大小决定生态系统稳定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性的强弱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，生态系统的稳定性是指生态系统维持生态平衡的能力，据此判断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①代表负反馈调节机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，②代表自我调节能力，③代表生态系统的稳定性，A、B错误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；生物多样性会影响生态系统营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养结构的复杂程度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，从而影响自我调节能力，C正确；达到生态平衡后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，生态系统能量流动不会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逐渐变慢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，而是保持相对稳定，D错误。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8_1#96c0dcb4b?pid=dae4af517&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［河北衡水多校2025高二联考］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生态系统是一个动态的复杂系统，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其稳定性受多种因素影响，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、负干扰对生态系统稳定性的影响如图所示。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下列叙述错误的是(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9_1#96c0dcb4b.bracket?pid=dae4af517&amp;color=0,0,0&amp;vpa=3&amp;vtp=1"/>
          <p:cNvSpPr/>
          <p:nvPr/>
        </p:nvSpPr>
        <p:spPr>
          <a:xfrm>
            <a:off x="8275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8_2#96c0dcb4b?pid=dae4af517&amp;color=0,0,0&amp;vtp=1&amp;bbb=1"/>
          <p:cNvSpPr/>
          <p:nvPr/>
        </p:nvSpPr>
        <p:spPr>
          <a:xfrm>
            <a:off x="722376" y="1828233"/>
            <a:ext cx="10753344" cy="408559"/>
          </a:xfrm>
          <a:prstGeom prst="rect">
            <a:avLst/>
          </a:prstGeom>
          <a:noFill/>
        </p:spPr>
        <p:txBody>
          <a:bodyPr wrap="none" lIns="0" tIns="0" rIns="0" bIns="0" rtlCol="0" anchor="t"/>
          <a:lstStyle/>
          <a:p>
            <a:pPr algn="ctr"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1是正干扰变化，2和3是负干扰变化</a:t>
            </a:r>
            <a:endParaRPr lang="en-US" altLang="zh-CN" sz="2000" dirty="0"/>
          </a:p>
        </p:txBody>
      </p:sp>
      <p:pic>
        <p:nvPicPr>
          <p:cNvPr id="5" name="QC_5_BD.8_3#96c0dcb4b?htil=2&amp;pid=dae4af517&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8305912" y="2370777"/>
            <a:ext cx="3072384" cy="168249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C_5_BD.8_4#96c0dcb4b.choices?htil=2&amp;pid=dae4af517&amp;color=0,0,0&amp;vtp=1&amp;bbb=1"/>
          <p:cNvSpPr/>
          <p:nvPr/>
        </p:nvSpPr>
        <p:spPr>
          <a:xfrm>
            <a:off x="722376" y="2292418"/>
            <a:ext cx="7543800"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A.生态系统中的能量输入长期小于输出时，其稳定性将下降</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.在正干扰变化的作用下，生态系统会向更加优化的方向发展进化</a:t>
            </a:r>
            <a:endParaRPr lang="en-US" altLang="zh-CN" sz="2000" dirty="0"/>
          </a:p>
          <a:p>
            <a:pPr latinLnBrk="1">
              <a:lnSpc>
                <a:spcPts val="3700"/>
              </a:lnSpc>
            </a:pP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.负干扰超过生态系统的自我调节能力阈值时，可能会使生态系统退化</a:t>
            </a:r>
            <a:endParaRPr lang="en-US" altLang="zh-CN" sz="2000" spc="-1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.去除干扰后，生态系统经历较长时间后都会恢复到退化前的状态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9430</Words>
  <Application>WPS 演示</Application>
  <PresentationFormat>宽屏</PresentationFormat>
  <Paragraphs>425</Paragraphs>
  <Slides>50</Slides>
  <Notes>50</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50</vt:i4>
      </vt:variant>
    </vt:vector>
  </HeadingPairs>
  <TitlesOfParts>
    <vt:vector size="72"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宋体</vt:lpstr>
      <vt:lpstr>仿宋</vt:lpstr>
      <vt:lpstr>仿宋</vt:lpstr>
      <vt:lpstr>Cambria Math</vt:lpstr>
      <vt:lpstr>Calibri</vt:lpstr>
      <vt:lpstr>Arial Unicode MS</vt:lpstr>
      <vt:lpstr>华文细黑</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蓝天</cp:lastModifiedBy>
  <cp:revision>4</cp:revision>
  <dcterms:created xsi:type="dcterms:W3CDTF">2025-07-30T06:43:00Z</dcterms:created>
  <dcterms:modified xsi:type="dcterms:W3CDTF">2025-08-04T09:45:42Z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882A5C9D588042468B8C345820BC7307_12</vt:lpwstr>
  </property>
  <property fmtid="{D5CDD505-2E9C-101B-9397-08002B2CF9AE}" pid="3" name="KSOProductBuildVer">
    <vt:lpwstr>2052-12.1.0.21915</vt:lpwstr>
  </property>
</Properties>
</file>