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3293"/>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7bc0a1ed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种群数量调查</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c3fcab03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种群数量的变化及影响因素</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6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3.xml"/><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image" Target="../media/image18.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3.xml"/><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1_1#137147df9?vop=1&amp;pid=c3fcab035&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”形增长发生在空间无限、资源无限、无其他生物制约的理想条件下，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1850年前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该种群的增长方式不属于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”形增长，B错误。</a:t>
                </a:r>
                <a:endParaRPr lang="en-US" altLang="zh-CN" sz="2200" dirty="0"/>
              </a:p>
            </p:txBody>
          </p:sp>
        </mc:Choice>
        <mc:Fallback>
          <p:sp>
            <p:nvSpPr>
              <p:cNvPr id="2" name="QC_5_AS.11_1#137147df9?vop=1&amp;pid=c3fcab035&amp;color=0,0,0&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rotWithShape="1">
                <a:blip r:embed="rId1"/>
                <a:stretch>
                  <a:fillRect l="-4" t="-50"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2_1#dc6007ee9?pid=c3fcab035&amp;color=0,0,0&amp;vtp=1&amp;bt=1&amp;bbb=1&amp;hb=1"/>
              <p:cNvSpPr/>
              <p:nvPr/>
            </p:nvSpPr>
            <p:spPr>
              <a:xfrm>
                <a:off x="722376" y="972000"/>
                <a:ext cx="10753344" cy="1481328"/>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［湖北2025·15］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花鼠取食偏好红松球果，且具有分散贮食和遗忘贮藏点的特性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2019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2023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年间，对某地红松林中花鼠种群数量和红松结实量开展调查，发现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2022年红松结实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量最高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，与其余四年的结实量存在显著差异；其余四年之间的结实量没有显著差异。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花鼠种群5</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年的调查结果如下表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。根据上述材料，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下列推测合理的是(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2_1#dc6007ee9?pid=c3fcab035&amp;color=0,0,0&amp;vtp=1&amp;bt=1&amp;bbb=1&amp;hb=1"/>
              <p:cNvSpPr>
                <a:spLocks noRot="1" noChangeAspect="1" noMove="1" noResize="1" noEditPoints="1" noAdjustHandles="1" noChangeArrowheads="1" noChangeShapeType="1" noTextEdit="1"/>
              </p:cNvSpPr>
              <p:nvPr/>
            </p:nvSpPr>
            <p:spPr>
              <a:xfrm>
                <a:off x="722376" y="972000"/>
                <a:ext cx="10753344" cy="1481328"/>
              </a:xfrm>
              <a:prstGeom prst="rect">
                <a:avLst/>
              </a:prstGeom>
              <a:blipFill rotWithShape="1">
                <a:blip r:embed="rId1"/>
                <a:stretch>
                  <a:fillRect l="-4" t="-30" b="-1993"/>
                </a:stretch>
              </a:blipFill>
            </p:spPr>
            <p:txBody>
              <a:bodyPr/>
              <a:lstStyle/>
              <a:p>
                <a:r>
                  <a:rPr lang="zh-CN" altLang="en-US">
                    <a:noFill/>
                  </a:rPr>
                  <a:t> </a:t>
                </a:r>
              </a:p>
            </p:txBody>
          </p:sp>
        </mc:Fallback>
      </mc:AlternateContent>
      <p:graphicFrame>
        <p:nvGraphicFramePr>
          <p:cNvPr id="12" name="QC_5_BD.12_2#dc6007ee9?colgroup=8,5,5,5,5,5&amp;pid=c3fcab035&amp;color=0,0,0&amp;vtp=1&amp;bbb=1"/>
          <p:cNvGraphicFramePr>
            <a:graphicFrameLocks noGrp="1"/>
          </p:cNvGraphicFramePr>
          <p:nvPr/>
        </p:nvGraphicFramePr>
        <p:xfrm>
          <a:off x="722376" y="2580327"/>
          <a:ext cx="10671048" cy="2063115"/>
        </p:xfrm>
        <a:graphic>
          <a:graphicData uri="http://schemas.openxmlformats.org/drawingml/2006/table">
            <a:tbl>
              <a:tblPr/>
              <a:tblGrid>
                <a:gridCol w="2258568"/>
                <a:gridCol w="1682496"/>
                <a:gridCol w="1682496"/>
                <a:gridCol w="1682496"/>
                <a:gridCol w="1682496"/>
                <a:gridCol w="1682496"/>
              </a:tblGrid>
              <a:tr h="412623">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2019年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2021年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2022年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2623">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性比</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（雌∶</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0.77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0.76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0.98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2623">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幼年组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2623">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成年组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2623">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老年组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13_1#dc6007ee9.bracket?pid=c3fcab035&amp;color=0,0,0&amp;vpa=4&amp;vtp=1"/>
          <p:cNvSpPr/>
          <p:nvPr/>
        </p:nvSpPr>
        <p:spPr>
          <a:xfrm>
            <a:off x="7272401" y="2107761"/>
            <a:ext cx="374650"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5_BD.12_3#dc6007ee9.choices?pid=c3fcab035&amp;color=0,0,0&amp;vtp=1&amp;bbb=1"/>
          <p:cNvSpPr/>
          <p:nvPr/>
        </p:nvSpPr>
        <p:spPr>
          <a:xfrm>
            <a:off x="722376" y="4777427"/>
            <a:ext cx="10753344" cy="1484884"/>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A.花鼠能促进红松种子的传播</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.红松结实量受到花鼠种群数量的调控</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.花鼠的种群数量波动与其性比之间没有关联</a:t>
            </a:r>
            <a:endParaRPr lang="en-US" altLang="zh-CN" sz="2000" dirty="0"/>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.从年龄结构分析，上述花鼠种群属于衰退型种群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dc6007ee9?vop=1&amp;pid=c3fcab035&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花鼠取食偏好红松球果，且花鼠具有分散贮食和遗忘贮藏点的特性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，故花鼠能促进红松种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子的传播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，A合理；结合对红松林中花鼠种群数量和红松结实量的调查结果可知，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2023年花鼠种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群数量为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102只（更接近于2022年的106只），2019年花鼠种群数量为78只，而2023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年与2019</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年的红松结实量没有显著差异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（与2022年的红松结实量存在显著差异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），故红松结实量不受花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鼠种群数量的调控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，B不合理；从表中可以看出花鼠雌雄比例高，花鼠的种群数量较高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量波动与其性比之间有关联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，C不合理；从年龄结构</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，题述花鼠种群不属于衰退型，因为老年组的个体所占比例最低，D不合理。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5_1#5c5a5c43c?pid=c3fcab035&amp;color=0,0,0&amp;vtp=1&amp;bt=1&amp;bbb=1&amp;hb=1"/>
              <p:cNvSpPr/>
              <p:nvPr/>
            </p:nvSpPr>
            <p:spPr>
              <a:xfrm>
                <a:off x="722376" y="972000"/>
                <a:ext cx="1075334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［山东2025·19］</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种群延续所需要的最小种群密度为临界密度，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只有大于临界密度，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种群数量才能增加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，最后会达到并维持在一个相对稳定的数量，即环境容纳量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，同种动物种群的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值不同。图中曲线上的点表示在不同环境条件下某动物种群的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值时的种群密度，其中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为该动物种群的临界密度，</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以下的环境表示该动物的灭绝环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四个点表示不同环境条件下该动物的4个种群的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值及当前的种群密度，且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4个种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群所在区域面积相等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，各种群所处环境稳定。不考虑迁入迁出，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5_1#5c5a5c43c?pid=c3fcab035&amp;color=0,0,0&amp;vtp=1&amp;bt=1&amp;bbb=1&amp;hb=1"/>
              <p:cNvSpPr>
                <a:spLocks noRot="1" noChangeAspect="1" noMove="1" noResize="1" noEditPoints="1" noAdjustHandles="1" noChangeArrowheads="1" noChangeShapeType="1" noTextEdit="1"/>
              </p:cNvSpPr>
              <p:nvPr/>
            </p:nvSpPr>
            <p:spPr>
              <a:xfrm>
                <a:off x="722376" y="972000"/>
                <a:ext cx="10753344" cy="2671953"/>
              </a:xfrm>
              <a:prstGeom prst="rect">
                <a:avLst/>
              </a:prstGeom>
              <a:blipFill rotWithShape="1">
                <a:blip r:embed="rId1"/>
                <a:stretch>
                  <a:fillRect l="-4" t="-17" r="-2356" b="-1699"/>
                </a:stretch>
              </a:blipFill>
            </p:spPr>
            <p:txBody>
              <a:bodyPr/>
              <a:lstStyle/>
              <a:p>
                <a:r>
                  <a:rPr lang="zh-CN" altLang="en-US">
                    <a:noFill/>
                  </a:rPr>
                  <a:t> </a:t>
                </a:r>
              </a:p>
            </p:txBody>
          </p:sp>
        </mc:Fallback>
      </mc:AlternateContent>
      <p:sp>
        <p:nvSpPr>
          <p:cNvPr id="3" name="QC_5_AN.16_1#5c5a5c43c.bracket?pid=c3fcab035&amp;color=0,0,0&amp;vpa=5&amp;vtp=1&amp;bbb=1"/>
          <p:cNvSpPr/>
          <p:nvPr/>
        </p:nvSpPr>
        <p:spPr>
          <a:xfrm>
            <a:off x="10066401" y="3238950"/>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p:pic>
        <p:nvPicPr>
          <p:cNvPr id="4" name="QC_5_BD.15_2#5c5a5c43c?htil=2&amp;pid=c3fcab03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542324" y="3780478"/>
            <a:ext cx="2569464" cy="200253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5_3#5c5a5c43c.choices?htil=2&amp;pid=c3fcab035&amp;color=0,0,0&amp;vtp=1&amp;bbb=1"/>
              <p:cNvSpPr/>
              <p:nvPr/>
            </p:nvSpPr>
            <p:spPr>
              <a:xfrm>
                <a:off x="722376" y="3653478"/>
                <a:ext cx="804672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A.可通过提高</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点种群进行有效保护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点种群发展到稳定期间，出生率大于死亡率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点种群发展到稳定期间，种内竞争逐渐加剧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.通过一次投放适量该动物可使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点种群得以延续</a:t>
                </a:r>
                <a:endParaRPr lang="en-US" altLang="zh-CN" sz="2000" dirty="0"/>
              </a:p>
            </p:txBody>
          </p:sp>
        </mc:Choice>
        <mc:Fallback>
          <p:sp>
            <p:nvSpPr>
              <p:cNvPr id="5" name="QC_5_BD.15_3#5c5a5c43c.choices?htil=2&amp;pid=c3fcab035&amp;color=0,0,0&amp;vtp=1&amp;bbb=1"/>
              <p:cNvSpPr>
                <a:spLocks noRot="1" noChangeAspect="1" noMove="1" noResize="1" noEditPoints="1" noAdjustHandles="1" noChangeArrowheads="1" noChangeShapeType="1" noTextEdit="1"/>
              </p:cNvSpPr>
              <p:nvPr/>
            </p:nvSpPr>
            <p:spPr>
              <a:xfrm>
                <a:off x="722376" y="3653478"/>
                <a:ext cx="8046720" cy="1796034"/>
              </a:xfrm>
              <a:prstGeom prst="rect">
                <a:avLst/>
              </a:prstGeom>
              <a:blipFill rotWithShape="1">
                <a:blip r:embed="rId3"/>
                <a:stretch>
                  <a:fillRect l="-5" t="-18" r="5" b="-25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7_1#5c5a5c43c?vop=1&amp;pid=c3fcab035&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7_2#5c5a5c43c?vop=1&amp;pid=c3fcab03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22776" y="1511300"/>
            <a:ext cx="4343400" cy="33832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7ac9a6d1.fixed?pid=41adb0b04&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e7ac9a6d1.fixed?pid=41adb0b0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第1章高考强化</a:t>
            </a:r>
            <a:endParaRPr lang="en-US" altLang="zh-CN" sz="4400" dirty="0"/>
          </a:p>
        </p:txBody>
      </p:sp>
      <p:pic>
        <p:nvPicPr>
          <p:cNvPr id="4" name="C_3#e7ac9a6d1.fixed?pid=41adb0b0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e7ac9a6d1.fixed?pid=41adb0b04&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1d4aea98e?pid=7bc0a1ed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［河南2025·12］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样方法是种群密度调查的常用方法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，下列类群中最适用该方法调查种群密度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1d4aea98e.bracket?pid=7bc0a1ed9&amp;color=0,0,0&amp;vpa=1&amp;vtp=1"/>
          <p:cNvSpPr/>
          <p:nvPr/>
        </p:nvSpPr>
        <p:spPr>
          <a:xfrm>
            <a:off x="1430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_2#1d4aea98e.choices?pid=7bc0a1ed9&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A.跳蝻、蕨类植物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、挺水植物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.灌木、鱼类、浮游植物</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.蚜虫、龟鳖类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、土壤小动物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.鸟类、酵母菌、草本植物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1d4aea98e?vop=1&amp;pid=7bc0a1ed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样方法一般适用于植物以及活动能力弱、活动范围小的动物种群密度的调查，如蚜虫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蝻等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，A正确；鱼类的活动能力强、活动范围大，不适用样方法调查，B错误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；土壤小动物活动能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，不适用样方法调查，C错误；鸟类的活动能力强、活动范围大，不适用样方法调查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菌一般用抽样检测法计数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_1#1d4aea98e?vop=1&amp;pid=7bc0a1ed9&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快解</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样方法一般适用于植物以及活动能力弱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、活动范围小的动物，快速判断A正确。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d4ac3e362?pid=7bc0a1ed9&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［安徽2025·5］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种群数量调查的具体方法因生物种类而异。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d4ac3e362.bracket?pid=7bc0a1ed9&amp;color=0,0,0&amp;vpa=2&amp;vtp=1"/>
          <p:cNvSpPr/>
          <p:nvPr/>
        </p:nvSpPr>
        <p:spPr>
          <a:xfrm>
            <a:off x="9896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5_2#d4ac3e362.choices?pid=7bc0a1ed9&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A.采用标记重捕法时，重捕前要间隔适宜时长以确保标记个体在调查区域中均匀分布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.利用红外触发相机的自动拍摄技术，主要是对恒温动物进行野外种群数量调查研究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.对鲸进行种群数量监测时，可利用声音的稳定、非损伤、低干扰特征进行个体识别</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.调查某土壤小动物种群数量时，打开诱虫器顶部的电灯以驱使土壤小动物向下移动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d4ac3e362?vop=1&amp;pid=7bc0a1ed9&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采用标记重捕法时，</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重捕前要间隔适宜时长以确保标记个体与未标记个体重新充分混合分布，</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而不是均匀分布</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，A错误；红外触发相机探测范围内</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，若探测到物体与环境背景之间的红外辐射</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热量）差异，则会引起明显的热信号变化，触发相机拍照或录像</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，恒温动物通常具有显著高于环</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境温度的恒定体温</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，故该技术主要用于恒温动物野外种群数量的调查研究，B正确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；动物的声音也</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存在个体差异</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，成熟个体的声音特征往往可以长期保持稳定，因此，动物（如鲸</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）的声音可以作为</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一种非损伤</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、低干扰的标记，用于对不同个体进行识别，进而进行种群数量的监测，C正确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土壤小动物种群数量时</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，打开诱虫器顶部的电灯以驱使土壤小动物向下移动，D正确。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8_1#137147df9?pid=c3fcab03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［浙江2025年1月·19］</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某岛</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1935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年间绵羊种群数量变化结果如图所示。1850年后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于放牧活动和对羊产品的市场需求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，种群中大量中老年个体被捕杀，使其种群数量在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132万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万头之间波动，以持续获得最大经济效益。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8_1#137147df9?pid=c3fcab035&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632" b="-3491"/>
                </a:stretch>
              </a:blipFill>
            </p:spPr>
            <p:txBody>
              <a:bodyPr/>
              <a:lstStyle/>
              <a:p>
                <a:r>
                  <a:rPr lang="zh-CN" altLang="en-US">
                    <a:noFill/>
                  </a:rPr>
                  <a:t> </a:t>
                </a:r>
              </a:p>
            </p:txBody>
          </p:sp>
        </mc:Fallback>
      </mc:AlternateContent>
      <p:sp>
        <p:nvSpPr>
          <p:cNvPr id="3" name="QC_5_AN.9_1#137147df9.bracket?pid=c3fcab035&amp;color=0,0,0&amp;vpa=3&amp;vtp=1"/>
          <p:cNvSpPr/>
          <p:nvPr/>
        </p:nvSpPr>
        <p:spPr>
          <a:xfrm>
            <a:off x="8455787"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8_2#137147df9?htil=1&amp;pid=c3fcab03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993906" y="2408877"/>
            <a:ext cx="3867912" cy="20482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8_3#137147df9.choices?htil=1&amp;pid=c3fcab035&amp;color=0,0,0&amp;vtp=1&amp;bbb=1"/>
              <p:cNvSpPr/>
              <p:nvPr/>
            </p:nvSpPr>
            <p:spPr>
              <a:xfrm>
                <a:off x="722376" y="2281877"/>
                <a:ext cx="674827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A.1850年前，种群的增长速率持续增加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.1850年前，种群的增长方式为“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.1850年后，种群的年龄结构呈增长型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.1850年后，种群数量波动的主要原因是种内竞争</a:t>
                </a:r>
                <a:endParaRPr lang="en-US" altLang="zh-CN" sz="2000" dirty="0"/>
              </a:p>
            </p:txBody>
          </p:sp>
        </mc:Choice>
        <mc:Fallback>
          <p:sp>
            <p:nvSpPr>
              <p:cNvPr id="5" name="QC_5_BD.8_3#137147df9.choices?htil=1&amp;pid=c3fcab035&amp;color=0,0,0&amp;vtp=1&amp;bbb=1"/>
              <p:cNvSpPr>
                <a:spLocks noRot="1" noChangeAspect="1" noMove="1" noResize="1" noEditPoints="1" noAdjustHandles="1" noChangeArrowheads="1" noChangeShapeType="1" noTextEdit="1"/>
              </p:cNvSpPr>
              <p:nvPr/>
            </p:nvSpPr>
            <p:spPr>
              <a:xfrm>
                <a:off x="722376" y="2281877"/>
                <a:ext cx="6748272" cy="1796034"/>
              </a:xfrm>
              <a:prstGeom prst="rect">
                <a:avLst/>
              </a:prstGeom>
              <a:blipFill rotWithShape="1">
                <a:blip r:embed="rId3"/>
                <a:stretch>
                  <a:fillRect l="-6" t="-18" r="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0_1#137147df9?vop=1&amp;pid=c3fcab035&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0_2#137147df9?vop=1&amp;pid=c3fcab03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69664" y="1511300"/>
            <a:ext cx="3858768" cy="30906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2083</Words>
  <Application>WPS 演示</Application>
  <PresentationFormat>宽屏</PresentationFormat>
  <Paragraphs>149</Paragraphs>
  <Slides>15</Slides>
  <Notes>15</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15</vt:i4>
      </vt:variant>
    </vt:vector>
  </HeadingPairs>
  <TitlesOfParts>
    <vt:vector size="36"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Calibri</vt:lpstr>
      <vt:lpstr>Arial Unicode MS</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2025-07-30T06:20:00Z</dcterms:created>
  <dcterms:modified xsi:type="dcterms:W3CDTF">2025-08-04T09:36:46Z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3B4BFB8A6F824554B2B5B9BE0933E98C_12</vt:lpwstr>
  </property>
  <property fmtid="{D5CDD505-2E9C-101B-9397-08002B2CF9AE}" pid="3" name="KSOProductBuildVer">
    <vt:lpwstr>2052-12.1.0.21915</vt:lpwstr>
  </property>
</Properties>
</file>