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161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ad3b1d70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生态环境问题</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0cde0b85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生物多样性的价值和保护</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c0f1bb5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生态工程</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image" Target="../media/image1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2b84cf3e5?vop=1&amp;pid=0cde0b851&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湿地是“地球之肾”，建立湿地公园可以调蓄洪水，减缓水旱灾害，自然净化污水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生动物提供栖息地等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，A、C、D正确，湿地公园主要通过调节区域小气候来影响局部环境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影响范围有限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，无法改变温带季风气候，B错误。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8c3be8ba1?pid=0cde0b85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［浙江2024年1月·5］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白头叶猴是国家一级保护动物，通过多年努力，其数量明显增加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措施对于恢复白头叶猴数量最有效的是(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8c3be8ba1.bracket?pid=0cde0b851&amp;color=0,0,0&amp;vpa=5&amp;vtp=1"/>
          <p:cNvSpPr/>
          <p:nvPr/>
        </p:nvSpPr>
        <p:spPr>
          <a:xfrm>
            <a:off x="524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3_2#8c3be8ba1.choices?pid=0cde0b851&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A.分析种间关系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，迁出白头叶猴竞争者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.通过监控技术，加强白头叶猴数量监测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.建立自然保护区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，保护白头叶猴栖息地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.对当地民众加强宣传教育，树立保护意识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8c3be8ba1?vop=1&amp;pid=0cde0b851&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分析种间关系，迁出白头叶猴的竞争者，会导致群落的物种丰富度下降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，不一定有利于恢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复白头叶猴数量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，A不符合题意；通过监控技术，加强白头叶猴数量监测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，不能恢复白头叶猴数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，B不符合题意；建立自然保护区是对生物进行就地保护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，就地保护是保护生物多样性最有效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，因此建立自然保护区，保护白头叶猴栖息地是恢复白头叶猴数量最有效的措施，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C符合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；对当地民众加强宣传教育，树立保护意识，对恢复白头叶猴数量有一定帮助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，但不是最有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a66492839?pid=0cde0b85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2023年7月，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习近平总书记在全国生态环境保护大会上发表的重要讲话中强调：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着力提升生态系统多样性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、稳定性、持续性，要站在维护国家生态安全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、中华民族永续发展和对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人类文明负责的高度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，加强生态保护和修复，为子孙后代留下山清水秀的生态空间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符合以上精神的是(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a66492839.bracket?pid=0cde0b851&amp;color=0,0,0&amp;vpa=6&amp;vtp=1"/>
          <p:cNvSpPr/>
          <p:nvPr/>
        </p:nvSpPr>
        <p:spPr>
          <a:xfrm>
            <a:off x="2954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6_2#a66492839.choices?pid=0cde0b851&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A.通过大规模围湖造田扩大耕地面积，提高粮食产量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.对有代表性的自然生态系统和珍稀物种栖息地进行保护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.对过度利用的森林与草原进行封育，待恢复到较好状态时再适度利用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.开展大规模国土绿化行动，推进“三北”防护林体系建设和京津风沙源治理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a66492839?vop=1&amp;pid=0cde0b851&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大规模围湖造田扩大耕地面积有可能破坏生态系统的平衡与稳定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，与生态文明的精神不相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b135074ff?pid=0cde0b851&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［湖南2023·13］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党的二十大报告指出：我们要推进美丽中国建设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，坚持山水林田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湖草沙一体化保护和系统治理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，统筹产业结构调整、污染治理、生态保护、应对气候变化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推进降碳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、减污、扩绿、增长，推进生态优先、节约集约、绿色低碳发展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b135074ff.bracket?pid=0cde0b851&amp;color=0,0,0&amp;vpa=7&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9_2#b135074ff.choices?pid=0cde0b851&amp;color=0,0,0&amp;vtp=1&amp;bbb=1"/>
          <p:cNvSpPr/>
          <p:nvPr/>
        </p:nvSpPr>
        <p:spPr>
          <a:xfrm>
            <a:off x="722376" y="27912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A.一体化保护有利于提高生态系统的抵抗力稳定性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.一体化保护体现了生态系统的整体性和系统性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.一体化保护和系统治理有助于协调生态足迹与生态承载力的关系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.运用自生原理可以从根本上达到一体化保护和系统治理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b135074ff?vop=1&amp;pid=0cde0b851&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由题干可知，一体化保护可以增大物种丰富度，使生态系统的营养结构更加复杂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提高生态系统的抵抗力稳定性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，A正确。一体化保护考虑了自然、社会和经济的情况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态系统的整体性和系统性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，B正确。生态足迹是指在现有技术条件下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，维持某一人口单位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一个人、一个城市、一个国家或全人类）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生存所需的生产资源和吸纳废物的土地及水域的面积。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，协同推进降碳，有助于协调生态足迹与生态承载力的关系，C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自生是由生物组分而产生的自组织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、自我优化、自我调节、自我更新和维持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，运用自生原理无法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从根本上达到一体化保护和系统治理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1#b7836bbd2?pid=0cde0b851&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［河北2024·21］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我国采取了多种措施对大熊猫实施保护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，但在其栖息地一定范围内依旧存在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。第四次全国大熊猫调查结果如图所示，大熊猫主要分布于六个山系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，各山系的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种群间存在地理隔离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22_2#b7836bbd2?iti=1&amp;pid=0cde0b85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14216" y="2418403"/>
            <a:ext cx="4160520"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22_3#b7836bbd2?iti=1&amp;pid=0cde0b851&amp;color=0,0,0&amp;vtp=1&amp;bbb=1"/>
          <p:cNvSpPr/>
          <p:nvPr/>
        </p:nvSpPr>
        <p:spPr>
          <a:xfrm>
            <a:off x="5811901" y="4365059"/>
            <a:ext cx="565150"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山系</a:t>
            </a: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22_4#b7836bbd2?pid=0cde0b851&amp;color=0,0,0&amp;vtp=1&amp;bt=1&amp;bbb=1"/>
          <p:cNvSpPr/>
          <p:nvPr/>
        </p:nvSpPr>
        <p:spPr>
          <a:xfrm>
            <a:off x="722376" y="969264"/>
            <a:ext cx="10753344" cy="39903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3" name="QB_6_BD.23_1#df2171921?pid=b7836bbd2&amp;color=0,0,0&amp;vtp=1&amp;bbb=1&amp;hb=1"/>
          <p:cNvSpPr/>
          <p:nvPr/>
        </p:nvSpPr>
        <p:spPr>
          <a:xfrm>
            <a:off x="722376" y="1416812"/>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（1）割竹挖笋和放牧使大熊猫食物资源减少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，人和家畜属于影响大熊猫种群数量的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。采矿和旅游开发等使大熊猫栖息地的部分森林转化为裸岩或草地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中消费者获得的总能量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森林面积减少，土壤保持和水源涵养等功能下降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，这些功能属于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4_1#df2171921.blank?pid=b7836bbd2&amp;color=0,0,0&amp;vpa=8&amp;vtp=1&amp;bbb=1&amp;hb=1"/>
          <p:cNvSpPr/>
          <p:nvPr/>
        </p:nvSpPr>
        <p:spPr>
          <a:xfrm>
            <a:off x="722377" y="1390904"/>
            <a:ext cx="10749631" cy="846709"/>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密度制约</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或生物）</a:t>
            </a:r>
            <a:endParaRPr lang="en-US" altLang="zh-CN" sz="2000" dirty="0"/>
          </a:p>
        </p:txBody>
      </p:sp>
      <p:sp>
        <p:nvSpPr>
          <p:cNvPr id="5" name="QB_6_AN.25_1#df2171921.blank?pid=b7836bbd2&amp;color=0,0,0&amp;vpa=9&amp;vtp=1&amp;bbb=1"/>
          <p:cNvSpPr/>
          <p:nvPr/>
        </p:nvSpPr>
        <p:spPr>
          <a:xfrm>
            <a:off x="3271901" y="230530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减少</a:t>
            </a:r>
            <a:endParaRPr lang="en-US" altLang="zh-CN" sz="2000" dirty="0"/>
          </a:p>
        </p:txBody>
      </p:sp>
      <p:sp>
        <p:nvSpPr>
          <p:cNvPr id="6" name="QB_6_AN.26_1#df2171921.blank?pid=b7836bbd2&amp;color=0,0,0&amp;vpa=10&amp;vtp=1&amp;bbb=1"/>
          <p:cNvSpPr/>
          <p:nvPr/>
        </p:nvSpPr>
        <p:spPr>
          <a:xfrm>
            <a:off x="2255901" y="2740406"/>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间接</a:t>
            </a:r>
            <a:endParaRPr lang="en-US" altLang="zh-CN" sz="2000" dirty="0"/>
          </a:p>
        </p:txBody>
      </p:sp>
      <p:sp>
        <p:nvSpPr>
          <p:cNvPr id="7" name="QB_6_AS.27_1#df2171921?vop=1&amp;pid=b7836bbd2&amp;color=0,0,0&amp;vtp=1&amp;bbb=1&amp;hb=1"/>
          <p:cNvSpPr/>
          <p:nvPr/>
        </p:nvSpPr>
        <p:spPr>
          <a:xfrm>
            <a:off x="722376" y="3242120"/>
            <a:ext cx="10753344" cy="3132709"/>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根据题意，割竹挖笋和放牧使大熊猫食物资源减少，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会进一步影响大熊猫的种群数量变化，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人和家畜对大熊猫种群数量的作用强度与该种群的密度是相关的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，因此属于密度制约因素，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人和家畜属于影响大熊猫种群数量的生物因素。生态系统中流入消费者的总能量是指消费者在进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行同化作用过程中的同化量，由于采矿和旅游开发等使大熊猫栖息地的部分森林转化为裸岩和草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，则流经该生态系统的总能量即生产者固定的太阳能会减少，消费者的摄入量减少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系统中消费者获得的总能量减少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生物多样性的间接价值主要体现在调节生态系统的功能等方面，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，森林具有土壤保持和水源涵养等功能。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4" end="4"/>
                                            </p:txEl>
                                          </p:spTgt>
                                        </p:tgtEl>
                                        <p:attrNameLst>
                                          <p:attrName>style.visibility</p:attrName>
                                        </p:attrNameLst>
                                      </p:cBhvr>
                                      <p:to>
                                        <p:strVal val="visible"/>
                                      </p:to>
                                    </p:set>
                                    <p:animEffect transition="in" filter="fade">
                                      <p:cBhvr>
                                        <p:cTn id="49" dur="500"/>
                                        <p:tgtEl>
                                          <p:spTgt spid="7">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5" end="5"/>
                                            </p:txEl>
                                          </p:spTgt>
                                        </p:tgtEl>
                                        <p:attrNameLst>
                                          <p:attrName>style.visibility</p:attrName>
                                        </p:attrNameLst>
                                      </p:cBhvr>
                                      <p:to>
                                        <p:strVal val="visible"/>
                                      </p:to>
                                    </p:set>
                                    <p:animEffect transition="in" filter="fade">
                                      <p:cBhvr>
                                        <p:cTn id="52" dur="500"/>
                                        <p:tgtEl>
                                          <p:spTgt spid="7">
                                            <p:txEl>
                                              <p:pRg st="5" end="5"/>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xEl>
                                              <p:pRg st="6" end="6"/>
                                            </p:txEl>
                                          </p:spTgt>
                                        </p:tgtEl>
                                        <p:attrNameLst>
                                          <p:attrName>style.visibility</p:attrName>
                                        </p:attrNameLst>
                                      </p:cBhvr>
                                      <p:to>
                                        <p:strVal val="visible"/>
                                      </p:to>
                                    </p:set>
                                    <p:animEffect transition="in" filter="fade">
                                      <p:cBhvr>
                                        <p:cTn id="55"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8_1#e1234d432?pid=b7836bbd2&amp;color=0,0,0&amp;vtp=1&amp;bt=1&amp;bbb=1&amp;hb=1"/>
          <p:cNvSpPr/>
          <p:nvPr/>
        </p:nvSpPr>
        <p:spPr>
          <a:xfrm>
            <a:off x="722376" y="969265"/>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（2）调查结果表明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，大熊猫种群数量与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呈正相关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。天然林保护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耕还林及自然保护区建设使大熊猫栖息地面积扩大，且</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资源增多，提高了栖息地对大熊猫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的环境容纳量。而旅游开发和路网扩张等使大熊猫栖息地丧失和</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，导致大熊猫被分为33</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个局域种群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，种群增长受限。</a:t>
            </a:r>
            <a:endParaRPr lang="en-US" altLang="zh-CN" sz="2000" dirty="0"/>
          </a:p>
        </p:txBody>
      </p:sp>
      <p:sp>
        <p:nvSpPr>
          <p:cNvPr id="3" name="QB_6_AN.29_1#e1234d432.blank?pid=b7836bbd2&amp;color=0,0,0&amp;vpa=11&amp;vtp=1&amp;bbb=1"/>
          <p:cNvSpPr/>
          <p:nvPr/>
        </p:nvSpPr>
        <p:spPr>
          <a:xfrm>
            <a:off x="5199126" y="931165"/>
            <a:ext cx="1454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栖息地面积</a:t>
            </a:r>
            <a:endParaRPr lang="en-US" altLang="zh-CN" sz="2000" dirty="0"/>
          </a:p>
        </p:txBody>
      </p:sp>
      <p:sp>
        <p:nvSpPr>
          <p:cNvPr id="4" name="QB_6_AN.30_1#e1234d432.blank?pid=b7836bbd2&amp;color=0,0,0&amp;vpa=12&amp;vtp=1&amp;bbb=1"/>
          <p:cNvSpPr/>
          <p:nvPr/>
        </p:nvSpPr>
        <p:spPr>
          <a:xfrm>
            <a:off x="6977126" y="931165"/>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竹林面积</a:t>
            </a:r>
            <a:endParaRPr lang="en-US" altLang="zh-CN" sz="2000" dirty="0"/>
          </a:p>
        </p:txBody>
      </p:sp>
      <p:sp>
        <p:nvSpPr>
          <p:cNvPr id="5" name="QB_6_AN.31_1#e1234d432.blank?pid=b7836bbd2&amp;color=0,0,0&amp;vpa=13&amp;vtp=1&amp;bbb=1"/>
          <p:cNvSpPr/>
          <p:nvPr/>
        </p:nvSpPr>
        <p:spPr>
          <a:xfrm>
            <a:off x="6827901" y="1388365"/>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a:t>
            </a:r>
            <a:endParaRPr lang="en-US" altLang="zh-CN" sz="2000" dirty="0"/>
          </a:p>
        </p:txBody>
      </p:sp>
      <p:sp>
        <p:nvSpPr>
          <p:cNvPr id="6" name="QB_6_AN.32_1#e1234d432.blank?pid=b7836bbd2&amp;color=0,0,0&amp;vpa=14&amp;vtp=1&amp;bbb=1"/>
          <p:cNvSpPr/>
          <p:nvPr/>
        </p:nvSpPr>
        <p:spPr>
          <a:xfrm>
            <a:off x="7843901" y="184556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碎片化</a:t>
            </a:r>
            <a:endParaRPr lang="en-US" altLang="zh-CN" sz="2000" dirty="0"/>
          </a:p>
        </p:txBody>
      </p:sp>
      <p:sp>
        <p:nvSpPr>
          <p:cNvPr id="7" name="QB_6_AS.33_1#e1234d432?vop=1&amp;pid=b7836bbd2&amp;color=0,0,0&amp;vtp=1&amp;bbb=1&amp;hb=1"/>
          <p:cNvSpPr/>
          <p:nvPr/>
        </p:nvSpPr>
        <p:spPr>
          <a:xfrm>
            <a:off x="722376" y="2840736"/>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由题图解读可知，大熊猫种群数量与栖息地面积和竹林面积呈正相关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。环境容纳量指一定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的环境条件所能维持的种群最大数量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，天然林保护等措施扩大了大熊猫栖息地面积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，使得食物资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，提高了栖息地对大熊猫的环境容纳量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。旅游开发和路网扩张等人类活动使得大熊猫的栖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息地丧失和碎片化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，导致其种群增长受限。</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bg/>
                                          </p:spTgt>
                                        </p:tgtEl>
                                        <p:attrNameLst>
                                          <p:attrName>style.visibility</p:attrName>
                                        </p:attrNameLst>
                                      </p:cBhvr>
                                      <p:to>
                                        <p:strVal val="visible"/>
                                      </p:to>
                                    </p:set>
                                    <p:animEffect transition="in" filter="fade">
                                      <p:cBhvr>
                                        <p:cTn id="39" dur="500"/>
                                        <p:tgtEl>
                                          <p:spTgt spid="7">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7">
                                            <p:txEl>
                                              <p:pRg st="0" end="0"/>
                                            </p:txEl>
                                          </p:spTgt>
                                        </p:tgtEl>
                                        <p:attrNameLst>
                                          <p:attrName>style.visibility</p:attrName>
                                        </p:attrNameLst>
                                      </p:cBhvr>
                                      <p:to>
                                        <p:strVal val="visible"/>
                                      </p:to>
                                    </p:set>
                                    <p:animEffect transition="in" filter="fade">
                                      <p:cBhvr>
                                        <p:cTn id="42" dur="500"/>
                                        <p:tgtEl>
                                          <p:spTgt spid="7">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1" end="1"/>
                                            </p:txEl>
                                          </p:spTgt>
                                        </p:tgtEl>
                                        <p:attrNameLst>
                                          <p:attrName>style.visibility</p:attrName>
                                        </p:attrNameLst>
                                      </p:cBhvr>
                                      <p:to>
                                        <p:strVal val="visible"/>
                                      </p:to>
                                    </p:set>
                                    <p:animEffect transition="in" filter="fade">
                                      <p:cBhvr>
                                        <p:cTn id="45" dur="500"/>
                                        <p:tgtEl>
                                          <p:spTgt spid="7">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2" end="2"/>
                                            </p:txEl>
                                          </p:spTgt>
                                        </p:tgtEl>
                                        <p:attrNameLst>
                                          <p:attrName>style.visibility</p:attrName>
                                        </p:attrNameLst>
                                      </p:cBhvr>
                                      <p:to>
                                        <p:strVal val="visible"/>
                                      </p:to>
                                    </p:set>
                                    <p:animEffect transition="in" filter="fade">
                                      <p:cBhvr>
                                        <p:cTn id="48" dur="500"/>
                                        <p:tgtEl>
                                          <p:spTgt spid="7">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3" end="3"/>
                                            </p:txEl>
                                          </p:spTgt>
                                        </p:tgtEl>
                                        <p:attrNameLst>
                                          <p:attrName>style.visibility</p:attrName>
                                        </p:attrNameLst>
                                      </p:cBhvr>
                                      <p:to>
                                        <p:strVal val="visible"/>
                                      </p:to>
                                    </p:set>
                                    <p:animEffect transition="in" filter="fade">
                                      <p:cBhvr>
                                        <p:cTn id="51"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P spid="7"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b42e860e.fixed?pid=75f278f17&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bb42e860e.fixed?pid=75f278f17&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第4章高考强化</a:t>
            </a:r>
            <a:endParaRPr lang="en-US" altLang="zh-CN" sz="4400" dirty="0"/>
          </a:p>
        </p:txBody>
      </p:sp>
      <p:pic>
        <p:nvPicPr>
          <p:cNvPr id="4" name="C_3#bb42e860e.fixed?pid=75f278f17&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b42e860e.fixed?pid=75f278f17&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4_1#a6378ac5c?pid=b7836bbd2&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（3）调查结果表明，岷山山系大熊猫栖息地面积和竹林面积最大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，秦岭山系的秦岭箭竹等大熊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猫主食竹资源最丰富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，这些环境特征有利于提高种群的繁殖能力。据此分析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，环境资源如何通过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改变出生率和死亡率影响大熊猫种群密度：</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5_1#a6378ac5c.blank?pid=b7836bbd2&amp;color=0,0,0&amp;vpa=15&amp;vtp=1&amp;bbb=1&amp;hb=1"/>
          <p:cNvSpPr/>
          <p:nvPr/>
        </p:nvSpPr>
        <p:spPr>
          <a:xfrm>
            <a:off x="722377" y="18483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资源丰富的条件下</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，种群繁殖能力高，</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出生率高。</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同时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，种内竞争弱，死亡率低。因此种群数量增加，种群密度升高</a:t>
            </a:r>
            <a:endParaRPr lang="en-US" altLang="zh-CN" sz="2000" dirty="0"/>
          </a:p>
        </p:txBody>
      </p:sp>
      <p:sp>
        <p:nvSpPr>
          <p:cNvPr id="4" name="QB_6_AS.36_1#a6378ac5c?vop=1&amp;pid=b7836bbd2&amp;color=0,0,0&amp;vtp=1&amp;bbb=1&amp;hb=1"/>
          <p:cNvSpPr/>
          <p:nvPr/>
        </p:nvSpPr>
        <p:spPr>
          <a:xfrm>
            <a:off x="722376" y="28369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当栖息地面积、竹林面积和竹资源等环境资源充足时，大熊猫种群的出生率升高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，种群密度增大。</a:t>
            </a:r>
            <a:endParaRPr lang="en-US" altLang="zh-CN" sz="2200" dirty="0"/>
          </a:p>
        </p:txBody>
      </p:sp>
      <p:sp>
        <p:nvSpPr>
          <p:cNvPr id="5" name="QB_6_BD.37_1#afe56c822?pid=b7836bbd2&amp;color=0,0,0&amp;vtp=1&amp;bbb=1&amp;hb=1"/>
          <p:cNvSpPr/>
          <p:nvPr/>
        </p:nvSpPr>
        <p:spPr>
          <a:xfrm>
            <a:off x="722376" y="379927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（4）综合分析，除了就地保护，另提出2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条保护大熊猫的措施：</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8_1#afe56c822.blank?pid=b7836bbd2&amp;color=0,0,0&amp;vpa=16&amp;vtp=1&amp;bbb=1&amp;hb=1"/>
          <p:cNvSpPr/>
          <p:nvPr/>
        </p:nvSpPr>
        <p:spPr>
          <a:xfrm>
            <a:off x="722377" y="376117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建立动物园；建立繁育中心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或“建立精子库”或“胚胎移植”或“退耕还林”）</a:t>
            </a:r>
            <a:endParaRPr lang="en-US" altLang="zh-CN" sz="2000" dirty="0"/>
          </a:p>
        </p:txBody>
      </p:sp>
      <p:sp>
        <p:nvSpPr>
          <p:cNvPr id="7" name="QB_6_AS.39_1#afe56c822?vop=1&amp;pid=b7836bbd2&amp;color=0,0,0&amp;vtp=1&amp;bbb=1&amp;hb=1"/>
          <p:cNvSpPr/>
          <p:nvPr/>
        </p:nvSpPr>
        <p:spPr>
          <a:xfrm>
            <a:off x="722376" y="47439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除了就地保护，还可以对大熊猫进行易地保护，比如建立大熊猫繁育中心、动物园等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立精子库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、基因库，利用生物技术对大熊猫的基因进行保护等。此外，还可以通过加强立法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完善大熊猫保护法等保护大熊猫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Effect transition="in" filter="fade">
                                      <p:cBhvr>
                                        <p:cTn id="35" dur="500"/>
                                        <p:tgtEl>
                                          <p:spTgt spid="6">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40_1#b7836bbd2?vop=1&amp;pid=0cde0b851&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O_5_EX.40_2#b7836bbd2?vop=1&amp;pid=0cde0b851&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30752" y="1511300"/>
            <a:ext cx="4727448" cy="28803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1_1#1929d93e5?pid=cc0f1bb5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弗兰克氏菌能够与沙棘等非豆科木本植物形成根瘤，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进行高效的共生固氮，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促进植物根系生长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，增强其对旱、寒等逆境的适应性。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2_1#1929d93e5.bracket?pid=cc0f1bb58&amp;color=0,0,0&amp;vpa=17&amp;vtp=1"/>
          <p:cNvSpPr/>
          <p:nvPr/>
        </p:nvSpPr>
        <p:spPr>
          <a:xfrm>
            <a:off x="9050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1_2#1929d93e5.choices?pid=cc0f1bb58&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A.沙棘可作为西北干旱地区的修复树种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.在矿区废弃地选择种植沙棘，未遵循生态工程的协调原理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.二者共生改良土壤条件，可为其他树种的生长创造良好环境</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.研究弗兰克氏菌的遗传多样性有利于沙棘在生态修复中的应用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3_1#1929d93e5?vop=1&amp;pid=cc0f1bb58&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西北干旱地区的修复树种需要具备抗旱等抗逆境的特性，根据题意可知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，沙棘与弗兰克氏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菌共生固氮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，能促进植物根系生长，增强其对旱、寒等逆境的适应性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，故沙棘可作为西北干旱地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区的修复树种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，A正确；协调原理是要处理好生物与环境、生物与生物的协调与平衡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，而矿区废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弃地生态修复的关键在于植被恢复及其所必需的土壤微生物群落的重建，沙棘能与弗兰克氏菌共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生固氮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，对旱、寒的适应性较强，故在一些矿区废弃地选择种植沙棘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，遵循了生态工程的协调原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，B错误；二者共生改良土壤条件，可提高土壤肥力，为其他树种的生长创造良好环境，C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弗兰克氏菌与沙棘具有共生关系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，弗兰克氏菌的高效固氮能力是由其遗传物质决定的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，故研究弗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兰克氏菌的遗传多样性有利于沙棘在生态修复中的应用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4_1#95b40a9db?pid=cc0f1bb5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江苏某地运用生态修复工程技术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，将废弃矿区建设成为中国最美的乡村湿地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5_1#95b40a9db.bracket?pid=cc0f1bb58&amp;color=0,0,0&amp;vpa=18&amp;vtp=1"/>
          <p:cNvSpPr/>
          <p:nvPr/>
        </p:nvSpPr>
        <p:spPr>
          <a:xfrm>
            <a:off x="421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4_2#95b40a9db.choices?pid=cc0f1bb58&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A.先从非生物因素入手，改善地貌条件、治理水体污染、修建引水工程</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.构建适合本地、结构良好的植被体系，提高生产者的生物量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.生态修复工程调整了生态系统的营养结构</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.建设合理景观，综合提高其经济、生态等生物多样性的直接价值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6_1#95b40a9db?vop=1&amp;pid=cc0f1bb58&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由于废弃矿区土地的水分状况很差，土壤极其贫瘠，植被很难恢复，因此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，要对其进行生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，应先从非生物因素入手，改善地貌条件、治理水体污染、修建引水工程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，为植被生长提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供条件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，A正确；生态修复工程要构建适应当地环境、结构良好的植被体系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，提高生产者的生物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，B正确；生态修复工程改变了生态系统的物种组成，改变了食物链和食物网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，即调整了生态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系统的营养结构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，C正确；建设合理景观，提高其经济价值属于提高生物多样性的直接价值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提高其生态价值属于提高生物多样性的间接价值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7_1#44c67fe43?pid=cc0f1bb5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被誉为“太行新愚公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”的李保国在太行山区摸索出了一种成功的生态经济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沟建设模式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——山顶种植水土保持林、山腰种植干果林和山脚种植水果林，切实践行了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“绿水青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山就是金山银山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”的理念。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8_1#44c67fe43.bracket?pid=cc0f1bb58&amp;color=0,0,0&amp;vpa=19&amp;vtp=1"/>
          <p:cNvSpPr/>
          <p:nvPr/>
        </p:nvSpPr>
        <p:spPr>
          <a:xfrm>
            <a:off x="600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7_2#44c67fe43.choices?pid=cc0f1bb5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A.山顶、山腰和山脚不同林种的布局体现了群落的垂直结构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.生态经济沟的建设提高了当地的生态效益和经济效益</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.该模式体现了生物与环境的协调与适应</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.生态经济沟的建设促进了人与自然的和谐发展</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9_1#44c67fe43?vop=1&amp;pid=cc0f1bb5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山顶、山腰和山脚不同林种的布局可看作群落的水平结构，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其一定不属于群落的垂直结构，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错误；生态经济沟的建设，既保护了生态环境，提高了生态效益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，又能通过收获干果和水果等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产生经济效益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，B正确；不同海拔（山顶、山腰、山脚）温度不同，海拔越高，温度越低，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不同海拔种植不同林种体现了生物与环境的协调与适应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；生态经济沟实现了生态保护与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经济发展的结合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，促进了人与自然的和谐发展，D正确。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0_1#5913ae494?pid=cc0f1bb5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［黑吉辽蒙2505·6］</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为修复矿藏开采对土壤、植被等造成的毁坏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，采用生态工程技术对矿区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开展生态修复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1_1#5913ae494.bracket?pid=cc0f1bb58&amp;color=0,0,0&amp;vpa=20&amp;vtp=1"/>
          <p:cNvSpPr/>
          <p:nvPr/>
        </p:nvSpPr>
        <p:spPr>
          <a:xfrm>
            <a:off x="471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0_2#5913ae494.choices?pid=cc0f1bb58&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A.修复首先要对土壤进行改良，为植物生长提供条件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.修复应遵循生态工程的协调原理，因地制宜配置物种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.修复后，植物多样性提升，丰富了动物栖息环境，促进了群落演替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.修复后，生物群落能实现自我更新和维持，体现了生态工程整体原理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52_1#5913ae494?vop=1&amp;pid=cc0f1bb5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植物生长需要土壤提供水和无机盐等，因此修复首先要对土壤进行改良，A正确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；修复应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遵循生态工程的协调原理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，协调原理强调生态系统内部生物与生物之间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、生物与环境的协调与适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，因地制宜配置物种有利于生态恢复，B正确；植物为动物提供食物和栖息空间，修复后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物多样性提升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,促进了动物多样性提升，改变了群落的物种组成和空间结构等，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促进了群落演替，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正确；群落能实现自我更新和维持，体现了生态工程的自生原理，D错误。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846da82d5?pid=ad3b1d70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［浙江2025年1月·1］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我国积极稳妥推进“碳中和”战略，努力实现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相对“零排放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列措施不能减少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846da82d5?pid=ad3b1d700&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2_1#846da82d5.bracket?pid=ad3b1d700&amp;color=0,0,0&amp;vpa=1&amp;vtp=1"/>
          <p:cNvSpPr/>
          <p:nvPr/>
        </p:nvSpPr>
        <p:spPr>
          <a:xfrm>
            <a:off x="4144455"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846da82d5.choices?pid=ad3b1d700&amp;color=0,0,0&amp;vtp=1&amp;bbb=1"/>
          <p:cNvSpPr/>
          <p:nvPr/>
        </p:nvSpPr>
        <p:spPr>
          <a:xfrm>
            <a:off x="722376" y="18246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.鼓励使用新能源汽车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.减少煤炭等火力发电</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C.推广使用一次性木筷</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.乘坐公交等绿色出行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53_1#5913ae494?vop=1&amp;pid=cc0f1bb58&amp;color=0,0,0&amp;vtp=1&amp;bt=1&amp;bbb=1&amp;hb=1"/>
          <p:cNvSpPr/>
          <p:nvPr/>
        </p:nvSpPr>
        <p:spPr>
          <a:xfrm>
            <a:off x="722376" y="969264"/>
            <a:ext cx="10753344" cy="26977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自生原理的侧重点在于通过有效选择生物组分并合理布设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，使它们形成互利共存的关系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生态系统能自我更新和维持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。协调原理的侧重点在于生物与生物之间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、生物与环境之间相互协调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与适应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整体原理的侧重点在于通过合理调整各组分比例使整体效果大于各部分效果之和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环原理的侧重点在于使前一环节产生的废物尽可能地被后一环节利用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，减少整个生产环节“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846da82d5?vop=1&amp;pid=ad3b1d70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鼓励使用新能源汽车，可减少汽油的使用量，减少化石燃料的燃烧，从而减少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不符合题意；减少煤炭等火力发电，可减少化石燃料的燃烧，从而减少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B不符合题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；推广使用一次性木筷会增加对树木的砍伐，导致植物对</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的吸收量减少，不能减少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，C符合题意；乘坐公交等绿色出行可节约资源，减少</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的排放，D不符合题意。</a:t>
                </a:r>
                <a:endParaRPr lang="en-US" altLang="zh-CN" sz="2200" dirty="0"/>
              </a:p>
            </p:txBody>
          </p:sp>
        </mc:Choice>
        <mc:Fallback>
          <p:sp>
            <p:nvSpPr>
              <p:cNvPr id="2" name="QC_5_AS.3_1#846da82d5?vop=1&amp;pid=ad3b1d700&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r="-1394"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57fe9bb3e?pid=ad3b1d70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［浙江2023年6月·2］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自从践行生态文明建设以来，“酸雨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”在我国发生的频率及强度都有明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显下降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。下列措施中，对减少“酸雨”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发生效果最明显的是(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57fe9bb3e.bracket?pid=ad3b1d700&amp;color=0,0,0&amp;vpa=2&amp;vtp=1"/>
          <p:cNvSpPr/>
          <p:nvPr/>
        </p:nvSpPr>
        <p:spPr>
          <a:xfrm>
            <a:off x="7526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57fe9bb3e.choices?pid=ad3b1d700&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A.大力推广风能、光能等绿色能源替代化石燃料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.通过技术升级使化石燃料的燃烧率提高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.将化石燃料燃烧产生的废气集中排放</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.将用煤量大的企业搬离城市中心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57fe9bb3e?vop=1&amp;pid=ad3b1d700&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煤、石油和天然气等燃烧时产生的硫和氮的氧化物，与大气中的水蒸气等发生反应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了硫酸和硝酸等酸性物质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，从而形成“酸雨”，防治“酸雨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”最有效的方法是减少硫氧化物和氮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氧化物的排放量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。大力推广风能、光能等绿色能源替代化石燃料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，可大幅减少硫氧化物和氮氧化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，是防治“酸雨”最有效的方法，A符合题意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；通过技术升级使化石燃料的燃烧率提高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对减少硫氧化物和氮氧化物的排放效果有限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，对减少“酸雨”有一定效果，但不是最有效的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不符合题意；将化石燃料燃烧产生的废气集中排放和将用煤量大的企业搬离城市中心不能减少硫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氧化物和氮氧化物的排放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，不能减少“酸雨”的发生，C、D不符合题意。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18135a14a?pid=ad3b1d70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［黑吉辽2024·4］</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关于人类活动对生态环境的影响，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18135a14a.bracket?pid=ad3b1d700&amp;color=0,0,0&amp;vpa=3&amp;vtp=1"/>
          <p:cNvSpPr/>
          <p:nvPr/>
        </p:nvSpPr>
        <p:spPr>
          <a:xfrm>
            <a:off x="9134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18135a14a.choices?pid=ad3b1d70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.清洁能源的使用能够降低碳足迹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.在近海中网箱养鱼不会影响海洋生态系统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C.全球性的生态环境问题往往与人类活动有关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.水泥生产不是导致温室效应加剧的唯一原因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18135a14a?vop=1&amp;pid=ad3b1d700&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使用清洁能源可以减少化石燃料的使用，从而降低碳足迹，A正确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；网箱养鱼投放的饵料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残渣可能会进入海水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，增加海洋富营养化的风险，B错误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；随着科学技术水平的提高和工业的迅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猛发展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，人类对自然资源的不合理利用造成了全球性的生态环境问题，C正确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；人类对化石燃料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的使用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、水泥的生产以及土地利用的变化都会导致温室效应加剧，D正确。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2b84cf3e5?pid=0cde0b851&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［北京2025·13］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近年来，北京建设了许多大型湿地公园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，对于生态环境的改善产生了积极作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以下关于湿地公园生态功能的叙述错误的是(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1_1#2b84cf3e5.bracket?pid=0cde0b851&amp;color=0,0,0&amp;vpa=4&amp;vtp=1"/>
          <p:cNvSpPr/>
          <p:nvPr/>
        </p:nvSpPr>
        <p:spPr>
          <a:xfrm>
            <a:off x="6256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0_2#2b84cf3e5.choices?pid=0cde0b851&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A.调蓄洪水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，减缓水旱灾害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.改变温带季风气候</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C.自然净化污水</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.为野生动物提供栖息地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5958</Words>
  <Application>WPS 演示</Application>
  <PresentationFormat>宽屏</PresentationFormat>
  <Paragraphs>256</Paragraphs>
  <Slides>31</Slides>
  <Notes>31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31</vt:i4>
      </vt:variant>
    </vt:vector>
  </HeadingPairs>
  <TitlesOfParts>
    <vt:vector size="5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Cambria Math</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2025-07-30T06:48:00Z</dcterms:created>
  <dcterms:modified xsi:type="dcterms:W3CDTF">2025-08-04T09:48:05Z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4ECCD178F40340189AED273C72BB6716_12</vt:lpwstr>
  </property>
  <property fmtid="{D5CDD505-2E9C-101B-9397-08002B2CF9AE}" pid="3" name="KSOProductBuildVer">
    <vt:lpwstr>2052-12.1.0.21915</vt:lpwstr>
  </property>
</Properties>
</file>