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18" r:id="rId56"/>
    <p:sldId id="308" r:id="rId57"/>
    <p:sldId id="309" r:id="rId58"/>
    <p:sldId id="310" r:id="rId59"/>
    <p:sldId id="311" r:id="rId60"/>
    <p:sldId id="312" r:id="rId61"/>
    <p:sldId id="313" r:id="rId62"/>
    <p:sldId id="314" r:id="rId63"/>
    <p:sldId id="315" r:id="rId64"/>
    <p:sldId id="316" r:id="rId65"/>
    <p:sldId id="317" r:id="rId6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6" d="100"/>
          <a:sy n="86" d="100"/>
        </p:scale>
        <p:origin x="533" y="62"/>
      </p:cViewPr>
      <p:guideLst/>
    </p:cSldViewPr>
  </p:slideViewPr>
  <p:notesTextViewPr>
    <p:cViewPr>
      <p:scale>
        <a:sx n="1" d="1"/>
        <a:sy n="1" d="1"/>
      </p:scale>
      <p:origin x="0" y="0"/>
    </p:cViewPr>
  </p:notesTextViewPr>
  <p:sorterViewPr>
    <p:cViewPr>
      <p:scale>
        <a:sx n="125" d="100"/>
        <a:sy n="125" d="100"/>
      </p:scale>
      <p:origin x="0" y="-44314"/>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9" Type="http://schemas.openxmlformats.org/officeDocument/2006/relationships/tableStyles" Target="tableStyles.xml"/><Relationship Id="rId68" Type="http://schemas.openxmlformats.org/officeDocument/2006/relationships/viewProps" Target="viewProps.xml"/><Relationship Id="rId67" Type="http://schemas.openxmlformats.org/officeDocument/2006/relationships/presProps" Target="presProps.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52728" y="539496"/>
            <a:ext cx="8878824" cy="374904"/>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6c5dc951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易错点1</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混淆相关关系与函数关系致误</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易错点#df=343b1450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易错点2</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对回归直线方程的理解不到位致误</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易错点#df=38bc145a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易错点3</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求回归直线方程计算错误</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易错点#df=dbf799fc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易错点4</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相关系数理解不正确致误</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48e0c0bf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52728" y="539496"/>
            <a:ext cx="8878824" cy="374904"/>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变量间相关关系的判断</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88014d98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52728" y="539496"/>
            <a:ext cx="8878824" cy="374904"/>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回归直线方程及其应用</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fe580619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52728" y="539496"/>
            <a:ext cx="8878824" cy="374904"/>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回归效果的刻画</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86d836b7fce6965695640f#tid=688c766ad5ecdb0009cafa9b#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929b35f1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52728" y="539496"/>
            <a:ext cx="8878824" cy="374904"/>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题型4 非线性回归分析</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6c5dc951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52728" y="539496"/>
            <a:ext cx="8878824" cy="374904"/>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易错点1 混淆相关关系与函数关系致误</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1#df=343b1450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52728" y="539496"/>
            <a:ext cx="8878824" cy="374904"/>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易错点2 对回归直线方程的理解不到位致误</a:t>
            </a:r>
            <a:endParaRPr lang="en-US" sz="2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1#df=38bc145a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52728" y="539496"/>
            <a:ext cx="8878824" cy="374904"/>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易错点3 求回归直线方程计算错误</a:t>
            </a:r>
            <a:endParaRPr lang="en-US" sz="2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内容1#df=dbf799fc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52728" y="539496"/>
            <a:ext cx="8878824" cy="374904"/>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易错点4 相关系数理解不正确致误</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数学  选择性必修      第二册  RJB</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5" Type="http://schemas.openxmlformats.org/officeDocument/2006/relationships/theme" Target="../theme/theme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18.xml"/><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8.xml"/><Relationship Id="rId1" Type="http://schemas.openxmlformats.org/officeDocument/2006/relationships/image" Target="../media/image17.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8.xml"/><Relationship Id="rId2" Type="http://schemas.openxmlformats.org/officeDocument/2006/relationships/image" Target="../media/image19.png"/><Relationship Id="rId1"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8.xml"/><Relationship Id="rId1" Type="http://schemas.openxmlformats.org/officeDocument/2006/relationships/image" Target="../media/image20.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8.xml"/><Relationship Id="rId2" Type="http://schemas.openxmlformats.org/officeDocument/2006/relationships/image" Target="../media/image22.png"/><Relationship Id="rId1"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8.xml"/><Relationship Id="rId1" Type="http://schemas.openxmlformats.org/officeDocument/2006/relationships/image" Target="../media/image23.png"/></Relationships>
</file>

<file path=ppt/slides/_rels/slide16.xml.rels><?xml version="1.0" encoding="UTF-8" standalone="yes"?>
<Relationships xmlns="http://schemas.openxmlformats.org/package/2006/relationships"><Relationship Id="rId7" Type="http://schemas.openxmlformats.org/officeDocument/2006/relationships/notesSlide" Target="../notesSlides/notesSlide16.xml"/><Relationship Id="rId6" Type="http://schemas.openxmlformats.org/officeDocument/2006/relationships/slideLayout" Target="../slideLayouts/slideLayout18.xml"/><Relationship Id="rId5" Type="http://schemas.openxmlformats.org/officeDocument/2006/relationships/image" Target="../media/image28.png"/><Relationship Id="rId4" Type="http://schemas.openxmlformats.org/officeDocument/2006/relationships/image" Target="../media/image27.png"/><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24.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8.xml"/><Relationship Id="rId2" Type="http://schemas.openxmlformats.org/officeDocument/2006/relationships/image" Target="../media/image30.png"/><Relationship Id="rId1"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8.xml"/><Relationship Id="rId1" Type="http://schemas.openxmlformats.org/officeDocument/2006/relationships/image" Target="../media/image31.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9.xml"/><Relationship Id="rId2" Type="http://schemas.openxmlformats.org/officeDocument/2006/relationships/image" Target="../media/image33.png"/><Relationship Id="rId1" Type="http://schemas.openxmlformats.org/officeDocument/2006/relationships/image" Target="../media/image3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9.xml"/><Relationship Id="rId1" Type="http://schemas.openxmlformats.org/officeDocument/2006/relationships/image" Target="../media/image34.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9.xml"/><Relationship Id="rId1" Type="http://schemas.openxmlformats.org/officeDocument/2006/relationships/image" Target="../media/image35.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9.xml"/><Relationship Id="rId1" Type="http://schemas.openxmlformats.org/officeDocument/2006/relationships/image" Target="../media/image36.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9.xml"/><Relationship Id="rId1" Type="http://schemas.openxmlformats.org/officeDocument/2006/relationships/image" Target="../media/image37.png"/></Relationships>
</file>

<file path=ppt/slides/_rels/slide24.xml.rels><?xml version="1.0" encoding="UTF-8" standalone="yes"?>
<Relationships xmlns="http://schemas.openxmlformats.org/package/2006/relationships"><Relationship Id="rId6" Type="http://schemas.openxmlformats.org/officeDocument/2006/relationships/notesSlide" Target="../notesSlides/notesSlide24.xml"/><Relationship Id="rId5" Type="http://schemas.openxmlformats.org/officeDocument/2006/relationships/slideLayout" Target="../slideLayouts/slideLayout19.xml"/><Relationship Id="rId4" Type="http://schemas.openxmlformats.org/officeDocument/2006/relationships/image" Target="../media/image41.png"/><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image" Target="../media/image38.pn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19.xml"/><Relationship Id="rId2" Type="http://schemas.openxmlformats.org/officeDocument/2006/relationships/image" Target="../media/image43.png"/><Relationship Id="rId1" Type="http://schemas.openxmlformats.org/officeDocument/2006/relationships/image" Target="../media/image42.png"/></Relationships>
</file>

<file path=ppt/slides/_rels/slide26.xml.rels><?xml version="1.0" encoding="UTF-8" standalone="yes"?>
<Relationships xmlns="http://schemas.openxmlformats.org/package/2006/relationships"><Relationship Id="rId6" Type="http://schemas.openxmlformats.org/officeDocument/2006/relationships/notesSlide" Target="../notesSlides/notesSlide26.xml"/><Relationship Id="rId5" Type="http://schemas.openxmlformats.org/officeDocument/2006/relationships/slideLayout" Target="../slideLayouts/slideLayout20.xml"/><Relationship Id="rId4" Type="http://schemas.openxmlformats.org/officeDocument/2006/relationships/image" Target="../media/image47.png"/><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image" Target="../media/image44.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0.xml"/><Relationship Id="rId1" Type="http://schemas.openxmlformats.org/officeDocument/2006/relationships/image" Target="../media/image48.png"/></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20.xml"/><Relationship Id="rId2" Type="http://schemas.openxmlformats.org/officeDocument/2006/relationships/image" Target="../media/image50.png"/><Relationship Id="rId1" Type="http://schemas.openxmlformats.org/officeDocument/2006/relationships/image" Target="../media/image49.png"/></Relationships>
</file>

<file path=ppt/slides/_rels/slide29.xml.rels><?xml version="1.0" encoding="UTF-8" standalone="yes"?>
<Relationships xmlns="http://schemas.openxmlformats.org/package/2006/relationships"><Relationship Id="rId4" Type="http://schemas.openxmlformats.org/officeDocument/2006/relationships/notesSlide" Target="../notesSlides/notesSlide29.xml"/><Relationship Id="rId3" Type="http://schemas.openxmlformats.org/officeDocument/2006/relationships/slideLayout" Target="../slideLayouts/slideLayout20.xml"/><Relationship Id="rId2" Type="http://schemas.openxmlformats.org/officeDocument/2006/relationships/image" Target="../media/image52.png"/><Relationship Id="rId1" Type="http://schemas.openxmlformats.org/officeDocument/2006/relationships/image" Target="../media/image51.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0.xml"/><Relationship Id="rId1" Type="http://schemas.openxmlformats.org/officeDocument/2006/relationships/image" Target="../media/image53.png"/></Relationships>
</file>

<file path=ppt/slides/_rels/slide31.xml.rels><?xml version="1.0" encoding="UTF-8" standalone="yes"?>
<Relationships xmlns="http://schemas.openxmlformats.org/package/2006/relationships"><Relationship Id="rId6" Type="http://schemas.openxmlformats.org/officeDocument/2006/relationships/notesSlide" Target="../notesSlides/notesSlide31.xml"/><Relationship Id="rId5" Type="http://schemas.openxmlformats.org/officeDocument/2006/relationships/slideLayout" Target="../slideLayouts/slideLayout20.xml"/><Relationship Id="rId4" Type="http://schemas.openxmlformats.org/officeDocument/2006/relationships/image" Target="../media/image57.png"/><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image" Target="../media/image54.jpe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0.xml"/><Relationship Id="rId1" Type="http://schemas.openxmlformats.org/officeDocument/2006/relationships/image" Target="../media/image58.png"/></Relationships>
</file>

<file path=ppt/slides/_rels/slide33.xml.rels><?xml version="1.0" encoding="UTF-8" standalone="yes"?>
<Relationships xmlns="http://schemas.openxmlformats.org/package/2006/relationships"><Relationship Id="rId4" Type="http://schemas.openxmlformats.org/officeDocument/2006/relationships/notesSlide" Target="../notesSlides/notesSlide33.xml"/><Relationship Id="rId3" Type="http://schemas.openxmlformats.org/officeDocument/2006/relationships/slideLayout" Target="../slideLayouts/slideLayout20.xml"/><Relationship Id="rId2" Type="http://schemas.openxmlformats.org/officeDocument/2006/relationships/image" Target="../media/image60.png"/><Relationship Id="rId1" Type="http://schemas.openxmlformats.org/officeDocument/2006/relationships/image" Target="../media/image59.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21.xml"/><Relationship Id="rId1" Type="http://schemas.openxmlformats.org/officeDocument/2006/relationships/image" Target="../media/image61.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1.xml"/><Relationship Id="rId1" Type="http://schemas.openxmlformats.org/officeDocument/2006/relationships/image" Target="../media/image62.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1.xml"/></Relationships>
</file>

<file path=ppt/slides/_rels/slide37.xml.rels><?xml version="1.0" encoding="UTF-8" standalone="yes"?>
<Relationships xmlns="http://schemas.openxmlformats.org/package/2006/relationships"><Relationship Id="rId5" Type="http://schemas.openxmlformats.org/officeDocument/2006/relationships/notesSlide" Target="../notesSlides/notesSlide37.xml"/><Relationship Id="rId4" Type="http://schemas.openxmlformats.org/officeDocument/2006/relationships/slideLayout" Target="../slideLayouts/slideLayout22.xml"/><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image" Target="../media/image63.png"/></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38.xml"/><Relationship Id="rId3" Type="http://schemas.openxmlformats.org/officeDocument/2006/relationships/slideLayout" Target="../slideLayouts/slideLayout22.xml"/><Relationship Id="rId2" Type="http://schemas.openxmlformats.org/officeDocument/2006/relationships/image" Target="../media/image67.jpeg"/><Relationship Id="rId1" Type="http://schemas.openxmlformats.org/officeDocument/2006/relationships/image" Target="../media/image66.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2.xml"/><Relationship Id="rId1" Type="http://schemas.openxmlformats.org/officeDocument/2006/relationships/image" Target="../media/image6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40.xml.rels><?xml version="1.0" encoding="UTF-8" standalone="yes"?>
<Relationships xmlns="http://schemas.openxmlformats.org/package/2006/relationships"><Relationship Id="rId6" Type="http://schemas.openxmlformats.org/officeDocument/2006/relationships/notesSlide" Target="../notesSlides/notesSlide40.xml"/><Relationship Id="rId5" Type="http://schemas.openxmlformats.org/officeDocument/2006/relationships/slideLayout" Target="../slideLayouts/slideLayout23.xml"/><Relationship Id="rId4" Type="http://schemas.openxmlformats.org/officeDocument/2006/relationships/image" Target="../media/image72.png"/><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image" Target="../media/image69.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23.xml"/><Relationship Id="rId1" Type="http://schemas.openxmlformats.org/officeDocument/2006/relationships/image" Target="../media/image73.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23.xml"/><Relationship Id="rId1" Type="http://schemas.openxmlformats.org/officeDocument/2006/relationships/image" Target="../media/image74.png"/></Relationships>
</file>

<file path=ppt/slides/_rels/slide43.xml.rels><?xml version="1.0" encoding="UTF-8" standalone="yes"?>
<Relationships xmlns="http://schemas.openxmlformats.org/package/2006/relationships"><Relationship Id="rId4" Type="http://schemas.openxmlformats.org/officeDocument/2006/relationships/notesSlide" Target="../notesSlides/notesSlide43.xml"/><Relationship Id="rId3" Type="http://schemas.openxmlformats.org/officeDocument/2006/relationships/slideLayout" Target="../slideLayouts/slideLayout24.xml"/><Relationship Id="rId2" Type="http://schemas.openxmlformats.org/officeDocument/2006/relationships/image" Target="../media/image76.png"/><Relationship Id="rId1" Type="http://schemas.openxmlformats.org/officeDocument/2006/relationships/image" Target="../media/image75.pn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24.xml"/><Relationship Id="rId1" Type="http://schemas.openxmlformats.org/officeDocument/2006/relationships/image" Target="../media/image77.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4.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47.xml.rels><?xml version="1.0" encoding="UTF-8" standalone="yes"?>
<Relationships xmlns="http://schemas.openxmlformats.org/package/2006/relationships"><Relationship Id="rId7" Type="http://schemas.openxmlformats.org/officeDocument/2006/relationships/notesSlide" Target="../notesSlides/notesSlide47.xml"/><Relationship Id="rId6" Type="http://schemas.openxmlformats.org/officeDocument/2006/relationships/slideLayout" Target="../slideLayouts/slideLayout10.xml"/><Relationship Id="rId5" Type="http://schemas.openxmlformats.org/officeDocument/2006/relationships/image" Target="../media/image82.png"/><Relationship Id="rId4" Type="http://schemas.openxmlformats.org/officeDocument/2006/relationships/image" Target="../media/image81.jpeg"/><Relationship Id="rId3" Type="http://schemas.openxmlformats.org/officeDocument/2006/relationships/image" Target="../media/image80.jpeg"/><Relationship Id="rId2" Type="http://schemas.openxmlformats.org/officeDocument/2006/relationships/image" Target="../media/image79.jpeg"/><Relationship Id="rId1" Type="http://schemas.openxmlformats.org/officeDocument/2006/relationships/image" Target="../media/image78.jpe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10.xml"/><Relationship Id="rId1" Type="http://schemas.openxmlformats.org/officeDocument/2006/relationships/image" Target="../media/image83.png"/></Relationships>
</file>

<file path=ppt/slides/_rels/slide49.xml.rels><?xml version="1.0" encoding="UTF-8" standalone="yes"?>
<Relationships xmlns="http://schemas.openxmlformats.org/package/2006/relationships"><Relationship Id="rId4" Type="http://schemas.openxmlformats.org/officeDocument/2006/relationships/notesSlide" Target="../notesSlides/notesSlide49.xml"/><Relationship Id="rId3" Type="http://schemas.openxmlformats.org/officeDocument/2006/relationships/slideLayout" Target="../slideLayouts/slideLayout10.xml"/><Relationship Id="rId2" Type="http://schemas.openxmlformats.org/officeDocument/2006/relationships/image" Target="../media/image85.png"/><Relationship Id="rId1" Type="http://schemas.openxmlformats.org/officeDocument/2006/relationships/image" Target="../media/image8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10.xml"/><Relationship Id="rId1" Type="http://schemas.openxmlformats.org/officeDocument/2006/relationships/image" Target="../media/image86.png"/></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10.xml"/><Relationship Id="rId1" Type="http://schemas.openxmlformats.org/officeDocument/2006/relationships/image" Target="../media/image87.png"/></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10.xml"/><Relationship Id="rId1" Type="http://schemas.openxmlformats.org/officeDocument/2006/relationships/image" Target="../media/image88.png"/></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89.png"/></Relationships>
</file>

<file path=ppt/slides/_rels/slide54.xml.rels><?xml version="1.0" encoding="UTF-8" standalone="yes"?>
<Relationships xmlns="http://schemas.openxmlformats.org/package/2006/relationships"><Relationship Id="rId5" Type="http://schemas.openxmlformats.org/officeDocument/2006/relationships/notesSlide" Target="../notesSlides/notesSlide53.xml"/><Relationship Id="rId4" Type="http://schemas.openxmlformats.org/officeDocument/2006/relationships/slideLayout" Target="../slideLayouts/slideLayout10.xml"/><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image" Target="../media/image90.png"/></Relationships>
</file>

<file path=ppt/slides/_rels/slide55.xml.rels><?xml version="1.0" encoding="UTF-8" standalone="yes"?>
<Relationships xmlns="http://schemas.openxmlformats.org/package/2006/relationships"><Relationship Id="rId7" Type="http://schemas.openxmlformats.org/officeDocument/2006/relationships/notesSlide" Target="../notesSlides/notesSlide54.xml"/><Relationship Id="rId6" Type="http://schemas.openxmlformats.org/officeDocument/2006/relationships/slideLayout" Target="../slideLayouts/slideLayout10.xml"/><Relationship Id="rId5" Type="http://schemas.openxmlformats.org/officeDocument/2006/relationships/image" Target="../media/image97.png"/><Relationship Id="rId4" Type="http://schemas.openxmlformats.org/officeDocument/2006/relationships/image" Target="../media/image96.png"/><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image" Target="../media/image93.png"/></Relationships>
</file>

<file path=ppt/slides/_rels/slide56.xml.rels><?xml version="1.0" encoding="UTF-8" standalone="yes"?>
<Relationships xmlns="http://schemas.openxmlformats.org/package/2006/relationships"><Relationship Id="rId5" Type="http://schemas.openxmlformats.org/officeDocument/2006/relationships/notesSlide" Target="../notesSlides/notesSlide55.xml"/><Relationship Id="rId4" Type="http://schemas.openxmlformats.org/officeDocument/2006/relationships/slideLayout" Target="../slideLayouts/slideLayout10.xml"/><Relationship Id="rId3" Type="http://schemas.openxmlformats.org/officeDocument/2006/relationships/image" Target="../media/image100.jpeg"/><Relationship Id="rId2" Type="http://schemas.openxmlformats.org/officeDocument/2006/relationships/image" Target="../media/image99.jpeg"/><Relationship Id="rId1" Type="http://schemas.openxmlformats.org/officeDocument/2006/relationships/image" Target="../media/image98.png"/></Relationships>
</file>

<file path=ppt/slides/_rels/slide57.xml.rels><?xml version="1.0" encoding="UTF-8" standalone="yes"?>
<Relationships xmlns="http://schemas.openxmlformats.org/package/2006/relationships"><Relationship Id="rId4" Type="http://schemas.openxmlformats.org/officeDocument/2006/relationships/notesSlide" Target="../notesSlides/notesSlide56.xml"/><Relationship Id="rId3" Type="http://schemas.openxmlformats.org/officeDocument/2006/relationships/slideLayout" Target="../slideLayouts/slideLayout10.xml"/><Relationship Id="rId2" Type="http://schemas.openxmlformats.org/officeDocument/2006/relationships/image" Target="../media/image102.png"/><Relationship Id="rId1" Type="http://schemas.openxmlformats.org/officeDocument/2006/relationships/image" Target="../media/image101.png"/></Relationships>
</file>

<file path=ppt/slides/_rels/slide58.xml.rels><?xml version="1.0" encoding="UTF-8" standalone="yes"?>
<Relationships xmlns="http://schemas.openxmlformats.org/package/2006/relationships"><Relationship Id="rId4" Type="http://schemas.openxmlformats.org/officeDocument/2006/relationships/notesSlide" Target="../notesSlides/notesSlide57.xml"/><Relationship Id="rId3" Type="http://schemas.openxmlformats.org/officeDocument/2006/relationships/slideLayout" Target="../slideLayouts/slideLayout10.xml"/><Relationship Id="rId2" Type="http://schemas.openxmlformats.org/officeDocument/2006/relationships/image" Target="../media/image104.png"/><Relationship Id="rId1" Type="http://schemas.openxmlformats.org/officeDocument/2006/relationships/image" Target="../media/image103.png"/></Relationships>
</file>

<file path=ppt/slides/_rels/slide59.xml.rels><?xml version="1.0" encoding="UTF-8" standalone="yes"?>
<Relationships xmlns="http://schemas.openxmlformats.org/package/2006/relationships"><Relationship Id="rId5" Type="http://schemas.openxmlformats.org/officeDocument/2006/relationships/notesSlide" Target="../notesSlides/notesSlide58.xml"/><Relationship Id="rId4" Type="http://schemas.openxmlformats.org/officeDocument/2006/relationships/slideLayout" Target="../slideLayouts/slideLayout10.xml"/><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image" Target="../media/image10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10.xml"/><Relationship Id="rId1" Type="http://schemas.openxmlformats.org/officeDocument/2006/relationships/image" Target="../media/image108.png"/></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10.xml"/><Relationship Id="rId1" Type="http://schemas.openxmlformats.org/officeDocument/2006/relationships/image" Target="../media/image109.png"/></Relationships>
</file>

<file path=ppt/slides/_rels/slide62.xml.rels><?xml version="1.0" encoding="UTF-8" standalone="yes"?>
<Relationships xmlns="http://schemas.openxmlformats.org/package/2006/relationships"><Relationship Id="rId5" Type="http://schemas.openxmlformats.org/officeDocument/2006/relationships/notesSlide" Target="../notesSlides/notesSlide61.xml"/><Relationship Id="rId4" Type="http://schemas.openxmlformats.org/officeDocument/2006/relationships/slideLayout" Target="../slideLayouts/slideLayout10.xml"/><Relationship Id="rId3" Type="http://schemas.openxmlformats.org/officeDocument/2006/relationships/image" Target="../media/image112.png"/><Relationship Id="rId2" Type="http://schemas.openxmlformats.org/officeDocument/2006/relationships/image" Target="../media/image111.png"/><Relationship Id="rId1" Type="http://schemas.openxmlformats.org/officeDocument/2006/relationships/image" Target="../media/image110.png"/></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slideLayout" Target="../slideLayouts/slideLayout17.xml"/><Relationship Id="rId4" Type="http://schemas.openxmlformats.org/officeDocument/2006/relationships/image" Target="../media/image13.jpeg"/><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9_1#20524f8ed?vop=1&amp;pid=88014d985&amp;color=0,0,0&amp;vtp=1&amp;bt=1&amp;bbb=1"/>
              <p:cNvSpPr/>
              <p:nvPr/>
            </p:nvSpPr>
            <p:spPr>
              <a:xfrm>
                <a:off x="722376" y="972000"/>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［辽宁本溪一中2024高二期末］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已知变量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的统计数据如表：</a:t>
                </a:r>
                <a:endParaRPr lang="en-US" altLang="zh-CN" sz="2000" dirty="0"/>
              </a:p>
            </p:txBody>
          </p:sp>
        </mc:Choice>
        <mc:Fallback>
          <p:sp>
            <p:nvSpPr>
              <p:cNvPr id="2" name="QC_6_BD.9_1#20524f8ed?vop=1&amp;pid=88014d985&amp;color=0,0,0&amp;vtp=1&amp;bt=1&amp;bbb=1"/>
              <p:cNvSpPr>
                <a:spLocks noRot="1" noChangeAspect="1" noMove="1" noResize="1" noEditPoints="1" noAdjustHandles="1" noChangeArrowheads="1" noChangeShapeType="1" noTextEdit="1"/>
              </p:cNvSpPr>
              <p:nvPr/>
            </p:nvSpPr>
            <p:spPr>
              <a:xfrm>
                <a:off x="722376" y="972000"/>
                <a:ext cx="10753344" cy="405003"/>
              </a:xfrm>
              <a:prstGeom prst="rect">
                <a:avLst/>
              </a:prstGeom>
              <a:blipFill rotWithShape="1">
                <a:blip r:embed="rId1"/>
                <a:stretch>
                  <a:fillRect l="-4" t="-111" b="-12777"/>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11" name="QC_6_BD.9_2#20524f8ed?colgroup=5,9,4,4,9,4&amp;vop=1&amp;pid=88014d985&amp;color=0,0,0&amp;vtp=1&amp;bbb=1"/>
              <p:cNvGraphicFramePr>
                <a:graphicFrameLocks noGrp="1"/>
              </p:cNvGraphicFramePr>
              <p:nvPr/>
            </p:nvGraphicFramePr>
            <p:xfrm>
              <a:off x="722376" y="1513528"/>
              <a:ext cx="10707624" cy="852678"/>
            </p:xfrm>
            <a:graphic>
              <a:graphicData uri="http://schemas.openxmlformats.org/drawingml/2006/table">
                <a:tbl>
                  <a:tblPr/>
                  <a:tblGrid>
                    <a:gridCol w="1499616"/>
                    <a:gridCol w="2679192"/>
                    <a:gridCol w="1280160"/>
                    <a:gridCol w="1280160"/>
                    <a:gridCol w="2688336"/>
                    <a:gridCol w="1280160"/>
                  </a:tblGrid>
                  <a:tr h="426339">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1" name="QC_6_BD.9_2#20524f8ed?colgroup=5,9,4,4,9,4&amp;vop=1&amp;pid=88014d985&amp;color=0,0,0&amp;vtp=1&amp;bbb=1"/>
              <p:cNvGraphicFramePr>
                <a:graphicFrameLocks noGrp="1"/>
              </p:cNvGraphicFramePr>
              <p:nvPr/>
            </p:nvGraphicFramePr>
            <p:xfrm>
              <a:off x="722376" y="1513528"/>
              <a:ext cx="10707624" cy="852678"/>
            </p:xfrm>
            <a:graphic>
              <a:graphicData uri="http://schemas.openxmlformats.org/drawingml/2006/table">
                <a:tbl>
                  <a:tblPr/>
                  <a:tblGrid>
                    <a:gridCol w="1499616"/>
                    <a:gridCol w="2679192"/>
                    <a:gridCol w="1280160"/>
                    <a:gridCol w="1280160"/>
                    <a:gridCol w="2688336"/>
                    <a:gridCol w="1280160"/>
                  </a:tblGrid>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mc:AlternateContent xmlns:mc="http://schemas.openxmlformats.org/markup-compatibility/2006">
        <mc:Choice xmlns:a14="http://schemas.microsoft.com/office/drawing/2010/main" Requires="a14">
          <p:sp>
            <p:nvSpPr>
              <p:cNvPr id="4" name="QC_6_BD.9_3#20524f8ed?vop=1&amp;pid=88014d985&amp;color=0,0,0&amp;vtp=1&amp;bbb=1"/>
              <p:cNvSpPr/>
              <p:nvPr/>
            </p:nvSpPr>
            <p:spPr>
              <a:xfrm>
                <a:off x="722376" y="2504128"/>
                <a:ext cx="10753344" cy="417322"/>
              </a:xfrm>
              <a:prstGeom prst="rect">
                <a:avLst/>
              </a:prstGeom>
              <a:noFill/>
            </p:spPr>
            <p:txBody>
              <a:bodyPr wrap="none" lIns="0" tIns="0" rIns="0" bIns="0" rtlCol="0" anchor="t"/>
              <a:lstStyle/>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根据表可得回归直线方程为</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，据此可以预测当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的估计值为(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C_6_BD.9_3#20524f8ed?vop=1&amp;pid=88014d985&amp;color=0,0,0&amp;vtp=1&amp;bbb=1"/>
              <p:cNvSpPr>
                <a:spLocks noRot="1" noChangeAspect="1" noMove="1" noResize="1" noEditPoints="1" noAdjustHandles="1" noChangeArrowheads="1" noChangeShapeType="1" noTextEdit="1"/>
              </p:cNvSpPr>
              <p:nvPr/>
            </p:nvSpPr>
            <p:spPr>
              <a:xfrm>
                <a:off x="722376" y="2504128"/>
                <a:ext cx="10753344" cy="417322"/>
              </a:xfrm>
              <a:prstGeom prst="rect">
                <a:avLst/>
              </a:prstGeom>
              <a:blipFill rotWithShape="1">
                <a:blip r:embed="rId3"/>
                <a:stretch>
                  <a:fillRect l="-4" t="-77" b="-12522"/>
                </a:stretch>
              </a:blipFill>
            </p:spPr>
            <p:txBody>
              <a:bodyPr/>
              <a:lstStyle/>
              <a:p>
                <a:r>
                  <a:rPr lang="zh-CN" altLang="en-US">
                    <a:noFill/>
                  </a:rPr>
                  <a:t> </a:t>
                </a:r>
              </a:p>
            </p:txBody>
          </p:sp>
        </mc:Fallback>
      </mc:AlternateContent>
      <p:sp>
        <p:nvSpPr>
          <p:cNvPr id="5" name="QC_6_AN.10_1#20524f8ed.bracket?vop=1&amp;pid=88014d985&amp;color=0,0,0&amp;vpa=3&amp;vtp=1"/>
          <p:cNvSpPr/>
          <p:nvPr/>
        </p:nvSpPr>
        <p:spPr>
          <a:xfrm>
            <a:off x="10227564" y="2495238"/>
            <a:ext cx="374650" cy="418084"/>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6" name="QC_6_BD.9_4#20524f8ed.choices?vop=1&amp;pid=88014d985&amp;color=0,0,0&amp;vtp=1&amp;bbb=1"/>
          <p:cNvSpPr/>
          <p:nvPr/>
        </p:nvSpPr>
        <p:spPr>
          <a:xfrm>
            <a:off x="722376" y="2927038"/>
            <a:ext cx="10753344" cy="405003"/>
          </a:xfrm>
          <a:prstGeom prst="rect">
            <a:avLst/>
          </a:prstGeom>
          <a:noFill/>
        </p:spPr>
        <p:txBody>
          <a:bodyPr wrap="none" lIns="0" tIns="0" rIns="0" bIns="0" rtlCol="0" anchor="t"/>
          <a:lstStyle/>
          <a:p>
            <a:pPr latinLnBrk="1">
              <a:lnSpc>
                <a:spcPts val="3600"/>
              </a:lnSpc>
              <a:tabLst>
                <a:tab pos="2834005" algn="l"/>
                <a:tab pos="5477510" algn="l"/>
                <a:tab pos="828611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.8.25</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B.8.5</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C.9.25</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.9.5</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11_1#20524f8ed?vop=1&amp;vop=1&amp;pid=88014d985&amp;color=0,0,0&amp;vtp=1&amp;bt=1&amp;bbb=1"/>
              <p:cNvSpPr/>
              <p:nvPr/>
            </p:nvSpPr>
            <p:spPr>
              <a:xfrm>
                <a:off x="722376" y="972000"/>
                <a:ext cx="10753344" cy="1821434"/>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由题意知</a:t>
                </a:r>
                <a14:m>
                  <m:oMath xmlns:m="http://schemas.openxmlformats.org/officeDocument/2006/math">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则将点</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的坐标代入</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200" dirty="0"/>
              </a:p>
            </p:txBody>
          </p:sp>
        </mc:Choice>
        <mc:Fallback>
          <p:sp>
            <p:nvSpPr>
              <p:cNvPr id="2" name="QC_6_AS.11_1#20524f8ed?vop=1&amp;vop=1&amp;pid=88014d985&amp;color=0,0,0&amp;vtp=1&amp;bt=1&amp;bbb=1"/>
              <p:cNvSpPr>
                <a:spLocks noRot="1" noChangeAspect="1" noMove="1" noResize="1" noEditPoints="1" noAdjustHandles="1" noChangeArrowheads="1" noChangeShapeType="1" noTextEdit="1"/>
              </p:cNvSpPr>
              <p:nvPr/>
            </p:nvSpPr>
            <p:spPr>
              <a:xfrm>
                <a:off x="722376" y="972000"/>
                <a:ext cx="10753344" cy="1821434"/>
              </a:xfrm>
              <a:prstGeom prst="rect">
                <a:avLst/>
              </a:prstGeom>
              <a:blipFill rotWithShape="1">
                <a:blip r:embed="rId1"/>
                <a:stretch>
                  <a:fillRect l="-4" t="-25" b="-247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12_1#401f8344f?vop=1&amp;pid=88014d985&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［山东青岛2025高二期中］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正相关，且由观测数据算得样本平均数</a:t>
                </a:r>
                <a14:m>
                  <m:oMath xmlns:m="http://schemas.openxmlformats.org/officeDocument/2006/math">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由该观测数据算得的回归直线方程可能为(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12_1#401f8344f?vop=1&amp;pid=88014d985&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b="-5384"/>
                </a:stretch>
              </a:blipFill>
            </p:spPr>
            <p:txBody>
              <a:bodyPr/>
              <a:lstStyle/>
              <a:p>
                <a:r>
                  <a:rPr lang="zh-CN" altLang="en-US">
                    <a:noFill/>
                  </a:rPr>
                  <a:t> </a:t>
                </a:r>
              </a:p>
            </p:txBody>
          </p:sp>
        </mc:Fallback>
      </mc:AlternateContent>
      <p:sp>
        <p:nvSpPr>
          <p:cNvPr id="3" name="QC_6_AN.13_1#401f8344f.bracket?vop=1&amp;pid=88014d985&amp;color=0,0,0&amp;vpa=4&amp;vtp=1"/>
          <p:cNvSpPr/>
          <p:nvPr/>
        </p:nvSpPr>
        <p:spPr>
          <a:xfrm>
            <a:off x="5494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6_BD.12_2#401f8344f.choices?vop=1&amp;pid=88014d985&amp;color=0,0,0&amp;vtp=1&amp;bbb=1"/>
              <p:cNvSpPr/>
              <p:nvPr/>
            </p:nvSpPr>
            <p:spPr>
              <a:xfrm>
                <a:off x="722376" y="1871286"/>
                <a:ext cx="10753344" cy="400050"/>
              </a:xfrm>
              <a:prstGeom prst="rect">
                <a:avLst/>
              </a:prstGeom>
              <a:noFill/>
            </p:spPr>
            <p:txBody>
              <a:bodyPr wrap="none" lIns="0" tIns="0" rIns="0" bIns="0" rtlCol="0" anchor="t"/>
              <a:lstStyle/>
              <a:p>
                <a:pPr latinLnBrk="1">
                  <a:lnSpc>
                    <a:spcPts val="3600"/>
                  </a:lnSpc>
                  <a:tabLst>
                    <a:tab pos="2757805" algn="l"/>
                    <a:tab pos="5287010" algn="l"/>
                    <a:tab pos="801941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6_BD.12_2#401f8344f.choices?vop=1&amp;pid=88014d985&amp;color=0,0,0&amp;vtp=1&amp;bbb=1"/>
              <p:cNvSpPr>
                <a:spLocks noRot="1" noChangeAspect="1" noMove="1" noResize="1" noEditPoints="1" noAdjustHandles="1" noChangeArrowheads="1" noChangeShapeType="1" noTextEdit="1"/>
              </p:cNvSpPr>
              <p:nvPr/>
            </p:nvSpPr>
            <p:spPr>
              <a:xfrm>
                <a:off x="722376" y="1871286"/>
                <a:ext cx="10753344" cy="400050"/>
              </a:xfrm>
              <a:prstGeom prst="rect">
                <a:avLst/>
              </a:prstGeom>
              <a:blipFill rotWithShape="1">
                <a:blip r:embed="rId2"/>
                <a:stretch>
                  <a:fillRect l="-4" t="-144" b="-1414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14_1#401f8344f?vop=1&amp;vop=1&amp;pid=88014d985&amp;color=0,0,0&amp;vtp=1&amp;bt=1&amp;bbb=1"/>
              <p:cNvSpPr/>
              <p:nvPr/>
            </p:nvSpPr>
            <p:spPr>
              <a:xfrm>
                <a:off x="722376" y="972000"/>
                <a:ext cx="10753344" cy="13388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正相关,所以A,D不正确;</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B,因为回归直线过点</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,故B不正确;</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,故C正确.故选C.</a:t>
                </a:r>
                <a:endParaRPr lang="en-US" altLang="zh-CN" sz="2200" dirty="0"/>
              </a:p>
            </p:txBody>
          </p:sp>
        </mc:Choice>
        <mc:Fallback>
          <p:sp>
            <p:nvSpPr>
              <p:cNvPr id="2" name="QC_6_AS.14_1#401f8344f?vop=1&amp;vop=1&amp;pid=88014d985&amp;color=0,0,0&amp;vtp=1&amp;bt=1&amp;bbb=1"/>
              <p:cNvSpPr>
                <a:spLocks noRot="1" noChangeAspect="1" noMove="1" noResize="1" noEditPoints="1" noAdjustHandles="1" noChangeArrowheads="1" noChangeShapeType="1" noTextEdit="1"/>
              </p:cNvSpPr>
              <p:nvPr/>
            </p:nvSpPr>
            <p:spPr>
              <a:xfrm>
                <a:off x="722376" y="972000"/>
                <a:ext cx="10753344" cy="1338834"/>
              </a:xfrm>
              <a:prstGeom prst="rect">
                <a:avLst/>
              </a:prstGeom>
              <a:blipFill rotWithShape="1">
                <a:blip r:embed="rId1"/>
                <a:stretch>
                  <a:fillRect l="-4" t="-34" b="-336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15_1#4e72d8d00?vop=1&amp;pid=88014d985&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［江苏无锡2025高二期中］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稀土被誉为工业的维生素，具有无法取代的优异磁、光、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电性能，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对改善产品性能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，增加产品品种，提高生产效率起到了巨大的作用.下表是2024年前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5个月某国稀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土出口均价</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（单位：万元/吨）与月份</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的统计数据.若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的回归直线方程为</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的值为(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15_1#4e72d8d00?vop=1&amp;pid=88014d985&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1146" b="-2583"/>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15" name="QC_6_BD.15_2#4e72d8d00?colgroup=3,7,7,7,7,3&amp;vop=1&amp;pid=88014d985&amp;color=0,0,0&amp;vtp=1&amp;bbb=1"/>
              <p:cNvGraphicFramePr>
                <a:graphicFrameLocks noGrp="1"/>
              </p:cNvGraphicFramePr>
              <p:nvPr/>
            </p:nvGraphicFramePr>
            <p:xfrm>
              <a:off x="722376" y="2866077"/>
              <a:ext cx="10680192" cy="852678"/>
            </p:xfrm>
            <a:graphic>
              <a:graphicData uri="http://schemas.openxmlformats.org/drawingml/2006/table">
                <a:tbl>
                  <a:tblPr/>
                  <a:tblGrid>
                    <a:gridCol w="1088136"/>
                    <a:gridCol w="2130552"/>
                    <a:gridCol w="2130552"/>
                    <a:gridCol w="2130552"/>
                    <a:gridCol w="2139696"/>
                    <a:gridCol w="1060704"/>
                  </a:tblGrid>
                  <a:tr h="426339">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5" name="QC_6_BD.15_2#4e72d8d00?colgroup=3,7,7,7,7,3&amp;vop=1&amp;pid=88014d985&amp;color=0,0,0&amp;vtp=1&amp;bbb=1"/>
              <p:cNvGraphicFramePr>
                <a:graphicFrameLocks noGrp="1"/>
              </p:cNvGraphicFramePr>
              <p:nvPr/>
            </p:nvGraphicFramePr>
            <p:xfrm>
              <a:off x="722376" y="2866077"/>
              <a:ext cx="10680192" cy="852678"/>
            </p:xfrm>
            <a:graphic>
              <a:graphicData uri="http://schemas.openxmlformats.org/drawingml/2006/table">
                <a:tbl>
                  <a:tblPr/>
                  <a:tblGrid>
                    <a:gridCol w="1088136"/>
                    <a:gridCol w="2130552"/>
                    <a:gridCol w="2130552"/>
                    <a:gridCol w="2130552"/>
                    <a:gridCol w="2139696"/>
                    <a:gridCol w="1060704"/>
                  </a:tblGrid>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bl>
              </a:graphicData>
            </a:graphic>
          </p:graphicFrame>
        </mc:Fallback>
      </mc:AlternateContent>
      <p:sp>
        <p:nvSpPr>
          <p:cNvPr id="4" name="QC_6_AN.16_1#4e72d8d00.bracket?vop=1&amp;pid=88014d985&amp;color=0,0,0&amp;vpa=5&amp;vtp=1"/>
          <p:cNvSpPr/>
          <p:nvPr/>
        </p:nvSpPr>
        <p:spPr>
          <a:xfrm>
            <a:off x="2044637"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6_BD.15_3#4e72d8d00.choices?vop=1&amp;pid=88014d985&amp;color=0,0,0&amp;vtp=1&amp;bbb=1"/>
          <p:cNvSpPr/>
          <p:nvPr/>
        </p:nvSpPr>
        <p:spPr>
          <a:xfrm>
            <a:off x="722376" y="3856677"/>
            <a:ext cx="10753344" cy="405003"/>
          </a:xfrm>
          <a:prstGeom prst="rect">
            <a:avLst/>
          </a:prstGeom>
          <a:noFill/>
        </p:spPr>
        <p:txBody>
          <a:bodyPr wrap="none" lIns="0" tIns="0" rIns="0" bIns="0" rtlCol="0" anchor="t"/>
          <a:lstStyle/>
          <a:p>
            <a:pPr latinLnBrk="1">
              <a:lnSpc>
                <a:spcPts val="3600"/>
              </a:lnSpc>
              <a:tabLst>
                <a:tab pos="2757805" algn="l"/>
                <a:tab pos="5477510" algn="l"/>
                <a:tab pos="820991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B.1.5</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C.1.6</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17_1#4e72d8d00?vop=1&amp;vop=1&amp;pid=88014d985&amp;color=0,0,0&amp;vtp=1&amp;bt=1&amp;bbb=1"/>
              <p:cNvSpPr/>
              <p:nvPr/>
            </p:nvSpPr>
            <p:spPr>
              <a:xfrm>
                <a:off x="722376" y="972000"/>
                <a:ext cx="10753344" cy="18923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由题意可知,</a:t>
                </a:r>
                <a14:m>
                  <m:oMath xmlns:m="http://schemas.openxmlformats.org/officeDocument/2006/math">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因为回归直线</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过样本点中心</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.故选B.</a:t>
                </a:r>
                <a:endParaRPr lang="en-US" altLang="zh-CN" sz="2200" dirty="0"/>
              </a:p>
            </p:txBody>
          </p:sp>
        </mc:Choice>
        <mc:Fallback>
          <p:sp>
            <p:nvSpPr>
              <p:cNvPr id="2" name="QC_6_AS.17_1#4e72d8d00?vop=1&amp;vop=1&amp;pid=88014d985&amp;color=0,0,0&amp;vtp=1&amp;bt=1&amp;bbb=1"/>
              <p:cNvSpPr>
                <a:spLocks noRot="1" noChangeAspect="1" noMove="1" noResize="1" noEditPoints="1" noAdjustHandles="1" noChangeArrowheads="1" noChangeShapeType="1" noTextEdit="1"/>
              </p:cNvSpPr>
              <p:nvPr/>
            </p:nvSpPr>
            <p:spPr>
              <a:xfrm>
                <a:off x="722376" y="972000"/>
                <a:ext cx="10753344" cy="1892300"/>
              </a:xfrm>
              <a:prstGeom prst="rect">
                <a:avLst/>
              </a:prstGeom>
              <a:blipFill rotWithShape="1">
                <a:blip r:embed="rId1"/>
                <a:stretch>
                  <a:fillRect l="-4" t="-24"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18_1#2241e2957?vop=1&amp;pid=88014d985&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仿宋" panose="02010609060101010101" pitchFamily="34" charset="-122"/>
                    <a:ea typeface="仿宋" panose="02010609060101010101" pitchFamily="34" charset="-122"/>
                    <a:cs typeface="仿宋" panose="02010609060101010101" pitchFamily="34" charset="-120"/>
                  </a:rPr>
                  <a:t>［辽宁葫芦岛2025高二月考］</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春节将至，某商家统计了去年某商品的日营销费用</a:t>
                </a:r>
                <a14:m>
                  <m:oMath xmlns:m="http://schemas.openxmlformats.org/officeDocument/2006/math">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百元）</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与日销售量</a:t>
                </a:r>
                <a14:m>
                  <m:oMath xmlns:m="http://schemas.openxmlformats.org/officeDocument/2006/math">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（单位：百件），为今年的营销方案制定提供相关的数据参考，得到的数据如表：</a:t>
                </a:r>
                <a:endParaRPr lang="en-US" altLang="zh-CN" sz="2000" spc="-50" dirty="0"/>
              </a:p>
            </p:txBody>
          </p:sp>
        </mc:Choice>
        <mc:Fallback>
          <p:sp>
            <p:nvSpPr>
              <p:cNvPr id="2" name="QO_6_BD.18_1#2241e2957?vop=1&amp;pid=88014d985&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r="-898" b="-5257"/>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17" name="QO_6_BD.18_2#2241e2957?colgroup=14,2,5,5,5,5&amp;vop=1&amp;pid=88014d985&amp;color=0,0,0&amp;vtp=1&amp;bbb=1"/>
              <p:cNvGraphicFramePr>
                <a:graphicFrameLocks noGrp="1"/>
              </p:cNvGraphicFramePr>
              <p:nvPr/>
            </p:nvGraphicFramePr>
            <p:xfrm>
              <a:off x="722376" y="1961203"/>
              <a:ext cx="10698480" cy="852678"/>
            </p:xfrm>
            <a:graphic>
              <a:graphicData uri="http://schemas.openxmlformats.org/drawingml/2006/table">
                <a:tbl>
                  <a:tblPr/>
                  <a:tblGrid>
                    <a:gridCol w="3959352"/>
                    <a:gridCol w="740664"/>
                    <a:gridCol w="1499616"/>
                    <a:gridCol w="1499616"/>
                    <a:gridCol w="1499616"/>
                    <a:gridCol w="1499616"/>
                  </a:tblGrid>
                  <a:tr h="426339">
                    <a:tc>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日营销费用</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百元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日销售量</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百件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7" name="QO_6_BD.18_2#2241e2957?colgroup=14,2,5,5,5,5&amp;vop=1&amp;pid=88014d985&amp;color=0,0,0&amp;vtp=1&amp;bbb=1"/>
              <p:cNvGraphicFramePr>
                <a:graphicFrameLocks noGrp="1"/>
              </p:cNvGraphicFramePr>
              <p:nvPr/>
            </p:nvGraphicFramePr>
            <p:xfrm>
              <a:off x="722376" y="1961203"/>
              <a:ext cx="10698480" cy="852678"/>
            </p:xfrm>
            <a:graphic>
              <a:graphicData uri="http://schemas.openxmlformats.org/drawingml/2006/table">
                <a:tbl>
                  <a:tblPr/>
                  <a:tblGrid>
                    <a:gridCol w="3959352"/>
                    <a:gridCol w="740664"/>
                    <a:gridCol w="1499616"/>
                    <a:gridCol w="1499616"/>
                    <a:gridCol w="1499616"/>
                    <a:gridCol w="1499616"/>
                  </a:tblGrid>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mc:AlternateContent xmlns:mc="http://schemas.openxmlformats.org/markup-compatibility/2006">
        <mc:Choice xmlns:a14="http://schemas.microsoft.com/office/drawing/2010/main" Requires="a14">
          <p:sp>
            <p:nvSpPr>
              <p:cNvPr id="4" name="QO_6_BD.18_3#2241e2957?vop=1&amp;pid=88014d985&amp;color=0,0,0&amp;vtp=1&amp;bbb=1"/>
              <p:cNvSpPr/>
              <p:nvPr/>
            </p:nvSpPr>
            <p:spPr>
              <a:xfrm>
                <a:off x="722376" y="2951803"/>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线性相关.</a:t>
                </a:r>
                <a:endParaRPr lang="en-US" altLang="zh-CN" sz="2000" dirty="0"/>
              </a:p>
            </p:txBody>
          </p:sp>
        </mc:Choice>
        <mc:Fallback>
          <p:sp>
            <p:nvSpPr>
              <p:cNvPr id="4" name="QO_6_BD.18_3#2241e2957?vop=1&amp;pid=88014d985&amp;color=0,0,0&amp;vtp=1&amp;bbb=1"/>
              <p:cNvSpPr>
                <a:spLocks noRot="1" noChangeAspect="1" noMove="1" noResize="1" noEditPoints="1" noAdjustHandles="1" noChangeArrowheads="1" noChangeShapeType="1" noTextEdit="1"/>
              </p:cNvSpPr>
              <p:nvPr/>
            </p:nvSpPr>
            <p:spPr>
              <a:xfrm>
                <a:off x="722376" y="2951803"/>
                <a:ext cx="10753344" cy="408559"/>
              </a:xfrm>
              <a:prstGeom prst="rect">
                <a:avLst/>
              </a:prstGeom>
              <a:blipFill rotWithShape="1">
                <a:blip r:embed="rId3"/>
                <a:stretch>
                  <a:fillRect l="-4" t="-79" b="-1182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7_BD.19_1#ea959283b?vop=1&amp;pid=2241e2957&amp;color=0,0,0&amp;vtp=1&amp;bbb=1"/>
              <p:cNvSpPr/>
              <p:nvPr/>
            </p:nvSpPr>
            <p:spPr>
              <a:xfrm>
                <a:off x="722376" y="3417512"/>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（1）根据上表数据，求</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的回归直线方程；</a:t>
                </a:r>
                <a:endParaRPr lang="en-US" altLang="zh-CN" sz="2000" dirty="0"/>
              </a:p>
            </p:txBody>
          </p:sp>
        </mc:Choice>
        <mc:Fallback>
          <p:sp>
            <p:nvSpPr>
              <p:cNvPr id="5" name="QO_7_BD.19_1#ea959283b?vop=1&amp;pid=2241e2957&amp;color=0,0,0&amp;vtp=1&amp;bbb=1"/>
              <p:cNvSpPr>
                <a:spLocks noRot="1" noChangeAspect="1" noMove="1" noResize="1" noEditPoints="1" noAdjustHandles="1" noChangeArrowheads="1" noChangeShapeType="1" noTextEdit="1"/>
              </p:cNvSpPr>
              <p:nvPr/>
            </p:nvSpPr>
            <p:spPr>
              <a:xfrm>
                <a:off x="722376" y="3417512"/>
                <a:ext cx="10753344" cy="408559"/>
              </a:xfrm>
              <a:prstGeom prst="rect">
                <a:avLst/>
              </a:prstGeom>
              <a:blipFill rotWithShape="1">
                <a:blip r:embed="rId4"/>
                <a:stretch>
                  <a:fillRect l="-4" t="-141" b="-1176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O_7_AN.20_1#ea959283b?vop=1&amp;vop=1&amp;pid=2241e2957&amp;color=0,0,0&amp;vtp=1&amp;bbb=1"/>
              <p:cNvSpPr/>
              <p:nvPr/>
            </p:nvSpPr>
            <p:spPr>
              <a:xfrm>
                <a:off x="722376" y="3828102"/>
                <a:ext cx="10753344" cy="1910334"/>
              </a:xfrm>
              <a:prstGeom prst="rect">
                <a:avLst/>
              </a:prstGeom>
              <a:noFill/>
            </p:spPr>
            <p:txBody>
              <a:bodyPr wrap="none" lIns="0" tIns="0" rIns="0" bIns="0" rtlCol="0" anchor="t"/>
              <a:lstStyle/>
              <a:p>
                <a:pPr algn="l" latinLnBrk="1">
                  <a:lnSpc>
                    <a:spcPts val="3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【解】由题知</a:t>
                </a:r>
                <a14:m>
                  <m:oMath xmlns:m="http://schemas.openxmlformats.org/officeDocument/2006/math">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43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acc>
                      <m:acc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𝒃</m:t>
                        </m:r>
                      </m:e>
                    </m:acc>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num>
                      <m:den>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𝟐𝟗</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acc>
                      <m:acc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𝒂</m:t>
                        </m:r>
                      </m:e>
                    </m:acc>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𝟐𝟗</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𝟑𝟒</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关于</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的回归直线方程为</a:t>
                </a:r>
                <a14:m>
                  <m:oMath xmlns:m="http://schemas.openxmlformats.org/officeDocument/2006/math">
                    <m:acc>
                      <m:acc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acc>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𝟐𝟗</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𝟑𝟒</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6" name="QO_7_AN.20_1#ea959283b?vop=1&amp;vop=1&amp;pid=2241e2957&amp;color=0,0,0&amp;vtp=1&amp;bbb=1"/>
              <p:cNvSpPr>
                <a:spLocks noRot="1" noChangeAspect="1" noMove="1" noResize="1" noEditPoints="1" noAdjustHandles="1" noChangeArrowheads="1" noChangeShapeType="1" noTextEdit="1"/>
              </p:cNvSpPr>
              <p:nvPr/>
            </p:nvSpPr>
            <p:spPr>
              <a:xfrm>
                <a:off x="722376" y="3828102"/>
                <a:ext cx="10753344" cy="1910334"/>
              </a:xfrm>
              <a:prstGeom prst="rect">
                <a:avLst/>
              </a:prstGeom>
              <a:blipFill rotWithShape="1">
                <a:blip r:embed="rId5"/>
                <a:stretch>
                  <a:fillRect l="-4" t="-17" b="-236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Effect transition="in" filter="fade">
                                      <p:cBhvr>
                                        <p:cTn id="13" dur="500"/>
                                        <p:tgtEl>
                                          <p:spTgt spid="6">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xEl>
                                              <p:pRg st="2" end="2"/>
                                            </p:txEl>
                                          </p:spTgt>
                                        </p:tgtEl>
                                        <p:attrNameLst>
                                          <p:attrName>style.visibility</p:attrName>
                                        </p:attrNameLst>
                                      </p:cBhvr>
                                      <p:to>
                                        <p:strVal val="visible"/>
                                      </p:to>
                                    </p:set>
                                    <p:animEffect transition="in" filter="fade">
                                      <p:cBhvr>
                                        <p:cTn id="16" dur="500"/>
                                        <p:tgtEl>
                                          <p:spTgt spid="6">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Effect transition="in" filter="fade">
                                      <p:cBhvr>
                                        <p:cTn id="19"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7_BD.21_1#5e466a207?vop=1&amp;pid=2241e2957&amp;color=0,0,0&amp;vtp=1&amp;bt=1&amp;bbb=1&amp;hb=1"/>
              <p:cNvSpPr/>
              <p:nvPr/>
            </p:nvSpPr>
            <p:spPr>
              <a:xfrm>
                <a:off x="722376" y="972000"/>
                <a:ext cx="10753344" cy="24130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（2）请利用（1）中的回归直线方程，试估计当今年的日营销费用为1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000元时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，日销售量为多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少百件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参考公式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：回归直线</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acc>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的斜率和截距的最小二乘估计公式分别为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8000"/>
                  </a:lnSpc>
                </a:pP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num>
                      <m:den>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bSup>
                          <m:sSubSupPr>
                            <m:ctrlPr>
                              <a:rPr lang="en-US" altLang="zh-CN" sz="2000" b="0" i="1">
                                <a:solidFill>
                                  <a:srgbClr val="000000"/>
                                </a:solidFill>
                                <a:latin typeface="Cambria Math" panose="02040503050406030204" pitchFamily="18" charset="0"/>
                              </a:rPr>
                            </m:ctrlPr>
                          </m:sSub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7_BD.21_1#5e466a207?vop=1&amp;pid=2241e2957&amp;color=0,0,0&amp;vtp=1&amp;bt=1&amp;bbb=1&amp;hb=1"/>
              <p:cNvSpPr>
                <a:spLocks noRot="1" noChangeAspect="1" noMove="1" noResize="1" noEditPoints="1" noAdjustHandles="1" noChangeArrowheads="1" noChangeShapeType="1" noTextEdit="1"/>
              </p:cNvSpPr>
              <p:nvPr/>
            </p:nvSpPr>
            <p:spPr>
              <a:xfrm>
                <a:off x="722376" y="972000"/>
                <a:ext cx="10753344" cy="2413000"/>
              </a:xfrm>
              <a:prstGeom prst="rect">
                <a:avLst/>
              </a:prstGeom>
              <a:blipFill rotWithShape="1">
                <a:blip r:embed="rId1"/>
                <a:stretch>
                  <a:fillRect l="-4" t="-19" r="-461" b="1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7_AN.22_1#5e466a207?vop=1&amp;vop=1&amp;pid=2241e2957&amp;color=0,0,0&amp;vtp=1&amp;bbb=1&amp;hb=1"/>
              <p:cNvSpPr/>
              <p:nvPr/>
            </p:nvSpPr>
            <p:spPr>
              <a:xfrm>
                <a:off x="722376" y="3380428"/>
                <a:ext cx="10753344" cy="1300353"/>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【解】由（1）知</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关于</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的回归直线方程为</a:t>
                </a:r>
                <a14:m>
                  <m:oMath xmlns:m="http://schemas.openxmlformats.org/officeDocument/2006/math">
                    <m:acc>
                      <m:acc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acc>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𝟐𝟗</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𝟑𝟒</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,将</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代入</a:t>
                </a:r>
                <a14:m>
                  <m:oMath xmlns:m="http://schemas.openxmlformats.org/officeDocument/2006/math">
                    <m:acc>
                      <m:acc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acc>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𝟐𝟗</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𝟑𝟒</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得</a:t>
                </a:r>
                <a14:m>
                  <m:oMath xmlns:m="http://schemas.openxmlformats.org/officeDocument/2006/math">
                    <m:acc>
                      <m:acc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acc>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𝟐𝟗</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𝟐𝟒</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故当今年的日营销费用为</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000元时,日销售量约为3.24百件.</a:t>
                </a:r>
                <a:endParaRPr lang="en-US" altLang="zh-CN" sz="2000" dirty="0"/>
              </a:p>
            </p:txBody>
          </p:sp>
        </mc:Choice>
        <mc:Fallback>
          <p:sp>
            <p:nvSpPr>
              <p:cNvPr id="3" name="QO_7_AN.22_1#5e466a207?vop=1&amp;vop=1&amp;pid=2241e2957&amp;color=0,0,0&amp;vtp=1&amp;bbb=1&amp;hb=1"/>
              <p:cNvSpPr>
                <a:spLocks noRot="1" noChangeAspect="1" noMove="1" noResize="1" noEditPoints="1" noAdjustHandles="1" noChangeArrowheads="1" noChangeShapeType="1" noTextEdit="1"/>
              </p:cNvSpPr>
              <p:nvPr/>
            </p:nvSpPr>
            <p:spPr>
              <a:xfrm>
                <a:off x="722376" y="3380428"/>
                <a:ext cx="10753344" cy="1300353"/>
              </a:xfrm>
              <a:prstGeom prst="rect">
                <a:avLst/>
              </a:prstGeom>
              <a:blipFill rotWithShape="1">
                <a:blip r:embed="rId2"/>
                <a:stretch>
                  <a:fillRect l="-4" t="-25" b="-350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EX.23_1#2241e2957?vop=1&amp;vop=1&amp;pid=88014d985&amp;color=0,0,0&amp;vtp=1&amp;bt=1&amp;bbb=1"/>
              <p:cNvSpPr/>
              <p:nvPr/>
            </p:nvSpPr>
            <p:spPr>
              <a:xfrm>
                <a:off x="722376" y="969264"/>
                <a:ext cx="10753344" cy="4582922"/>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规律方法</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求回归直线方程的一般步骤</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1）收集样本数据,设为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2）作出散点图,确定</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具有线性相关关系．</a:t>
                </a:r>
                <a:endParaRPr lang="en-US" altLang="zh-CN" sz="2000" dirty="0"/>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3）计算</a:t>
                </a:r>
                <a14:m>
                  <m:oMath xmlns:m="http://schemas.openxmlformats.org/officeDocument/2006/math">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bSup>
                      <m:sSubSupPr>
                        <m:ctrlPr>
                          <a:rPr lang="en-US" altLang="zh-CN" sz="2000" b="0" i="1">
                            <a:solidFill>
                              <a:srgbClr val="000000"/>
                            </a:solidFill>
                            <a:latin typeface="Cambria Math" panose="02040503050406030204" pitchFamily="18" charset="0"/>
                          </a:rPr>
                        </m:ctrlPr>
                      </m:sSub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1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4）代入公式计算</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acc>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,公式为</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eqArr>
                          <m:eqArr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eqAr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&amp;</m:t>
                            </m:r>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lim>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acc>
                              </m:lim>
                            </m:limUp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li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ˉ</m:t>
                                    </m:r>
                                  </m:lim>
                                </m:limUpp>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li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ˉ</m:t>
                                    </m:r>
                                  </m:lim>
                                </m:limUpp>
                              </m:num>
                              <m:den>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bSup>
                                  <m:sSubSupPr>
                                    <m:ctrlPr>
                                      <a:rPr lang="en-US" altLang="zh-CN" sz="2000" b="0" i="1">
                                        <a:solidFill>
                                          <a:srgbClr val="000000"/>
                                        </a:solidFill>
                                        <a:latin typeface="Cambria Math" panose="02040503050406030204" pitchFamily="18" charset="0"/>
                                      </a:rPr>
                                    </m:ctrlPr>
                                  </m:sSub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li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ˉ</m:t>
                                        </m:r>
                                      </m:lim>
                                    </m:limUpp>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&amp;</m:t>
                            </m:r>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lim>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acc>
                              </m:lim>
                            </m:limUp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lim>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acc>
                              </m:lim>
                            </m:limUpp>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eqAr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5）写出回归直线方程</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acc>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6_EX.23_1#2241e2957?vop=1&amp;vop=1&amp;pid=88014d985&amp;color=0,0,0&amp;vtp=1&amp;bt=1&amp;bbb=1"/>
              <p:cNvSpPr>
                <a:spLocks noRot="1" noChangeAspect="1" noMove="1" noResize="1" noEditPoints="1" noAdjustHandles="1" noChangeArrowheads="1" noChangeShapeType="1" noTextEdit="1"/>
              </p:cNvSpPr>
              <p:nvPr/>
            </p:nvSpPr>
            <p:spPr>
              <a:xfrm>
                <a:off x="722376" y="969264"/>
                <a:ext cx="10753344" cy="4582922"/>
              </a:xfrm>
              <a:prstGeom prst="rect">
                <a:avLst/>
              </a:prstGeom>
              <a:blipFill rotWithShape="1">
                <a:blip r:embed="rId1"/>
                <a:stretch>
                  <a:fillRect l="-4" t="-6" b="-114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24_1#277f6a5e1?vop=1&amp;pid=fe580619d&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7.某种产品的广告支出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（万元）与销售额</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（万元）之间具有线性相关关系，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部分数据如表所示,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的回归直线方程为</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，则当广告支出为5万元时，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误差为(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24_1#277f6a5e1?vop=1&amp;pid=fe580619d&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r="-779" b="-538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20" name="QC_6_BD.24_2#277f6a5e1?colgroup=3,6,6,6,6,6&amp;vop=1&amp;pid=fe580619d&amp;color=0,0,0&amp;vtp=1&amp;bbb=1"/>
              <p:cNvGraphicFramePr>
                <a:graphicFrameLocks noGrp="1"/>
              </p:cNvGraphicFramePr>
              <p:nvPr/>
            </p:nvGraphicFramePr>
            <p:xfrm>
              <a:off x="722376" y="1951677"/>
              <a:ext cx="10671048" cy="852678"/>
            </p:xfrm>
            <a:graphic>
              <a:graphicData uri="http://schemas.openxmlformats.org/drawingml/2006/table">
                <a:tbl>
                  <a:tblPr/>
                  <a:tblGrid>
                    <a:gridCol w="1069848"/>
                    <a:gridCol w="1920240"/>
                    <a:gridCol w="1920240"/>
                    <a:gridCol w="1920240"/>
                    <a:gridCol w="1920240"/>
                    <a:gridCol w="1920240"/>
                  </a:tblGrid>
                  <a:tr h="426339">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0" name="QC_6_BD.24_2#277f6a5e1?colgroup=3,6,6,6,6,6&amp;vop=1&amp;pid=fe580619d&amp;color=0,0,0&amp;vtp=1&amp;bbb=1"/>
              <p:cNvGraphicFramePr>
                <a:graphicFrameLocks noGrp="1"/>
              </p:cNvGraphicFramePr>
              <p:nvPr/>
            </p:nvGraphicFramePr>
            <p:xfrm>
              <a:off x="722376" y="1951677"/>
              <a:ext cx="10671048" cy="852678"/>
            </p:xfrm>
            <a:graphic>
              <a:graphicData uri="http://schemas.openxmlformats.org/drawingml/2006/table">
                <a:tbl>
                  <a:tblPr/>
                  <a:tblGrid>
                    <a:gridCol w="1069848"/>
                    <a:gridCol w="1920240"/>
                    <a:gridCol w="1920240"/>
                    <a:gridCol w="1920240"/>
                    <a:gridCol w="1920240"/>
                    <a:gridCol w="1920240"/>
                  </a:tblGrid>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6_AN.25_1#277f6a5e1.bracket?vop=1&amp;pid=fe580619d&amp;color=0,0,0&amp;vpa=6&amp;vtp=1"/>
          <p:cNvSpPr/>
          <p:nvPr/>
        </p:nvSpPr>
        <p:spPr>
          <a:xfrm>
            <a:off x="9193467"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5" name="QC_6_BD.24_3#277f6a5e1.choices?vop=1&amp;pid=fe580619d&amp;color=0,0,0&amp;vtp=1&amp;bbb=1"/>
          <p:cNvSpPr/>
          <p:nvPr/>
        </p:nvSpPr>
        <p:spPr>
          <a:xfrm>
            <a:off x="722376" y="2942277"/>
            <a:ext cx="10753344" cy="405003"/>
          </a:xfrm>
          <a:prstGeom prst="rect">
            <a:avLst/>
          </a:prstGeom>
          <a:noFill/>
        </p:spPr>
        <p:txBody>
          <a:bodyPr wrap="none" lIns="0" tIns="0" rIns="0" bIns="0" rtlCol="0" anchor="t"/>
          <a:lstStyle/>
          <a:p>
            <a:pPr latinLnBrk="1">
              <a:lnSpc>
                <a:spcPts val="3600"/>
              </a:lnSpc>
              <a:tabLst>
                <a:tab pos="2757805" algn="l"/>
                <a:tab pos="5477510" algn="l"/>
                <a:tab pos="820991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10万元</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20万元</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30万元</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.40万元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3b6e9c7f2.fixed?pid=213873a24&amp;color=100,146,38&amp;vtp=1&amp;bbb=1"/>
          <p:cNvSpPr/>
          <p:nvPr/>
        </p:nvSpPr>
        <p:spPr>
          <a:xfrm>
            <a:off x="5056632" y="950976"/>
            <a:ext cx="2093976" cy="1197864"/>
          </a:xfrm>
          <a:prstGeom prst="rect">
            <a:avLst/>
          </a:prstGeom>
          <a:noFill/>
        </p:spPr>
        <p:txBody>
          <a:bodyPr wrap="none" lIns="0" tIns="0" rIns="0" bIns="0" rtlCol="0" anchor="ctr"/>
          <a:lstStyle/>
          <a:p>
            <a:pPr algn="ctr" latinLnBrk="1">
              <a:lnSpc>
                <a:spcPts val="89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4.3</a:t>
            </a:r>
            <a:endParaRPr lang="en-US" altLang="zh-CN" sz="7200" dirty="0"/>
          </a:p>
        </p:txBody>
      </p:sp>
      <p:sp>
        <p:nvSpPr>
          <p:cNvPr id="3" name="C_2#3b6e9c7f2.fixed?pid=213873a24&amp;color=255,255,255&amp;vtp=1&amp;bbb=1"/>
          <p:cNvSpPr/>
          <p:nvPr/>
        </p:nvSpPr>
        <p:spPr>
          <a:xfrm>
            <a:off x="0" y="3712464"/>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4.3</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统计模型</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26_1#277f6a5e1?vop=1&amp;vop=1&amp;pid=fe580619d&amp;color=0,0,0&amp;vtp=1&amp;bt=1&amp;bbb=1"/>
              <p:cNvSpPr/>
              <p:nvPr/>
            </p:nvSpPr>
            <p:spPr>
              <a:xfrm>
                <a:off x="722376" y="972000"/>
                <a:ext cx="10753344" cy="13388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的回归直线方程为</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由表格知当广告支出为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5万元时,销售额为60万元,所以误差为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万元.故选A.</a:t>
                </a:r>
                <a:endParaRPr lang="en-US" altLang="zh-CN" sz="2200" dirty="0"/>
              </a:p>
            </p:txBody>
          </p:sp>
        </mc:Choice>
        <mc:Fallback>
          <p:sp>
            <p:nvSpPr>
              <p:cNvPr id="2" name="QC_6_AS.26_1#277f6a5e1?vop=1&amp;vop=1&amp;pid=fe580619d&amp;color=0,0,0&amp;vtp=1&amp;bt=1&amp;bbb=1"/>
              <p:cNvSpPr>
                <a:spLocks noRot="1" noChangeAspect="1" noMove="1" noResize="1" noEditPoints="1" noAdjustHandles="1" noChangeArrowheads="1" noChangeShapeType="1" noTextEdit="1"/>
              </p:cNvSpPr>
              <p:nvPr/>
            </p:nvSpPr>
            <p:spPr>
              <a:xfrm>
                <a:off x="722376" y="972000"/>
                <a:ext cx="10753344" cy="1338834"/>
              </a:xfrm>
              <a:prstGeom prst="rect">
                <a:avLst/>
              </a:prstGeom>
              <a:blipFill rotWithShape="1">
                <a:blip r:embed="rId1"/>
                <a:stretch>
                  <a:fillRect l="-4" t="-34" b="-336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7_1#579cd4d60?vop=1&amp;pid=fe580619d&amp;color=0,0,0&amp;vtp=1&amp;bt=1&amp;bbb=1"/>
          <p:cNvSpPr/>
          <p:nvPr/>
        </p:nvSpPr>
        <p:spPr>
          <a:xfrm>
            <a:off x="722376" y="969264"/>
            <a:ext cx="10925175"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［江西景德镇2025高二期中］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关于回归直线方程的分析，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下列选项正确的是(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8_1#579cd4d60.bracket?vop=1&amp;pid=fe580619d&amp;color=0,0,0&amp;vpa=7&amp;vtp=1&amp;bbb=1"/>
          <p:cNvSpPr/>
          <p:nvPr/>
        </p:nvSpPr>
        <p:spPr>
          <a:xfrm>
            <a:off x="10531539" y="969264"/>
            <a:ext cx="7493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p>
        </p:txBody>
      </p:sp>
      <mc:AlternateContent xmlns:mc="http://schemas.openxmlformats.org/markup-compatibility/2006">
        <mc:Choice xmlns:a14="http://schemas.microsoft.com/office/drawing/2010/main" Requires="a14">
          <p:sp>
            <p:nvSpPr>
              <p:cNvPr id="4" name="QC_6_BD.27_2#579cd4d60.choices?vop=1&amp;pid=fe580619d&amp;color=0,0,0&amp;vtp=1&amp;bbb=1&amp;hb=1"/>
              <p:cNvSpPr/>
              <p:nvPr/>
            </p:nvSpPr>
            <p:spPr>
              <a:xfrm>
                <a:off x="722376" y="1384300"/>
                <a:ext cx="10753344" cy="2278634"/>
              </a:xfrm>
              <a:prstGeom prst="rect">
                <a:avLst/>
              </a:prstGeom>
              <a:noFill/>
            </p:spPr>
            <p:txBody>
              <a:bodyPr wrap="none" lIns="0" tIns="0" rIns="0" bIns="0" rtlCol="0" anchor="t"/>
              <a:lstStyle/>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A.相关系数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与回归系数</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的符号相同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.回归直线一定经过样本点的中心</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.回归直线方程中的</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越大，则两个变量的相关性越强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.若相关系数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满足</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，则说明两个变量的线性相关性足够强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，适合用回归直线方程进行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预测</a:t>
                </a:r>
                <a:endParaRPr lang="en-US" altLang="zh-CN" sz="2000" dirty="0"/>
              </a:p>
            </p:txBody>
          </p:sp>
        </mc:Choice>
        <mc:Fallback>
          <p:sp>
            <p:nvSpPr>
              <p:cNvPr id="4" name="QC_6_BD.27_2#579cd4d60.choices?vop=1&amp;pid=fe580619d&amp;color=0,0,0&amp;vtp=1&amp;bbb=1&amp;hb=1"/>
              <p:cNvSpPr>
                <a:spLocks noRot="1" noChangeAspect="1" noMove="1" noResize="1" noEditPoints="1" noAdjustHandles="1" noChangeArrowheads="1" noChangeShapeType="1" noTextEdit="1"/>
              </p:cNvSpPr>
              <p:nvPr/>
            </p:nvSpPr>
            <p:spPr>
              <a:xfrm>
                <a:off x="722376" y="1384300"/>
                <a:ext cx="10753344" cy="2278634"/>
              </a:xfrm>
              <a:prstGeom prst="rect">
                <a:avLst/>
              </a:prstGeom>
              <a:blipFill rotWithShape="1">
                <a:blip r:embed="rId1"/>
                <a:stretch>
                  <a:fillRect l="-4" b="-199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29_1#579cd4d60?vop=1&amp;vop=1&amp;pid=fe580619d&amp;color=0,0,0&amp;vtp=1&amp;bt=1&amp;bbb=1&amp;hb=1"/>
              <p:cNvSpPr/>
              <p:nvPr/>
            </p:nvSpPr>
            <p:spPr>
              <a:xfrm>
                <a:off x="722376" y="969264"/>
                <a:ext cx="10753344" cy="3389122"/>
              </a:xfrm>
              <a:prstGeom prst="rect">
                <a:avLst/>
              </a:prstGeom>
              <a:noFill/>
            </p:spPr>
            <p:txBody>
              <a:bodyPr wrap="none" lIns="0" tIns="0" rIns="0" bIns="0" rtlCol="0" anchor="t"/>
              <a:lstStyle/>
              <a:p>
                <a:pPr algn="l" latinLnBrk="1">
                  <a:lnSpc>
                    <a:spcPts val="9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对于选项A,相关系数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的计算公式为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ad>
                          <m:radPr>
                            <m:degHide m:val="on"/>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radPr>
                          <m:deg/>
                          <m:e>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e>
                        </m:rad>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,回归系数</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的计算公式为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8000"/>
                  </a:lnSpc>
                </a:pP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,在这两个公式中,分子均为</a:t>
                </a:r>
                <a14:m>
                  <m:oMath xmlns:m="http://schemas.openxmlformats.org/officeDocument/2006/math">
                    <m:limLow>
                      <m:limLow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200" b="0">
                                <a:solidFill>
                                  <a:srgbClr val="000000"/>
                                </a:solidFill>
                                <a:latin typeface="Cambria Math" panose="02040503050406030204" pitchFamily="18" charset="0"/>
                              </a:rPr>
                              <m:t>𝑛</m:t>
                            </m:r>
                          </m:lim>
                        </m:limUpp>
                      </m:e>
                      <m:lim>
                        <m:r>
                          <a:rPr lang="en-US" altLang="zh-CN" sz="2200" b="0">
                            <a:solidFill>
                              <a:srgbClr val="000000"/>
                            </a:solidFill>
                            <a:latin typeface="Cambria Math" panose="02040503050406030204" pitchFamily="18" charset="0"/>
                          </a:rPr>
                          <m:t>𝑖</m:t>
                        </m:r>
                        <m:r>
                          <a:rPr lang="en-US" altLang="zh-CN" sz="2200" b="0">
                            <a:solidFill>
                              <a:srgbClr val="000000"/>
                            </a:solidFill>
                            <a:latin typeface="Cambria Math" panose="02040503050406030204" pitchFamily="18" charset="0"/>
                          </a:rPr>
                          <m:t>=</m:t>
                        </m:r>
                        <m:r>
                          <a:rPr lang="en-US" altLang="zh-CN" sz="2200" b="0">
                            <a:solidFill>
                              <a:srgbClr val="000000"/>
                            </a:solidFill>
                            <a:latin typeface="Cambria Math" panose="02040503050406030204" pitchFamily="18" charset="0"/>
                          </a:rPr>
                          <m:t>1</m:t>
                        </m:r>
                      </m:lim>
                    </m:limLow>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,分母均为正数,所以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的符号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14:m>
                  <m:oMath xmlns:m="http://schemas.openxmlformats.org/officeDocument/2006/math">
                    <m:limLow>
                      <m:limLow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200" b="0">
                                <a:solidFill>
                                  <a:srgbClr val="000000"/>
                                </a:solidFill>
                                <a:latin typeface="Cambria Math" panose="02040503050406030204" pitchFamily="18" charset="0"/>
                              </a:rPr>
                              <m:t>𝑛</m:t>
                            </m:r>
                          </m:lim>
                        </m:limUpp>
                      </m:e>
                      <m:lim>
                        <m:r>
                          <a:rPr lang="en-US" altLang="zh-CN" sz="2200" b="0">
                            <a:solidFill>
                              <a:srgbClr val="000000"/>
                            </a:solidFill>
                            <a:latin typeface="Cambria Math" panose="02040503050406030204" pitchFamily="18" charset="0"/>
                          </a:rPr>
                          <m:t>𝑖</m:t>
                        </m:r>
                        <m:r>
                          <a:rPr lang="en-US" altLang="zh-CN" sz="2200" b="0">
                            <a:solidFill>
                              <a:srgbClr val="000000"/>
                            </a:solidFill>
                            <a:latin typeface="Cambria Math" panose="02040503050406030204" pitchFamily="18" charset="0"/>
                          </a:rPr>
                          <m:t>=</m:t>
                        </m:r>
                        <m:r>
                          <a:rPr lang="en-US" altLang="zh-CN" sz="2200" b="0">
                            <a:solidFill>
                              <a:srgbClr val="000000"/>
                            </a:solidFill>
                            <a:latin typeface="Cambria Math" panose="02040503050406030204" pitchFamily="18" charset="0"/>
                          </a:rPr>
                          <m:t>1</m:t>
                        </m:r>
                      </m:lim>
                    </m:limLow>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决定,二者符号相同,选项A正确.</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对于选项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B,对于回归直线方程</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acc>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,回归直线一定经过样本点中心</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,选项B正确.</a:t>
                </a:r>
                <a:endParaRPr lang="en-US" altLang="zh-CN" sz="2200" dirty="0"/>
              </a:p>
            </p:txBody>
          </p:sp>
        </mc:Choice>
        <mc:Fallback>
          <p:sp>
            <p:nvSpPr>
              <p:cNvPr id="2" name="QC_6_AS.29_1#579cd4d60?vop=1&amp;vop=1&amp;pid=fe580619d&amp;color=0,0,0&amp;vtp=1&amp;bt=1&amp;bbb=1&amp;hb=1"/>
              <p:cNvSpPr>
                <a:spLocks noRot="1" noChangeAspect="1" noMove="1" noResize="1" noEditPoints="1" noAdjustHandles="1" noChangeArrowheads="1" noChangeShapeType="1" noTextEdit="1"/>
              </p:cNvSpPr>
              <p:nvPr/>
            </p:nvSpPr>
            <p:spPr>
              <a:xfrm>
                <a:off x="722376" y="969264"/>
                <a:ext cx="10753344" cy="3389122"/>
              </a:xfrm>
              <a:prstGeom prst="rect">
                <a:avLst/>
              </a:prstGeom>
              <a:blipFill rotWithShape="1">
                <a:blip r:embed="rId1"/>
                <a:stretch>
                  <a:fillRect l="-4" t="-7" b="-154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29_2#579cd4d60?vop=1&amp;vop=1&amp;pid=fe580619d&amp;color=0,0,0&amp;mp=1&amp;vtp=1&amp;bt=1&amp;bbb=1&amp;hb=1"/>
              <p:cNvSpPr/>
              <p:nvPr/>
            </p:nvSpPr>
            <p:spPr>
              <a:xfrm>
                <a:off x="722376" y="972000"/>
                <a:ext cx="10753344" cy="2723134"/>
              </a:xfrm>
              <a:prstGeom prst="rect">
                <a:avLst/>
              </a:prstGeom>
              <a:noFill/>
            </p:spPr>
            <p:txBody>
              <a:bodyPr wrap="none" lIns="0" tIns="0" rIns="0" bIns="0" rtlCol="0" anchor="t"/>
              <a:lstStyle/>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对于选项C,回归直线方程中的</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表示回归直线的斜率,它反映的是一个变量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每变化一个单位时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一个变量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的平均变化量;而变量的相关性强弱是由相关系数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来衡量的,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越接近1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,两个变量的相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关性越强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的大小与两个变量的相关性强弱无关,选项C错误.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对于选项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D,相关系数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的绝对值</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越接近1,表明两个变量的线性相关性越强,当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95</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常接近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1,说明两个变量的线性相关性足够强,此时适合用回归直线方程进行预测，选项D正确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ABD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AS.29_2#579cd4d60?vop=1&amp;vop=1&amp;pid=fe580619d&amp;color=0,0,0&amp;mp=1&amp;vtp=1&amp;bt=1&amp;bbb=1&amp;hb=1"/>
              <p:cNvSpPr>
                <a:spLocks noRot="1" noChangeAspect="1" noMove="1" noResize="1" noEditPoints="1" noAdjustHandles="1" noChangeArrowheads="1" noChangeShapeType="1" noTextEdit="1"/>
              </p:cNvSpPr>
              <p:nvPr/>
            </p:nvSpPr>
            <p:spPr>
              <a:xfrm>
                <a:off x="722376" y="972000"/>
                <a:ext cx="10753344" cy="2723134"/>
              </a:xfrm>
              <a:prstGeom prst="rect">
                <a:avLst/>
              </a:prstGeom>
              <a:blipFill rotWithShape="1">
                <a:blip r:embed="rId1"/>
                <a:stretch>
                  <a:fillRect l="-4" t="-17" r="-567" b="-16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30_1#6023fd742?vop=1&amp;pid=fe580619d&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［辽宁县域重点高中2025高二联考］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某课外实验小组通过实验统计了某种子的发芽率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与土壤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的湿度</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的相关数据如表：</a:t>
                </a:r>
                <a:endParaRPr lang="en-US" altLang="zh-CN" sz="2000" dirty="0"/>
              </a:p>
            </p:txBody>
          </p:sp>
        </mc:Choice>
        <mc:Fallback>
          <p:sp>
            <p:nvSpPr>
              <p:cNvPr id="2" name="QO_6_BD.30_1#6023fd742?vop=1&amp;pid=fe580619d&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r="-1057" b="-5257"/>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25" name="QO_6_BD.30_2#6023fd742?colgroup=3,6,6,6,6,6&amp;vop=1&amp;pid=fe580619d&amp;color=0,0,0&amp;vtp=1&amp;bbb=1"/>
              <p:cNvGraphicFramePr>
                <a:graphicFrameLocks noGrp="1"/>
              </p:cNvGraphicFramePr>
              <p:nvPr/>
            </p:nvGraphicFramePr>
            <p:xfrm>
              <a:off x="722376" y="1961203"/>
              <a:ext cx="10671048" cy="852678"/>
            </p:xfrm>
            <a:graphic>
              <a:graphicData uri="http://schemas.openxmlformats.org/drawingml/2006/table">
                <a:tbl>
                  <a:tblPr/>
                  <a:tblGrid>
                    <a:gridCol w="1069848"/>
                    <a:gridCol w="1920240"/>
                    <a:gridCol w="1920240"/>
                    <a:gridCol w="1920240"/>
                    <a:gridCol w="1920240"/>
                    <a:gridCol w="1920240"/>
                  </a:tblGrid>
                  <a:tr h="426339">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5" name="QO_6_BD.30_2#6023fd742?colgroup=3,6,6,6,6,6&amp;vop=1&amp;pid=fe580619d&amp;color=0,0,0&amp;vtp=1&amp;bbb=1"/>
              <p:cNvGraphicFramePr>
                <a:graphicFrameLocks noGrp="1"/>
              </p:cNvGraphicFramePr>
              <p:nvPr/>
            </p:nvGraphicFramePr>
            <p:xfrm>
              <a:off x="722376" y="1961203"/>
              <a:ext cx="10671048" cy="852678"/>
            </p:xfrm>
            <a:graphic>
              <a:graphicData uri="http://schemas.openxmlformats.org/drawingml/2006/table">
                <a:tbl>
                  <a:tblPr/>
                  <a:tblGrid>
                    <a:gridCol w="1069848"/>
                    <a:gridCol w="1920240"/>
                    <a:gridCol w="1920240"/>
                    <a:gridCol w="1920240"/>
                    <a:gridCol w="1920240"/>
                    <a:gridCol w="1920240"/>
                  </a:tblGrid>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mc:AlternateContent xmlns:mc="http://schemas.openxmlformats.org/markup-compatibility/2006">
        <mc:Choice xmlns:a14="http://schemas.microsoft.com/office/drawing/2010/main" Requires="a14">
          <p:sp>
            <p:nvSpPr>
              <p:cNvPr id="4" name="QO_7_BD.31_1#b3dfbafc5?vop=1&amp;pid=6023fd742&amp;color=0,0,0&amp;vtp=1&amp;bbb=1"/>
              <p:cNvSpPr/>
              <p:nvPr/>
            </p:nvSpPr>
            <p:spPr>
              <a:xfrm>
                <a:off x="722376" y="2951803"/>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（1）求</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的相关系数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精确到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001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，并判断它们是否具有较强的线性相关关系；</a:t>
                </a:r>
                <a:endParaRPr lang="en-US" altLang="zh-CN" sz="2000" dirty="0"/>
              </a:p>
            </p:txBody>
          </p:sp>
        </mc:Choice>
        <mc:Fallback>
          <p:sp>
            <p:nvSpPr>
              <p:cNvPr id="4" name="QO_7_BD.31_1#b3dfbafc5?vop=1&amp;pid=6023fd742&amp;color=0,0,0&amp;vtp=1&amp;bbb=1"/>
              <p:cNvSpPr>
                <a:spLocks noRot="1" noChangeAspect="1" noMove="1" noResize="1" noEditPoints="1" noAdjustHandles="1" noChangeArrowheads="1" noChangeShapeType="1" noTextEdit="1"/>
              </p:cNvSpPr>
              <p:nvPr/>
            </p:nvSpPr>
            <p:spPr>
              <a:xfrm>
                <a:off x="722376" y="2951803"/>
                <a:ext cx="10753344" cy="408559"/>
              </a:xfrm>
              <a:prstGeom prst="rect">
                <a:avLst/>
              </a:prstGeom>
              <a:blipFill rotWithShape="1">
                <a:blip r:embed="rId3"/>
                <a:stretch>
                  <a:fillRect l="-4" t="-79" b="-1182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7_AN.32_1#b3dfbafc5?vop=1&amp;vop=1&amp;pid=6023fd742&amp;color=0,0,0&amp;vtp=1&amp;bbb=1&amp;hb=1"/>
              <p:cNvSpPr/>
              <p:nvPr/>
            </p:nvSpPr>
            <p:spPr>
              <a:xfrm>
                <a:off x="722376" y="3370903"/>
                <a:ext cx="10753344" cy="1897634"/>
              </a:xfrm>
              <a:prstGeom prst="rect">
                <a:avLst/>
              </a:prstGeom>
              <a:noFill/>
            </p:spPr>
            <p:txBody>
              <a:bodyPr wrap="none" lIns="0" tIns="0" rIns="0" bIns="0" rtlCol="0" anchor="t"/>
              <a:lstStyle/>
              <a:p>
                <a:pPr algn="l" latinLnBrk="1">
                  <a:lnSpc>
                    <a:spcPts val="3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【解】由题意得，</a:t>
                </a:r>
                <a14:m>
                  <m:oMath xmlns:m="http://schemas.openxmlformats.org/officeDocument/2006/math">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𝟓𝟎</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14:m>
                  <m:oMath xmlns:m="http://schemas.openxmlformats.org/officeDocument/2006/math">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𝟓𝟔</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𝟕𝟐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𝟔𝟓</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40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关于</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的相关系数</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𝟏𝟔</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𝟔𝟔𝟎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𝟔𝟓</m:t>
                        </m:r>
                      </m:num>
                      <m:den>
                        <m:rad>
                          <m:radPr>
                            <m:degHide m:val="on"/>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radPr>
                          <m:deg/>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𝟐𝟓𝟎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𝟔𝟖𝟎</m:t>
                            </m:r>
                          </m:e>
                        </m:rad>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𝟒𝟏𝟎</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𝟒𝟏𝟐</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𝟗𝟗𝟓</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具有较强的线性相关关系.</a:t>
                </a:r>
                <a:endParaRPr lang="en-US" altLang="zh-CN" sz="2000" dirty="0"/>
              </a:p>
            </p:txBody>
          </p:sp>
        </mc:Choice>
        <mc:Fallback>
          <p:sp>
            <p:nvSpPr>
              <p:cNvPr id="5" name="QO_7_AN.32_1#b3dfbafc5?vop=1&amp;vop=1&amp;pid=6023fd742&amp;color=0,0,0&amp;vtp=1&amp;bbb=1&amp;hb=1"/>
              <p:cNvSpPr>
                <a:spLocks noRot="1" noChangeAspect="1" noMove="1" noResize="1" noEditPoints="1" noAdjustHandles="1" noChangeArrowheads="1" noChangeShapeType="1" noTextEdit="1"/>
              </p:cNvSpPr>
              <p:nvPr/>
            </p:nvSpPr>
            <p:spPr>
              <a:xfrm>
                <a:off x="722376" y="3370903"/>
                <a:ext cx="10753344" cy="1897634"/>
              </a:xfrm>
              <a:prstGeom prst="rect">
                <a:avLst/>
              </a:prstGeom>
              <a:blipFill rotWithShape="1">
                <a:blip r:embed="rId4"/>
                <a:stretch>
                  <a:fillRect l="-4" t="-17" b="-237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fade">
                                      <p:cBhvr>
                                        <p:cTn id="16" dur="500"/>
                                        <p:tgtEl>
                                          <p:spTgt spid="5">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Effect transition="in" filter="fade">
                                      <p:cBhvr>
                                        <p:cTn id="19"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7_BD.33_1#84165a218?vop=1&amp;pid=6023fd742&amp;color=0,0,0&amp;vtp=1&amp;bt=1&amp;bbb=1&amp;hb=1"/>
              <p:cNvSpPr/>
              <p:nvPr/>
            </p:nvSpPr>
            <p:spPr>
              <a:xfrm>
                <a:off x="722376" y="972000"/>
                <a:ext cx="10753344" cy="3144711"/>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（2）求</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的回归直线方程，并预测当土壤的湿度为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时，种子的发芽率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的值.</a:t>
                </a:r>
                <a:endParaRPr lang="en-US" altLang="zh-CN" sz="2000" dirty="0"/>
              </a:p>
              <a:p>
                <a:pPr latinLnBrk="1">
                  <a:lnSpc>
                    <a:spcPts val="8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参考公式及数据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：回归直线方程</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acc>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num>
                      <m:den>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bSup>
                          <m:sSubSupPr>
                            <m:ctrlPr>
                              <a:rPr lang="en-US" altLang="zh-CN" sz="2000" b="0" i="1">
                                <a:solidFill>
                                  <a:srgbClr val="000000"/>
                                </a:solidFill>
                                <a:latin typeface="Cambria Math" panose="02040503050406030204" pitchFamily="18" charset="0"/>
                              </a:rPr>
                            </m:ctrlPr>
                          </m:sSub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，相关系数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98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num>
                      <m:den>
                        <m:rad>
                          <m:radPr>
                            <m:degHide m:val="on"/>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radPr>
                          <m:deg/>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bSup>
                              <m:sSubSupPr>
                                <m:ctrlPr>
                                  <a:rPr lang="en-US" altLang="zh-CN" sz="2000" b="0" i="1">
                                    <a:solidFill>
                                      <a:srgbClr val="000000"/>
                                    </a:solidFill>
                                    <a:latin typeface="Cambria Math" panose="02040503050406030204" pitchFamily="18" charset="0"/>
                                  </a:rPr>
                                </m:ctrlPr>
                              </m:sSub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bSup>
                              <m:sSubSupPr>
                                <m:ctrlPr>
                                  <a:rPr lang="en-US" altLang="zh-CN" sz="2000" b="0" i="1">
                                    <a:solidFill>
                                      <a:srgbClr val="000000"/>
                                    </a:solidFill>
                                    <a:latin typeface="Cambria Math" panose="02040503050406030204" pitchFamily="18" charset="0"/>
                                  </a:rPr>
                                </m:ctrlPr>
                              </m:sSub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rad>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5</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660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5</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5</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bSup>
                      <m:sSubSupPr>
                        <m:ctrlPr>
                          <a:rPr lang="en-US" altLang="zh-CN" sz="2000" b="0" i="1">
                            <a:solidFill>
                              <a:srgbClr val="000000"/>
                            </a:solidFill>
                            <a:latin typeface="Cambria Math" panose="02040503050406030204" pitchFamily="18" charset="0"/>
                          </a:rPr>
                        </m:ctrlPr>
                      </m:sSub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680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14:m>
                  <m:oMath xmlns:m="http://schemas.openxmlformats.org/officeDocument/2006/math">
                    <m:rad>
                      <m:radPr>
                        <m:degHide m:val="on"/>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radPr>
                      <m:deg/>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170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000</m:t>
                        </m:r>
                      </m:e>
                    </m:rad>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412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7_BD.33_1#84165a218?vop=1&amp;pid=6023fd742&amp;color=0,0,0&amp;vtp=1&amp;bt=1&amp;bbb=1&amp;hb=1"/>
              <p:cNvSpPr>
                <a:spLocks noRot="1" noChangeAspect="1" noMove="1" noResize="1" noEditPoints="1" noAdjustHandles="1" noChangeArrowheads="1" noChangeShapeType="1" noTextEdit="1"/>
              </p:cNvSpPr>
              <p:nvPr/>
            </p:nvSpPr>
            <p:spPr>
              <a:xfrm>
                <a:off x="722376" y="972000"/>
                <a:ext cx="10753344" cy="3144711"/>
              </a:xfrm>
              <a:prstGeom prst="rect">
                <a:avLst/>
              </a:prstGeom>
              <a:blipFill rotWithShape="1">
                <a:blip r:embed="rId1"/>
                <a:stretch>
                  <a:fillRect l="-4" t="-14" b="-175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7_AN.34_1#84165a218?vop=1&amp;vop=1&amp;pid=6023fd742&amp;color=0,0,0&amp;vtp=1&amp;bbb=1"/>
              <p:cNvSpPr/>
              <p:nvPr/>
            </p:nvSpPr>
            <p:spPr>
              <a:xfrm>
                <a:off x="722376" y="4126109"/>
                <a:ext cx="10753344" cy="1834134"/>
              </a:xfrm>
              <a:prstGeom prst="rect">
                <a:avLst/>
              </a:prstGeom>
              <a:noFill/>
            </p:spPr>
            <p:txBody>
              <a:bodyPr wrap="none" lIns="0" tIns="0" rIns="0" bIns="0" rtlCol="0" anchor="t"/>
              <a:lstStyle/>
              <a:p>
                <a:pPr algn="l" latinLnBrk="1">
                  <a:lnSpc>
                    <a:spcPts val="3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【解】由（1）得</a:t>
                </a:r>
                <a14:m>
                  <m:oMath xmlns:m="http://schemas.openxmlformats.org/officeDocument/2006/math">
                    <m:acc>
                      <m:acc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𝒃</m:t>
                        </m:r>
                      </m:e>
                    </m:acc>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𝟒𝟏𝟎</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𝟐𝟓𝟎</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𝟐𝟓</m:t>
                        </m:r>
                      </m:den>
                    </m:f>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acc>
                      <m:acc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𝒂</m:t>
                        </m:r>
                      </m:e>
                    </m:acc>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𝟐𝟓</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𝟏𝟕</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关于</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的回归直线方程为</a:t>
                </a:r>
                <a14:m>
                  <m:oMath xmlns:m="http://schemas.openxmlformats.org/officeDocument/2006/math">
                    <m:acc>
                      <m:acc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acc>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𝟏𝟕</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𝟕𝟎</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时，</a:t>
                </a:r>
                <a14:m>
                  <m:oMath xmlns:m="http://schemas.openxmlformats.org/officeDocument/2006/math">
                    <m:acc>
                      <m:acc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acc>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𝟕𝟎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𝟏𝟕</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𝟗𝟕</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所以当土壤的湿度为</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𝟕𝟎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时，种子的发芽率</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的预测值为</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𝟗𝟕</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O_7_AN.34_1#84165a218?vop=1&amp;vop=1&amp;pid=6023fd742&amp;color=0,0,0&amp;vtp=1&amp;bbb=1"/>
              <p:cNvSpPr>
                <a:spLocks noRot="1" noChangeAspect="1" noMove="1" noResize="1" noEditPoints="1" noAdjustHandles="1" noChangeArrowheads="1" noChangeShapeType="1" noTextEdit="1"/>
              </p:cNvSpPr>
              <p:nvPr/>
            </p:nvSpPr>
            <p:spPr>
              <a:xfrm>
                <a:off x="722376" y="4126109"/>
                <a:ext cx="10753344" cy="1834134"/>
              </a:xfrm>
              <a:prstGeom prst="rect">
                <a:avLst/>
              </a:prstGeom>
              <a:blipFill rotWithShape="1">
                <a:blip r:embed="rId2"/>
                <a:stretch>
                  <a:fillRect l="-4" t="-28" b="-245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35_1#66517357d?vop=1&amp;pid=929b35f10&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［黑龙江哈尔滨师大附中2025高二月考］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已知蝗虫的产卵量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与温度</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的关系可以用模型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e>
                      <m:sup>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拟合，设</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𝑧</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ln</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，其变换后得到一组数据：</a:t>
                </a:r>
                <a:endParaRPr lang="en-US" altLang="zh-CN" sz="2000" dirty="0"/>
              </a:p>
            </p:txBody>
          </p:sp>
        </mc:Choice>
        <mc:Fallback>
          <p:sp>
            <p:nvSpPr>
              <p:cNvPr id="2" name="QC_6_BD.35_1#66517357d?vop=1&amp;pid=929b35f10&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b="-5257"/>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27" name="QC_6_BD.35_2#66517357d?colgroup=3,5,8,5,5,9&amp;vop=1&amp;pid=929b35f10&amp;color=0,0,0&amp;vtp=1&amp;bbb=1"/>
              <p:cNvGraphicFramePr>
                <a:graphicFrameLocks noGrp="1"/>
              </p:cNvGraphicFramePr>
              <p:nvPr/>
            </p:nvGraphicFramePr>
            <p:xfrm>
              <a:off x="722376" y="1961203"/>
              <a:ext cx="10689336" cy="852678"/>
            </p:xfrm>
            <a:graphic>
              <a:graphicData uri="http://schemas.openxmlformats.org/drawingml/2006/table">
                <a:tbl>
                  <a:tblPr/>
                  <a:tblGrid>
                    <a:gridCol w="960120"/>
                    <a:gridCol w="1600200"/>
                    <a:gridCol w="2459736"/>
                    <a:gridCol w="1600200"/>
                    <a:gridCol w="1600200"/>
                    <a:gridCol w="2468880"/>
                  </a:tblGrid>
                  <a:tr h="426339">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𝑧</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7" name="QC_6_BD.35_2#66517357d?colgroup=3,5,8,5,5,9&amp;vop=1&amp;pid=929b35f10&amp;color=0,0,0&amp;vtp=1&amp;bbb=1"/>
              <p:cNvGraphicFramePr>
                <a:graphicFrameLocks noGrp="1"/>
              </p:cNvGraphicFramePr>
              <p:nvPr/>
            </p:nvGraphicFramePr>
            <p:xfrm>
              <a:off x="722376" y="1961203"/>
              <a:ext cx="10689336" cy="852678"/>
            </p:xfrm>
            <a:graphic>
              <a:graphicData uri="http://schemas.openxmlformats.org/drawingml/2006/table">
                <a:tbl>
                  <a:tblPr/>
                  <a:tblGrid>
                    <a:gridCol w="960120"/>
                    <a:gridCol w="1600200"/>
                    <a:gridCol w="2459736"/>
                    <a:gridCol w="1600200"/>
                    <a:gridCol w="1600200"/>
                    <a:gridCol w="2468880"/>
                  </a:tblGrid>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mc:AlternateContent xmlns:mc="http://schemas.openxmlformats.org/markup-compatibility/2006">
        <mc:Choice xmlns:a14="http://schemas.microsoft.com/office/drawing/2010/main" Requires="a14">
          <p:sp>
            <p:nvSpPr>
              <p:cNvPr id="4" name="QC_6_BD.35_3#66517357d?vop=1&amp;pid=929b35f10&amp;color=0,0,0&amp;vtp=1&amp;bbb=1"/>
              <p:cNvSpPr/>
              <p:nvPr/>
            </p:nvSpPr>
            <p:spPr>
              <a:xfrm>
                <a:off x="722376" y="2951803"/>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由上表可得回归直线方程</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𝑧</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acc>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C_6_BD.35_3#66517357d?vop=1&amp;pid=929b35f10&amp;color=0,0,0&amp;vtp=1&amp;bbb=1"/>
              <p:cNvSpPr>
                <a:spLocks noRot="1" noChangeAspect="1" noMove="1" noResize="1" noEditPoints="1" noAdjustHandles="1" noChangeArrowheads="1" noChangeShapeType="1" noTextEdit="1"/>
              </p:cNvSpPr>
              <p:nvPr/>
            </p:nvSpPr>
            <p:spPr>
              <a:xfrm>
                <a:off x="722376" y="2951803"/>
                <a:ext cx="10753344" cy="405003"/>
              </a:xfrm>
              <a:prstGeom prst="rect">
                <a:avLst/>
              </a:prstGeom>
              <a:blipFill rotWithShape="1">
                <a:blip r:embed="rId3"/>
                <a:stretch>
                  <a:fillRect l="-4" t="-80" b="-12808"/>
                </a:stretch>
              </a:blipFill>
            </p:spPr>
            <p:txBody>
              <a:bodyPr/>
              <a:lstStyle/>
              <a:p>
                <a:r>
                  <a:rPr lang="zh-CN" altLang="en-US">
                    <a:noFill/>
                  </a:rPr>
                  <a:t> </a:t>
                </a:r>
              </a:p>
            </p:txBody>
          </p:sp>
        </mc:Fallback>
      </mc:AlternateContent>
      <p:sp>
        <p:nvSpPr>
          <p:cNvPr id="5" name="QC_6_AN.36_1#66517357d.bracket?vop=1&amp;pid=929b35f10&amp;color=0,0,0&amp;vpa=8&amp;vtp=1"/>
          <p:cNvSpPr/>
          <p:nvPr/>
        </p:nvSpPr>
        <p:spPr>
          <a:xfrm>
            <a:off x="6095937" y="2951803"/>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6" name="QC_6_BD.35_4#66517357d.choices?vop=1&amp;pid=929b35f10&amp;color=0,0,0&amp;vtp=1&amp;bbb=1"/>
              <p:cNvSpPr/>
              <p:nvPr/>
            </p:nvSpPr>
            <p:spPr>
              <a:xfrm>
                <a:off x="722376" y="3404812"/>
                <a:ext cx="10753344" cy="405003"/>
              </a:xfrm>
              <a:prstGeom prst="rect">
                <a:avLst/>
              </a:prstGeom>
              <a:noFill/>
            </p:spPr>
            <p:txBody>
              <a:bodyPr wrap="none" lIns="0" tIns="0" rIns="0" bIns="0" rtlCol="0" anchor="t"/>
              <a:lstStyle/>
              <a:p>
                <a:pPr latinLnBrk="1">
                  <a:lnSpc>
                    <a:spcPts val="3600"/>
                  </a:lnSpc>
                  <a:tabLst>
                    <a:tab pos="2856230" algn="l"/>
                    <a:tab pos="5547360" algn="l"/>
                    <a:tab pos="834009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2000" dirty="0"/>
              </a:p>
            </p:txBody>
          </p:sp>
        </mc:Choice>
        <mc:Fallback>
          <p:sp>
            <p:nvSpPr>
              <p:cNvPr id="6" name="QC_6_BD.35_4#66517357d.choices?vop=1&amp;pid=929b35f10&amp;color=0,0,0&amp;vtp=1&amp;bbb=1"/>
              <p:cNvSpPr>
                <a:spLocks noRot="1" noChangeAspect="1" noMove="1" noResize="1" noEditPoints="1" noAdjustHandles="1" noChangeArrowheads="1" noChangeShapeType="1" noTextEdit="1"/>
              </p:cNvSpPr>
              <p:nvPr/>
            </p:nvSpPr>
            <p:spPr>
              <a:xfrm>
                <a:off x="722376" y="3404812"/>
                <a:ext cx="10753344" cy="405003"/>
              </a:xfrm>
              <a:prstGeom prst="rect">
                <a:avLst/>
              </a:prstGeom>
              <a:blipFill rotWithShape="1">
                <a:blip r:embed="rId4"/>
                <a:stretch>
                  <a:fillRect l="-4" t="-142" b="-1274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37_1#66517357d?vop=1&amp;vop=1&amp;pid=929b35f10&amp;color=0,0,0&amp;vtp=1&amp;bt=1&amp;bbb=1"/>
              <p:cNvSpPr/>
              <p:nvPr/>
            </p:nvSpPr>
            <p:spPr>
              <a:xfrm>
                <a:off x="722376" y="972000"/>
                <a:ext cx="10753344" cy="1388936"/>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e>
                          <m:sup>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ln</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𝑧</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ln</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,由题可得</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由题可得</a:t>
                </a:r>
                <a14:m>
                  <m:oMath xmlns:m="http://schemas.openxmlformats.org/officeDocument/2006/math">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𝑧</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,因为回归直线过样本点中心</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𝑧</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ln</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ln</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.故选A.</a:t>
                </a:r>
                <a:endParaRPr lang="en-US" altLang="zh-CN" sz="2200" dirty="0"/>
              </a:p>
            </p:txBody>
          </p:sp>
        </mc:Choice>
        <mc:Fallback>
          <p:sp>
            <p:nvSpPr>
              <p:cNvPr id="2" name="QC_6_AS.37_1#66517357d?vop=1&amp;vop=1&amp;pid=929b35f10&amp;color=0,0,0&amp;vtp=1&amp;bt=1&amp;bbb=1"/>
              <p:cNvSpPr>
                <a:spLocks noRot="1" noChangeAspect="1" noMove="1" noResize="1" noEditPoints="1" noAdjustHandles="1" noChangeArrowheads="1" noChangeShapeType="1" noTextEdit="1"/>
              </p:cNvSpPr>
              <p:nvPr/>
            </p:nvSpPr>
            <p:spPr>
              <a:xfrm>
                <a:off x="722376" y="972000"/>
                <a:ext cx="10753344" cy="1388936"/>
              </a:xfrm>
              <a:prstGeom prst="rect">
                <a:avLst/>
              </a:prstGeom>
              <a:blipFill rotWithShape="1">
                <a:blip r:embed="rId1"/>
                <a:stretch>
                  <a:fillRect l="-4" t="-32" b="-329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38_1#06b8537cb?vop=1&amp;pid=929b35f10&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11.某中学有学生近600人，要求学生在每天上午7：30之前进校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，现有一个调查小组调查某天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进校人数的情况，得到如下图表（表中的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表示第</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分钟至第</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分钟这段时间内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的进校人数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1" dirty="0">
                            <a:solidFill>
                              <a:srgbClr val="000000"/>
                            </a:solidFill>
                            <a:latin typeface="Cambria Math" panose="02040503050406030204" pitchFamily="18" charset="0"/>
                          </a:rPr>
                          <m:t>𝐍</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09</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这一分钟内进校的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人数为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4）.根据调查所得数据，甲同学得到的回归直线方程是</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27</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图中的实线表示），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乙同学得到的回归方程是</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82</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（图中的虚线表示），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则下列结论中错误的是(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38_1#06b8537cb?vop=1&amp;pid=929b35f10&amp;color=0,0,0&amp;vtp=1&amp;bt=1&amp;bbb=1&amp;hb=1"/>
              <p:cNvSpPr>
                <a:spLocks noRot="1" noChangeAspect="1" noMove="1" noResize="1" noEditPoints="1" noAdjustHandles="1" noChangeArrowheads="1" noChangeShapeType="1" noTextEdit="1"/>
              </p:cNvSpPr>
              <p:nvPr/>
            </p:nvSpPr>
            <p:spPr>
              <a:xfrm>
                <a:off x="722376" y="972000"/>
                <a:ext cx="10753344" cy="2214753"/>
              </a:xfrm>
              <a:prstGeom prst="rect">
                <a:avLst/>
              </a:prstGeom>
              <a:blipFill rotWithShape="1">
                <a:blip r:embed="rId1"/>
                <a:stretch>
                  <a:fillRect l="-4" t="-20" r="-2386" b="-205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29" name="QC_6_BD.38_2#06b8537cb?colgroup=1,1,1,1,3,3,3,3,3,3,5,5&amp;vop=1&amp;pid=929b35f10&amp;color=0,0,0&amp;vtp=1&amp;bbb=1"/>
              <p:cNvGraphicFramePr>
                <a:graphicFrameLocks noGrp="1"/>
              </p:cNvGraphicFramePr>
              <p:nvPr/>
            </p:nvGraphicFramePr>
            <p:xfrm>
              <a:off x="722376" y="3323277"/>
              <a:ext cx="10680192" cy="852678"/>
            </p:xfrm>
            <a:graphic>
              <a:graphicData uri="http://schemas.openxmlformats.org/drawingml/2006/table">
                <a:tbl>
                  <a:tblPr/>
                  <a:tblGrid>
                    <a:gridCol w="493776"/>
                    <a:gridCol w="493776"/>
                    <a:gridCol w="502920"/>
                    <a:gridCol w="502920"/>
                    <a:gridCol w="950976"/>
                    <a:gridCol w="950976"/>
                    <a:gridCol w="950976"/>
                    <a:gridCol w="950976"/>
                    <a:gridCol w="950976"/>
                    <a:gridCol w="950976"/>
                    <a:gridCol w="1490472"/>
                    <a:gridCol w="1490472"/>
                  </a:tblGrid>
                  <a:tr h="426339">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9" name="QC_6_BD.38_2#06b8537cb?colgroup=1,1,1,1,3,3,3,3,3,3,5,5&amp;vop=1&amp;pid=929b35f10&amp;color=0,0,0&amp;vtp=1&amp;bbb=1"/>
              <p:cNvGraphicFramePr>
                <a:graphicFrameLocks noGrp="1"/>
              </p:cNvGraphicFramePr>
              <p:nvPr/>
            </p:nvGraphicFramePr>
            <p:xfrm>
              <a:off x="722376" y="3323277"/>
              <a:ext cx="10680192" cy="852678"/>
            </p:xfrm>
            <a:graphic>
              <a:graphicData uri="http://schemas.openxmlformats.org/drawingml/2006/table">
                <a:tbl>
                  <a:tblPr/>
                  <a:tblGrid>
                    <a:gridCol w="493776"/>
                    <a:gridCol w="493776"/>
                    <a:gridCol w="502920"/>
                    <a:gridCol w="502920"/>
                    <a:gridCol w="950976"/>
                    <a:gridCol w="950976"/>
                    <a:gridCol w="950976"/>
                    <a:gridCol w="950976"/>
                    <a:gridCol w="950976"/>
                    <a:gridCol w="950976"/>
                    <a:gridCol w="1490472"/>
                    <a:gridCol w="1490472"/>
                  </a:tblGrid>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6_BD.40_1#06b8537cb?htil=1&amp;vop=1&amp;pid=929b35f1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878430" y="1054296"/>
            <a:ext cx="3529584" cy="324612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6_BD.40_2#06b8537cb.choices?htil=1&amp;vop=1&amp;pid=929b35f10&amp;color=0,0,0&amp;vtp=1&amp;bt=1&amp;bbb=1&amp;hb=1"/>
              <p:cNvSpPr/>
              <p:nvPr/>
            </p:nvSpPr>
            <p:spPr>
              <a:xfrm>
                <a:off x="722376" y="972000"/>
                <a:ext cx="7095744"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内，每分钟的进校人数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与相应时间</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呈正相关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.乙同学的回归方程拟合效果更好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.根据甲同学得到的回归直线方程可知该校当天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09</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这一分钟内的进校人数一定是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9人</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.该校超过半数的学生都选择在规定到校时间的前5分钟内进校</a:t>
                </a:r>
                <a:endParaRPr lang="en-US" altLang="zh-CN" sz="2000" dirty="0"/>
              </a:p>
            </p:txBody>
          </p:sp>
        </mc:Choice>
        <mc:Fallback>
          <p:sp>
            <p:nvSpPr>
              <p:cNvPr id="3" name="QC_6_BD.40_2#06b8537cb.choices?htil=1&amp;vop=1&amp;pid=929b35f10&amp;color=0,0,0&amp;vtp=1&amp;bt=1&amp;bbb=1&amp;hb=1"/>
              <p:cNvSpPr>
                <a:spLocks noRot="1" noChangeAspect="1" noMove="1" noResize="1" noEditPoints="1" noAdjustHandles="1" noChangeArrowheads="1" noChangeShapeType="1" noTextEdit="1"/>
              </p:cNvSpPr>
              <p:nvPr/>
            </p:nvSpPr>
            <p:spPr>
              <a:xfrm>
                <a:off x="722376" y="972000"/>
                <a:ext cx="7095744" cy="2253234"/>
              </a:xfrm>
              <a:prstGeom prst="rect">
                <a:avLst/>
              </a:prstGeom>
              <a:blipFill rotWithShape="1">
                <a:blip r:embed="rId2"/>
                <a:stretch>
                  <a:fillRect l="-5" t="-20" b="-1998"/>
                </a:stretch>
              </a:blipFill>
            </p:spPr>
            <p:txBody>
              <a:bodyPr/>
              <a:lstStyle/>
              <a:p>
                <a:r>
                  <a:rPr lang="zh-CN" altLang="en-US">
                    <a:noFill/>
                  </a:rPr>
                  <a:t> </a:t>
                </a:r>
              </a:p>
            </p:txBody>
          </p:sp>
        </mc:Fallback>
      </mc:AlternateContent>
      <p:sp>
        <p:nvSpPr>
          <p:cNvPr id="4" name="QC_6_AN.39_1#06b8537cb.bracket?vop=1&amp;pid=929b35f10&amp;color=0,0,0&amp;vpa=9&amp;vtp=1&amp;answeroption=C"/>
          <p:cNvSpPr txBox="1"/>
          <p:nvPr/>
        </p:nvSpPr>
        <p:spPr>
          <a:xfrm>
            <a:off x="595376" y="1985460"/>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7433c932e.fixed?pid=9f860b1c0&amp;color=100,146,38&amp;vtp=1&amp;bbb=1"/>
          <p:cNvSpPr/>
          <p:nvPr/>
        </p:nvSpPr>
        <p:spPr>
          <a:xfrm>
            <a:off x="5221224" y="950976"/>
            <a:ext cx="1764792" cy="1197864"/>
          </a:xfrm>
          <a:prstGeom prst="rect">
            <a:avLst/>
          </a:prstGeom>
          <a:noFill/>
        </p:spPr>
        <p:txBody>
          <a:bodyPr wrap="none" lIns="0" tIns="0" rIns="0" bIns="0" rtlCol="0" anchor="ctr"/>
          <a:lstStyle/>
          <a:p>
            <a:pPr algn="ctr" latinLnBrk="1">
              <a:lnSpc>
                <a:spcPts val="89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4.3</a:t>
            </a:r>
            <a:endParaRPr lang="en-US" altLang="zh-CN" sz="7200" dirty="0"/>
          </a:p>
        </p:txBody>
      </p:sp>
      <p:sp>
        <p:nvSpPr>
          <p:cNvPr id="3" name="C_4#7433c932e.fixed?pid=9f860b1c0&amp;color=255,255,255&amp;vtp=1&amp;bbb=1"/>
          <p:cNvSpPr/>
          <p:nvPr/>
        </p:nvSpPr>
        <p:spPr>
          <a:xfrm>
            <a:off x="0" y="3529584"/>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4.3.1</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一元线性回归模型</a:t>
            </a:r>
            <a:endParaRPr lang="en-US" altLang="zh-CN" sz="4400" dirty="0"/>
          </a:p>
        </p:txBody>
      </p:sp>
      <p:pic>
        <p:nvPicPr>
          <p:cNvPr id="4" name="C_4#7433c932e.fixed?pid=9f860b1c0&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7433c932e.fixed?pid=9f860b1c0&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41_1#06b8537cb?vop=1&amp;vop=1&amp;pid=929b35f10&amp;color=0,0,0&amp;vtp=1&amp;bt=1&amp;bbb=1&amp;hb=1"/>
              <p:cNvSpPr/>
              <p:nvPr/>
            </p:nvSpPr>
            <p:spPr>
              <a:xfrm>
                <a:off x="722376" y="972000"/>
                <a:ext cx="10753344" cy="2723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对于A,根据题中散点图知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内,每分钟的进校人数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与相应时间</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呈正相关,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B,由题图知,曲线</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82</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的拟合效果更好,故乙同学的回归方程拟合效果更好,故B正确;</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C,表格中并未给出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09</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这一分钟内的进校人数对应的值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,而由甲的回归直线方程得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到的只能是估计值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,不一定是实际值,故C错误;</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D,全校学生近600人,从表格中的数据知,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进校的人数超过300,故D正确,故选C.</a:t>
                </a:r>
                <a:endParaRPr lang="en-US" altLang="zh-CN" sz="2200" dirty="0"/>
              </a:p>
            </p:txBody>
          </p:sp>
        </mc:Choice>
        <mc:Fallback>
          <p:sp>
            <p:nvSpPr>
              <p:cNvPr id="2" name="QC_6_AS.41_1#06b8537cb?vop=1&amp;vop=1&amp;pid=929b35f10&amp;color=0,0,0&amp;vtp=1&amp;bt=1&amp;bbb=1&amp;hb=1"/>
              <p:cNvSpPr>
                <a:spLocks noRot="1" noChangeAspect="1" noMove="1" noResize="1" noEditPoints="1" noAdjustHandles="1" noChangeArrowheads="1" noChangeShapeType="1" noTextEdit="1"/>
              </p:cNvSpPr>
              <p:nvPr/>
            </p:nvSpPr>
            <p:spPr>
              <a:xfrm>
                <a:off x="722376" y="972000"/>
                <a:ext cx="10753344" cy="2723134"/>
              </a:xfrm>
              <a:prstGeom prst="rect">
                <a:avLst/>
              </a:prstGeom>
              <a:blipFill rotWithShape="1">
                <a:blip r:embed="rId1"/>
                <a:stretch>
                  <a:fillRect l="-4" t="-17" b="-16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6_BD.42_1#82002be84?htil=2&amp;vop=1&amp;pid=929b35f10&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857600" y="1054296"/>
            <a:ext cx="2578608" cy="176479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O_6_BD.42_2#82002be84?htil=2&amp;vop=1&amp;pid=929b35f10&amp;color=0,0,0&amp;vtp=1&amp;bt=1&amp;bbb=1&amp;hb=1&amp;hs=1"/>
              <p:cNvSpPr/>
              <p:nvPr/>
            </p:nvSpPr>
            <p:spPr>
              <a:xfrm>
                <a:off x="722376" y="972000"/>
                <a:ext cx="8046720" cy="2103628"/>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［辽宁丹东2025高二期中］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2024年初</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，哈尔滨利用冰雪资源成功吸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引了大批游客前来旅游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.2024年底，第二十六届哈尔滨冰雪大世界以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雪同梦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，亚洲同心”为主题，再次邀请广大游客共赴冰雪之约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2017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2024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年这8年1月份来哈尔滨的游客数量（单位：万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），并绘制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散点图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，如图所示（年份代码对应1,2,</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endParaRPr lang="en-US" altLang="zh-CN" sz="2000" dirty="0"/>
              </a:p>
            </p:txBody>
          </p:sp>
        </mc:Choice>
        <mc:Fallback>
          <p:sp>
            <p:nvSpPr>
              <p:cNvPr id="3" name="QO_6_BD.42_2#82002be84?htil=2&amp;vop=1&amp;pid=929b35f10&amp;color=0,0,0&amp;vtp=1&amp;bt=1&amp;bbb=1&amp;hb=1&amp;hs=1"/>
              <p:cNvSpPr>
                <a:spLocks noRot="1" noChangeAspect="1" noMove="1" noResize="1" noEditPoints="1" noAdjustHandles="1" noChangeArrowheads="1" noChangeShapeType="1" noTextEdit="1"/>
              </p:cNvSpPr>
              <p:nvPr/>
            </p:nvSpPr>
            <p:spPr>
              <a:xfrm>
                <a:off x="722376" y="972000"/>
                <a:ext cx="8046720" cy="2103628"/>
              </a:xfrm>
              <a:prstGeom prst="rect">
                <a:avLst/>
              </a:prstGeom>
              <a:blipFill rotWithShape="1">
                <a:blip r:embed="rId2"/>
                <a:stretch>
                  <a:fillRect l="-5" t="-21" r="-1313" b="-2007"/>
                </a:stretch>
              </a:blipFill>
            </p:spPr>
            <p:txBody>
              <a:bodyPr/>
              <a:lstStyle/>
              <a:p>
                <a:r>
                  <a:rPr lang="zh-CN" altLang="en-US">
                    <a:noFill/>
                  </a:rPr>
                  <a:t> </a:t>
                </a:r>
              </a:p>
            </p:txBody>
          </p:sp>
        </mc:Fallback>
      </mc:AlternateContent>
      <p:sp>
        <p:nvSpPr>
          <p:cNvPr id="4" name="QO_7_BD.43_1#7301db1af?vop=1&amp;pid=82002be84&amp;color=0,0,0&amp;vtp=1&amp;bbb=1&amp;hs=1"/>
          <p:cNvSpPr/>
          <p:nvPr/>
        </p:nvSpPr>
        <p:spPr>
          <a:xfrm>
            <a:off x="722376" y="3075628"/>
            <a:ext cx="10753344" cy="379984"/>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（1）经计算得出下表中的数据：</a:t>
            </a:r>
            <a:endParaRPr lang="en-US" altLang="zh-CN" sz="2000" dirty="0"/>
          </a:p>
        </p:txBody>
      </p:sp>
      <mc:AlternateContent xmlns:mc="http://schemas.openxmlformats.org/markup-compatibility/2006" xmlns:a14="http://schemas.microsoft.com/office/drawing/2010/main">
        <mc:Choice Requires="a14">
          <p:graphicFrame>
            <p:nvGraphicFramePr>
              <p:cNvPr id="32" name="QO_7_BD.43_2#7301db1af?colgroup=2,3,6,6,7,6,6&amp;vop=1&amp;pid=82002be84&amp;color=0,0,0&amp;vtp=1&amp;bbb=1"/>
              <p:cNvGraphicFramePr>
                <a:graphicFrameLocks noGrp="1"/>
              </p:cNvGraphicFramePr>
              <p:nvPr/>
            </p:nvGraphicFramePr>
            <p:xfrm>
              <a:off x="722376" y="3588327"/>
              <a:ext cx="10725912" cy="1303147"/>
            </p:xfrm>
            <a:graphic>
              <a:graphicData uri="http://schemas.openxmlformats.org/drawingml/2006/table">
                <a:tbl>
                  <a:tblPr/>
                  <a:tblGrid>
                    <a:gridCol w="749808"/>
                    <a:gridCol w="1060704"/>
                    <a:gridCol w="1719072"/>
                    <a:gridCol w="1719072"/>
                    <a:gridCol w="2039112"/>
                    <a:gridCol w="1719072"/>
                    <a:gridCol w="1719072"/>
                  </a:tblGrid>
                  <a:tr h="851662">
                    <a:tc>
                      <a:txBody>
                        <a:bodyPr/>
                        <a:lstStyle/>
                        <a:p>
                          <a:pPr algn="ctr" latinLnBrk="1" hangingPunct="0">
                            <a:lnSpc>
                              <a:spcPts val="3200"/>
                            </a:lnSpc>
                          </a:pPr>
                          <a14:m>
                            <m:oMath xmlns:m="http://schemas.openxmlformats.org/officeDocument/2006/math">
                              <m:bar>
                                <m:barPr>
                                  <m:pos m:val="top"/>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𝑢</m:t>
                                  </m:r>
                                </m:e>
                              </m:ba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14:m>
                            <m:oMath xmlns:m="http://schemas.openxmlformats.org/officeDocument/2006/math">
                              <m:bar>
                                <m:barPr>
                                  <m:pos m:val="top"/>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5300"/>
                            </a:lnSpc>
                          </a:pPr>
                          <a14:m>
                            <m:oMath xmlns:m="http://schemas.openxmlformats.org/officeDocument/2006/math">
                              <m:limLow>
                                <m:limLow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spc="-100">
                                          <a:solidFill>
                                            <a:srgbClr val="000000"/>
                                          </a:solidFill>
                                          <a:latin typeface="Cambria Math" panose="02040503050406030204" pitchFamily="18" charset="0"/>
                                        </a:rPr>
                                        <m:t>8</m:t>
                                      </m:r>
                                    </m:lim>
                                  </m:limUpp>
                                </m:e>
                                <m:lim>
                                  <m:r>
                                    <a:rPr lang="en-US" altLang="zh-CN" sz="2000" b="0" spc="-100">
                                      <a:solidFill>
                                        <a:srgbClr val="000000"/>
                                      </a:solidFill>
                                      <a:latin typeface="Cambria Math" panose="02040503050406030204" pitchFamily="18" charset="0"/>
                                    </a:rPr>
                                    <m:t>𝑖</m:t>
                                  </m:r>
                                  <m:r>
                                    <a:rPr lang="en-US" altLang="zh-CN" sz="2000" b="0" spc="-100">
                                      <a:solidFill>
                                        <a:srgbClr val="000000"/>
                                      </a:solidFill>
                                      <a:latin typeface="Cambria Math" panose="02040503050406030204" pitchFamily="18" charset="0"/>
                                    </a:rPr>
                                    <m:t>=</m:t>
                                  </m:r>
                                  <m:r>
                                    <a:rPr lang="en-US" altLang="zh-CN" sz="2000" b="0" spc="-100">
                                      <a:solidFill>
                                        <a:srgbClr val="000000"/>
                                      </a:solidFill>
                                      <a:latin typeface="Cambria Math" panose="02040503050406030204" pitchFamily="18" charset="0"/>
                                    </a:rPr>
                                    <m:t>1</m:t>
                                  </m:r>
                                </m:lim>
                              </m:limLow>
                              <m:sSubSup>
                                <m:sSubSupPr>
                                  <m:ctrlPr>
                                    <a:rPr lang="en-US" altLang="zh-CN" sz="2000" b="0" i="1" spc="-100">
                                      <a:solidFill>
                                        <a:srgbClr val="000000"/>
                                      </a:solidFill>
                                      <a:latin typeface="Cambria Math" panose="02040503050406030204" pitchFamily="18" charset="0"/>
                                    </a:rPr>
                                  </m:ctrlPr>
                                </m:sSub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5300"/>
                            </a:lnSpc>
                          </a:pPr>
                          <a14:m>
                            <m:oMath xmlns:m="http://schemas.openxmlformats.org/officeDocument/2006/math">
                              <m:limLow>
                                <m:limLow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spc="-100">
                                          <a:solidFill>
                                            <a:srgbClr val="000000"/>
                                          </a:solidFill>
                                          <a:latin typeface="Cambria Math" panose="02040503050406030204" pitchFamily="18" charset="0"/>
                                        </a:rPr>
                                        <m:t>8</m:t>
                                      </m:r>
                                    </m:lim>
                                  </m:limUpp>
                                </m:e>
                                <m:lim>
                                  <m:r>
                                    <a:rPr lang="en-US" altLang="zh-CN" sz="2000" b="0" spc="-100">
                                      <a:solidFill>
                                        <a:srgbClr val="000000"/>
                                      </a:solidFill>
                                      <a:latin typeface="Cambria Math" panose="02040503050406030204" pitchFamily="18" charset="0"/>
                                    </a:rPr>
                                    <m:t>𝑖</m:t>
                                  </m:r>
                                  <m:r>
                                    <a:rPr lang="en-US" altLang="zh-CN" sz="2000" b="0" spc="-100">
                                      <a:solidFill>
                                        <a:srgbClr val="000000"/>
                                      </a:solidFill>
                                      <a:latin typeface="Cambria Math" panose="02040503050406030204" pitchFamily="18" charset="0"/>
                                    </a:rPr>
                                    <m:t>=</m:t>
                                  </m:r>
                                  <m:r>
                                    <a:rPr lang="en-US" altLang="zh-CN" sz="2000" b="0" spc="-100">
                                      <a:solidFill>
                                        <a:srgbClr val="000000"/>
                                      </a:solidFill>
                                      <a:latin typeface="Cambria Math" panose="02040503050406030204" pitchFamily="18" charset="0"/>
                                    </a:rPr>
                                    <m:t>1</m:t>
                                  </m:r>
                                </m:lim>
                              </m:limLow>
                              <m:sSubSup>
                                <m:sSubSupPr>
                                  <m:ctrlPr>
                                    <a:rPr lang="en-US" altLang="zh-CN" sz="2000" b="0" i="1" spc="-100">
                                      <a:solidFill>
                                        <a:srgbClr val="000000"/>
                                      </a:solidFill>
                                      <a:latin typeface="Cambria Math" panose="02040503050406030204" pitchFamily="18" charset="0"/>
                                    </a:rPr>
                                  </m:ctrlPr>
                                </m:sSub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𝑢</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5300"/>
                            </a:lnSpc>
                          </a:pPr>
                          <a14:m>
                            <m:oMath xmlns:m="http://schemas.openxmlformats.org/officeDocument/2006/math">
                              <m:limLow>
                                <m:limLow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spc="-100">
                                          <a:solidFill>
                                            <a:srgbClr val="000000"/>
                                          </a:solidFill>
                                          <a:latin typeface="Cambria Math" panose="02040503050406030204" pitchFamily="18" charset="0"/>
                                        </a:rPr>
                                        <m:t>8</m:t>
                                      </m:r>
                                    </m:lim>
                                  </m:limUpp>
                                </m:e>
                                <m:lim>
                                  <m:r>
                                    <a:rPr lang="en-US" altLang="zh-CN" sz="2000" b="0" spc="-100">
                                      <a:solidFill>
                                        <a:srgbClr val="000000"/>
                                      </a:solidFill>
                                      <a:latin typeface="Cambria Math" panose="02040503050406030204" pitchFamily="18" charset="0"/>
                                    </a:rPr>
                                    <m:t>𝑖</m:t>
                                  </m:r>
                                  <m:r>
                                    <a:rPr lang="en-US" altLang="zh-CN" sz="2000" b="0" spc="-100">
                                      <a:solidFill>
                                        <a:srgbClr val="000000"/>
                                      </a:solidFill>
                                      <a:latin typeface="Cambria Math" panose="02040503050406030204" pitchFamily="18" charset="0"/>
                                    </a:rPr>
                                    <m:t>=</m:t>
                                  </m:r>
                                  <m:r>
                                    <a:rPr lang="en-US" altLang="zh-CN" sz="2000" b="0" spc="-100">
                                      <a:solidFill>
                                        <a:srgbClr val="000000"/>
                                      </a:solidFill>
                                      <a:latin typeface="Cambria Math" panose="02040503050406030204" pitchFamily="18" charset="0"/>
                                    </a:rPr>
                                    <m:t>1</m:t>
                                  </m:r>
                                </m:lim>
                              </m:limLow>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5300"/>
                            </a:lnSpc>
                          </a:pPr>
                          <a14:m>
                            <m:oMath xmlns:m="http://schemas.openxmlformats.org/officeDocument/2006/math">
                              <m:limLow>
                                <m:limLow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spc="-100">
                                          <a:solidFill>
                                            <a:srgbClr val="000000"/>
                                          </a:solidFill>
                                          <a:latin typeface="Cambria Math" panose="02040503050406030204" pitchFamily="18" charset="0"/>
                                        </a:rPr>
                                        <m:t>8</m:t>
                                      </m:r>
                                    </m:lim>
                                  </m:limUpp>
                                </m:e>
                                <m:lim>
                                  <m:r>
                                    <a:rPr lang="en-US" altLang="zh-CN" sz="2000" b="0" spc="-100">
                                      <a:solidFill>
                                        <a:srgbClr val="000000"/>
                                      </a:solidFill>
                                      <a:latin typeface="Cambria Math" panose="02040503050406030204" pitchFamily="18" charset="0"/>
                                    </a:rPr>
                                    <m:t>𝑖</m:t>
                                  </m:r>
                                  <m:r>
                                    <a:rPr lang="en-US" altLang="zh-CN" sz="2000" b="0" spc="-100">
                                      <a:solidFill>
                                        <a:srgbClr val="000000"/>
                                      </a:solidFill>
                                      <a:latin typeface="Cambria Math" panose="02040503050406030204" pitchFamily="18" charset="0"/>
                                    </a:rPr>
                                    <m:t>=</m:t>
                                  </m:r>
                                  <m:r>
                                    <a:rPr lang="en-US" altLang="zh-CN" sz="2000" b="0" spc="-100">
                                      <a:solidFill>
                                        <a:srgbClr val="000000"/>
                                      </a:solidFill>
                                      <a:latin typeface="Cambria Math" panose="02040503050406030204" pitchFamily="18" charset="0"/>
                                    </a:rPr>
                                    <m:t>1</m:t>
                                  </m:r>
                                </m:lim>
                              </m:limLow>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5300"/>
                            </a:lnSpc>
                          </a:pPr>
                          <a14:m>
                            <m:oMath xmlns:m="http://schemas.openxmlformats.org/officeDocument/2006/math">
                              <m:limLow>
                                <m:limLow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spc="-100">
                                          <a:solidFill>
                                            <a:srgbClr val="000000"/>
                                          </a:solidFill>
                                          <a:latin typeface="Cambria Math" panose="02040503050406030204" pitchFamily="18" charset="0"/>
                                        </a:rPr>
                                        <m:t>8</m:t>
                                      </m:r>
                                    </m:lim>
                                  </m:limUpp>
                                </m:e>
                                <m:lim>
                                  <m:r>
                                    <a:rPr lang="en-US" altLang="zh-CN" sz="2000" b="0" spc="-100">
                                      <a:solidFill>
                                        <a:srgbClr val="000000"/>
                                      </a:solidFill>
                                      <a:latin typeface="Cambria Math" panose="02040503050406030204" pitchFamily="18" charset="0"/>
                                    </a:rPr>
                                    <m:t>𝑖</m:t>
                                  </m:r>
                                  <m:r>
                                    <a:rPr lang="en-US" altLang="zh-CN" sz="2000" b="0" spc="-100">
                                      <a:solidFill>
                                        <a:srgbClr val="000000"/>
                                      </a:solidFill>
                                      <a:latin typeface="Cambria Math" panose="02040503050406030204" pitchFamily="18" charset="0"/>
                                    </a:rPr>
                                    <m:t>=</m:t>
                                  </m:r>
                                  <m:r>
                                    <a:rPr lang="en-US" altLang="zh-CN" sz="2000" b="0" spc="-100">
                                      <a:solidFill>
                                        <a:srgbClr val="000000"/>
                                      </a:solidFill>
                                      <a:latin typeface="Cambria Math" panose="02040503050406030204" pitchFamily="18" charset="0"/>
                                    </a:rPr>
                                    <m:t>1</m:t>
                                  </m:r>
                                </m:lim>
                              </m:limLow>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𝑢</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1485">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17.02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448</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901</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32" name="QO_7_BD.43_2#7301db1af?colgroup=2,3,6,6,7,6,6&amp;vop=1&amp;pid=82002be84&amp;color=0,0,0&amp;vtp=1&amp;bbb=1"/>
              <p:cNvGraphicFramePr>
                <a:graphicFrameLocks noGrp="1"/>
              </p:cNvGraphicFramePr>
              <p:nvPr/>
            </p:nvGraphicFramePr>
            <p:xfrm>
              <a:off x="722376" y="3588327"/>
              <a:ext cx="10725912" cy="1303147"/>
            </p:xfrm>
            <a:graphic>
              <a:graphicData uri="http://schemas.openxmlformats.org/drawingml/2006/table">
                <a:tbl>
                  <a:tblPr/>
                  <a:tblGrid>
                    <a:gridCol w="749808"/>
                    <a:gridCol w="1060704"/>
                    <a:gridCol w="1719072"/>
                    <a:gridCol w="1719072"/>
                    <a:gridCol w="2039112"/>
                    <a:gridCol w="1719072"/>
                    <a:gridCol w="1719072"/>
                  </a:tblGrid>
                  <a:tr h="85153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blipFill>
                      </a:tcPr>
                    </a:tc>
                  </a:tr>
                  <a:tr h="451485">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17.02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blipFill>
                      </a:tcPr>
                    </a:tc>
                  </a:tr>
                </a:tbl>
              </a:graphicData>
            </a:graphic>
          </p:graphicFrame>
        </mc:Fallback>
      </mc:AlternateContent>
      <mc:AlternateContent xmlns:mc="http://schemas.openxmlformats.org/markup-compatibility/2006">
        <mc:Choice xmlns:a14="http://schemas.microsoft.com/office/drawing/2010/main" Requires="a14">
          <p:sp>
            <p:nvSpPr>
              <p:cNvPr id="6" name="QO_7_BD.43_3#7301db1af?vop=1&amp;pid=82002be84&amp;color=0,0,0&amp;vtp=1&amp;bbb=1&amp;hb=1"/>
              <p:cNvSpPr/>
              <p:nvPr/>
            </p:nvSpPr>
            <p:spPr>
              <a:xfrm>
                <a:off x="722376" y="5023427"/>
                <a:ext cx="10753344" cy="1243584"/>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𝑢</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ln</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𝑢</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ln</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根据散点图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，在模型①：</a:t>
                </a:r>
                <a14:m>
                  <m:oMath xmlns:m="http://schemas.openxmlformats.org/officeDocument/2006/math">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𝑏𝑥</m:t>
                    </m:r>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与模型②：</a:t>
                </a:r>
                <a14:m>
                  <m:oMath xmlns:m="http://schemas.openxmlformats.org/officeDocument/2006/math">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ln</m:t>
                    </m:r>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均为常数</a:t>
                </a:r>
                <a14:m>
                  <m:oMath xmlns:m="http://schemas.openxmlformats.org/officeDocument/2006/math">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，选择一个更适合</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作为每年</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1月份来哈尔滨的游客数量</a:t>
                </a:r>
                <a14:m>
                  <m:oMath xmlns:m="http://schemas.openxmlformats.org/officeDocument/2006/math">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关于年份代码</a:t>
                </a:r>
                <a14:m>
                  <m:oMath xmlns:m="http://schemas.openxmlformats.org/officeDocument/2006/math">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的回归方程类型，并求出</a:t>
                </a:r>
                <a14:m>
                  <m:oMath xmlns:m="http://schemas.openxmlformats.org/officeDocument/2006/math">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a:t>
                </a:r>
                <a14:m>
                  <m:oMath xmlns:m="http://schemas.openxmlformats.org/officeDocument/2006/math">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的回归方程；</a:t>
                </a:r>
                <a:endParaRPr lang="en-US" altLang="zh-CN" sz="2000" spc="-50" dirty="0"/>
              </a:p>
            </p:txBody>
          </p:sp>
        </mc:Choice>
        <mc:Fallback>
          <p:sp>
            <p:nvSpPr>
              <p:cNvPr id="6" name="QO_7_BD.43_3#7301db1af?vop=1&amp;pid=82002be84&amp;color=0,0,0&amp;vtp=1&amp;bbb=1&amp;hb=1"/>
              <p:cNvSpPr>
                <a:spLocks noRot="1" noChangeAspect="1" noMove="1" noResize="1" noEditPoints="1" noAdjustHandles="1" noChangeArrowheads="1" noChangeShapeType="1" noTextEdit="1"/>
              </p:cNvSpPr>
              <p:nvPr/>
            </p:nvSpPr>
            <p:spPr>
              <a:xfrm>
                <a:off x="722376" y="5023427"/>
                <a:ext cx="10753344" cy="1243584"/>
              </a:xfrm>
              <a:prstGeom prst="rect">
                <a:avLst/>
              </a:prstGeom>
              <a:blipFill rotWithShape="1">
                <a:blip r:embed="rId4"/>
                <a:stretch>
                  <a:fillRect l="-4" t="-46" r="-449" b="-3099"/>
                </a:stretch>
              </a:blipFill>
            </p:spPr>
            <p:txBody>
              <a:bodyPr/>
              <a:lstStyle/>
              <a:p>
                <a:r>
                  <a:rPr lang="zh-CN" altLang="en-US">
                    <a:noFill/>
                  </a:rPr>
                  <a:t> </a:t>
                </a:r>
              </a:p>
            </p:txBody>
          </p:sp>
        </mc:Fallback>
      </mc:AlternateContent>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7_AN.44_1#7301db1af?vop=1&amp;vop=1&amp;pid=82002be84&amp;color=0,0,0&amp;vtp=1&amp;bt=1&amp;bbb=1&amp;hb=1"/>
              <p:cNvSpPr/>
              <p:nvPr/>
            </p:nvSpPr>
            <p:spPr>
              <a:xfrm>
                <a:off x="722376" y="972000"/>
                <a:ext cx="10753344" cy="39931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【解】由散点图可知,</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𝒄</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𝐥𝐧</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𝒅</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更适合作为每年1月份来哈尔滨的游客数量</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关于年份代码</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回归方程类型</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因为</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𝒖</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𝐥𝐧</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𝒄𝒖</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𝒅</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53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因为</a:t>
                </a:r>
                <a14:m>
                  <m:oMath xmlns:m="http://schemas.openxmlformats.org/officeDocument/2006/math">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𝒖</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𝟏𝟔𝟓</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limLow>
                      <m:limLow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1">
                                <a:solidFill>
                                  <a:srgbClr val="00B050"/>
                                </a:solidFill>
                                <a:latin typeface="Cambria Math" panose="02040503050406030204" pitchFamily="18" charset="0"/>
                              </a:rPr>
                              <m:t>𝟖</m:t>
                            </m:r>
                          </m:lim>
                        </m:limUpp>
                      </m:e>
                      <m:lim>
                        <m:r>
                          <a:rPr lang="en-US" altLang="zh-CN" sz="2000" b="1">
                            <a:solidFill>
                              <a:srgbClr val="00B050"/>
                            </a:solidFill>
                            <a:latin typeface="Cambria Math" panose="02040503050406030204" pitchFamily="18" charset="0"/>
                          </a:rPr>
                          <m:t>𝒊</m:t>
                        </m:r>
                        <m:r>
                          <a:rPr lang="en-US" altLang="zh-CN" sz="2000" b="1">
                            <a:solidFill>
                              <a:srgbClr val="00B050"/>
                            </a:solidFill>
                            <a:latin typeface="Cambria Math" panose="02040503050406030204" pitchFamily="18" charset="0"/>
                          </a:rPr>
                          <m:t>=</m:t>
                        </m:r>
                        <m:r>
                          <a:rPr lang="en-US" altLang="zh-CN" sz="2000" b="1">
                            <a:solidFill>
                              <a:srgbClr val="00B050"/>
                            </a:solidFill>
                            <a:latin typeface="Cambria Math" panose="02040503050406030204" pitchFamily="18" charset="0"/>
                          </a:rPr>
                          <m:t>𝟏</m:t>
                        </m:r>
                      </m:lim>
                    </m:limLow>
                    <m:sSubSup>
                      <m:sSubSupPr>
                        <m:ctrlPr>
                          <a:rPr lang="en-US" altLang="zh-CN" sz="2000" b="1" i="1">
                            <a:solidFill>
                              <a:srgbClr val="00B050"/>
                            </a:solidFill>
                            <a:latin typeface="Cambria Math" panose="02040503050406030204" pitchFamily="18" charset="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𝒖</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𝒊</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b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𝟏𝟕</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𝟎𝟐</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limLow>
                      <m:limLow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1">
                                <a:solidFill>
                                  <a:srgbClr val="00B050"/>
                                </a:solidFill>
                                <a:latin typeface="Cambria Math" panose="02040503050406030204" pitchFamily="18" charset="0"/>
                              </a:rPr>
                              <m:t>𝟖</m:t>
                            </m:r>
                          </m:lim>
                        </m:limUpp>
                      </m:e>
                      <m:lim>
                        <m:r>
                          <a:rPr lang="en-US" altLang="zh-CN" sz="2000" b="1">
                            <a:solidFill>
                              <a:srgbClr val="00B050"/>
                            </a:solidFill>
                            <a:latin typeface="Cambria Math" panose="02040503050406030204" pitchFamily="18" charset="0"/>
                          </a:rPr>
                          <m:t>𝒊</m:t>
                        </m:r>
                        <m:r>
                          <a:rPr lang="en-US" altLang="zh-CN" sz="2000" b="1">
                            <a:solidFill>
                              <a:srgbClr val="00B050"/>
                            </a:solidFill>
                            <a:latin typeface="Cambria Math" panose="02040503050406030204" pitchFamily="18" charset="0"/>
                          </a:rPr>
                          <m:t>=</m:t>
                        </m:r>
                        <m:r>
                          <a:rPr lang="en-US" altLang="zh-CN" sz="2000" b="1">
                            <a:solidFill>
                              <a:srgbClr val="00B050"/>
                            </a:solidFill>
                            <a:latin typeface="Cambria Math" panose="02040503050406030204" pitchFamily="18" charset="0"/>
                          </a:rPr>
                          <m:t>𝟏</m:t>
                        </m:r>
                      </m:lim>
                    </m:limLow>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𝒖</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𝒊</m:t>
                        </m:r>
                      </m:sub>
                    </m:sSub>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𝒊</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𝟗𝟎𝟏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83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acc>
                      <m:acc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𝒄</m:t>
                        </m:r>
                      </m:e>
                    </m:acc>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limLow>
                          <m:limLow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1">
                                    <a:solidFill>
                                      <a:srgbClr val="00B050"/>
                                    </a:solidFill>
                                    <a:latin typeface="Cambria Math" panose="02040503050406030204" pitchFamily="18" charset="0"/>
                                  </a:rPr>
                                  <m:t>𝟖</m:t>
                                </m:r>
                              </m:lim>
                            </m:limUpp>
                          </m:e>
                          <m:lim>
                            <m:r>
                              <a:rPr lang="en-US" altLang="zh-CN" sz="2000" b="1">
                                <a:solidFill>
                                  <a:srgbClr val="00B050"/>
                                </a:solidFill>
                                <a:latin typeface="Cambria Math" panose="02040503050406030204" pitchFamily="18" charset="0"/>
                              </a:rPr>
                              <m:t>𝒊</m:t>
                            </m:r>
                            <m:r>
                              <a:rPr lang="en-US" altLang="zh-CN" sz="2000" b="1">
                                <a:solidFill>
                                  <a:srgbClr val="00B050"/>
                                </a:solidFill>
                                <a:latin typeface="Cambria Math" panose="02040503050406030204" pitchFamily="18" charset="0"/>
                              </a:rPr>
                              <m:t>=</m:t>
                            </m:r>
                            <m:r>
                              <a:rPr lang="en-US" altLang="zh-CN" sz="2000" b="1">
                                <a:solidFill>
                                  <a:srgbClr val="00B050"/>
                                </a:solidFill>
                                <a:latin typeface="Cambria Math" panose="02040503050406030204" pitchFamily="18" charset="0"/>
                              </a:rPr>
                              <m:t>𝟏</m:t>
                            </m:r>
                          </m:lim>
                        </m:limLow>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𝒖</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𝒊</m:t>
                            </m:r>
                          </m:sub>
                        </m:sSub>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𝒊</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m:t>
                        </m:r>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𝒖𝒚</m:t>
                            </m:r>
                          </m:e>
                        </m:bar>
                      </m:num>
                      <m:den>
                        <m:limLow>
                          <m:limLow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1">
                                    <a:solidFill>
                                      <a:srgbClr val="00B050"/>
                                    </a:solidFill>
                                    <a:latin typeface="Cambria Math" panose="02040503050406030204" pitchFamily="18" charset="0"/>
                                  </a:rPr>
                                  <m:t>𝟖</m:t>
                                </m:r>
                              </m:lim>
                            </m:limUpp>
                          </m:e>
                          <m:lim>
                            <m:r>
                              <a:rPr lang="en-US" altLang="zh-CN" sz="2000" b="1">
                                <a:solidFill>
                                  <a:srgbClr val="00B050"/>
                                </a:solidFill>
                                <a:latin typeface="Cambria Math" panose="02040503050406030204" pitchFamily="18" charset="0"/>
                              </a:rPr>
                              <m:t>𝒊</m:t>
                            </m:r>
                            <m:r>
                              <a:rPr lang="en-US" altLang="zh-CN" sz="2000" b="1">
                                <a:solidFill>
                                  <a:srgbClr val="00B050"/>
                                </a:solidFill>
                                <a:latin typeface="Cambria Math" panose="02040503050406030204" pitchFamily="18" charset="0"/>
                              </a:rPr>
                              <m:t>=</m:t>
                            </m:r>
                            <m:r>
                              <a:rPr lang="en-US" altLang="zh-CN" sz="2000" b="1">
                                <a:solidFill>
                                  <a:srgbClr val="00B050"/>
                                </a:solidFill>
                                <a:latin typeface="Cambria Math" panose="02040503050406030204" pitchFamily="18" charset="0"/>
                              </a:rPr>
                              <m:t>𝟏</m:t>
                            </m:r>
                          </m:lim>
                        </m:limLow>
                        <m:sSubSup>
                          <m:sSubSupPr>
                            <m:ctrlPr>
                              <a:rPr lang="en-US" altLang="zh-CN" sz="2000" b="1" i="1">
                                <a:solidFill>
                                  <a:srgbClr val="00B050"/>
                                </a:solidFill>
                                <a:latin typeface="Cambria Math" panose="02040503050406030204" pitchFamily="18" charset="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𝒖</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𝒊</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b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𝒖</m:t>
                                </m:r>
                              </m:e>
                            </m:ba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𝟗𝟎𝟏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𝟏𝟔𝟓</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𝟏𝟕</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𝟏𝟖𝟓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𝟓𝟑</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8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acc>
                      <m:acc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𝒅</m:t>
                        </m:r>
                      </m:e>
                    </m:acc>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𝒄</m:t>
                        </m:r>
                      </m:e>
                    </m:acc>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𝒖</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𝟏𝟔𝟓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𝟗𝟔</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acc>
                      <m:acc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acc>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𝒖</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𝟗𝟔</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acc>
                      <m:acc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acc>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𝟓𝟑𝐥𝐧</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𝟗𝟔</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所以每年</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1月份来哈尔滨的游客数量</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关于年份代码</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的回归方程为</a:t>
                </a:r>
                <a14:m>
                  <m:oMath xmlns:m="http://schemas.openxmlformats.org/officeDocument/2006/math">
                    <m:acc>
                      <m:acc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acc>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𝟓𝟑𝐥𝐧</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𝟗𝟔</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7_AN.44_1#7301db1af?vop=1&amp;vop=1&amp;pid=82002be84&amp;color=0,0,0&amp;vtp=1&amp;bt=1&amp;bbb=1&amp;hb=1"/>
              <p:cNvSpPr>
                <a:spLocks noRot="1" noChangeAspect="1" noMove="1" noResize="1" noEditPoints="1" noAdjustHandles="1" noChangeArrowheads="1" noChangeShapeType="1" noTextEdit="1"/>
              </p:cNvSpPr>
              <p:nvPr/>
            </p:nvSpPr>
            <p:spPr>
              <a:xfrm>
                <a:off x="722376" y="972000"/>
                <a:ext cx="10753344" cy="3993134"/>
              </a:xfrm>
              <a:prstGeom prst="rect">
                <a:avLst/>
              </a:prstGeom>
              <a:blipFill rotWithShape="1">
                <a:blip r:embed="rId1"/>
                <a:stretch>
                  <a:fillRect l="-4" t="-11" r="-738" b="-112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7_BD.45_1#4ec2c0eef?vop=1&amp;pid=82002be84&amp;color=0,0,0&amp;vtp=1&amp;bt=1&amp;bbb=1&amp;hb=1"/>
              <p:cNvSpPr/>
              <p:nvPr/>
            </p:nvSpPr>
            <p:spPr>
              <a:xfrm>
                <a:off x="722376" y="972000"/>
                <a:ext cx="10753344" cy="1955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（2）根据所求的回归方程预测2026年1月份来哈尔滨的游客数量.</a:t>
                </a:r>
                <a:endParaRPr lang="en-US" altLang="zh-CN" sz="2000" dirty="0"/>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：对于一组数据</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Sub>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，其回归直线</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acc>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的斜率和截距的最小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8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二乘估计分别为</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num>
                      <m:den>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bSup>
                          <m:sSubSupPr>
                            <m:ctrlPr>
                              <a:rPr lang="en-US" altLang="zh-CN" sz="2000" b="0" i="1">
                                <a:solidFill>
                                  <a:srgbClr val="000000"/>
                                </a:solidFill>
                                <a:latin typeface="Cambria Math" panose="02040503050406030204" pitchFamily="18" charset="0"/>
                              </a:rPr>
                            </m:ctrlPr>
                          </m:sSub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.参考数据：</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ln</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7_BD.45_1#4ec2c0eef?vop=1&amp;pid=82002be84&amp;color=0,0,0&amp;vtp=1&amp;bt=1&amp;bbb=1&amp;hb=1"/>
              <p:cNvSpPr>
                <a:spLocks noRot="1" noChangeAspect="1" noMove="1" noResize="1" noEditPoints="1" noAdjustHandles="1" noChangeArrowheads="1" noChangeShapeType="1" noTextEdit="1"/>
              </p:cNvSpPr>
              <p:nvPr/>
            </p:nvSpPr>
            <p:spPr>
              <a:xfrm>
                <a:off x="722376" y="972000"/>
                <a:ext cx="10753344" cy="1955800"/>
              </a:xfrm>
              <a:prstGeom prst="rect">
                <a:avLst/>
              </a:prstGeom>
              <a:blipFill rotWithShape="1">
                <a:blip r:embed="rId1"/>
                <a:stretch>
                  <a:fillRect l="-4" t="-23" b="2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7_AN.46_1#4ec2c0eef?vop=1&amp;vop=1&amp;pid=82002be84&amp;color=0,0,0&amp;vtp=1&amp;bbb=1"/>
              <p:cNvSpPr/>
              <p:nvPr/>
            </p:nvSpPr>
            <p:spPr>
              <a:xfrm>
                <a:off x="722376" y="2923228"/>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【解】当</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时,</a:t>
                </a:r>
                <a14:m>
                  <m:oMath xmlns:m="http://schemas.openxmlformats.org/officeDocument/2006/math">
                    <m:acc>
                      <m:acc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acc>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𝟗𝟔</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𝟐𝟏𝟖</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所以预测</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2026年1月份来哈尔滨的游客数量为218万.</a:t>
                </a:r>
                <a:endParaRPr lang="en-US" altLang="zh-CN" sz="2000" dirty="0"/>
              </a:p>
            </p:txBody>
          </p:sp>
        </mc:Choice>
        <mc:Fallback>
          <p:sp>
            <p:nvSpPr>
              <p:cNvPr id="3" name="QO_7_AN.46_1#4ec2c0eef?vop=1&amp;vop=1&amp;pid=82002be84&amp;color=0,0,0&amp;vtp=1&amp;bbb=1"/>
              <p:cNvSpPr>
                <a:spLocks noRot="1" noChangeAspect="1" noMove="1" noResize="1" noEditPoints="1" noAdjustHandles="1" noChangeArrowheads="1" noChangeShapeType="1" noTextEdit="1"/>
              </p:cNvSpPr>
              <p:nvPr/>
            </p:nvSpPr>
            <p:spPr>
              <a:xfrm>
                <a:off x="722376" y="2923228"/>
                <a:ext cx="10753344" cy="856234"/>
              </a:xfrm>
              <a:prstGeom prst="rect">
                <a:avLst/>
              </a:prstGeom>
              <a:blipFill rotWithShape="1">
                <a:blip r:embed="rId2"/>
                <a:stretch>
                  <a:fillRect l="-4" t="-38" b="-527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7_1#a7af20e9c?vop=1&amp;pid=6c5dc9516&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下列两个变量具有正相关关系的是(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48_1#a7af20e9c.bracket?vop=1&amp;pid=6c5dc9516&amp;color=0,0,0&amp;vpa=10&amp;vtp=1"/>
          <p:cNvSpPr/>
          <p:nvPr/>
        </p:nvSpPr>
        <p:spPr>
          <a:xfrm>
            <a:off x="5092764"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7_BD.47_2#a7af20e9c.choices?vop=1&amp;pid=6c5dc9516&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A.圆的半径与周长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.吸烟与健康</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.数学成绩与物理成绩</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.汽车的质量与汽车每消耗</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汽油所行驶的平均路程</a:t>
                </a:r>
                <a:endParaRPr lang="en-US" altLang="zh-CN" sz="2000" dirty="0"/>
              </a:p>
            </p:txBody>
          </p:sp>
        </mc:Choice>
        <mc:Fallback>
          <p:sp>
            <p:nvSpPr>
              <p:cNvPr id="4" name="QC_7_BD.47_2#a7af20e9c.choices?vop=1&amp;pid=6c5dc9516&amp;color=0,0,0&amp;vtp=1&amp;bbb=1"/>
              <p:cNvSpPr>
                <a:spLocks noRot="1" noChangeAspect="1" noMove="1" noResize="1" noEditPoints="1" noAdjustHandles="1" noChangeArrowheads="1" noChangeShapeType="1" noTextEdit="1"/>
              </p:cNvSpPr>
              <p:nvPr/>
            </p:nvSpPr>
            <p:spPr>
              <a:xfrm>
                <a:off x="722376" y="1436497"/>
                <a:ext cx="10753344" cy="1796034"/>
              </a:xfrm>
              <a:prstGeom prst="rect">
                <a:avLst/>
              </a:prstGeom>
              <a:blipFill rotWithShape="1">
                <a:blip r:embed="rId1"/>
                <a:stretch>
                  <a:fillRect l="-4" t="-7"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7_AS.49_1#a7af20e9c?vop=1&amp;vop=1&amp;pid=6c5dc9516&amp;color=0,0,0&amp;vtp=1&amp;bt=1&amp;bbb=1&amp;hb=1"/>
              <p:cNvSpPr/>
              <p:nvPr/>
            </p:nvSpPr>
            <p:spPr>
              <a:xfrm>
                <a:off x="722376" y="972000"/>
                <a:ext cx="10753344" cy="27358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圆的半径与周长是函数关系,故A错误;</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吸烟越多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,越不健康,所以吸烟与健康具有负相关关系,故B错误;</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汽车越重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,每消耗</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汽油所行驶的平均路程越短,所以汽车的质量与汽车每消耗</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汽油所行驶的平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均路程具有负相关关系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,故D错误;</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一般来说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,数学成绩越好,那么物理成绩越好,所以数学成绩与物理成绩具有正相关关系,故C正确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200" dirty="0"/>
              </a:p>
            </p:txBody>
          </p:sp>
        </mc:Choice>
        <mc:Fallback>
          <p:sp>
            <p:nvSpPr>
              <p:cNvPr id="2" name="QC_7_AS.49_1#a7af20e9c?vop=1&amp;vop=1&amp;pid=6c5dc9516&amp;color=0,0,0&amp;vtp=1&amp;bt=1&amp;bbb=1&amp;hb=1"/>
              <p:cNvSpPr>
                <a:spLocks noRot="1" noChangeAspect="1" noMove="1" noResize="1" noEditPoints="1" noAdjustHandles="1" noChangeArrowheads="1" noChangeShapeType="1" noTextEdit="1"/>
              </p:cNvSpPr>
              <p:nvPr/>
            </p:nvSpPr>
            <p:spPr>
              <a:xfrm>
                <a:off x="722376" y="972000"/>
                <a:ext cx="10753344" cy="2735834"/>
              </a:xfrm>
              <a:prstGeom prst="rect">
                <a:avLst/>
              </a:prstGeom>
              <a:blipFill rotWithShape="1">
                <a:blip r:embed="rId1"/>
                <a:stretch>
                  <a:fillRect l="-4" t="-16" r="-638" b="-164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EX.50_1#a7af20e9c?vop=1&amp;vop=1&amp;pid=6c5dc9516&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函数关系是一种确定性关系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,相关关系是一种非确定性关系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,判断两个变量间的关系是不是相关关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系的关键是看这个关系是不是具有不确定性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7_BD.51_1#217c8f6be?vop=1&amp;pid=343b14509&amp;color=0,0,0&amp;vtp=1&amp;bt=1&amp;bbb=1"/>
              <p:cNvSpPr/>
              <p:nvPr/>
            </p:nvSpPr>
            <p:spPr>
              <a:xfrm>
                <a:off x="722376" y="969264"/>
                <a:ext cx="10753344" cy="417322"/>
              </a:xfrm>
              <a:prstGeom prst="rect">
                <a:avLst/>
              </a:prstGeom>
              <a:noFill/>
            </p:spPr>
            <p:txBody>
              <a:bodyPr wrap="none" lIns="0" tIns="0" rIns="0" bIns="0" rtlCol="0" anchor="t"/>
              <a:lstStyle/>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14.根据如下样本数据，得到回归直线方程</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acc>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7_BD.51_1#217c8f6be?vop=1&amp;pid=343b14509&amp;color=0,0,0&amp;vtp=1&amp;bt=1&amp;bbb=1"/>
              <p:cNvSpPr>
                <a:spLocks noRot="1" noChangeAspect="1" noMove="1" noResize="1" noEditPoints="1" noAdjustHandles="1" noChangeArrowheads="1" noChangeShapeType="1" noTextEdit="1"/>
              </p:cNvSpPr>
              <p:nvPr/>
            </p:nvSpPr>
            <p:spPr>
              <a:xfrm>
                <a:off x="722376" y="969264"/>
                <a:ext cx="10753344" cy="417322"/>
              </a:xfrm>
              <a:prstGeom prst="rect">
                <a:avLst/>
              </a:prstGeom>
              <a:blipFill rotWithShape="1">
                <a:blip r:embed="rId1"/>
                <a:stretch>
                  <a:fillRect l="-4" t="-61" b="-12538"/>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38" name="QC_7_BD.51_2#217c8f6be?colgroup=2,7,7,4,7,4,4&amp;vop=1&amp;pid=343b14509&amp;color=0,0,0&amp;vtp=1&amp;bbb=1"/>
              <p:cNvGraphicFramePr>
                <a:graphicFrameLocks noGrp="1"/>
              </p:cNvGraphicFramePr>
              <p:nvPr/>
            </p:nvGraphicFramePr>
            <p:xfrm>
              <a:off x="722376" y="1515110"/>
              <a:ext cx="10689336" cy="852678"/>
            </p:xfrm>
            <a:graphic>
              <a:graphicData uri="http://schemas.openxmlformats.org/drawingml/2006/table">
                <a:tbl>
                  <a:tblPr/>
                  <a:tblGrid>
                    <a:gridCol w="749808"/>
                    <a:gridCol w="2029968"/>
                    <a:gridCol w="2029968"/>
                    <a:gridCol w="1280160"/>
                    <a:gridCol w="2039112"/>
                    <a:gridCol w="1280160"/>
                    <a:gridCol w="1280160"/>
                  </a:tblGrid>
                  <a:tr h="426339">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38" name="QC_7_BD.51_2#217c8f6be?colgroup=2,7,7,4,7,4,4&amp;vop=1&amp;pid=343b14509&amp;color=0,0,0&amp;vtp=1&amp;bbb=1"/>
              <p:cNvGraphicFramePr>
                <a:graphicFrameLocks noGrp="1"/>
              </p:cNvGraphicFramePr>
              <p:nvPr/>
            </p:nvGraphicFramePr>
            <p:xfrm>
              <a:off x="722376" y="1515110"/>
              <a:ext cx="10689336" cy="852678"/>
            </p:xfrm>
            <a:graphic>
              <a:graphicData uri="http://schemas.openxmlformats.org/drawingml/2006/table">
                <a:tbl>
                  <a:tblPr/>
                  <a:tblGrid>
                    <a:gridCol w="749808"/>
                    <a:gridCol w="2029968"/>
                    <a:gridCol w="2029968"/>
                    <a:gridCol w="1280160"/>
                    <a:gridCol w="2039112"/>
                    <a:gridCol w="1280160"/>
                    <a:gridCol w="1280160"/>
                  </a:tblGrid>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7_AN.52_1#217c8f6be.bracket?vop=1&amp;pid=343b14509&amp;color=0,0,0&amp;vpa=11&amp;vtp=1"/>
          <p:cNvSpPr/>
          <p:nvPr/>
        </p:nvSpPr>
        <p:spPr>
          <a:xfrm>
            <a:off x="7323201" y="960374"/>
            <a:ext cx="355600" cy="418084"/>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7_BD.51_3#217c8f6be.choices?vop=1&amp;pid=343b14509&amp;color=0,0,0&amp;vtp=1&amp;bbb=1"/>
              <p:cNvSpPr/>
              <p:nvPr/>
            </p:nvSpPr>
            <p:spPr>
              <a:xfrm>
                <a:off x="722376" y="2505710"/>
                <a:ext cx="10753344" cy="412115"/>
              </a:xfrm>
              <a:prstGeom prst="rect">
                <a:avLst/>
              </a:prstGeom>
              <a:noFill/>
            </p:spPr>
            <p:txBody>
              <a:bodyPr wrap="none" lIns="0" tIns="0" rIns="0" bIns="0" rtlCol="0" anchor="t"/>
              <a:lstStyle/>
              <a:p>
                <a:pPr latinLnBrk="1">
                  <a:lnSpc>
                    <a:spcPts val="3700"/>
                  </a:lnSpc>
                  <a:tabLst>
                    <a:tab pos="2757805" algn="l"/>
                    <a:tab pos="5477510" algn="l"/>
                    <a:tab pos="820991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7_BD.51_3#217c8f6be.choices?vop=1&amp;pid=343b14509&amp;color=0,0,0&amp;vtp=1&amp;bbb=1"/>
              <p:cNvSpPr>
                <a:spLocks noRot="1" noChangeAspect="1" noMove="1" noResize="1" noEditPoints="1" noAdjustHandles="1" noChangeArrowheads="1" noChangeShapeType="1" noTextEdit="1"/>
              </p:cNvSpPr>
              <p:nvPr/>
            </p:nvSpPr>
            <p:spPr>
              <a:xfrm>
                <a:off x="722376" y="2505710"/>
                <a:ext cx="10753344" cy="412115"/>
              </a:xfrm>
              <a:prstGeom prst="rect">
                <a:avLst/>
              </a:prstGeom>
              <a:blipFill rotWithShape="1">
                <a:blip r:embed="rId3"/>
                <a:stretch>
                  <a:fillRect l="-4" b="-1402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7_AS.53_1#217c8f6be?vop=1&amp;vop=1&amp;pid=343b14509&amp;color=0,0,0&amp;vtp=1&amp;bt=1&amp;bbb=1&amp;hb=1"/>
              <p:cNvSpPr/>
              <p:nvPr/>
            </p:nvSpPr>
            <p:spPr>
              <a:xfrm>
                <a:off x="722376" y="972000"/>
                <a:ext cx="10753344" cy="136867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根据表格中样本数据的样本点作出散点图如图所示.</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从整体上看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,这些点大致分布在一条直线的周围,且该回归直线的斜率为正,在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轴上的截距为负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,故选C.</a:t>
                </a:r>
                <a:endParaRPr lang="en-US" altLang="zh-CN" sz="2200" dirty="0"/>
              </a:p>
            </p:txBody>
          </p:sp>
        </mc:Choice>
        <mc:Fallback>
          <p:sp>
            <p:nvSpPr>
              <p:cNvPr id="2" name="QC_7_AS.53_1#217c8f6be?vop=1&amp;vop=1&amp;pid=343b14509&amp;color=0,0,0&amp;vtp=1&amp;bt=1&amp;bbb=1&amp;hb=1"/>
              <p:cNvSpPr>
                <a:spLocks noRot="1" noChangeAspect="1" noMove="1" noResize="1" noEditPoints="1" noAdjustHandles="1" noChangeArrowheads="1" noChangeShapeType="1" noTextEdit="1"/>
              </p:cNvSpPr>
              <p:nvPr/>
            </p:nvSpPr>
            <p:spPr>
              <a:xfrm>
                <a:off x="722376" y="972000"/>
                <a:ext cx="10753344" cy="1368679"/>
              </a:xfrm>
              <a:prstGeom prst="rect">
                <a:avLst/>
              </a:prstGeom>
              <a:blipFill rotWithShape="1">
                <a:blip r:embed="rId1"/>
                <a:stretch>
                  <a:fillRect l="-4" t="-33" b="-3892"/>
                </a:stretch>
              </a:blipFill>
            </p:spPr>
            <p:txBody>
              <a:bodyPr/>
              <a:lstStyle/>
              <a:p>
                <a:r>
                  <a:rPr lang="zh-CN" altLang="en-US">
                    <a:noFill/>
                  </a:rPr>
                  <a:t> </a:t>
                </a:r>
              </a:p>
            </p:txBody>
          </p:sp>
        </mc:Fallback>
      </mc:AlternateContent>
      <p:pic>
        <p:nvPicPr>
          <p:cNvPr id="3" name="QC_7_AS.53_2#217c8f6be?vop=1&amp;vop=1&amp;pid=343b14509&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617720" y="2468568"/>
            <a:ext cx="2953512" cy="23408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7_EX.54_1#217c8f6be?vop=1&amp;vop=1&amp;pid=343b14509&amp;color=0,0,0&amp;mp=1&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的增加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的变化趋势可知</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的正负,根据回归直线的纵截距可知</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acc>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的正负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,若算出具体数值则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易出错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7_EX.54_1#217c8f6be?vop=1&amp;vop=1&amp;pid=343b14509&amp;color=0,0,0&amp;mp=1&amp;vtp=1&amp;bt=1&amp;bbb=1&amp;hb=1"/>
              <p:cNvSpPr>
                <a:spLocks noRot="1" noChangeAspect="1" noMove="1" noResize="1" noEditPoints="1" noAdjustHandles="1" noChangeArrowheads="1" noChangeShapeType="1" noTextEdit="1"/>
              </p:cNvSpPr>
              <p:nvPr/>
            </p:nvSpPr>
            <p:spPr>
              <a:xfrm>
                <a:off x="722376" y="969264"/>
                <a:ext cx="10753344" cy="1326134"/>
              </a:xfrm>
              <a:prstGeom prst="rect">
                <a:avLst/>
              </a:prstGeom>
              <a:blipFill rotWithShape="1">
                <a:blip r:embed="rId1"/>
                <a:stretch>
                  <a:fillRect l="-4" t="-19" b="-34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_1#788730b70?vop=1&amp;pid=48e0c0bf7&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［江西丰城中学2025高二月考］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给出下列关系：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其中具有相关关系的是(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_1#788730b70.bracket?vop=1&amp;pid=48e0c0bf7&amp;color=0,0,0&amp;vpa=1&amp;vtp=1"/>
          <p:cNvSpPr/>
          <p:nvPr/>
        </p:nvSpPr>
        <p:spPr>
          <a:xfrm>
            <a:off x="9007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1_2#788730b70?vop=1&amp;pid=48e0c0bf7&amp;color=0,0,0&amp;vtp=1&amp;bbb=1"/>
          <p:cNvSpPr/>
          <p:nvPr/>
        </p:nvSpPr>
        <p:spPr>
          <a:xfrm>
            <a:off x="722376" y="1387856"/>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①考试号与考生成绩；②勤能补拙；③水稻产量与气候；④正方形的边长与正方形的面积.</a:t>
            </a:r>
            <a:endParaRPr lang="en-US" altLang="zh-CN" sz="2000" dirty="0"/>
          </a:p>
        </p:txBody>
      </p:sp>
      <p:sp>
        <p:nvSpPr>
          <p:cNvPr id="5" name="QC_6_BD.1_3#788730b70.choices?vop=1&amp;pid=48e0c0bf7&amp;color=0,0,0&amp;vtp=1&amp;bbb=1"/>
          <p:cNvSpPr/>
          <p:nvPr/>
        </p:nvSpPr>
        <p:spPr>
          <a:xfrm>
            <a:off x="722376" y="1850009"/>
            <a:ext cx="10753344" cy="405003"/>
          </a:xfrm>
          <a:prstGeom prst="rect">
            <a:avLst/>
          </a:prstGeom>
          <a:noFill/>
        </p:spPr>
        <p:txBody>
          <a:bodyPr wrap="none" lIns="0" tIns="0" rIns="0" bIns="0" rtlCol="0" anchor="t"/>
          <a:lstStyle/>
          <a:p>
            <a:pPr latinLnBrk="1">
              <a:lnSpc>
                <a:spcPts val="3600"/>
              </a:lnSpc>
              <a:tabLst>
                <a:tab pos="2887980" algn="l"/>
                <a:tab pos="5737860" algn="l"/>
                <a:tab pos="8346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7_BD.55_1#5a1201242?vop=1&amp;pid=38bc145af&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15.已知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之间的几组数据如下表：</a:t>
                </a:r>
                <a:endParaRPr lang="en-US" altLang="zh-CN" sz="2000" dirty="0"/>
              </a:p>
            </p:txBody>
          </p:sp>
        </mc:Choice>
        <mc:Fallback>
          <p:sp>
            <p:nvSpPr>
              <p:cNvPr id="2" name="QC_7_BD.55_1#5a1201242?vop=1&amp;pid=38bc145af&amp;color=0,0,0&amp;vtp=1&amp;bt=1&amp;bbb=1"/>
              <p:cNvSpPr>
                <a:spLocks noRot="1" noChangeAspect="1" noMove="1" noResize="1" noEditPoints="1" noAdjustHandles="1" noChangeArrowheads="1" noChangeShapeType="1" noTextEdit="1"/>
              </p:cNvSpPr>
              <p:nvPr/>
            </p:nvSpPr>
            <p:spPr>
              <a:xfrm>
                <a:off x="722376" y="972000"/>
                <a:ext cx="10753344" cy="408559"/>
              </a:xfrm>
              <a:prstGeom prst="rect">
                <a:avLst/>
              </a:prstGeom>
              <a:blipFill rotWithShape="1">
                <a:blip r:embed="rId1"/>
                <a:stretch>
                  <a:fillRect l="-4" t="-110" b="-11795"/>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41" name="QC_7_BD.55_2#5a1201242?colgroup=6,5,5,5,5,5,5&amp;vop=1&amp;pid=38bc145af&amp;color=0,0,0&amp;vtp=1&amp;bbb=1"/>
              <p:cNvGraphicFramePr>
                <a:graphicFrameLocks noGrp="1"/>
              </p:cNvGraphicFramePr>
              <p:nvPr/>
            </p:nvGraphicFramePr>
            <p:xfrm>
              <a:off x="722376" y="1513528"/>
              <a:ext cx="10716768" cy="852678"/>
            </p:xfrm>
            <a:graphic>
              <a:graphicData uri="http://schemas.openxmlformats.org/drawingml/2006/table">
                <a:tbl>
                  <a:tblPr/>
                  <a:tblGrid>
                    <a:gridCol w="1719072"/>
                    <a:gridCol w="1499616"/>
                    <a:gridCol w="1499616"/>
                    <a:gridCol w="1499616"/>
                    <a:gridCol w="1499616"/>
                    <a:gridCol w="1499616"/>
                    <a:gridCol w="1499616"/>
                  </a:tblGrid>
                  <a:tr h="426339">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41" name="QC_7_BD.55_2#5a1201242?colgroup=6,5,5,5,5,5,5&amp;vop=1&amp;pid=38bc145af&amp;color=0,0,0&amp;vtp=1&amp;bbb=1"/>
              <p:cNvGraphicFramePr>
                <a:graphicFrameLocks noGrp="1"/>
              </p:cNvGraphicFramePr>
              <p:nvPr/>
            </p:nvGraphicFramePr>
            <p:xfrm>
              <a:off x="722376" y="1513528"/>
              <a:ext cx="10716768" cy="852678"/>
            </p:xfrm>
            <a:graphic>
              <a:graphicData uri="http://schemas.openxmlformats.org/drawingml/2006/table">
                <a:tbl>
                  <a:tblPr/>
                  <a:tblGrid>
                    <a:gridCol w="1719072"/>
                    <a:gridCol w="1499616"/>
                    <a:gridCol w="1499616"/>
                    <a:gridCol w="1499616"/>
                    <a:gridCol w="1499616"/>
                    <a:gridCol w="1499616"/>
                    <a:gridCol w="1499616"/>
                  </a:tblGrid>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mc:AlternateContent xmlns:mc="http://schemas.openxmlformats.org/markup-compatibility/2006">
        <mc:Choice xmlns:a14="http://schemas.microsoft.com/office/drawing/2010/main" Requires="a14">
          <p:sp>
            <p:nvSpPr>
              <p:cNvPr id="4" name="QC_7_BD.55_3#5a1201242?vop=1&amp;pid=38bc145af&amp;color=0,0,0&amp;vtp=1&amp;bbb=1&amp;hb=1"/>
              <p:cNvSpPr/>
              <p:nvPr/>
            </p:nvSpPr>
            <p:spPr>
              <a:xfrm>
                <a:off x="722376" y="2504128"/>
                <a:ext cx="10753344" cy="868553"/>
              </a:xfrm>
              <a:prstGeom prst="rect">
                <a:avLst/>
              </a:prstGeom>
              <a:noFill/>
            </p:spPr>
            <p:txBody>
              <a:bodyPr wrap="none" lIns="0" tIns="0" rIns="0" bIns="0" rtlCol="0" anchor="t"/>
              <a:lstStyle/>
              <a:p>
                <a:pPr algn="l" latinLnBrk="1">
                  <a:lnSpc>
                    <a:spcPts val="38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假设根据上表数据所得回归直线方程为</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acc>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，若某同学根据上表中的前两组数据</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求得的直线方程为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则以下结论正确的是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C_7_BD.55_3#5a1201242?vop=1&amp;pid=38bc145af&amp;color=0,0,0&amp;vtp=1&amp;bbb=1&amp;hb=1"/>
              <p:cNvSpPr>
                <a:spLocks noRot="1" noChangeAspect="1" noMove="1" noResize="1" noEditPoints="1" noAdjustHandles="1" noChangeArrowheads="1" noChangeShapeType="1" noTextEdit="1"/>
              </p:cNvSpPr>
              <p:nvPr/>
            </p:nvSpPr>
            <p:spPr>
              <a:xfrm>
                <a:off x="722376" y="2504128"/>
                <a:ext cx="10753344" cy="868553"/>
              </a:xfrm>
              <a:prstGeom prst="rect">
                <a:avLst/>
              </a:prstGeom>
              <a:blipFill rotWithShape="1">
                <a:blip r:embed="rId3"/>
                <a:stretch>
                  <a:fillRect l="-4" t="-37" b="-5241"/>
                </a:stretch>
              </a:blipFill>
            </p:spPr>
            <p:txBody>
              <a:bodyPr/>
              <a:lstStyle/>
              <a:p>
                <a:r>
                  <a:rPr lang="zh-CN" altLang="en-US">
                    <a:noFill/>
                  </a:rPr>
                  <a:t> </a:t>
                </a:r>
              </a:p>
            </p:txBody>
          </p:sp>
        </mc:Fallback>
      </mc:AlternateContent>
      <p:sp>
        <p:nvSpPr>
          <p:cNvPr id="5" name="QC_7_AN.56_1#5a1201242.bracket?vop=1&amp;pid=38bc145af&amp;color=0,0,0&amp;vpa=12&amp;vtp=1"/>
          <p:cNvSpPr/>
          <p:nvPr/>
        </p:nvSpPr>
        <p:spPr>
          <a:xfrm>
            <a:off x="7486015" y="2967678"/>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6" name="QC_7_BD.55_4#5a1201242.choices?vop=1&amp;pid=38bc145af&amp;color=0,0,0&amp;vtp=1&amp;bbb=1"/>
              <p:cNvSpPr/>
              <p:nvPr/>
            </p:nvSpPr>
            <p:spPr>
              <a:xfrm>
                <a:off x="722376" y="3421576"/>
                <a:ext cx="10753344" cy="412115"/>
              </a:xfrm>
              <a:prstGeom prst="rect">
                <a:avLst/>
              </a:prstGeom>
              <a:noFill/>
            </p:spPr>
            <p:txBody>
              <a:bodyPr wrap="none" lIns="0" tIns="0" rIns="0" bIns="0" rtlCol="0" anchor="t"/>
              <a:lstStyle/>
              <a:p>
                <a:pPr latinLnBrk="1">
                  <a:lnSpc>
                    <a:spcPts val="37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6" name="QC_7_BD.55_4#5a1201242.choices?vop=1&amp;pid=38bc145af&amp;color=0,0,0&amp;vtp=1&amp;bbb=1"/>
              <p:cNvSpPr>
                <a:spLocks noRot="1" noChangeAspect="1" noMove="1" noResize="1" noEditPoints="1" noAdjustHandles="1" noChangeArrowheads="1" noChangeShapeType="1" noTextEdit="1"/>
              </p:cNvSpPr>
              <p:nvPr/>
            </p:nvSpPr>
            <p:spPr>
              <a:xfrm>
                <a:off x="722376" y="3421576"/>
                <a:ext cx="10753344" cy="412115"/>
              </a:xfrm>
              <a:prstGeom prst="rect">
                <a:avLst/>
              </a:prstGeom>
              <a:blipFill rotWithShape="1">
                <a:blip r:embed="rId4"/>
                <a:stretch>
                  <a:fillRect l="-4" t="-48" b="-1397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7_AS.57_1#5a1201242?vop=1&amp;vop=1&amp;pid=38bc145af&amp;color=0,0,0&amp;vtp=1&amp;bt=1&amp;bbb=1"/>
              <p:cNvSpPr/>
              <p:nvPr/>
            </p:nvSpPr>
            <p:spPr>
              <a:xfrm>
                <a:off x="722376" y="969264"/>
                <a:ext cx="10753344" cy="1166622"/>
              </a:xfrm>
              <a:prstGeom prst="rect">
                <a:avLst/>
              </a:prstGeom>
              <a:noFill/>
            </p:spPr>
            <p:txBody>
              <a:bodyPr wrap="none" lIns="0" tIns="0" rIns="0" bIns="0" rtlCol="0" anchor="t"/>
              <a:lstStyle/>
              <a:p>
                <a:pPr algn="l" latinLnBrk="1">
                  <a:lnSpc>
                    <a:spcPts val="5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由题表得</a:t>
                </a:r>
                <a14:m>
                  <m:oMath xmlns:m="http://schemas.openxmlformats.org/officeDocument/2006/math">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,根据公式求得</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den>
                        </m:f>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又根据题意可求得</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,故选D.</a:t>
                </a:r>
                <a:endParaRPr lang="en-US" altLang="zh-CN" sz="2200" dirty="0"/>
              </a:p>
            </p:txBody>
          </p:sp>
        </mc:Choice>
        <mc:Fallback>
          <p:sp>
            <p:nvSpPr>
              <p:cNvPr id="2" name="QC_7_AS.57_1#5a1201242?vop=1&amp;vop=1&amp;pid=38bc145af&amp;color=0,0,0&amp;vtp=1&amp;bt=1&amp;bbb=1"/>
              <p:cNvSpPr>
                <a:spLocks noRot="1" noChangeAspect="1" noMove="1" noResize="1" noEditPoints="1" noAdjustHandles="1" noChangeArrowheads="1" noChangeShapeType="1" noTextEdit="1"/>
              </p:cNvSpPr>
              <p:nvPr/>
            </p:nvSpPr>
            <p:spPr>
              <a:xfrm>
                <a:off x="722376" y="969264"/>
                <a:ext cx="10753344" cy="1166622"/>
              </a:xfrm>
              <a:prstGeom prst="rect">
                <a:avLst/>
              </a:prstGeom>
              <a:blipFill rotWithShape="1">
                <a:blip r:embed="rId1"/>
                <a:stretch>
                  <a:fillRect l="-4" t="-22" b="-448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7_EX.58_1#5a1201242?vop=1&amp;vop=1&amp;pid=38bc145af&amp;color=0,0,0&amp;vtp=1&amp;bt=1&amp;bbb=1&amp;hb=1"/>
              <p:cNvSpPr/>
              <p:nvPr/>
            </p:nvSpPr>
            <p:spPr>
              <a:xfrm>
                <a:off x="722376" y="969264"/>
                <a:ext cx="10753344" cy="23548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8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给出一组具体数据求其回归直线方程时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,由于回归直线方程是</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acc>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lim>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acc>
                      </m:lim>
                    </m:limUp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num>
                      <m:den>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bSup>
                          <m:sSubSupPr>
                            <m:ctrlPr>
                              <a:rPr lang="en-US" altLang="zh-CN" sz="2000" b="0" i="1">
                                <a:solidFill>
                                  <a:srgbClr val="000000"/>
                                </a:solidFill>
                                <a:latin typeface="Cambria Math" panose="02040503050406030204" pitchFamily="18" charset="0"/>
                              </a:rPr>
                            </m:ctrlPr>
                          </m:sSub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,计算量较大,因此计算要细心,公式使用要准确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,要特别注意回归直线一定过样本点的中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心</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的应用.</a:t>
                </a:r>
                <a:endParaRPr lang="en-US" altLang="zh-CN" sz="2000" dirty="0"/>
              </a:p>
            </p:txBody>
          </p:sp>
        </mc:Choice>
        <mc:Fallback>
          <p:sp>
            <p:nvSpPr>
              <p:cNvPr id="2" name="QC_7_EX.58_1#5a1201242?vop=1&amp;vop=1&amp;pid=38bc145af&amp;color=0,0,0&amp;vtp=1&amp;bt=1&amp;bbb=1&amp;hb=1"/>
              <p:cNvSpPr>
                <a:spLocks noRot="1" noChangeAspect="1" noMove="1" noResize="1" noEditPoints="1" noAdjustHandles="1" noChangeArrowheads="1" noChangeShapeType="1" noTextEdit="1"/>
              </p:cNvSpPr>
              <p:nvPr/>
            </p:nvSpPr>
            <p:spPr>
              <a:xfrm>
                <a:off x="722376" y="969264"/>
                <a:ext cx="10753344" cy="2354834"/>
              </a:xfrm>
              <a:prstGeom prst="rect">
                <a:avLst/>
              </a:prstGeom>
              <a:blipFill rotWithShape="1">
                <a:blip r:embed="rId1"/>
                <a:stretch>
                  <a:fillRect l="-4" t="-11" b="-19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7_BD.59_1#b908902cd?vop=1&amp;pid=dbf799fc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［河北沧州2025高二月考］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相对应的一组数据为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𝑢</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𝑣</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相对应的一组数据为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表示变量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间的线性相关系数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表示变量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𝑣</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𝑢</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之间的线性相关系数，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7_BD.59_1#b908902cd?vop=1&amp;pid=dbf799fc8&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b="-3491"/>
                </a:stretch>
              </a:blipFill>
            </p:spPr>
            <p:txBody>
              <a:bodyPr/>
              <a:lstStyle/>
              <a:p>
                <a:r>
                  <a:rPr lang="zh-CN" altLang="en-US">
                    <a:noFill/>
                  </a:rPr>
                  <a:t> </a:t>
                </a:r>
              </a:p>
            </p:txBody>
          </p:sp>
        </mc:Fallback>
      </mc:AlternateContent>
      <p:sp>
        <p:nvSpPr>
          <p:cNvPr id="3" name="QC_7_AN.60_1#b908902cd.bracket?vop=1&amp;pid=dbf799fc8&amp;color=0,0,0&amp;vpa=13&amp;vtp=1"/>
          <p:cNvSpPr/>
          <p:nvPr/>
        </p:nvSpPr>
        <p:spPr>
          <a:xfrm>
            <a:off x="7781735"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7_BD.59_2#b908902cd.choices?vop=1&amp;pid=dbf799fc8&amp;color=0,0,0&amp;vtp=1&amp;bbb=1"/>
              <p:cNvSpPr/>
              <p:nvPr/>
            </p:nvSpPr>
            <p:spPr>
              <a:xfrm>
                <a:off x="722376" y="2328486"/>
                <a:ext cx="10753344" cy="400050"/>
              </a:xfrm>
              <a:prstGeom prst="rect">
                <a:avLst/>
              </a:prstGeom>
              <a:noFill/>
            </p:spPr>
            <p:txBody>
              <a:bodyPr wrap="none" lIns="0" tIns="0" rIns="0" bIns="0" rtlCol="0" anchor="t"/>
              <a:lstStyle/>
              <a:p>
                <a:pPr latinLnBrk="1">
                  <a:lnSpc>
                    <a:spcPts val="3600"/>
                  </a:lnSpc>
                  <a:tabLst>
                    <a:tab pos="2878455" algn="l"/>
                    <a:tab pos="5718810" algn="l"/>
                    <a:tab pos="857186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7_BD.59_2#b908902cd.choices?vop=1&amp;pid=dbf799fc8&amp;color=0,0,0&amp;vtp=1&amp;bbb=1"/>
              <p:cNvSpPr>
                <a:spLocks noRot="1" noChangeAspect="1" noMove="1" noResize="1" noEditPoints="1" noAdjustHandles="1" noChangeArrowheads="1" noChangeShapeType="1" noTextEdit="1"/>
              </p:cNvSpPr>
              <p:nvPr/>
            </p:nvSpPr>
            <p:spPr>
              <a:xfrm>
                <a:off x="722376" y="2328486"/>
                <a:ext cx="10753344" cy="400050"/>
              </a:xfrm>
              <a:prstGeom prst="rect">
                <a:avLst/>
              </a:prstGeom>
              <a:blipFill rotWithShape="1">
                <a:blip r:embed="rId2"/>
                <a:stretch>
                  <a:fillRect l="-4" t="-144" b="-1414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7_AS.61_1#b908902cd?vop=1&amp;vop=1&amp;pid=dbf799fc8&amp;color=0,0,0&amp;vtp=1&amp;bt=1&amp;bbb=1&amp;hb=1"/>
              <p:cNvSpPr/>
              <p:nvPr/>
            </p:nvSpPr>
            <p:spPr>
              <a:xfrm>
                <a:off x="722376" y="972000"/>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由变量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相对应的一组数据为</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13</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,可得变量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正相关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而由变量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𝑢</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𝑣</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相对应的一组数据为</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13</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,可知变量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𝑣</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𝑢</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负相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的大小关系是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.故选C.</a:t>
                </a:r>
                <a:endParaRPr lang="en-US" altLang="zh-CN" sz="2200" dirty="0"/>
              </a:p>
            </p:txBody>
          </p:sp>
        </mc:Choice>
        <mc:Fallback>
          <p:sp>
            <p:nvSpPr>
              <p:cNvPr id="2" name="QC_7_AS.61_1#b908902cd?vop=1&amp;vop=1&amp;pid=dbf799fc8&amp;color=0,0,0&amp;vtp=1&amp;bt=1&amp;bbb=1&amp;h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r="-142"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EX.62_1#b908902cd?vop=1&amp;vop=1&amp;pid=dbf799fc8&amp;color=0,0,0&amp;vtp=1&amp;bt=1&amp;bbb=1&amp;hb=1"/>
          <p:cNvSpPr/>
          <p:nvPr/>
        </p:nvSpPr>
        <p:spPr>
          <a:xfrm>
            <a:off x="722376" y="969264"/>
            <a:ext cx="10753344" cy="22405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给出一组数据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，仅是判断该组数据的相关系数符号而非计算具体数值时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，可以先把第一维坐标按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由小到大的顺序排列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，若此时对应的第二维坐标大致呈由小到大的顺序排列，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则相关系数为正；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若第二维坐标大致呈由大到小的顺序排列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，则相关系数为负.切忌直接代入相关系数公式计算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法计算复杂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、耗时且易出错.</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a2657c4f4.fixed?pid=9f860b1c0&amp;color=100,146,38&amp;vtp=1&amp;bbb=1"/>
          <p:cNvSpPr/>
          <p:nvPr/>
        </p:nvSpPr>
        <p:spPr>
          <a:xfrm>
            <a:off x="5221224" y="950976"/>
            <a:ext cx="1764792" cy="1197864"/>
          </a:xfrm>
          <a:prstGeom prst="rect">
            <a:avLst/>
          </a:prstGeom>
          <a:noFill/>
        </p:spPr>
        <p:txBody>
          <a:bodyPr wrap="none" lIns="0" tIns="0" rIns="0" bIns="0" rtlCol="0" anchor="ctr"/>
          <a:lstStyle/>
          <a:p>
            <a:pPr algn="ctr" latinLnBrk="1">
              <a:lnSpc>
                <a:spcPts val="89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4.3</a:t>
            </a:r>
            <a:endParaRPr lang="en-US" altLang="zh-CN" sz="7200" dirty="0"/>
          </a:p>
        </p:txBody>
      </p:sp>
      <p:sp>
        <p:nvSpPr>
          <p:cNvPr id="3" name="C_4#a2657c4f4.fixed?pid=9f860b1c0&amp;color=255,255,255&amp;vtp=1&amp;bbb=1"/>
          <p:cNvSpPr/>
          <p:nvPr/>
        </p:nvSpPr>
        <p:spPr>
          <a:xfrm>
            <a:off x="0" y="3529584"/>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4.3.1</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一元线性回归模型</a:t>
            </a:r>
            <a:endParaRPr lang="en-US" altLang="zh-CN" sz="4400" dirty="0"/>
          </a:p>
        </p:txBody>
      </p:sp>
      <p:pic>
        <p:nvPicPr>
          <p:cNvPr id="4" name="C_4#a2657c4f4.fixed?pid=9f860b1c0&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a2657c4f4.fixed?pid=9f860b1c0&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63_1#60d3d35e4?vop=1&amp;pid=a2657c4f4&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［黑龙江大庆实验中学2024高二月考］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对四组数据进行统计，获得以下散点图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，则其相关系数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值最大的是(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4_1#60d3d35e4.bracket?vop=1&amp;pid=a2657c4f4&amp;color=0,0,0&amp;vpa=14&amp;vtp=1"/>
          <p:cNvSpPr/>
          <p:nvPr/>
        </p:nvSpPr>
        <p:spPr>
          <a:xfrm>
            <a:off x="2192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5_BD.63_3#60d3d35e4?htil=1&amp;vop=1&amp;pid=a2657c4f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078992" y="1951677"/>
            <a:ext cx="1956816" cy="154533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63_4#60d3d35e4?htil=1&amp;vop=1&amp;pid=a2657c4f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758184" y="1951677"/>
            <a:ext cx="1956816" cy="154533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5_BD.63_5#60d3d35e4?htil=1&amp;vop=1&amp;pid=a2657c4f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400800" y="2043117"/>
            <a:ext cx="2029968" cy="14538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5_BD.63_6#60d3d35e4?htil=1&amp;vop=1&amp;pid=a2657c4f4&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860536" y="2033973"/>
            <a:ext cx="2496312" cy="146304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8" name="QC_5_BD.63_7#60d3d35e4.choices?vop=1&amp;pid=a2657c4f4&amp;color=0,0,0&amp;vtp=1&amp;bbb=1"/>
              <p:cNvSpPr/>
              <p:nvPr/>
            </p:nvSpPr>
            <p:spPr>
              <a:xfrm>
                <a:off x="722376" y="3628077"/>
                <a:ext cx="10753344" cy="400050"/>
              </a:xfrm>
              <a:prstGeom prst="rect">
                <a:avLst/>
              </a:prstGeom>
              <a:noFill/>
            </p:spPr>
            <p:txBody>
              <a:bodyPr wrap="none" lIns="0" tIns="0" rIns="0" bIns="0" rtlCol="0" anchor="t"/>
              <a:lstStyle/>
              <a:p>
                <a:pPr latinLnBrk="1">
                  <a:lnSpc>
                    <a:spcPts val="3600"/>
                  </a:lnSpc>
                  <a:tabLst>
                    <a:tab pos="2757805" algn="l"/>
                    <a:tab pos="5490210" algn="l"/>
                    <a:tab pos="822261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8" name="QC_5_BD.63_7#60d3d35e4.choices?vop=1&amp;pid=a2657c4f4&amp;color=0,0,0&amp;vtp=1&amp;bbb=1"/>
              <p:cNvSpPr>
                <a:spLocks noRot="1" noChangeAspect="1" noMove="1" noResize="1" noEditPoints="1" noAdjustHandles="1" noChangeArrowheads="1" noChangeShapeType="1" noTextEdit="1"/>
              </p:cNvSpPr>
              <p:nvPr/>
            </p:nvSpPr>
            <p:spPr>
              <a:xfrm>
                <a:off x="722376" y="3628077"/>
                <a:ext cx="10753344" cy="400050"/>
              </a:xfrm>
              <a:prstGeom prst="rect">
                <a:avLst/>
              </a:prstGeom>
              <a:blipFill rotWithShape="1">
                <a:blip r:embed="rId5"/>
                <a:stretch>
                  <a:fillRect l="-4" t="-80" b="-1420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5_1#60d3d35e4?vop=1&amp;vop=1&amp;pid=a2657c4f4&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根据相关系数的定义知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越接近于1线性相关性越强,散点图①③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中变量之间为正相关关系,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且散点图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①的线性相关性较强,所以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又因为散点图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②④中变量之间为负相关关系,且散点图②的线性相关性较强,所以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.故选A.</a:t>
                </a:r>
                <a:endParaRPr lang="en-US" altLang="zh-CN" sz="2200" dirty="0"/>
              </a:p>
            </p:txBody>
          </p:sp>
        </mc:Choice>
        <mc:Fallback>
          <p:sp>
            <p:nvSpPr>
              <p:cNvPr id="2" name="QC_5_AS.65_1#60d3d35e4?vop=1&amp;vop=1&amp;pid=a2657c4f4&amp;color=0,0,0&amp;vtp=1&amp;bt=1&amp;bbb=1&amp;hb=1"/>
              <p:cNvSpPr>
                <a:spLocks noRot="1" noChangeAspect="1" noMove="1" noResize="1" noEditPoints="1" noAdjustHandles="1" noChangeArrowheads="1" noChangeShapeType="1" noTextEdit="1"/>
              </p:cNvSpPr>
              <p:nvPr/>
            </p:nvSpPr>
            <p:spPr>
              <a:xfrm>
                <a:off x="722376" y="972000"/>
                <a:ext cx="10753344" cy="1326134"/>
              </a:xfrm>
              <a:prstGeom prst="rect">
                <a:avLst/>
              </a:prstGeom>
              <a:blipFill rotWithShape="1">
                <a:blip r:embed="rId1"/>
                <a:stretch>
                  <a:fillRect l="-4" t="-34" r="-2262" b="-339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66_1#857086236?vop=1&amp;pid=a2657c4f4&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［河南南阳六校2025高二期中］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2025年，我国大力推进新能源汽车行业发展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.某研究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机构对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10个城市的“公共充电桩密度”</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单位：个/</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和“新能源汽车通勤效率提升率”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行统计分析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，计算得到回归直线方程为</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，相关系数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，则下列说法正确的是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66_1#857086236?vop=1&amp;pid=a2657c4f4&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945" b="-2583"/>
                </a:stretch>
              </a:blipFill>
            </p:spPr>
            <p:txBody>
              <a:bodyPr/>
              <a:lstStyle/>
              <a:p>
                <a:r>
                  <a:rPr lang="zh-CN" altLang="en-US">
                    <a:noFill/>
                  </a:rPr>
                  <a:t> </a:t>
                </a:r>
              </a:p>
            </p:txBody>
          </p:sp>
        </mc:Fallback>
      </mc:AlternateContent>
      <p:sp>
        <p:nvSpPr>
          <p:cNvPr id="3" name="QC_5_AN.67_1#857086236.bracket?vop=1&amp;pid=a2657c4f4&amp;color=0,0,0&amp;vpa=15&amp;vtp=1&amp;bbb=1"/>
          <p:cNvSpPr/>
          <p:nvPr/>
        </p:nvSpPr>
        <p:spPr>
          <a:xfrm>
            <a:off x="935101" y="2324550"/>
            <a:ext cx="71913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ABC</a:t>
            </a:r>
            <a:endParaRPr lang="en-US" altLang="zh-CN" sz="2000" dirty="0"/>
          </a:p>
        </p:txBody>
      </p:sp>
      <mc:AlternateContent xmlns:mc="http://schemas.openxmlformats.org/markup-compatibility/2006">
        <mc:Choice xmlns:a14="http://schemas.microsoft.com/office/drawing/2010/main" Requires="a14">
          <p:sp>
            <p:nvSpPr>
              <p:cNvPr id="4" name="QC_5_BD.66_2#857086236.choices?vop=1&amp;pid=a2657c4f4&amp;color=0,0,0&amp;vtp=1&amp;bbb=1"/>
              <p:cNvSpPr/>
              <p:nvPr/>
            </p:nvSpPr>
            <p:spPr>
              <a:xfrm>
                <a:off x="722376" y="27390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A.公共充电桩密度每增加1，新能源汽车通勤效率提升率大约增加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.公共充电桩密度与新能源汽车通勤效率提升率呈高度正线性相关关系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.若某区域的公共充电桩密度为5个/</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，则可预测其新能源汽车通勤效率提升率为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，所以可认为新能源汽车通勤效率提升率由公共充电桩密度决定</a:t>
                </a:r>
                <a:endParaRPr lang="en-US" altLang="zh-CN" sz="2000" dirty="0"/>
              </a:p>
            </p:txBody>
          </p:sp>
        </mc:Choice>
        <mc:Fallback>
          <p:sp>
            <p:nvSpPr>
              <p:cNvPr id="4" name="QC_5_BD.66_2#857086236.choices?vop=1&amp;pid=a2657c4f4&amp;color=0,0,0&amp;vtp=1&amp;bbb=1"/>
              <p:cNvSpPr>
                <a:spLocks noRot="1" noChangeAspect="1" noMove="1" noResize="1" noEditPoints="1" noAdjustHandles="1" noChangeArrowheads="1" noChangeShapeType="1" noTextEdit="1"/>
              </p:cNvSpPr>
              <p:nvPr/>
            </p:nvSpPr>
            <p:spPr>
              <a:xfrm>
                <a:off x="722376" y="2739077"/>
                <a:ext cx="10753344" cy="1796034"/>
              </a:xfrm>
              <a:prstGeom prst="rect">
                <a:avLst/>
              </a:prstGeom>
              <a:blipFill rotWithShape="1">
                <a:blip r:embed="rId2"/>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_1#788730b70?vop=1&amp;vop=1&amp;pid=48e0c0bf7&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考试号只是确定考生的位置，与成绩无关,则①错误;勤能补拙具有相关关系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,水稻产量与气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候具有相关关系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,则②③正确;正方形的边长与正方形的面积是函数关系,则④错误.故选C.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8_1#857086236?vop=1&amp;vop=1&amp;pid=a2657c4f4&amp;color=0,0,0&amp;vtp=1&amp;bt=1&amp;bbb=1&amp;hb=1"/>
              <p:cNvSpPr/>
              <p:nvPr/>
            </p:nvSpPr>
            <p:spPr>
              <a:xfrm>
                <a:off x="722376" y="972000"/>
                <a:ext cx="10753344" cy="36756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对于A,回归直线方程</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中,斜率0.8表示公共充电桩密度每增加1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,新能源汽车通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勤效率提升率大约增加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,故A选项正确;</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B,相关系数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,绝对值接近1且为正,</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所以公共充电桩密度与新能源汽车通勤效率提升率呈高度正线性相关关系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,故B选项正确;</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C,将</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代入回归直线方程,得</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即可预测其新能源汽车通勤效率提升率为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,故C选项正确;</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D,相关系数高说明相关性强,但不能直接推断因果关系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,即不能推断新能源汽车通勤效率提升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率由公共充电桩密度决定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,故D选项错误.故选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ABC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C_5_AS.68_1#857086236?vop=1&amp;vop=1&amp;pid=a2657c4f4&amp;color=0,0,0&amp;vtp=1&amp;bt=1&amp;bbb=1&amp;hb=1"/>
              <p:cNvSpPr>
                <a:spLocks noRot="1" noChangeAspect="1" noMove="1" noResize="1" noEditPoints="1" noAdjustHandles="1" noChangeArrowheads="1" noChangeShapeType="1" noTextEdit="1"/>
              </p:cNvSpPr>
              <p:nvPr/>
            </p:nvSpPr>
            <p:spPr>
              <a:xfrm>
                <a:off x="722376" y="972000"/>
                <a:ext cx="10753344" cy="3675634"/>
              </a:xfrm>
              <a:prstGeom prst="rect">
                <a:avLst/>
              </a:prstGeom>
              <a:blipFill rotWithShape="1">
                <a:blip r:embed="rId1"/>
                <a:stretch>
                  <a:fillRect l="-4" t="-12" b="-122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69_1#c6cc25389?vop=1&amp;pid=a2657c4f4&amp;color=0,0,0&amp;vtp=1&amp;bt=1&amp;bbb=1&amp;hb=1"/>
              <p:cNvSpPr/>
              <p:nvPr/>
            </p:nvSpPr>
            <p:spPr>
              <a:xfrm>
                <a:off x="722376" y="972000"/>
                <a:ext cx="10753344" cy="4279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［山东青岛二中等校2025高二期中］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有一组成对样本数据</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Sub>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a:t>
                </a:r>
                <a14:m>
                  <m:oMath xmlns:m="http://schemas.openxmlformats.org/officeDocument/2006/math">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den>
                    </m:f>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den>
                    </m:f>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，由这组数据得到新成对样本数据</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，下面就这两组数据分别先计算相关系数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，再根据最小二乘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法计算回归直线方程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，最后计算出残差平方和，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8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：回归直线的斜率和截距的最小二乘估计分别为</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.相关系数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98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ad>
                          <m:radPr>
                            <m:degHide m:val="on"/>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radPr>
                          <m:deg/>
                          <m:e>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e>
                        </m:rad>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69_1#c6cc25389?vop=1&amp;pid=a2657c4f4&amp;color=0,0,0&amp;vtp=1&amp;bt=1&amp;bbb=1&amp;hb=1"/>
              <p:cNvSpPr>
                <a:spLocks noRot="1" noChangeAspect="1" noMove="1" noResize="1" noEditPoints="1" noAdjustHandles="1" noChangeArrowheads="1" noChangeShapeType="1" noTextEdit="1"/>
              </p:cNvSpPr>
              <p:nvPr/>
            </p:nvSpPr>
            <p:spPr>
              <a:xfrm>
                <a:off x="722376" y="972000"/>
                <a:ext cx="10753344" cy="4279900"/>
              </a:xfrm>
              <a:prstGeom prst="rect">
                <a:avLst/>
              </a:prstGeom>
              <a:blipFill rotWithShape="1">
                <a:blip r:embed="rId1"/>
                <a:stretch>
                  <a:fillRect l="-4" t="-11" b="11"/>
                </a:stretch>
              </a:blipFill>
            </p:spPr>
            <p:txBody>
              <a:bodyPr/>
              <a:lstStyle/>
              <a:p>
                <a:r>
                  <a:rPr lang="zh-CN" altLang="en-US">
                    <a:noFill/>
                  </a:rPr>
                  <a:t> </a:t>
                </a:r>
              </a:p>
            </p:txBody>
          </p:sp>
        </mc:Fallback>
      </mc:AlternateContent>
      <p:sp>
        <p:nvSpPr>
          <p:cNvPr id="3" name="QC_5_AN.70_1#c6cc25389.bracket?vop=1&amp;pid=a2657c4f4&amp;color=0,0,0&amp;vpa=16&amp;vtp=1&amp;bbb=1"/>
          <p:cNvSpPr/>
          <p:nvPr/>
        </p:nvSpPr>
        <p:spPr>
          <a:xfrm>
            <a:off x="6523101" y="2534100"/>
            <a:ext cx="71913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ABC</a:t>
            </a:r>
            <a:endParaRPr lang="en-US" altLang="zh-CN" sz="2000" dirty="0"/>
          </a:p>
        </p:txBody>
      </p:sp>
      <p:sp>
        <p:nvSpPr>
          <p:cNvPr id="4" name="QC_5_BD.69_2#c6cc25389.choices?vop=1&amp;pid=a2657c4f4&amp;color=0,0,0&amp;vtp=1&amp;bbb=1"/>
          <p:cNvSpPr/>
          <p:nvPr/>
        </p:nvSpPr>
        <p:spPr>
          <a:xfrm>
            <a:off x="722376" y="524732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.两组数据的相关系数相同</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.两组数据的残差平方和相同</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C.两条回归直线的斜率相同</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.两条回归直线的截距相同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71_1#c6cc25389?vop=1&amp;vop=1&amp;pid=a2657c4f4&amp;color=0,0,0&amp;vtp=1&amp;bt=1&amp;bbb=1&amp;hb=1"/>
              <p:cNvSpPr/>
              <p:nvPr/>
            </p:nvSpPr>
            <p:spPr>
              <a:xfrm>
                <a:off x="722376" y="972000"/>
                <a:ext cx="10753344" cy="48260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由新成对样本数据</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,可得其平均数为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100"/>
                  </a:lnSpc>
                </a:pPr>
                <a14:m>
                  <m:oMath xmlns:m="http://schemas.openxmlformats.org/officeDocument/2006/math">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a:solidFill>
                              <a:srgbClr val="000000"/>
                            </a:solidFill>
                            <a:latin typeface="Cambria Math" panose="02040503050406030204" pitchFamily="18" charset="0"/>
                          </a:rPr>
                          <m:t>′</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100"/>
                  </a:lnSpc>
                </a:pPr>
                <a14:m>
                  <m:oMath xmlns:m="http://schemas.openxmlformats.org/officeDocument/2006/math">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r>
                          <a:rPr lang="en-US" altLang="zh-CN" sz="2000">
                            <a:solidFill>
                              <a:srgbClr val="000000"/>
                            </a:solidFill>
                            <a:latin typeface="Cambria Math" panose="02040503050406030204" pitchFamily="18" charset="0"/>
                          </a:rPr>
                          <m:t>′</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a:solidFill>
                              <a:srgbClr val="000000"/>
                            </a:solidFill>
                            <a:latin typeface="Cambria Math" panose="02040503050406030204" pitchFamily="18" charset="0"/>
                          </a:rPr>
                          <m:t>′</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3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r>
                          <a:rPr lang="en-US" altLang="zh-CN" sz="2000">
                            <a:solidFill>
                              <a:srgbClr val="000000"/>
                            </a:solidFill>
                            <a:latin typeface="Cambria Math" panose="02040503050406030204" pitchFamily="18" charset="0"/>
                          </a:rPr>
                          <m:t>′</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9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ad>
                          <m:radPr>
                            <m:degHide m:val="on"/>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radPr>
                          <m:deg/>
                          <m:e>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e>
                        </m:rad>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所以两条回归直线的斜率相同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，两组数据的相关系数相同，故A，C正确；</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因为回归直线经过样本点中心</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，而新数据的样本点中心为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ct val="150000"/>
                  </a:lnSpc>
                </a:pPr>
                <a:endParaRPr lang="en-US" altLang="zh-CN" sz="2200" dirty="0"/>
              </a:p>
            </p:txBody>
          </p:sp>
        </mc:Choice>
        <mc:Fallback>
          <p:sp>
            <p:nvSpPr>
              <p:cNvPr id="2" name="QC_5_AS.71_1#c6cc25389?vop=1&amp;vop=1&amp;pid=a2657c4f4&amp;color=0,0,0&amp;vtp=1&amp;bt=1&amp;bbb=1&amp;hb=1"/>
              <p:cNvSpPr>
                <a:spLocks noRot="1" noChangeAspect="1" noMove="1" noResize="1" noEditPoints="1" noAdjustHandles="1" noChangeArrowheads="1" noChangeShapeType="1" noTextEdit="1"/>
              </p:cNvSpPr>
              <p:nvPr/>
            </p:nvSpPr>
            <p:spPr>
              <a:xfrm>
                <a:off x="722376" y="972000"/>
                <a:ext cx="10753344" cy="4826000"/>
              </a:xfrm>
              <a:prstGeom prst="rect">
                <a:avLst/>
              </a:prstGeom>
              <a:blipFill rotWithShape="1">
                <a:blip r:embed="rId1"/>
                <a:stretch>
                  <a:fillRect l="-4" t="-9" r="-1228" b="-1041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71_1#c6cc25389?vop=1&amp;vop=1&amp;pid=a2657c4f4&amp;color=0,0,0&amp;vtp=1&amp;bt=1&amp;bbb=1&amp;hb=1"/>
              <p:cNvSpPr/>
              <p:nvPr/>
            </p:nvSpPr>
            <p:spPr>
              <a:xfrm>
                <a:off x="722376" y="972000"/>
                <a:ext cx="10753344" cy="2265934"/>
              </a:xfrm>
              <a:prstGeom prst="rect">
                <a:avLst/>
              </a:prstGeom>
              <a:noFill/>
            </p:spPr>
            <p:txBody>
              <a:bodyPr wrap="none" lIns="0" tIns="0" rIns="0" bIns="0" rtlCol="0" anchor="t"/>
              <a:lstStyle/>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即原样本数据的回归直线方程为</a:t>
                </a:r>
                <a14:m>
                  <m:oMath xmlns:m="http://schemas.openxmlformats.org/officeDocument/2006/math">
                    <m:acc>
                      <m:acc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，而新样本数据的回归直线方程为</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故两条回归直线的截距不相同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，故D错误；</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原数据的残差为</a:t>
                </a:r>
                <a14:m>
                  <m:oMath xmlns:m="http://schemas.openxmlformats.org/officeDocument/2006/math">
                    <m:sSub>
                      <m:sSub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sSub>
                      <m:sSub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,新数据的残差为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sSub>
                      <m:sSub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sSub>
                      <m:sSub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,与原数据的残差相同，因此残差平方和相同，故B正确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ABC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C_5_AS.71_1#c6cc25389?vop=1&amp;vop=1&amp;pid=a2657c4f4&amp;color=0,0,0&amp;vtp=1&amp;bt=1&amp;bbb=1&amp;hb=1"/>
              <p:cNvSpPr>
                <a:spLocks noRot="1" noChangeAspect="1" noMove="1" noResize="1" noEditPoints="1" noAdjustHandles="1" noChangeArrowheads="1" noChangeShapeType="1" noTextEdit="1"/>
              </p:cNvSpPr>
              <p:nvPr/>
            </p:nvSpPr>
            <p:spPr>
              <a:xfrm>
                <a:off x="722376" y="972000"/>
                <a:ext cx="10753344" cy="2265934"/>
              </a:xfrm>
              <a:prstGeom prst="rect">
                <a:avLst/>
              </a:prstGeom>
              <a:blipFill rotWithShape="1">
                <a:blip r:embed="rId1"/>
                <a:stretch>
                  <a:fillRect l="-4" t="-20" b="-198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72_1#da504aff8?vop=1&amp;pid=a2657c4f4&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［辽宁大连育明高级中学2025高二期中］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数据</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组成一个样本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，其回归直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线方程为</a:t>
                </a:r>
                <a14:m>
                  <m:oMath xmlns:m="http://schemas.openxmlformats.org/officeDocument/2006/math">
                    <m:acc>
                      <m:acc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bar>
                      <m:barPr>
                        <m:pos m:val="top"/>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，剔除一个异常点</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，得到新的回归直线必过点</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5_BD.72_1#da504aff8?vop=1&amp;pid=a2657c4f4&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r="-272" b="-538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73_1#da504aff8.blank?vop=1&amp;pid=a2657c4f4&amp;color=0,0,0&amp;vpa=17&amp;vtp=1&amp;bbb=1"/>
              <p:cNvSpPr/>
              <p:nvPr/>
            </p:nvSpPr>
            <p:spPr>
              <a:xfrm>
                <a:off x="10265283" y="1460885"/>
                <a:ext cx="739267"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5_AN.73_1#da504aff8.blank?vop=1&amp;pid=a2657c4f4&amp;color=0,0,0&amp;vpa=17&amp;vtp=1&amp;bbb=1"/>
              <p:cNvSpPr>
                <a:spLocks noRot="1" noChangeAspect="1" noMove="1" noResize="1" noEditPoints="1" noAdjustHandles="1" noChangeArrowheads="1" noChangeShapeType="1" noTextEdit="1"/>
              </p:cNvSpPr>
              <p:nvPr/>
            </p:nvSpPr>
            <p:spPr>
              <a:xfrm>
                <a:off x="10265283" y="1460885"/>
                <a:ext cx="739267" cy="294577"/>
              </a:xfrm>
              <a:prstGeom prst="rect">
                <a:avLst/>
              </a:prstGeom>
              <a:blipFill rotWithShape="1">
                <a:blip r:embed="rId2"/>
                <a:stretch>
                  <a:fillRect l="-69" t="-131" b="-765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S.74_1#da504aff8?vop=1&amp;vop=1&amp;pid=a2657c4f4&amp;color=0,0,0&amp;vtp=1&amp;bbb=1"/>
              <p:cNvSpPr/>
              <p:nvPr/>
            </p:nvSpPr>
            <p:spPr>
              <a:xfrm>
                <a:off x="722376" y="1824677"/>
                <a:ext cx="10753344" cy="1554734"/>
              </a:xfrm>
              <a:prstGeom prst="rect">
                <a:avLst/>
              </a:prstGeom>
              <a:noFill/>
            </p:spPr>
            <p:txBody>
              <a:bodyPr wrap="none" lIns="0" tIns="0" rIns="0" bIns="0" rtlCol="0" anchor="t"/>
              <a:lstStyle/>
              <a:p>
                <a:pPr algn="l" latinLnBrk="1">
                  <a:lnSpc>
                    <a:spcPts val="53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14:m>
                  <m:oMath xmlns:m="http://schemas.openxmlformats.org/officeDocument/2006/math">
                    <m:bar>
                      <m:barPr>
                        <m:pos m:val="top"/>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14:m>
                  <m:oMath xmlns:m="http://schemas.openxmlformats.org/officeDocument/2006/math">
                    <m:bar>
                      <m:barPr>
                        <m:pos m:val="top"/>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limLow>
                      <m:limLow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10</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limLow>
                      <m:limLow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10</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 </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剔除</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后,新数据的平均数</a:t>
                </a:r>
                <a14:m>
                  <m:oMath xmlns:m="http://schemas.openxmlformats.org/officeDocument/2006/math">
                    <m:bar>
                      <m:barPr>
                        <m:pos m:val="top"/>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bar>
                      <m:barPr>
                        <m:pos m:val="top"/>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因为样本点中心</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一定在回归直线上,所以得到新的回归直线必过点</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4" name="QB_5_AS.74_1#da504aff8?vop=1&amp;vop=1&amp;pid=a2657c4f4&amp;color=0,0,0&amp;vtp=1&amp;bbb=1"/>
              <p:cNvSpPr>
                <a:spLocks noRot="1" noChangeAspect="1" noMove="1" noResize="1" noEditPoints="1" noAdjustHandles="1" noChangeArrowheads="1" noChangeShapeType="1" noTextEdit="1"/>
              </p:cNvSpPr>
              <p:nvPr/>
            </p:nvSpPr>
            <p:spPr>
              <a:xfrm>
                <a:off x="722376" y="1824677"/>
                <a:ext cx="10753344" cy="1554734"/>
              </a:xfrm>
              <a:prstGeom prst="rect">
                <a:avLst/>
              </a:prstGeom>
              <a:blipFill rotWithShape="1">
                <a:blip r:embed="rId3"/>
                <a:stretch>
                  <a:fillRect l="-4" t="-21" b="-29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75_1#8b838f475?vop=1&amp;pid=a2657c4f4&amp;color=0,0,0&amp;vtp=1&amp;bt=1&amp;bbb=1"/>
              <p:cNvSpPr/>
              <p:nvPr/>
            </p:nvSpPr>
            <p:spPr>
              <a:xfrm>
                <a:off x="722376" y="972000"/>
                <a:ext cx="10753344" cy="446088"/>
              </a:xfrm>
              <a:prstGeom prst="rect">
                <a:avLst/>
              </a:prstGeom>
              <a:noFill/>
            </p:spPr>
            <p:txBody>
              <a:bodyPr wrap="none" lIns="0" tIns="0" rIns="0" bIns="0" rtlCol="0" anchor="t"/>
              <a:lstStyle/>
              <a:p>
                <a:pPr algn="l" latinLnBrk="1">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5.已知变量</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的回归方程为</a:t>
                </a:r>
                <a14:m>
                  <m:oMath xmlns:m="http://schemas.openxmlformats.org/officeDocument/2006/math">
                    <m:acc>
                      <m:acc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e>
                      <m:sup>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𝑧</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ln</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acc>
                      <m:acc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𝑧</m:t>
                        </m:r>
                      </m:e>
                    </m:acc>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，其一组数据如表所示.</a:t>
                </a:r>
                <a:endParaRPr lang="en-US" altLang="zh-CN" sz="2000" dirty="0">
                  <a:solidFill>
                    <a:srgbClr val="000000"/>
                  </a:solidFill>
                </a:endParaRPr>
              </a:p>
            </p:txBody>
          </p:sp>
        </mc:Choice>
        <mc:Fallback>
          <p:sp>
            <p:nvSpPr>
              <p:cNvPr id="2" name="QB_5_BD.75_1#8b838f475?vop=1&amp;pid=a2657c4f4&amp;color=0,0,0&amp;vtp=1&amp;bt=1&amp;bbb=1"/>
              <p:cNvSpPr>
                <a:spLocks noRot="1" noChangeAspect="1" noMove="1" noResize="1" noEditPoints="1" noAdjustHandles="1" noChangeArrowheads="1" noChangeShapeType="1" noTextEdit="1"/>
              </p:cNvSpPr>
              <p:nvPr/>
            </p:nvSpPr>
            <p:spPr>
              <a:xfrm>
                <a:off x="722376" y="972000"/>
                <a:ext cx="10753344" cy="446088"/>
              </a:xfrm>
              <a:prstGeom prst="rect">
                <a:avLst/>
              </a:prstGeom>
              <a:blipFill rotWithShape="1">
                <a:blip r:embed="rId1"/>
                <a:stretch>
                  <a:fillRect l="-4" t="-101" b="-13778"/>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55" name="QB_5_BD.75_2#8b838f475?colgroup=4,4,9,9,9&amp;vop=1&amp;pid=a2657c4f4&amp;color=0,0,0&amp;vtp=1&amp;bbb=1"/>
              <p:cNvGraphicFramePr>
                <a:graphicFrameLocks noGrp="1"/>
              </p:cNvGraphicFramePr>
              <p:nvPr/>
            </p:nvGraphicFramePr>
            <p:xfrm>
              <a:off x="722376" y="1551565"/>
              <a:ext cx="10707624" cy="1268984"/>
            </p:xfrm>
            <a:graphic>
              <a:graphicData uri="http://schemas.openxmlformats.org/drawingml/2006/table">
                <a:tbl>
                  <a:tblPr/>
                  <a:tblGrid>
                    <a:gridCol w="1380744"/>
                    <a:gridCol w="1280160"/>
                    <a:gridCol w="2679192"/>
                    <a:gridCol w="2679192"/>
                    <a:gridCol w="2688336"/>
                  </a:tblGrid>
                  <a:tr h="426339">
                    <a:tc>
                      <a:txBody>
                        <a:bodyPr/>
                        <a:lstStyle/>
                        <a:p>
                          <a:pPr algn="ctr" latinLnBrk="1" hangingPunct="0">
                            <a:lnSpc>
                              <a:spcPts val="3000"/>
                            </a:lnSpc>
                          </a:pPr>
                          <a14:m>
                            <m:oMath xmlns:m="http://schemas.openxmlformats.org/officeDocument/2006/math">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6306">
                    <a:tc>
                      <a:txBody>
                        <a:bodyPr/>
                        <a:lstStyle/>
                        <a:p>
                          <a:pPr algn="ctr" latinLnBrk="1" hangingPunct="0">
                            <a:lnSpc>
                              <a:spcPts val="3000"/>
                            </a:lnSpc>
                          </a:pPr>
                          <a14:m>
                            <m:oMath xmlns:m="http://schemas.openxmlformats.org/officeDocument/2006/math">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p>
                                <m:sSupPr>
                                  <m:ctrlPr>
                                    <a:rPr lang="en-US" altLang="zh-CN" sz="2000" b="0" i="1"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p>
                                <m:sSupPr>
                                  <m:ctrlPr>
                                    <a:rPr lang="en-US" altLang="zh-CN" sz="2000" b="0" i="1"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p>
                                <m:sSupPr>
                                  <m:ctrlPr>
                                    <a:rPr lang="en-US" altLang="zh-CN" sz="2000" b="0" i="1"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𝑧</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55" name="QB_5_BD.75_2#8b838f475?colgroup=4,4,9,9,9&amp;vop=1&amp;pid=a2657c4f4&amp;color=0,0,0&amp;vtp=1&amp;bbb=1"/>
              <p:cNvGraphicFramePr>
                <a:graphicFrameLocks noGrp="1"/>
              </p:cNvGraphicFramePr>
              <p:nvPr/>
            </p:nvGraphicFramePr>
            <p:xfrm>
              <a:off x="722376" y="1551565"/>
              <a:ext cx="10707624" cy="1268984"/>
            </p:xfrm>
            <a:graphic>
              <a:graphicData uri="http://schemas.openxmlformats.org/drawingml/2006/table">
                <a:tbl>
                  <a:tblPr/>
                  <a:tblGrid>
                    <a:gridCol w="1380744"/>
                    <a:gridCol w="1280160"/>
                    <a:gridCol w="2679192"/>
                    <a:gridCol w="2679192"/>
                    <a:gridCol w="2688336"/>
                  </a:tblGrid>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656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mc:AlternateContent xmlns:mc="http://schemas.openxmlformats.org/markup-compatibility/2006">
        <mc:Choice xmlns:a14="http://schemas.microsoft.com/office/drawing/2010/main" Requires="a14">
          <p:sp>
            <p:nvSpPr>
              <p:cNvPr id="4" name="QB_5_BD.75_3#8b838f475?vop=1&amp;pid=a2657c4f4&amp;color=0,0,0&amp;vtp=1&amp;bbb=1"/>
              <p:cNvSpPr/>
              <p:nvPr/>
            </p:nvSpPr>
            <p:spPr>
              <a:xfrm>
                <a:off x="722376" y="2948565"/>
                <a:ext cx="10753344" cy="561594"/>
              </a:xfrm>
              <a:prstGeom prst="rect">
                <a:avLst/>
              </a:prstGeom>
              <a:noFill/>
            </p:spPr>
            <p:txBody>
              <a:bodyPr wrap="none" lIns="0" tIns="0" rIns="0" bIns="0" rtlCol="0" anchor="t"/>
              <a:lstStyle/>
              <a:p>
                <a:pPr algn="l" latinLnBrk="1">
                  <a:lnSpc>
                    <a:spcPts val="5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，则预测</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的值可能为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2900" b="1" i="0" u="sng" kern="0" spc="-99900">
                    <a:solidFill>
                      <a:srgbClr val="FF00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i="0" dirty="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4" name="QB_5_BD.75_3#8b838f475?vop=1&amp;pid=a2657c4f4&amp;color=0,0,0&amp;vtp=1&amp;bbb=1"/>
              <p:cNvSpPr>
                <a:spLocks noRot="1" noChangeAspect="1" noMove="1" noResize="1" noEditPoints="1" noAdjustHandles="1" noChangeArrowheads="1" noChangeShapeType="1" noTextEdit="1"/>
              </p:cNvSpPr>
              <p:nvPr/>
            </p:nvSpPr>
            <p:spPr>
              <a:xfrm>
                <a:off x="722376" y="2948565"/>
                <a:ext cx="10753344" cy="561594"/>
              </a:xfrm>
              <a:prstGeom prst="rect">
                <a:avLst/>
              </a:prstGeom>
              <a:blipFill rotWithShape="1">
                <a:blip r:embed="rId3"/>
                <a:stretch>
                  <a:fillRect l="-4" t="-46" b="-1754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AN.76_1#8b838f475.blank?vop=1&amp;pid=a2657c4f4&amp;color=0,0,0&amp;vpa=18&amp;vtp=1&amp;bbb=1&amp;rh=32.4"/>
              <p:cNvSpPr/>
              <p:nvPr/>
            </p:nvSpPr>
            <p:spPr>
              <a:xfrm>
                <a:off x="4048887" y="3082550"/>
                <a:ext cx="459804" cy="411480"/>
              </a:xfrm>
              <a:prstGeom prst="rect">
                <a:avLst/>
              </a:prstGeom>
              <a:noFill/>
            </p:spPr>
            <p:txBody>
              <a:bodyPr wrap="none" lIns="0" tIns="0" rIns="0" bIns="0" rtlCol="0" anchor="t"/>
              <a:lstStyle/>
              <a:p>
                <a:pPr algn="ctr" latinLnBrk="1">
                  <a:lnSpc>
                    <a:spcPts val="3800"/>
                  </a:lnSpc>
                </a:pPr>
                <a14:m>
                  <m:oMath xmlns:m="http://schemas.openxmlformats.org/officeDocument/2006/math">
                    <m:sSup>
                      <m:sSup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𝐞</m:t>
                        </m:r>
                      </m:e>
                      <m:sup>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𝟏𝟓</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den>
                        </m:f>
                      </m:sup>
                    </m:sSup>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5" name="QB_5_AN.76_1#8b838f475.blank?vop=1&amp;pid=a2657c4f4&amp;color=0,0,0&amp;vpa=18&amp;vtp=1&amp;bbb=1&amp;rh=32.4"/>
              <p:cNvSpPr>
                <a:spLocks noRot="1" noChangeAspect="1" noMove="1" noResize="1" noEditPoints="1" noAdjustHandles="1" noChangeArrowheads="1" noChangeShapeType="1" noTextEdit="1"/>
              </p:cNvSpPr>
              <p:nvPr/>
            </p:nvSpPr>
            <p:spPr>
              <a:xfrm>
                <a:off x="4048887" y="3082550"/>
                <a:ext cx="459804" cy="411480"/>
              </a:xfrm>
              <a:prstGeom prst="rect">
                <a:avLst/>
              </a:prstGeom>
              <a:blipFill rotWithShape="1">
                <a:blip r:embed="rId4"/>
                <a:stretch>
                  <a:fillRect l="-28" t="-63" r="42" b="-1722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5_AS.77_1#8b838f475?vop=1&amp;vop=1&amp;pid=a2657c4f4&amp;color=0,0,0&amp;vtp=1&amp;bbb=1"/>
              <p:cNvSpPr/>
              <p:nvPr/>
            </p:nvSpPr>
            <p:spPr>
              <a:xfrm>
                <a:off x="722376" y="3518160"/>
                <a:ext cx="10753344" cy="1932305"/>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依题意,</a:t>
                </a:r>
                <a14:m>
                  <m:oMath xmlns:m="http://schemas.openxmlformats.org/officeDocument/2006/math">
                    <m:bar>
                      <m:barPr>
                        <m:pos m:val="top"/>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bar>
                      <m:barPr>
                        <m:pos m:val="top"/>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𝑧</m:t>
                        </m:r>
                      </m:e>
                    </m:ba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14:m>
                  <m:oMath xmlns:m="http://schemas.openxmlformats.org/officeDocument/2006/math">
                    <m:bar>
                      <m:barPr>
                        <m:pos m:val="top"/>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𝑧</m:t>
                        </m:r>
                      </m:e>
                    </m:ba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bar>
                      <m:barPr>
                        <m:pos m:val="top"/>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acc>
                      <m:acc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acc>
                      <m:acc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,于是</a:t>
                </a:r>
                <a14:m>
                  <m:oMath xmlns:m="http://schemas.openxmlformats.org/officeDocument/2006/math">
                    <m:acc>
                      <m:acc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𝑧</m:t>
                        </m:r>
                      </m:e>
                    </m:acc>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acc>
                      <m:acc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a:p>
                <a:pPr latinLnBrk="1">
                  <a:lnSpc>
                    <a:spcPts val="4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所以当</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14:m>
                  <m:oMath xmlns:m="http://schemas.openxmlformats.org/officeDocument/2006/math">
                    <m:acc>
                      <m:acc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p>
                    </m:sSup>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e>
                      <m:sup>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6" name="QB_5_AS.77_1#8b838f475?vop=1&amp;vop=1&amp;pid=a2657c4f4&amp;color=0,0,0&amp;vtp=1&amp;bbb=1"/>
              <p:cNvSpPr>
                <a:spLocks noRot="1" noChangeAspect="1" noMove="1" noResize="1" noEditPoints="1" noAdjustHandles="1" noChangeArrowheads="1" noChangeShapeType="1" noTextEdit="1"/>
              </p:cNvSpPr>
              <p:nvPr/>
            </p:nvSpPr>
            <p:spPr>
              <a:xfrm>
                <a:off x="722376" y="3518160"/>
                <a:ext cx="10753344" cy="1932305"/>
              </a:xfrm>
              <a:prstGeom prst="rect">
                <a:avLst/>
              </a:prstGeom>
              <a:blipFill rotWithShape="1">
                <a:blip r:embed="rId5"/>
                <a:stretch>
                  <a:fillRect l="-4" t="-13" b="-38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fade">
                                      <p:cBhvr>
                                        <p:cTn id="24" dur="500"/>
                                        <p:tgtEl>
                                          <p:spTgt spid="6">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78_1#cae330554?vop=1&amp;pid=a2657c4f4&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［辽宁东北育才学校2025高二月考］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红铃虫是棉花的主要害虫之一，其产卵数与温度有关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集到一只红铃虫的产卵数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（个）和温度</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的8组观测数据，制成图①所示的散点图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，现用两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种模型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,模型一：</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，模型二：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分别进行拟合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，由此得到相应的回归方程并进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行残差分析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，进一步得到图②所示的残差图.</a:t>
                </a:r>
                <a:endParaRPr lang="en-US" altLang="zh-CN" sz="2000" dirty="0"/>
              </a:p>
            </p:txBody>
          </p:sp>
        </mc:Choice>
        <mc:Fallback>
          <p:sp>
            <p:nvSpPr>
              <p:cNvPr id="2" name="QO_5_BD.78_1#cae330554?vop=1&amp;pid=a2657c4f4&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561" b="-2524"/>
                </a:stretch>
              </a:blipFill>
            </p:spPr>
            <p:txBody>
              <a:bodyPr/>
              <a:lstStyle/>
              <a:p>
                <a:r>
                  <a:rPr lang="zh-CN" altLang="en-US">
                    <a:noFill/>
                  </a:rPr>
                  <a:t> </a:t>
                </a:r>
              </a:p>
            </p:txBody>
          </p:sp>
        </mc:Fallback>
      </mc:AlternateContent>
      <p:pic>
        <p:nvPicPr>
          <p:cNvPr id="3" name="QO_5_BD.78_3#cae330554?iti=1&amp;htil=1&amp;vop=1&amp;pid=a2657c4f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029968" y="2892811"/>
            <a:ext cx="2761488" cy="170992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BD.78_4#cae330554?iti=2&amp;htil=1&amp;vop=1&amp;pid=a2657c4f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315200" y="2993395"/>
            <a:ext cx="2935224" cy="16093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5_BD.78_5#cae330554?iti=1&amp;htil=1&amp;vop=1&amp;pid=a2657c4f4&amp;color=0,0,0&amp;vtp=1&amp;bbb=1"/>
          <p:cNvSpPr/>
          <p:nvPr/>
        </p:nvSpPr>
        <p:spPr>
          <a:xfrm>
            <a:off x="2302637" y="4729739"/>
            <a:ext cx="2216150" cy="812800"/>
          </a:xfrm>
          <a:prstGeom prst="rect">
            <a:avLst/>
          </a:prstGeom>
          <a:noFill/>
        </p:spPr>
        <p:txBody>
          <a:bodyPr wrap="none" lIns="0" tIns="0" rIns="0" bIns="0" rtlCol="0" anchor="t"/>
          <a:lstStyle/>
          <a:p>
            <a:pPr algn="ctr"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图①</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产卵数散点图</a:t>
            </a:r>
            <a:endParaRPr lang="en-US" altLang="zh-CN" sz="2000" dirty="0"/>
          </a:p>
        </p:txBody>
      </p:sp>
      <p:sp>
        <p:nvSpPr>
          <p:cNvPr id="6" name="QO_5_BD.78_6#cae330554?iti=2&amp;htil=1&amp;vop=1&amp;pid=a2657c4f4&amp;color=0,0,0&amp;vtp=1&amp;bbb=1"/>
          <p:cNvSpPr/>
          <p:nvPr/>
        </p:nvSpPr>
        <p:spPr>
          <a:xfrm>
            <a:off x="7420737" y="4729739"/>
            <a:ext cx="2724150" cy="812800"/>
          </a:xfrm>
          <a:prstGeom prst="rect">
            <a:avLst/>
          </a:prstGeom>
          <a:noFill/>
        </p:spPr>
        <p:txBody>
          <a:bodyPr wrap="none" lIns="0" tIns="0" rIns="0" bIns="0" rtlCol="0" anchor="t"/>
          <a:lstStyle/>
          <a:p>
            <a:pPr algn="ctr"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图②</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两种模型的残差图</a:t>
            </a:r>
            <a:endParaRPr lang="en-US" altLang="zh-CN" sz="2000" dirty="0"/>
          </a:p>
        </p:txBody>
      </p:sp>
    </p:spTree>
  </p:cSld>
  <p:clrMapOvr>
    <a:masterClrMapping/>
  </p:clrMapOvr>
  <p:transition>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78_7#cae330554?vop=1&amp;pid=a2657c4f4&amp;color=0,0,0&amp;mp=1&amp;vtp=1&amp;bt=1&amp;bbb=1"/>
              <p:cNvSpPr/>
              <p:nvPr/>
            </p:nvSpPr>
            <p:spPr>
              <a:xfrm>
                <a:off x="722376" y="969264"/>
                <a:ext cx="10753344" cy="673100"/>
              </a:xfrm>
              <a:prstGeom prst="rect">
                <a:avLst/>
              </a:prstGeom>
              <a:noFill/>
            </p:spPr>
            <p:txBody>
              <a:bodyPr wrap="none" lIns="0" tIns="0" rIns="0" bIns="0" rtlCol="0" anchor="t"/>
              <a:lstStyle/>
              <a:p>
                <a:pPr algn="l" latinLnBrk="1">
                  <a:lnSpc>
                    <a:spcPts val="5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根据收集到的数据，计算得到如下值：表中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𝑧</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ln</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𝑧</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den>
                    </m:f>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8</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𝑧</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den>
                    </m:f>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8</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5_BD.78_7#cae330554?vop=1&amp;pid=a2657c4f4&amp;color=0,0,0&amp;mp=1&amp;vtp=1&amp;bt=1&amp;bbb=1"/>
              <p:cNvSpPr>
                <a:spLocks noRot="1" noChangeAspect="1" noMove="1" noResize="1" noEditPoints="1" noAdjustHandles="1" noChangeArrowheads="1" noChangeShapeType="1" noTextEdit="1"/>
              </p:cNvSpPr>
              <p:nvPr/>
            </p:nvSpPr>
            <p:spPr>
              <a:xfrm>
                <a:off x="722376" y="969264"/>
                <a:ext cx="10753344" cy="673100"/>
              </a:xfrm>
              <a:prstGeom prst="rect">
                <a:avLst/>
              </a:prstGeom>
              <a:blipFill rotWithShape="1">
                <a:blip r:embed="rId1"/>
                <a:stretch>
                  <a:fillRect l="-4" t="-38" b="38"/>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57" name="QO_5_BD.78_8#cae330554?colgroup=1,1,2,6,5,10,10&amp;vop=1&amp;pid=a2657c4f4&amp;color=0,0,0&amp;vtp=1&amp;bbb=1"/>
              <p:cNvGraphicFramePr>
                <a:graphicFrameLocks noGrp="1"/>
              </p:cNvGraphicFramePr>
              <p:nvPr/>
            </p:nvGraphicFramePr>
            <p:xfrm>
              <a:off x="722376" y="1765300"/>
              <a:ext cx="10671048" cy="1273493"/>
            </p:xfrm>
            <a:graphic>
              <a:graphicData uri="http://schemas.openxmlformats.org/drawingml/2006/table">
                <a:tbl>
                  <a:tblPr/>
                  <a:tblGrid>
                    <a:gridCol w="493776"/>
                    <a:gridCol w="557784"/>
                    <a:gridCol w="667512"/>
                    <a:gridCol w="1746504"/>
                    <a:gridCol w="1636776"/>
                    <a:gridCol w="2834640"/>
                    <a:gridCol w="2734056"/>
                  </a:tblGrid>
                  <a:tr h="847154">
                    <a:tc>
                      <a:txBody>
                        <a:bodyPr/>
                        <a:lstStyle/>
                        <a:p>
                          <a:pPr algn="ctr" latinLnBrk="1" hangingPunct="0">
                            <a:lnSpc>
                              <a:spcPts val="3000"/>
                            </a:lnSpc>
                          </a:pPr>
                          <a14:m>
                            <m:oMath xmlns:m="http://schemas.openxmlformats.org/officeDocument/2006/math">
                              <m:bar>
                                <m:barPr>
                                  <m:pos m:val="top"/>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bar>
                                <m:barPr>
                                  <m:pos m:val="top"/>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𝑧</m:t>
                                  </m:r>
                                </m:e>
                              </m:ba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14:m>
                            <m:oMath xmlns:m="http://schemas.openxmlformats.org/officeDocument/2006/math">
                              <m:bar>
                                <m:barPr>
                                  <m:pos m:val="top"/>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ba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5300"/>
                            </a:lnSpc>
                          </a:pPr>
                          <a14:m>
                            <m:oMath xmlns:m="http://schemas.openxmlformats.org/officeDocument/2006/math">
                              <m:limLow>
                                <m:limLow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spc="-100">
                                          <a:solidFill>
                                            <a:srgbClr val="000000"/>
                                          </a:solidFill>
                                          <a:latin typeface="Cambria Math" panose="02040503050406030204" pitchFamily="18" charset="0"/>
                                        </a:rPr>
                                        <m:t>8</m:t>
                                      </m:r>
                                    </m:lim>
                                  </m:limUpp>
                                </m:e>
                                <m:lim>
                                  <m:r>
                                    <a:rPr lang="en-US" altLang="zh-CN" sz="2000" b="0" spc="-100">
                                      <a:solidFill>
                                        <a:srgbClr val="000000"/>
                                      </a:solidFill>
                                      <a:latin typeface="Cambria Math" panose="02040503050406030204" pitchFamily="18" charset="0"/>
                                    </a:rPr>
                                    <m:t>𝑖</m:t>
                                  </m:r>
                                  <m:r>
                                    <a:rPr lang="en-US" altLang="zh-CN" sz="2000" b="0" spc="-100">
                                      <a:solidFill>
                                        <a:srgbClr val="000000"/>
                                      </a:solidFill>
                                      <a:latin typeface="Cambria Math" panose="02040503050406030204" pitchFamily="18" charset="0"/>
                                    </a:rPr>
                                    <m:t>=</m:t>
                                  </m:r>
                                  <m:r>
                                    <a:rPr lang="en-US" altLang="zh-CN" sz="2000" b="0" spc="-100">
                                      <a:solidFill>
                                        <a:srgbClr val="000000"/>
                                      </a:solidFill>
                                      <a:latin typeface="Cambria Math" panose="02040503050406030204" pitchFamily="18" charset="0"/>
                                    </a:rPr>
                                    <m:t>1</m:t>
                                  </m:r>
                                </m:lim>
                              </m:limLow>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5300"/>
                            </a:lnSpc>
                          </a:pPr>
                          <a14:m>
                            <m:oMath xmlns:m="http://schemas.openxmlformats.org/officeDocument/2006/math">
                              <m:limLow>
                                <m:limLow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spc="-100">
                                          <a:solidFill>
                                            <a:srgbClr val="000000"/>
                                          </a:solidFill>
                                          <a:latin typeface="Cambria Math" panose="02040503050406030204" pitchFamily="18" charset="0"/>
                                        </a:rPr>
                                        <m:t>8</m:t>
                                      </m:r>
                                    </m:lim>
                                  </m:limUpp>
                                </m:e>
                                <m:lim>
                                  <m:r>
                                    <a:rPr lang="en-US" altLang="zh-CN" sz="2000" b="0" spc="-100">
                                      <a:solidFill>
                                        <a:srgbClr val="000000"/>
                                      </a:solidFill>
                                      <a:latin typeface="Cambria Math" panose="02040503050406030204" pitchFamily="18" charset="0"/>
                                    </a:rPr>
                                    <m:t>𝑖</m:t>
                                  </m:r>
                                  <m:r>
                                    <a:rPr lang="en-US" altLang="zh-CN" sz="2000" b="0" spc="-100">
                                      <a:solidFill>
                                        <a:srgbClr val="000000"/>
                                      </a:solidFill>
                                      <a:latin typeface="Cambria Math" panose="02040503050406030204" pitchFamily="18" charset="0"/>
                                    </a:rPr>
                                    <m:t>=</m:t>
                                  </m:r>
                                  <m:r>
                                    <a:rPr lang="en-US" altLang="zh-CN" sz="2000" b="0" spc="-100">
                                      <a:solidFill>
                                        <a:srgbClr val="000000"/>
                                      </a:solidFill>
                                      <a:latin typeface="Cambria Math" panose="02040503050406030204" pitchFamily="18" charset="0"/>
                                    </a:rPr>
                                    <m:t>1</m:t>
                                  </m:r>
                                </m:lim>
                              </m:limLow>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ba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5300"/>
                            </a:lnSpc>
                          </a:pPr>
                          <a14:m>
                            <m:oMath xmlns:m="http://schemas.openxmlformats.org/officeDocument/2006/math">
                              <m:limLow>
                                <m:limLow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spc="-100">
                                          <a:solidFill>
                                            <a:srgbClr val="000000"/>
                                          </a:solidFill>
                                          <a:latin typeface="Cambria Math" panose="02040503050406030204" pitchFamily="18" charset="0"/>
                                        </a:rPr>
                                        <m:t>8</m:t>
                                      </m:r>
                                    </m:lim>
                                  </m:limUpp>
                                </m:e>
                                <m:lim>
                                  <m:r>
                                    <a:rPr lang="en-US" altLang="zh-CN" sz="2000" b="0" spc="-100">
                                      <a:solidFill>
                                        <a:srgbClr val="000000"/>
                                      </a:solidFill>
                                      <a:latin typeface="Cambria Math" panose="02040503050406030204" pitchFamily="18" charset="0"/>
                                    </a:rPr>
                                    <m:t>𝑖</m:t>
                                  </m:r>
                                  <m:r>
                                    <a:rPr lang="en-US" altLang="zh-CN" sz="2000" b="0" spc="-100">
                                      <a:solidFill>
                                        <a:srgbClr val="000000"/>
                                      </a:solidFill>
                                      <a:latin typeface="Cambria Math" panose="02040503050406030204" pitchFamily="18" charset="0"/>
                                    </a:rPr>
                                    <m:t>=</m:t>
                                  </m:r>
                                  <m:r>
                                    <a:rPr lang="en-US" altLang="zh-CN" sz="2000" b="0" spc="-100">
                                      <a:solidFill>
                                        <a:srgbClr val="000000"/>
                                      </a:solidFill>
                                      <a:latin typeface="Cambria Math" panose="02040503050406030204" pitchFamily="18" charset="0"/>
                                    </a:rPr>
                                    <m:t>1</m:t>
                                  </m:r>
                                </m:lim>
                              </m:limLow>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𝑧</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𝑧</m:t>
                                  </m:r>
                                </m:e>
                              </m:ba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5300"/>
                            </a:lnSpc>
                          </a:pPr>
                          <a14:m>
                            <m:oMath xmlns:m="http://schemas.openxmlformats.org/officeDocument/2006/math">
                              <m:limLow>
                                <m:limLow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spc="-100">
                                          <a:solidFill>
                                            <a:srgbClr val="000000"/>
                                          </a:solidFill>
                                          <a:latin typeface="Cambria Math" panose="02040503050406030204" pitchFamily="18" charset="0"/>
                                        </a:rPr>
                                        <m:t>8</m:t>
                                      </m:r>
                                    </m:lim>
                                  </m:limUpp>
                                </m:e>
                                <m:lim>
                                  <m:r>
                                    <a:rPr lang="en-US" altLang="zh-CN" sz="2000" b="0" spc="-100">
                                      <a:solidFill>
                                        <a:srgbClr val="000000"/>
                                      </a:solidFill>
                                      <a:latin typeface="Cambria Math" panose="02040503050406030204" pitchFamily="18" charset="0"/>
                                    </a:rPr>
                                    <m:t>𝑖</m:t>
                                  </m:r>
                                  <m:r>
                                    <a:rPr lang="en-US" altLang="zh-CN" sz="2000" b="0" spc="-100">
                                      <a:solidFill>
                                        <a:srgbClr val="000000"/>
                                      </a:solidFill>
                                      <a:latin typeface="Cambria Math" panose="02040503050406030204" pitchFamily="18" charset="0"/>
                                    </a:rPr>
                                    <m:t>=</m:t>
                                  </m:r>
                                  <m:r>
                                    <a:rPr lang="en-US" altLang="zh-CN" sz="2000" b="0" spc="-100">
                                      <a:solidFill>
                                        <a:srgbClr val="000000"/>
                                      </a:solidFill>
                                      <a:latin typeface="Cambria Math" panose="02040503050406030204" pitchFamily="18" charset="0"/>
                                    </a:rPr>
                                    <m:t>1</m:t>
                                  </m:r>
                                </m:lim>
                              </m:limLow>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ba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646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422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688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57" name="QO_5_BD.78_8#cae330554?colgroup=1,1,2,6,5,10,10&amp;vop=1&amp;pid=a2657c4f4&amp;color=0,0,0&amp;vtp=1&amp;bbb=1"/>
              <p:cNvGraphicFramePr>
                <a:graphicFrameLocks noGrp="1"/>
              </p:cNvGraphicFramePr>
              <p:nvPr/>
            </p:nvGraphicFramePr>
            <p:xfrm>
              <a:off x="722376" y="1765300"/>
              <a:ext cx="10671048" cy="1273493"/>
            </p:xfrm>
            <a:graphic>
              <a:graphicData uri="http://schemas.openxmlformats.org/drawingml/2006/table">
                <a:tbl>
                  <a:tblPr/>
                  <a:tblGrid>
                    <a:gridCol w="493776"/>
                    <a:gridCol w="557784"/>
                    <a:gridCol w="667512"/>
                    <a:gridCol w="1746504"/>
                    <a:gridCol w="1636776"/>
                    <a:gridCol w="2834640"/>
                    <a:gridCol w="2734056"/>
                  </a:tblGrid>
                  <a:tr h="84709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646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422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688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O_6_BD.79_1#135c9d910?vop=1&amp;pid=cae330554&amp;color=0,0,0&amp;vtp=1&amp;bbb=1"/>
          <p:cNvSpPr/>
          <p:nvPr/>
        </p:nvSpPr>
        <p:spPr>
          <a:xfrm>
            <a:off x="722376" y="3175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（1）根据残差图，比较模型一、二的拟合效果，哪种模型比较合适？</a:t>
            </a:r>
            <a:endParaRPr lang="en-US" altLang="zh-CN" sz="2000" dirty="0"/>
          </a:p>
        </p:txBody>
      </p:sp>
      <p:sp>
        <p:nvSpPr>
          <p:cNvPr id="5" name="QO_6_AN.80_1#135c9d910?vop=1&amp;vop=1&amp;pid=cae330554&amp;color=0,0,0&amp;vtp=1&amp;bbb=1"/>
          <p:cNvSpPr/>
          <p:nvPr/>
        </p:nvSpPr>
        <p:spPr>
          <a:xfrm>
            <a:off x="722376" y="3642741"/>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【解】模型一更合适.</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模型一残差点比较均匀地落在水平的带状区域中</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,且带状区域的宽度比模型二带状宽度窄,</a:t>
            </a:r>
            <a:endParaRPr lang="en-US" altLang="zh-CN" sz="2000" dirty="0"/>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所以模型一的拟合精度更高</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,回归方程的预报精度相应就会越高,故选模型一比较合适.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fade">
                                      <p:cBhvr>
                                        <p:cTn id="16"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81_1#87d844648?vop=1&amp;pid=cae330554&amp;color=0,0,0&amp;vtp=1&amp;bt=1&amp;bbb=1&amp;hb=1"/>
              <p:cNvSpPr/>
              <p:nvPr/>
            </p:nvSpPr>
            <p:spPr>
              <a:xfrm>
                <a:off x="722376" y="972000"/>
                <a:ext cx="10753344" cy="1955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（2）求出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的回归方程.</a:t>
                </a:r>
                <a:endParaRPr lang="en-US" altLang="zh-CN" sz="2000" dirty="0"/>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：对于一组数据</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𝜔</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𝑣</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𝜔</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𝑣</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𝜔</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𝑣</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Sub>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，其回归直线</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𝑣</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𝛽</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𝜔</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的斜率和截距的最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8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小二乘估计分别为</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𝛽</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m>
                          <m:mPr>
                            <m:mcs>
                              <m:mc>
                                <m:mcPr>
                                  <m:count m:val="1"/>
                                  <m:mcJc m:val="center"/>
                                </m:mcPr>
                              </m:mc>
                            </m:mcs>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mPr>
                          <m:mr>
                            <m:e>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𝜔</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𝜔</m:t>
                                  </m:r>
                                </m:e>
                              </m:bar>
                            </m:e>
                          </m:mr>
                        </m: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m>
                          <m:mPr>
                            <m:mcs>
                              <m:mc>
                                <m:mcPr>
                                  <m:count m:val="1"/>
                                  <m:mcJc m:val="center"/>
                                </m:mcPr>
                              </m:mc>
                            </m:mcs>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mPr>
                          <m:mr>
                            <m:e>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𝑣</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𝑣</m:t>
                                  </m:r>
                                </m:e>
                              </m:bar>
                            </m:e>
                          </m:mr>
                        </m: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m>
                              <m:mPr>
                                <m:mcs>
                                  <m:mc>
                                    <m:mcPr>
                                      <m:count m:val="1"/>
                                      <m:mcJc m:val="center"/>
                                    </m:mcPr>
                                  </m:mc>
                                </m:mcs>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mPr>
                              <m:mr>
                                <m:e>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𝜔</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𝜔</m:t>
                                      </m:r>
                                    </m:e>
                                  </m:bar>
                                </m:e>
                              </m:mr>
                            </m: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𝑣</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𝛽</m:t>
                        </m:r>
                      </m:e>
                    </m:acc>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𝜔</m:t>
                        </m:r>
                      </m:e>
                    </m:ba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6_BD.81_1#87d844648?vop=1&amp;pid=cae330554&amp;color=0,0,0&amp;vtp=1&amp;bt=1&amp;bbb=1&amp;hb=1"/>
              <p:cNvSpPr>
                <a:spLocks noRot="1" noChangeAspect="1" noMove="1" noResize="1" noEditPoints="1" noAdjustHandles="1" noChangeArrowheads="1" noChangeShapeType="1" noTextEdit="1"/>
              </p:cNvSpPr>
              <p:nvPr/>
            </p:nvSpPr>
            <p:spPr>
              <a:xfrm>
                <a:off x="722376" y="972000"/>
                <a:ext cx="10753344" cy="1955800"/>
              </a:xfrm>
              <a:prstGeom prst="rect">
                <a:avLst/>
              </a:prstGeom>
              <a:blipFill rotWithShape="1">
                <a:blip r:embed="rId1"/>
                <a:stretch>
                  <a:fillRect l="-4" t="-23" r="-655" b="2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82_1#87d844648?vop=1&amp;vop=1&amp;pid=cae330554&amp;color=0,0,0&amp;vtp=1&amp;bbb=1&amp;hb=1"/>
              <p:cNvSpPr/>
              <p:nvPr/>
            </p:nvSpPr>
            <p:spPr>
              <a:xfrm>
                <a:off x="722376" y="2923228"/>
                <a:ext cx="10753344" cy="2862009"/>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【解】由（1）知模型一比较合适，因为</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𝒛</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𝐥𝐧</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𝒛</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𝒃𝒙</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𝒂</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𝒛</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与温度</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可以用回归直线</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方程来拟合</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acc>
                      <m:acc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𝒛</m:t>
                        </m:r>
                      </m:e>
                    </m:acc>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𝒂</m:t>
                        </m:r>
                      </m:e>
                    </m:acc>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𝒃</m:t>
                        </m:r>
                      </m:e>
                    </m:acc>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83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于是</a:t>
                </a:r>
                <a14:m>
                  <m:oMath xmlns:m="http://schemas.openxmlformats.org/officeDocument/2006/math">
                    <m:acc>
                      <m:acc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𝒃</m:t>
                        </m:r>
                      </m:e>
                    </m:acc>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limLow>
                          <m:limLow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1">
                                    <a:solidFill>
                                      <a:srgbClr val="00B050"/>
                                    </a:solidFill>
                                    <a:latin typeface="Cambria Math" panose="02040503050406030204" pitchFamily="18" charset="0"/>
                                  </a:rPr>
                                  <m:t>𝟖</m:t>
                                </m:r>
                              </m:lim>
                            </m:limUpp>
                          </m:e>
                          <m:lim>
                            <m:r>
                              <a:rPr lang="en-US" altLang="zh-CN" sz="2000" b="1">
                                <a:solidFill>
                                  <a:srgbClr val="00B050"/>
                                </a:solidFill>
                                <a:latin typeface="Cambria Math" panose="02040503050406030204" pitchFamily="18" charset="0"/>
                              </a:rPr>
                              <m:t>𝒊</m:t>
                            </m:r>
                            <m:r>
                              <a:rPr lang="en-US" altLang="zh-CN" sz="2000" b="1">
                                <a:solidFill>
                                  <a:srgbClr val="00B050"/>
                                </a:solidFill>
                                <a:latin typeface="Cambria Math" panose="02040503050406030204" pitchFamily="18" charset="0"/>
                              </a:rPr>
                              <m:t>=</m:t>
                            </m:r>
                            <m:r>
                              <a:rPr lang="en-US" altLang="zh-CN" sz="2000" b="1">
                                <a:solidFill>
                                  <a:srgbClr val="00B050"/>
                                </a:solidFill>
                                <a:latin typeface="Cambria Math" panose="02040503050406030204" pitchFamily="18" charset="0"/>
                              </a:rPr>
                              <m:t>𝟏</m:t>
                            </m:r>
                          </m:lim>
                        </m:limLow>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𝒊</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limUpp>
                          <m:limUp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li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lim>
                        </m:limUp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𝒛</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𝒊</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limUpp>
                          <m:limUp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𝒛</m:t>
                            </m:r>
                          </m:e>
                          <m:li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lim>
                        </m:limUp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num>
                      <m:den>
                        <m:limLow>
                          <m:limLow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1">
                                    <a:solidFill>
                                      <a:srgbClr val="00B050"/>
                                    </a:solidFill>
                                    <a:latin typeface="Cambria Math" panose="02040503050406030204" pitchFamily="18" charset="0"/>
                                  </a:rPr>
                                  <m:t>𝟖</m:t>
                                </m:r>
                              </m:lim>
                            </m:limUpp>
                          </m:e>
                          <m:lim>
                            <m:r>
                              <a:rPr lang="en-US" altLang="zh-CN" sz="2000" b="1">
                                <a:solidFill>
                                  <a:srgbClr val="00B050"/>
                                </a:solidFill>
                                <a:latin typeface="Cambria Math" panose="02040503050406030204" pitchFamily="18" charset="0"/>
                              </a:rPr>
                              <m:t>𝒊</m:t>
                            </m:r>
                            <m:r>
                              <a:rPr lang="en-US" altLang="zh-CN" sz="2000" b="1">
                                <a:solidFill>
                                  <a:srgbClr val="00B050"/>
                                </a:solidFill>
                                <a:latin typeface="Cambria Math" panose="02040503050406030204" pitchFamily="18" charset="0"/>
                              </a:rPr>
                              <m:t>=</m:t>
                            </m:r>
                            <m:r>
                              <a:rPr lang="en-US" altLang="zh-CN" sz="2000" b="1">
                                <a:solidFill>
                                  <a:srgbClr val="00B050"/>
                                </a:solidFill>
                                <a:latin typeface="Cambria Math" panose="02040503050406030204" pitchFamily="18" charset="0"/>
                              </a:rPr>
                              <m:t>𝟏</m:t>
                            </m:r>
                          </m:lim>
                        </m:limLow>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𝒊</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limUpp>
                              <m:limUp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li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lim>
                            </m:limUp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𝟏𝟔𝟖</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acc>
                      <m:acc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𝒂</m:t>
                        </m:r>
                      </m:e>
                    </m:acc>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𝒛</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𝒃</m:t>
                        </m:r>
                      </m:e>
                    </m:acc>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因此</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𝒛</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关于</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的回归直线方程为</a:t>
                </a:r>
                <a14:m>
                  <m:oMath xmlns:m="http://schemas.openxmlformats.org/officeDocument/2006/math">
                    <m:acc>
                      <m:acc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𝒛</m:t>
                        </m:r>
                      </m:e>
                    </m:acc>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𝐥𝐧</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acc>
                      <m:acc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acc>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所以产卵数</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关于温度</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的回归方程为</a:t>
                </a:r>
                <a14:m>
                  <m:oMath xmlns:m="http://schemas.openxmlformats.org/officeDocument/2006/math">
                    <m:acc>
                      <m:acc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acc>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𝐞</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sup>
                    </m:sSup>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O_6_AN.82_1#87d844648?vop=1&amp;vop=1&amp;pid=cae330554&amp;color=0,0,0&amp;vtp=1&amp;bbb=1&amp;hb=1"/>
              <p:cNvSpPr>
                <a:spLocks noRot="1" noChangeAspect="1" noMove="1" noResize="1" noEditPoints="1" noAdjustHandles="1" noChangeArrowheads="1" noChangeShapeType="1" noTextEdit="1"/>
              </p:cNvSpPr>
              <p:nvPr/>
            </p:nvSpPr>
            <p:spPr>
              <a:xfrm>
                <a:off x="722376" y="2923228"/>
                <a:ext cx="10753344" cy="2862009"/>
              </a:xfrm>
              <a:prstGeom prst="rect">
                <a:avLst/>
              </a:prstGeom>
              <a:blipFill rotWithShape="1">
                <a:blip r:embed="rId2"/>
                <a:stretch>
                  <a:fillRect l="-4" t="-11" b="-16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83_1#f720cd9de?vop=1&amp;pid=a2657c4f4&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［江西多校2025高二联考］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2024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年的年份代码依次为1，2，3，4，5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，下表为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2024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年中国出生人数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（单位：万人）与年份代码</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的统计数据：</a:t>
                </a:r>
                <a:endParaRPr lang="en-US" altLang="zh-CN" sz="2000" dirty="0"/>
              </a:p>
            </p:txBody>
          </p:sp>
        </mc:Choice>
        <mc:Fallback>
          <p:sp>
            <p:nvSpPr>
              <p:cNvPr id="2" name="QO_5_BD.83_1#f720cd9de?vop=1&amp;pid=a2657c4f4&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b="-5257"/>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59" name="QO_5_BD.83_2#f720cd9de?colgroup=10,7,7,4,4,4&amp;vop=1&amp;pid=a2657c4f4&amp;color=0,0,0&amp;vtp=1&amp;bbb=1"/>
              <p:cNvGraphicFramePr>
                <a:graphicFrameLocks noGrp="1"/>
              </p:cNvGraphicFramePr>
              <p:nvPr/>
            </p:nvGraphicFramePr>
            <p:xfrm>
              <a:off x="722376" y="1961203"/>
              <a:ext cx="10716768" cy="852678"/>
            </p:xfrm>
            <a:graphic>
              <a:graphicData uri="http://schemas.openxmlformats.org/drawingml/2006/table">
                <a:tbl>
                  <a:tblPr/>
                  <a:tblGrid>
                    <a:gridCol w="2798064"/>
                    <a:gridCol w="2039112"/>
                    <a:gridCol w="2039112"/>
                    <a:gridCol w="1280160"/>
                    <a:gridCol w="1280160"/>
                    <a:gridCol w="1280160"/>
                  </a:tblGrid>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年份代码</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出生人数</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062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956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902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954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59" name="QO_5_BD.83_2#f720cd9de?colgroup=10,7,7,4,4,4&amp;vop=1&amp;pid=a2657c4f4&amp;color=0,0,0&amp;vtp=1&amp;bbb=1"/>
              <p:cNvGraphicFramePr>
                <a:graphicFrameLocks noGrp="1"/>
              </p:cNvGraphicFramePr>
              <p:nvPr/>
            </p:nvGraphicFramePr>
            <p:xfrm>
              <a:off x="722376" y="1961203"/>
              <a:ext cx="10716768" cy="852678"/>
            </p:xfrm>
            <a:graphic>
              <a:graphicData uri="http://schemas.openxmlformats.org/drawingml/2006/table">
                <a:tbl>
                  <a:tblPr/>
                  <a:tblGrid>
                    <a:gridCol w="2798064"/>
                    <a:gridCol w="2039112"/>
                    <a:gridCol w="2039112"/>
                    <a:gridCol w="1280160"/>
                    <a:gridCol w="1280160"/>
                    <a:gridCol w="1280160"/>
                  </a:tblGrid>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062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956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902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954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mc:AlternateContent xmlns:mc="http://schemas.openxmlformats.org/markup-compatibility/2006">
        <mc:Choice xmlns:a14="http://schemas.microsoft.com/office/drawing/2010/main" Requires="a14">
          <p:sp>
            <p:nvSpPr>
              <p:cNvPr id="4" name="QO_6_BD.84_1#8ccea28cf?vop=1&amp;pid=f720cd9de&amp;color=0,0,0&amp;vtp=1&amp;bbb=1&amp;hb=1"/>
              <p:cNvSpPr/>
              <p:nvPr/>
            </p:nvSpPr>
            <p:spPr>
              <a:xfrm>
                <a:off x="722376" y="2951803"/>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（1）根据上表数据求得</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的回归直线方程为</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的相关系数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并判断该回归直线方程是否有价值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，则认为回归直线方程有价值）</a:t>
                </a:r>
                <a:endParaRPr lang="en-US" altLang="zh-CN" sz="2000" dirty="0"/>
              </a:p>
            </p:txBody>
          </p:sp>
        </mc:Choice>
        <mc:Fallback>
          <p:sp>
            <p:nvSpPr>
              <p:cNvPr id="4" name="QO_6_BD.84_1#8ccea28cf?vop=1&amp;pid=f720cd9de&amp;color=0,0,0&amp;vtp=1&amp;bbb=1&amp;hb=1"/>
              <p:cNvSpPr>
                <a:spLocks noRot="1" noChangeAspect="1" noMove="1" noResize="1" noEditPoints="1" noAdjustHandles="1" noChangeArrowheads="1" noChangeShapeType="1" noTextEdit="1"/>
              </p:cNvSpPr>
              <p:nvPr/>
            </p:nvSpPr>
            <p:spPr>
              <a:xfrm>
                <a:off x="722376" y="2951803"/>
                <a:ext cx="10753344" cy="856234"/>
              </a:xfrm>
              <a:prstGeom prst="rect">
                <a:avLst/>
              </a:prstGeom>
              <a:blipFill rotWithShape="1">
                <a:blip r:embed="rId3"/>
                <a:stretch>
                  <a:fillRect l="-4" t="-38" b="-5272"/>
                </a:stretch>
              </a:blipFill>
            </p:spPr>
            <p:txBody>
              <a:bodyPr/>
              <a:lstStyle/>
              <a:p>
                <a:r>
                  <a:rPr lang="zh-CN" altLang="en-US">
                    <a:noFill/>
                  </a:rPr>
                  <a:t> </a:t>
                </a:r>
              </a:p>
            </p:txBody>
          </p:sp>
        </mc:Fallback>
      </mc:AlternateContent>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4_1#788730b70?vop=1&amp;vop=1&amp;pid=48e0c0bf7&amp;color=0,0,0&amp;vtp=1&amp;bt=1&amp;bbb=1&amp;hb=1"/>
          <p:cNvSpPr/>
          <p:nvPr/>
        </p:nvSpPr>
        <p:spPr>
          <a:xfrm>
            <a:off x="722376" y="969264"/>
            <a:ext cx="10753344" cy="2723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规律方法</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两个变量是否相关的两种判断方法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1）根据实际经验：借助积累的经验进行分析判断．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2）利用散点图：通过散点图,观察它们的分布是否存在一定的规律,直观地进行判断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．如果发现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点的分布从整体上看大致在一条直线或曲线附近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,那么这两个变量就是相关的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,注意不要受个别点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的位置的影响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AN.85_1#8ccea28cf?vop=1&amp;vop=1&amp;pid=f720cd9de&amp;color=0,0,0&amp;vtp=1&amp;bt=1&amp;bbb=1&amp;hb=1"/>
              <p:cNvSpPr/>
              <p:nvPr/>
            </p:nvSpPr>
            <p:spPr>
              <a:xfrm>
                <a:off x="722376" y="969264"/>
                <a:ext cx="10753344" cy="4577334"/>
              </a:xfrm>
              <a:prstGeom prst="rect">
                <a:avLst/>
              </a:prstGeom>
              <a:noFill/>
            </p:spPr>
            <p:txBody>
              <a:bodyPr wrap="none" lIns="0" tIns="0" rIns="0" bIns="0" rtlCol="0" anchor="t"/>
              <a:lstStyle/>
              <a:p>
                <a:pPr algn="l" latinLnBrk="1">
                  <a:lnSpc>
                    <a:spcPts val="5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【解】由题中数据得</a:t>
                </a:r>
                <a14:m>
                  <m:oMath xmlns:m="http://schemas.openxmlformats.org/officeDocument/2006/math">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limLow>
                      <m:limLow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1">
                                <a:solidFill>
                                  <a:srgbClr val="00B050"/>
                                </a:solidFill>
                                <a:latin typeface="Cambria Math" panose="02040503050406030204" pitchFamily="18" charset="0"/>
                              </a:rPr>
                              <m:t>𝟓</m:t>
                            </m:r>
                          </m:lim>
                        </m:limUpp>
                      </m:e>
                      <m:lim>
                        <m:r>
                          <a:rPr lang="en-US" altLang="zh-CN" sz="2000" b="1">
                            <a:solidFill>
                              <a:srgbClr val="00B050"/>
                            </a:solidFill>
                            <a:latin typeface="Cambria Math" panose="02040503050406030204" pitchFamily="18" charset="0"/>
                          </a:rPr>
                          <m:t>𝒊</m:t>
                        </m:r>
                        <m:r>
                          <a:rPr lang="en-US" altLang="zh-CN" sz="2000" b="1">
                            <a:solidFill>
                              <a:srgbClr val="00B050"/>
                            </a:solidFill>
                            <a:latin typeface="Cambria Math" panose="02040503050406030204" pitchFamily="18" charset="0"/>
                          </a:rPr>
                          <m:t>=</m:t>
                        </m:r>
                        <m:r>
                          <a:rPr lang="en-US" altLang="zh-CN" sz="2000" b="1">
                            <a:solidFill>
                              <a:srgbClr val="00B050"/>
                            </a:solidFill>
                            <a:latin typeface="Cambria Math" panose="02040503050406030204" pitchFamily="18" charset="0"/>
                          </a:rPr>
                          <m:t>𝟏</m:t>
                        </m:r>
                      </m:lim>
                    </m:limLow>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𝒊</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因为回归直线方程为</a:t>
                </a:r>
                <a14:m>
                  <m:oMath xmlns:m="http://schemas.openxmlformats.org/officeDocument/2006/math">
                    <m:acc>
                      <m:acc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acc>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𝟐𝟏𝟎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8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acc>
                      <m:acc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𝒃</m:t>
                        </m:r>
                      </m:e>
                    </m:acc>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limLow>
                          <m:limLow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1">
                                    <a:solidFill>
                                      <a:srgbClr val="00B050"/>
                                    </a:solidFill>
                                    <a:latin typeface="Cambria Math" panose="02040503050406030204" pitchFamily="18" charset="0"/>
                                  </a:rPr>
                                  <m:t>𝟓</m:t>
                                </m:r>
                              </m:lim>
                            </m:limUpp>
                          </m:e>
                          <m:lim>
                            <m:r>
                              <a:rPr lang="en-US" altLang="zh-CN" sz="2000" b="1">
                                <a:solidFill>
                                  <a:srgbClr val="00B050"/>
                                </a:solidFill>
                                <a:latin typeface="Cambria Math" panose="02040503050406030204" pitchFamily="18" charset="0"/>
                              </a:rPr>
                              <m:t>𝒊</m:t>
                            </m:r>
                            <m:r>
                              <a:rPr lang="en-US" altLang="zh-CN" sz="2000" b="1">
                                <a:solidFill>
                                  <a:srgbClr val="00B050"/>
                                </a:solidFill>
                                <a:latin typeface="Cambria Math" panose="02040503050406030204" pitchFamily="18" charset="0"/>
                              </a:rPr>
                              <m:t>=</m:t>
                            </m:r>
                            <m:r>
                              <a:rPr lang="en-US" altLang="zh-CN" sz="2000" b="1">
                                <a:solidFill>
                                  <a:srgbClr val="00B050"/>
                                </a:solidFill>
                                <a:latin typeface="Cambria Math" panose="02040503050406030204" pitchFamily="18" charset="0"/>
                              </a:rPr>
                              <m:t>𝟏</m:t>
                            </m:r>
                          </m:lim>
                        </m:limLow>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𝒊</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𝒊</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num>
                      <m:den>
                        <m:limLow>
                          <m:limLow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1">
                                    <a:solidFill>
                                      <a:srgbClr val="00B050"/>
                                    </a:solidFill>
                                    <a:latin typeface="Cambria Math" panose="02040503050406030204" pitchFamily="18" charset="0"/>
                                  </a:rPr>
                                  <m:t>𝟓</m:t>
                                </m:r>
                              </m:lim>
                            </m:limUpp>
                          </m:e>
                          <m:lim>
                            <m:r>
                              <a:rPr lang="en-US" altLang="zh-CN" sz="2000" b="1">
                                <a:solidFill>
                                  <a:srgbClr val="00B050"/>
                                </a:solidFill>
                                <a:latin typeface="Cambria Math" panose="02040503050406030204" pitchFamily="18" charset="0"/>
                              </a:rPr>
                              <m:t>𝒊</m:t>
                            </m:r>
                            <m:r>
                              <a:rPr lang="en-US" altLang="zh-CN" sz="2000" b="1">
                                <a:solidFill>
                                  <a:srgbClr val="00B050"/>
                                </a:solidFill>
                                <a:latin typeface="Cambria Math" panose="02040503050406030204" pitchFamily="18" charset="0"/>
                              </a:rPr>
                              <m:t>=</m:t>
                            </m:r>
                            <m:r>
                              <a:rPr lang="en-US" altLang="zh-CN" sz="2000" b="1">
                                <a:solidFill>
                                  <a:srgbClr val="00B050"/>
                                </a:solidFill>
                                <a:latin typeface="Cambria Math" panose="02040503050406030204" pitchFamily="18" charset="0"/>
                              </a:rPr>
                              <m:t>𝟏</m:t>
                            </m:r>
                          </m:lim>
                        </m:limLow>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𝒊</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limLow>
                          <m:limLow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1">
                                    <a:solidFill>
                                      <a:srgbClr val="00B050"/>
                                    </a:solidFill>
                                    <a:latin typeface="Cambria Math" panose="02040503050406030204" pitchFamily="18" charset="0"/>
                                  </a:rPr>
                                  <m:t>𝟓</m:t>
                                </m:r>
                              </m:lim>
                            </m:limUpp>
                          </m:e>
                          <m:lim>
                            <m:r>
                              <a:rPr lang="en-US" altLang="zh-CN" sz="2000" b="1">
                                <a:solidFill>
                                  <a:srgbClr val="00B050"/>
                                </a:solidFill>
                                <a:latin typeface="Cambria Math" panose="02040503050406030204" pitchFamily="18" charset="0"/>
                              </a:rPr>
                              <m:t>𝒊</m:t>
                            </m:r>
                            <m:r>
                              <a:rPr lang="en-US" altLang="zh-CN" sz="2000" b="1">
                                <a:solidFill>
                                  <a:srgbClr val="00B050"/>
                                </a:solidFill>
                                <a:latin typeface="Cambria Math" panose="02040503050406030204" pitchFamily="18" charset="0"/>
                              </a:rPr>
                              <m:t>=</m:t>
                            </m:r>
                            <m:r>
                              <a:rPr lang="en-US" altLang="zh-CN" sz="2000" b="1">
                                <a:solidFill>
                                  <a:srgbClr val="00B050"/>
                                </a:solidFill>
                                <a:latin typeface="Cambria Math" panose="02040503050406030204" pitchFamily="18" charset="0"/>
                              </a:rPr>
                              <m:t>𝟏</m:t>
                            </m:r>
                          </m:lim>
                        </m:limLow>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𝒊</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𝒊</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5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limLow>
                      <m:limLow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1">
                                <a:solidFill>
                                  <a:srgbClr val="00B050"/>
                                </a:solidFill>
                                <a:latin typeface="Cambria Math" panose="02040503050406030204" pitchFamily="18" charset="0"/>
                              </a:rPr>
                              <m:t>𝟓</m:t>
                            </m:r>
                          </m:lim>
                        </m:limUpp>
                      </m:e>
                      <m:lim>
                        <m:r>
                          <a:rPr lang="en-US" altLang="zh-CN" sz="2000" b="1">
                            <a:solidFill>
                              <a:srgbClr val="00B050"/>
                            </a:solidFill>
                            <a:latin typeface="Cambria Math" panose="02040503050406030204" pitchFamily="18" charset="0"/>
                          </a:rPr>
                          <m:t>𝒊</m:t>
                        </m:r>
                        <m:r>
                          <a:rPr lang="en-US" altLang="zh-CN" sz="2000" b="1">
                            <a:solidFill>
                              <a:srgbClr val="00B050"/>
                            </a:solidFill>
                            <a:latin typeface="Cambria Math" panose="02040503050406030204" pitchFamily="18" charset="0"/>
                          </a:rPr>
                          <m:t>=</m:t>
                        </m:r>
                        <m:r>
                          <a:rPr lang="en-US" altLang="zh-CN" sz="2000" b="1">
                            <a:solidFill>
                              <a:srgbClr val="00B050"/>
                            </a:solidFill>
                            <a:latin typeface="Cambria Math" panose="02040503050406030204" pitchFamily="18" charset="0"/>
                          </a:rPr>
                          <m:t>𝟏</m:t>
                        </m:r>
                      </m:lim>
                    </m:limLow>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𝒊</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𝒊</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𝟔𝟓𝟐</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100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limLow>
                          <m:limLow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1">
                                    <a:solidFill>
                                      <a:srgbClr val="00B050"/>
                                    </a:solidFill>
                                    <a:latin typeface="Cambria Math" panose="02040503050406030204" pitchFamily="18" charset="0"/>
                                  </a:rPr>
                                  <m:t>𝟓</m:t>
                                </m:r>
                              </m:lim>
                            </m:limUpp>
                          </m:e>
                          <m:lim>
                            <m:r>
                              <a:rPr lang="en-US" altLang="zh-CN" sz="2000" b="1">
                                <a:solidFill>
                                  <a:srgbClr val="00B050"/>
                                </a:solidFill>
                                <a:latin typeface="Cambria Math" panose="02040503050406030204" pitchFamily="18" charset="0"/>
                              </a:rPr>
                              <m:t>𝒊</m:t>
                            </m:r>
                            <m:r>
                              <a:rPr lang="en-US" altLang="zh-CN" sz="2000" b="1">
                                <a:solidFill>
                                  <a:srgbClr val="00B050"/>
                                </a:solidFill>
                                <a:latin typeface="Cambria Math" panose="02040503050406030204" pitchFamily="18" charset="0"/>
                              </a:rPr>
                              <m:t>=</m:t>
                            </m:r>
                            <m:r>
                              <a:rPr lang="en-US" altLang="zh-CN" sz="2000" b="1">
                                <a:solidFill>
                                  <a:srgbClr val="00B050"/>
                                </a:solidFill>
                                <a:latin typeface="Cambria Math" panose="02040503050406030204" pitchFamily="18" charset="0"/>
                              </a:rPr>
                              <m:t>𝟏</m:t>
                            </m:r>
                          </m:lim>
                        </m:limLow>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𝒊</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𝒊</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num>
                      <m:den>
                        <m:rad>
                          <m:radPr>
                            <m:degHide m:val="on"/>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radPr>
                          <m:deg/>
                          <m:e>
                            <m:limLow>
                              <m:limLow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1">
                                        <a:solidFill>
                                          <a:srgbClr val="00B050"/>
                                        </a:solidFill>
                                        <a:latin typeface="Cambria Math" panose="02040503050406030204" pitchFamily="18" charset="0"/>
                                      </a:rPr>
                                      <m:t>𝟓</m:t>
                                    </m:r>
                                  </m:lim>
                                </m:limUpp>
                              </m:e>
                              <m:lim>
                                <m:r>
                                  <a:rPr lang="en-US" altLang="zh-CN" sz="2000" b="1">
                                    <a:solidFill>
                                      <a:srgbClr val="00B050"/>
                                    </a:solidFill>
                                    <a:latin typeface="Cambria Math" panose="02040503050406030204" pitchFamily="18" charset="0"/>
                                  </a:rPr>
                                  <m:t>𝒊</m:t>
                                </m:r>
                                <m:r>
                                  <a:rPr lang="en-US" altLang="zh-CN" sz="2000" b="1">
                                    <a:solidFill>
                                      <a:srgbClr val="00B050"/>
                                    </a:solidFill>
                                    <a:latin typeface="Cambria Math" panose="02040503050406030204" pitchFamily="18" charset="0"/>
                                  </a:rPr>
                                  <m:t>=</m:t>
                                </m:r>
                                <m:r>
                                  <a:rPr lang="en-US" altLang="zh-CN" sz="2000" b="1">
                                    <a:solidFill>
                                      <a:srgbClr val="00B050"/>
                                    </a:solidFill>
                                    <a:latin typeface="Cambria Math" panose="02040503050406030204" pitchFamily="18" charset="0"/>
                                  </a:rPr>
                                  <m:t>𝟏</m:t>
                                </m:r>
                              </m:lim>
                            </m:limLow>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𝒊</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e>
                        </m:rad>
                        <m:rad>
                          <m:radPr>
                            <m:degHide m:val="on"/>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radPr>
                          <m:deg/>
                          <m:e>
                            <m:limLow>
                              <m:limLow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1">
                                        <a:solidFill>
                                          <a:srgbClr val="00B050"/>
                                        </a:solidFill>
                                        <a:latin typeface="Cambria Math" panose="02040503050406030204" pitchFamily="18" charset="0"/>
                                      </a:rPr>
                                      <m:t>𝟓</m:t>
                                    </m:r>
                                  </m:lim>
                                </m:limUpp>
                              </m:e>
                              <m:lim>
                                <m:r>
                                  <a:rPr lang="en-US" altLang="zh-CN" sz="2000" b="1">
                                    <a:solidFill>
                                      <a:srgbClr val="00B050"/>
                                    </a:solidFill>
                                    <a:latin typeface="Cambria Math" panose="02040503050406030204" pitchFamily="18" charset="0"/>
                                  </a:rPr>
                                  <m:t>𝒊</m:t>
                                </m:r>
                                <m:r>
                                  <a:rPr lang="en-US" altLang="zh-CN" sz="2000" b="1">
                                    <a:solidFill>
                                      <a:srgbClr val="00B050"/>
                                    </a:solidFill>
                                    <a:latin typeface="Cambria Math" panose="02040503050406030204" pitchFamily="18" charset="0"/>
                                  </a:rPr>
                                  <m:t>=</m:t>
                                </m:r>
                                <m:r>
                                  <a:rPr lang="en-US" altLang="zh-CN" sz="2000" b="1">
                                    <a:solidFill>
                                      <a:srgbClr val="00B050"/>
                                    </a:solidFill>
                                    <a:latin typeface="Cambria Math" panose="02040503050406030204" pitchFamily="18" charset="0"/>
                                  </a:rPr>
                                  <m:t>𝟏</m:t>
                                </m:r>
                              </m:lim>
                            </m:limLow>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𝒊</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e>
                        </m:rad>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𝟔𝟓𝟐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𝟏𝟔</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𝟐𝟑𝟕</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𝟖𝟕</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.因为</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𝟖𝟕</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𝟕𝟓</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,所以该回归直线方程</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有价值</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6_AN.85_1#8ccea28cf?vop=1&amp;vop=1&amp;pid=f720cd9de&amp;color=0,0,0&amp;vtp=1&amp;bt=1&amp;bbb=1&amp;hb=1"/>
              <p:cNvSpPr>
                <a:spLocks noRot="1" noChangeAspect="1" noMove="1" noResize="1" noEditPoints="1" noAdjustHandles="1" noChangeArrowheads="1" noChangeShapeType="1" noTextEdit="1"/>
              </p:cNvSpPr>
              <p:nvPr/>
            </p:nvSpPr>
            <p:spPr>
              <a:xfrm>
                <a:off x="722376" y="969264"/>
                <a:ext cx="10753344" cy="4577334"/>
              </a:xfrm>
              <a:prstGeom prst="rect">
                <a:avLst/>
              </a:prstGeom>
              <a:blipFill rotWithShape="1">
                <a:blip r:embed="rId1"/>
                <a:stretch>
                  <a:fillRect l="-4" t="-6" r="-236" b="-98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86_1#abba3591f?vop=1&amp;pid=f720cd9de&amp;color=0,0,0&amp;vtp=1&amp;bt=1&amp;bbb=1&amp;hb=1"/>
              <p:cNvSpPr/>
              <p:nvPr/>
            </p:nvSpPr>
            <p:spPr>
              <a:xfrm>
                <a:off x="722376" y="972000"/>
                <a:ext cx="10753344" cy="31750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（2）从表中第2行的5个数据中任取3个数据，记取到大于1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000的数据个数为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的分布列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与期望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8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：回归直线方程</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ad>
                      <m:radPr>
                        <m:degHide m:val="on"/>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radPr>
                      <m:deg/>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rad>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ad>
                      <m:radPr>
                        <m:degHide m:val="on"/>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radPr>
                      <m:deg/>
                      <m:e>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5</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e>
                    </m:rad>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237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，相关系数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98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ad>
                          <m:radPr>
                            <m:degHide m:val="on"/>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radPr>
                          <m:deg/>
                          <m:e>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e>
                        </m:rad>
                        <m:rad>
                          <m:radPr>
                            <m:degHide m:val="on"/>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radPr>
                          <m:deg/>
                          <m:e>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e>
                        </m:rad>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6_BD.86_1#abba3591f?vop=1&amp;pid=f720cd9de&amp;color=0,0,0&amp;vtp=1&amp;bt=1&amp;bbb=1&amp;hb=1"/>
              <p:cNvSpPr>
                <a:spLocks noRot="1" noChangeAspect="1" noMove="1" noResize="1" noEditPoints="1" noAdjustHandles="1" noChangeArrowheads="1" noChangeShapeType="1" noTextEdit="1"/>
              </p:cNvSpPr>
              <p:nvPr/>
            </p:nvSpPr>
            <p:spPr>
              <a:xfrm>
                <a:off x="722376" y="972000"/>
                <a:ext cx="10753344" cy="3175000"/>
              </a:xfrm>
              <a:prstGeom prst="rect">
                <a:avLst/>
              </a:prstGeom>
              <a:blipFill rotWithShape="1">
                <a:blip r:embed="rId1"/>
                <a:stretch>
                  <a:fillRect l="-4" t="-14" b="14"/>
                </a:stretch>
              </a:blipFill>
            </p:spPr>
            <p:txBody>
              <a:bodyPr/>
              <a:lstStyle/>
              <a:p>
                <a:r>
                  <a:rPr lang="zh-CN" altLang="en-US">
                    <a:noFill/>
                  </a:rPr>
                  <a:t> </a:t>
                </a:r>
              </a:p>
            </p:txBody>
          </p:sp>
        </mc:Fallback>
      </mc:AlternateContent>
    </p:spTree>
  </p:cSld>
  <p:clrMapOvr>
    <a:masterClrMapping/>
  </p:clrMapOvr>
  <p:transition>
    <p:fad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AN.87_1#abba3591f?vop=1&amp;vop=1&amp;pid=f720cd9de&amp;color=0,0,0&amp;vtp=1&amp;bt=1&amp;bbb=1"/>
              <p:cNvSpPr/>
              <p:nvPr/>
            </p:nvSpPr>
            <p:spPr>
              <a:xfrm>
                <a:off x="722376" y="972000"/>
                <a:ext cx="10753344" cy="14785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【解】由题知</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的所有可能取值为0,1,2,</a:t>
                </a:r>
                <a:endParaRPr lang="en-US" altLang="zh-CN" sz="2000" dirty="0"/>
              </a:p>
              <a:p>
                <a:pPr latinLnBrk="1">
                  <a:lnSpc>
                    <a:spcPts val="49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bSup>
                      </m:num>
                      <m:den>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bSup>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den>
                    </m:f>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bSup>
                      </m:num>
                      <m:den>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bSup>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bSup>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num>
                      <m:den>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bSup>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的分布列为</a:t>
                </a:r>
                <a:endParaRPr lang="en-US" altLang="zh-CN" sz="2000" dirty="0"/>
              </a:p>
            </p:txBody>
          </p:sp>
        </mc:Choice>
        <mc:Fallback>
          <p:sp>
            <p:nvSpPr>
              <p:cNvPr id="2" name="QO_6_AN.87_1#abba3591f?vop=1&amp;vop=1&amp;pid=f720cd9de&amp;color=0,0,0&amp;vtp=1&amp;bt=1&amp;bbb=1"/>
              <p:cNvSpPr>
                <a:spLocks noRot="1" noChangeAspect="1" noMove="1" noResize="1" noEditPoints="1" noAdjustHandles="1" noChangeArrowheads="1" noChangeShapeType="1" noTextEdit="1"/>
              </p:cNvSpPr>
              <p:nvPr/>
            </p:nvSpPr>
            <p:spPr>
              <a:xfrm>
                <a:off x="722376" y="972000"/>
                <a:ext cx="10753344" cy="1478534"/>
              </a:xfrm>
              <a:prstGeom prst="rect">
                <a:avLst/>
              </a:prstGeom>
              <a:blipFill rotWithShape="1">
                <a:blip r:embed="rId1"/>
                <a:stretch>
                  <a:fillRect l="-4" t="-30" b="-3045"/>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62" name="QO_6_AN.87_2#abba3591f?colgroup=4,13,8,13&amp;vop=1&amp;vop=1&amp;pid=f720cd9de&amp;color=0,0,0&amp;vtp=1&amp;bbb=1"/>
              <p:cNvGraphicFramePr>
                <a:graphicFrameLocks noGrp="1"/>
              </p:cNvGraphicFramePr>
              <p:nvPr/>
            </p:nvGraphicFramePr>
            <p:xfrm>
              <a:off x="722376" y="2589091"/>
              <a:ext cx="10707624" cy="1029208"/>
            </p:xfrm>
            <a:graphic>
              <a:graphicData uri="http://schemas.openxmlformats.org/drawingml/2006/table">
                <a:tbl>
                  <a:tblPr/>
                  <a:tblGrid>
                    <a:gridCol w="1280160"/>
                    <a:gridCol w="3529584"/>
                    <a:gridCol w="2350008"/>
                    <a:gridCol w="3547872"/>
                  </a:tblGrid>
                  <a:tr h="426339">
                    <a:tc>
                      <a:txBody>
                        <a:bodyPr/>
                        <a:lstStyle/>
                        <a:p>
                          <a:pPr algn="ctr" latinLnBrk="1" hangingPunct="0">
                            <a:lnSpc>
                              <a:spcPts val="3000"/>
                            </a:lnSpc>
                          </a:pPr>
                          <a14:m>
                            <m:oMath xmlns:m="http://schemas.openxmlformats.org/officeDocument/2006/math">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602869">
                    <a:tc>
                      <a:txBody>
                        <a:bodyPr/>
                        <a:lstStyle/>
                        <a:p>
                          <a:pPr algn="ctr" latinLnBrk="1" hangingPunct="0">
                            <a:lnSpc>
                              <a:spcPts val="3000"/>
                            </a:lnSpc>
                          </a:pPr>
                          <a14:m>
                            <m:oMath xmlns:m="http://schemas.openxmlformats.org/officeDocument/2006/math">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14:m>
                            <m:oMath xmlns:m="http://schemas.openxmlformats.org/officeDocument/2006/math">
                              <m:f>
                                <m:fPr>
                                  <m:ctrlPr>
                                    <a:rPr lang="en-US" altLang="zh-CN" sz="2000" b="1" i="1"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14:m>
                            <m:oMath xmlns:m="http://schemas.openxmlformats.org/officeDocument/2006/math">
                              <m:f>
                                <m:fPr>
                                  <m:ctrlPr>
                                    <a:rPr lang="en-US" altLang="zh-CN" sz="2000" b="1" i="1"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14:m>
                            <m:oMath xmlns:m="http://schemas.openxmlformats.org/officeDocument/2006/math">
                              <m:f>
                                <m:fPr>
                                  <m:ctrlPr>
                                    <a:rPr lang="en-US" altLang="zh-CN" sz="2000" b="1" i="1"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62" name="QO_6_AN.87_2#abba3591f?colgroup=4,13,8,13&amp;vop=1&amp;vop=1&amp;pid=f720cd9de&amp;color=0,0,0&amp;vtp=1&amp;bbb=1"/>
              <p:cNvGraphicFramePr>
                <a:graphicFrameLocks noGrp="1"/>
              </p:cNvGraphicFramePr>
              <p:nvPr/>
            </p:nvGraphicFramePr>
            <p:xfrm>
              <a:off x="722376" y="2589091"/>
              <a:ext cx="10707624" cy="1029208"/>
            </p:xfrm>
            <a:graphic>
              <a:graphicData uri="http://schemas.openxmlformats.org/drawingml/2006/table">
                <a:tbl>
                  <a:tblPr/>
                  <a:tblGrid>
                    <a:gridCol w="1280160"/>
                    <a:gridCol w="3529584"/>
                    <a:gridCol w="2350008"/>
                    <a:gridCol w="3547872"/>
                  </a:tblGrid>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60325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bl>
              </a:graphicData>
            </a:graphic>
          </p:graphicFrame>
        </mc:Fallback>
      </mc:AlternateContent>
      <mc:AlternateContent xmlns:mc="http://schemas.openxmlformats.org/markup-compatibility/2006">
        <mc:Choice xmlns:a14="http://schemas.microsoft.com/office/drawing/2010/main" Requires="a14">
          <p:sp>
            <p:nvSpPr>
              <p:cNvPr id="4" name="QO_6_AN.87_3#abba3591f?vop=1&amp;vop=1&amp;pid=f720cd9de&amp;color=0,0,0&amp;vtp=1&amp;bbb=1"/>
              <p:cNvSpPr/>
              <p:nvPr/>
            </p:nvSpPr>
            <p:spPr>
              <a:xfrm>
                <a:off x="722376" y="3757491"/>
                <a:ext cx="10753344" cy="605409"/>
              </a:xfrm>
              <a:prstGeom prst="rect">
                <a:avLst/>
              </a:prstGeom>
              <a:noFill/>
            </p:spPr>
            <p:txBody>
              <a:bodyPr wrap="none" lIns="0" tIns="0" rIns="0" bIns="0" rtlCol="0" anchor="t"/>
              <a:lstStyle/>
              <a:p>
                <a:pPr algn="l" latinLnBrk="1">
                  <a:lnSpc>
                    <a:spcPts val="5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𝑬</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O_6_AN.87_3#abba3591f?vop=1&amp;vop=1&amp;pid=f720cd9de&amp;color=0,0,0&amp;vtp=1&amp;bbb=1"/>
              <p:cNvSpPr>
                <a:spLocks noRot="1" noChangeAspect="1" noMove="1" noResize="1" noEditPoints="1" noAdjustHandles="1" noChangeArrowheads="1" noChangeShapeType="1" noTextEdit="1"/>
              </p:cNvSpPr>
              <p:nvPr/>
            </p:nvSpPr>
            <p:spPr>
              <a:xfrm>
                <a:off x="722376" y="3757491"/>
                <a:ext cx="10753344" cy="605409"/>
              </a:xfrm>
              <a:prstGeom prst="rect">
                <a:avLst/>
              </a:prstGeom>
              <a:blipFill rotWithShape="1">
                <a:blip r:embed="rId3"/>
                <a:stretch>
                  <a:fillRect l="-4" t="-32" b="-905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62"/>
                                        </p:tgtEl>
                                        <p:attrNameLst>
                                          <p:attrName>style.visibility</p:attrName>
                                        </p:attrNameLst>
                                      </p:cBhvr>
                                      <p:to>
                                        <p:strVal val="visible"/>
                                      </p:to>
                                    </p:set>
                                    <p:animEffect transition="in" filter="fade">
                                      <p:cBhvr>
                                        <p:cTn id="19" dur="500"/>
                                        <p:tgtEl>
                                          <p:spTgt spid="6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bg/>
                                          </p:spTgt>
                                        </p:tgtEl>
                                        <p:attrNameLst>
                                          <p:attrName>style.visibility</p:attrName>
                                        </p:attrNameLst>
                                      </p:cBhvr>
                                      <p:to>
                                        <p:strVal val="visible"/>
                                      </p:to>
                                    </p:set>
                                    <p:animEffect transition="in" filter="fade">
                                      <p:cBhvr>
                                        <p:cTn id="22" dur="500"/>
                                        <p:tgtEl>
                                          <p:spTgt spid="4">
                                            <p:bg/>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Effect transition="in" filter="fade">
                                      <p:cBhvr>
                                        <p:cTn id="25"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_1#8425516f7?vop=1&amp;pid=48e0c0bf7&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2.图中的两个变量，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具有相关关系的是(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_1#8425516f7.bracket?vop=1&amp;pid=48e0c0bf7&amp;color=0,0,0&amp;vpa=2&amp;vtp=1"/>
          <p:cNvSpPr/>
          <p:nvPr/>
        </p:nvSpPr>
        <p:spPr>
          <a:xfrm>
            <a:off x="5197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5_2#8425516f7.choices?vop=1&amp;pid=48e0c0bf7&amp;color=0,0,0&amp;vtp=1&amp;bbb=1"/>
          <p:cNvSpPr/>
          <p:nvPr/>
        </p:nvSpPr>
        <p:spPr>
          <a:xfrm>
            <a:off x="722377" y="1450403"/>
            <a:ext cx="10749630" cy="1143826"/>
          </a:xfrm>
          <a:prstGeom prst="rect">
            <a:avLst/>
          </a:prstGeom>
          <a:noFill/>
        </p:spPr>
        <p:txBody>
          <a:bodyPr wrap="none" lIns="0" tIns="0" rIns="0" bIns="0" rtlCol="0" anchor="t"/>
          <a:lstStyle/>
          <a:p>
            <a:pPr latinLnBrk="1">
              <a:lnSpc>
                <a:spcPts val="10200"/>
              </a:lnSpc>
              <a:tabLst>
                <a:tab pos="2760345" algn="l"/>
                <a:tab pos="5482590" algn="l"/>
                <a:tab pos="8217535"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57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endParaRPr lang="en-US" altLang="zh-CN" sz="900" dirty="0">
              <a:latin typeface="宋体" panose="02010600030101010101" pitchFamily="2" charset="-122"/>
            </a:endParaRPr>
          </a:p>
        </p:txBody>
      </p:sp>
      <p:pic>
        <p:nvPicPr>
          <p:cNvPr id="5" name="QC_6_BD.5_2#8425516f7.choice_image?vop=1&amp;pid=48e0c0bf7&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77425" y="1447800"/>
            <a:ext cx="1115568" cy="115214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6_BD.5_2#8425516f7.choice_image?vop=1&amp;pid=48e0c0bf7&amp;color=0,0,0&amp;tib=255,255,255&amp;iip=2&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717133" y="1447800"/>
            <a:ext cx="1115568" cy="115214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6_BD.5_2#8425516f7.choice_image?vop=1&amp;pid=48e0c0bf7&amp;color=0,0,0&amp;tib=255,255,255&amp;iip=3&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450490" y="1447800"/>
            <a:ext cx="1115568" cy="115214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C_6_BD.5_2#8425516f7.choice_image?vop=1&amp;pid=48e0c0bf7&amp;color=0,0,0&amp;tib=255,255,255&amp;iip=4&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192039" y="1447800"/>
            <a:ext cx="1115568" cy="115214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_1#8425516f7?vop=1&amp;vop=1&amp;pid=48e0c0bf7&amp;color=0,0,0&amp;vtp=1&amp;bt=1&amp;bbb=1"/>
          <p:cNvSpPr/>
          <p:nvPr/>
        </p:nvSpPr>
        <p:spPr>
          <a:xfrm>
            <a:off x="722376" y="972000"/>
            <a:ext cx="10753344" cy="1808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相关关系是一种非确定性关系.</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A,C,两个变量具有函数关系,是一种确定性关系,故A,C错误;</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D,图中的散点分布没有规律,故两个变量之间不具有相关关系,故D错误;</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B,图中的散点分布在从左下到右上的一条直线附近,两个变量具有相关关系,故B正确.故选B.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8_1#8425516f7?vop=1&amp;vop=1&amp;pid=48e0c0bf7&amp;color=0,0,0&amp;vtp=1&amp;bt=1&amp;bbb=1&amp;hb=1"/>
          <p:cNvSpPr/>
          <p:nvPr/>
        </p:nvSpPr>
        <p:spPr>
          <a:xfrm>
            <a:off x="722376" y="969264"/>
            <a:ext cx="10753344" cy="22405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名师点拨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散点图中的点从整体上看大致在一条直线附近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（并不是严格在一条直线上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）,则称两变量之间具有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线性相关关系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.若两变量之间具有线性相关关系且散点图在从左下角到右上角的区域内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,则两变量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之间是正相关关系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;若两变量之间具有线性相关关系且散点图在从左上角到右下角的区域内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变量之间是负相关关系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14720</Words>
  <Application>WPS 演示</Application>
  <PresentationFormat>宽屏</PresentationFormat>
  <Paragraphs>807</Paragraphs>
  <Slides>63</Slides>
  <Notes>62</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63</vt:i4>
      </vt:variant>
    </vt:vector>
  </HeadingPairs>
  <TitlesOfParts>
    <vt:vector size="85"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Cambria Math</vt:lpstr>
      <vt:lpstr>华文细黑</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正则</cp:lastModifiedBy>
  <cp:revision>4</cp:revision>
  <dcterms:created xsi:type="dcterms:W3CDTF">2025-08-01T10:40:00Z</dcterms:created>
  <dcterms:modified xsi:type="dcterms:W3CDTF">2025-08-05T02:47:13Z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41D6D3C5F46B4627A5574B272F0C1AEB_12</vt:lpwstr>
  </property>
  <property fmtid="{D5CDD505-2E9C-101B-9397-08002B2CF9AE}" pid="3" name="KSOProductBuildVer">
    <vt:lpwstr>2052-12.1.0.21915</vt:lpwstr>
  </property>
</Properties>
</file>