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70" r:id="rId17"/>
    <p:sldId id="271" r:id="rId18"/>
    <p:sldId id="272" r:id="rId19"/>
    <p:sldId id="273" r:id="rId20"/>
    <p:sldId id="274" r:id="rId21"/>
    <p:sldId id="275" r:id="rId22"/>
    <p:sldId id="276" r:id="rId23"/>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86" d="100"/>
          <a:sy n="86" d="100"/>
        </p:scale>
        <p:origin x="533" y="62"/>
      </p:cViewPr>
      <p:guideLst/>
    </p:cSldViewPr>
  </p:slideViewPr>
  <p:notesTextViewPr>
    <p:cViewPr>
      <p:scale>
        <a:sx n="1" d="1"/>
        <a:sy n="1" d="1"/>
      </p:scale>
      <p:origin x="0" y="0"/>
    </p:cViewPr>
  </p:notesTextViewPr>
  <p:sorterViewPr>
    <p:cViewPr>
      <p:scale>
        <a:sx n="125" d="100"/>
        <a:sy n="125" d="100"/>
      </p:scale>
      <p:origin x="0" y="-11194"/>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52728" y="539496"/>
            <a:ext cx="8878824" cy="374904"/>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86d836b7fce6965695640f#tid=688c766ad5ecdb0009cafa9d#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15968"/>
            <a:ext cx="3099816" cy="914400"/>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数学  选择性必修      第二册  RJB</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0.xml"/><Relationship Id="rId1"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0.xml"/><Relationship Id="rId1"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0.xml"/><Relationship Id="rId1" Type="http://schemas.openxmlformats.org/officeDocument/2006/relationships/image" Target="../media/image22.png"/></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10.xml"/><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image" Target="../media/image23.png"/></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10.xml"/><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0.xml"/><Relationship Id="rId1" Type="http://schemas.openxmlformats.org/officeDocument/2006/relationships/image" Target="../media/image29.png"/></Relationships>
</file>

<file path=ppt/slides/_rels/slide16.xml.rels><?xml version="1.0" encoding="UTF-8" standalone="yes"?>
<Relationships xmlns="http://schemas.openxmlformats.org/package/2006/relationships"><Relationship Id="rId6" Type="http://schemas.openxmlformats.org/officeDocument/2006/relationships/notesSlide" Target="../notesSlides/notesSlide16.xml"/><Relationship Id="rId5" Type="http://schemas.openxmlformats.org/officeDocument/2006/relationships/slideLayout" Target="../slideLayouts/slideLayout10.xml"/><Relationship Id="rId4" Type="http://schemas.openxmlformats.org/officeDocument/2006/relationships/image" Target="../media/image33.png"/><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image" Target="../media/image30.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0.xml"/><Relationship Id="rId1" Type="http://schemas.openxmlformats.org/officeDocument/2006/relationships/image" Target="../media/image34.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0.xml"/><Relationship Id="rId1" Type="http://schemas.openxmlformats.org/officeDocument/2006/relationships/image" Target="../media/image35.png"/></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10.xml"/><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image" Target="../media/image3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10.xml"/><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0.xml"/><Relationship Id="rId1" Type="http://schemas.openxmlformats.org/officeDocument/2006/relationships/image" Target="../media/image13.png"/></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10.xml"/><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0.xml"/><Relationship Id="rId1"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0.xml"/><Relationship Id="rId1"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0.xml"/><Relationship Id="rId1"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0_1#7d30918aa?vop=1&amp;pid=eb59c3aab&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［辽宁大连2025高二段考］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下列结论正确的是(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1_1#7d30918aa.bracket?vop=1&amp;pid=eb59c3aab&amp;color=0,0,0&amp;vpa=4&amp;vtp=1&amp;bbb=1"/>
          <p:cNvSpPr/>
          <p:nvPr/>
        </p:nvSpPr>
        <p:spPr>
          <a:xfrm>
            <a:off x="7254939" y="969265"/>
            <a:ext cx="5762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AD</a:t>
            </a:r>
            <a:endParaRPr lang="en-US" altLang="zh-CN" sz="2000" dirty="0"/>
          </a:p>
        </p:txBody>
      </p:sp>
      <mc:AlternateContent xmlns:mc="http://schemas.openxmlformats.org/markup-compatibility/2006">
        <mc:Choice xmlns:a14="http://schemas.microsoft.com/office/drawing/2010/main" Requires="a14">
          <p:sp>
            <p:nvSpPr>
              <p:cNvPr id="4" name="QC_5_BD.10_2#7d30918aa.choices?vop=1&amp;pid=eb59c3aab&amp;color=0,0,0&amp;vtp=1&amp;bbb=1&amp;hb=1"/>
              <p:cNvSpPr/>
              <p:nvPr/>
            </p:nvSpPr>
            <p:spPr>
              <a:xfrm>
                <a:off x="722376" y="1384300"/>
                <a:ext cx="10753344" cy="2256727"/>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A.若回归直线方程为</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，则变量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负相关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.在分类变量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𝑌</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列联表中，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𝑎𝑑</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𝑌</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有关的可能性越大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的回归直线方程为</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，则直线</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至少经过一个样本点</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𝑏𝑥</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拟合一组数据，设</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𝑧</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ln</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𝑧</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的回归直线方程为</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𝑧</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5_BD.10_2#7d30918aa.choices?vop=1&amp;pid=eb59c3aab&amp;color=0,0,0&amp;vtp=1&amp;bbb=1&amp;hb=1"/>
              <p:cNvSpPr>
                <a:spLocks noRot="1" noChangeAspect="1" noMove="1" noResize="1" noEditPoints="1" noAdjustHandles="1" noChangeArrowheads="1" noChangeShapeType="1" noTextEdit="1"/>
              </p:cNvSpPr>
              <p:nvPr/>
            </p:nvSpPr>
            <p:spPr>
              <a:xfrm>
                <a:off x="722376" y="1384300"/>
                <a:ext cx="10753344" cy="2256727"/>
              </a:xfrm>
              <a:prstGeom prst="rect">
                <a:avLst/>
              </a:prstGeom>
              <a:blipFill rotWithShape="1">
                <a:blip r:embed="rId1"/>
                <a:stretch>
                  <a:fillRect l="-4" b="-242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2_1#7d30918aa?vop=1&amp;vop=1&amp;pid=eb59c3aab&amp;color=0,0,0&amp;vtp=1&amp;bt=1&amp;bbb=1&amp;hb=1"/>
              <p:cNvSpPr/>
              <p:nvPr/>
            </p:nvSpPr>
            <p:spPr>
              <a:xfrm>
                <a:off x="722376" y="972000"/>
                <a:ext cx="10753344" cy="2765679"/>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对于A,因为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,所以变量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负相关,故A正确;</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B,在分类变量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𝑌</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列联表中</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𝑎𝑑</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越小,说明两个变量有关的可能性越小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𝑎𝑑</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,说明两个变量有关的可能性越大,故B不正确;</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C,回归直线经过样本点中心，不一定经过样本点,故C不正确;</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D,以</a:t>
                </a:r>
                <a14:m>
                  <m:oMath xmlns:m="http://schemas.openxmlformats.org/officeDocument/2006/math">
                    <m:acc>
                      <m:acc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acc>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𝑏𝑥</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拟合一组数据,设</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𝑧</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ln</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𝑧</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ln</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𝑏𝑥</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ln</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𝑧</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的回归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直线方程为</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𝑧</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ln</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,故D正确.故选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C_5_AS.12_1#7d30918aa?vop=1&amp;vop=1&amp;pid=eb59c3aab&amp;color=0,0,0&amp;vtp=1&amp;bt=1&amp;bbb=1&amp;hb=1"/>
              <p:cNvSpPr>
                <a:spLocks noRot="1" noChangeAspect="1" noMove="1" noResize="1" noEditPoints="1" noAdjustHandles="1" noChangeArrowheads="1" noChangeShapeType="1" noTextEdit="1"/>
              </p:cNvSpPr>
              <p:nvPr/>
            </p:nvSpPr>
            <p:spPr>
              <a:xfrm>
                <a:off x="722376" y="972000"/>
                <a:ext cx="10753344" cy="2765679"/>
              </a:xfrm>
              <a:prstGeom prst="rect">
                <a:avLst/>
              </a:prstGeom>
              <a:blipFill rotWithShape="1">
                <a:blip r:embed="rId1"/>
                <a:stretch>
                  <a:fillRect l="-4" t="-16" b="-192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3_1#40e7f3c37?vop=1&amp;pid=eb59c3aab&amp;color=0,0,0&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［黑龙江哈尔滨师大附中2025高二月考］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推进垃圾分类处理，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是落实绿色发展理念的必然选择.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为加强社区居民的垃圾分类意识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，某社区在健身广场举办了“垃圾分类，从我做起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”生活垃圾分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类大型宣传活动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，号召社区居民用实际行动为建设绿色家园贡献一份力量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，为此需要征集一部分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垃圾分类志愿者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mc:Choice xmlns:a14="http://schemas.microsoft.com/office/drawing/2010/main" Requires="a14">
          <p:sp>
            <p:nvSpPr>
              <p:cNvPr id="3" name="QB_6_BD.14_1#33f4e2409?vop=1&amp;pid=40e7f3c37&amp;color=0,0,0&amp;vtp=1&amp;bt=1&amp;bbb=1&amp;hb=1"/>
              <p:cNvSpPr/>
              <p:nvPr/>
            </p:nvSpPr>
            <p:spPr>
              <a:xfrm>
                <a:off x="716280" y="2773601"/>
                <a:ext cx="10753344"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（1）为调查社区居民喜欢担任垃圾分类志愿者是否与性别有关，现随机选取了一部分社区居民</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进行调查，其中被调查的男性居民30人，女性居民20人，男性居民中不喜欢担任垃圾分类志愿</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者的占男性居民的</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，女性居民中不喜欢担任垃圾分类志愿者的占女性居民的</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根据所给数据，得</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到成对样本数据的分类统计结果，完成下面</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列联表，在犯错误概率不超过0.005的条件下，</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能否认为居民喜欢担任垃圾分类志愿者与性别有关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B_6_BD.14_1#33f4e2409?vop=1&amp;pid=40e7f3c37&amp;color=0,0,0&amp;vtp=1&amp;bt=1&amp;bbb=1&amp;hb=1"/>
              <p:cNvSpPr>
                <a:spLocks noRot="1" noChangeAspect="1" noMove="1" noResize="1" noEditPoints="1" noAdjustHandles="1" noChangeArrowheads="1" noChangeShapeType="1" noTextEdit="1"/>
              </p:cNvSpPr>
              <p:nvPr/>
            </p:nvSpPr>
            <p:spPr>
              <a:xfrm>
                <a:off x="716280" y="2773601"/>
                <a:ext cx="10753344" cy="2253234"/>
              </a:xfrm>
              <a:prstGeom prst="rect">
                <a:avLst/>
              </a:prstGeom>
              <a:blipFill rotWithShape="1">
                <a:blip r:embed="rId1"/>
                <a:stretch>
                  <a:fillRect t="-25" r="-511" b="-1993"/>
                </a:stretch>
              </a:blipFill>
            </p:spPr>
            <p:txBody>
              <a:bodyPr/>
              <a:lstStyle/>
              <a:p>
                <a:r>
                  <a:rPr lang="zh-CN" altLang="en-US">
                    <a:noFill/>
                  </a:rPr>
                  <a:t> </a:t>
                </a:r>
              </a:p>
            </p:txBody>
          </p:sp>
        </mc:Fallback>
      </mc:AlternateContent>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QB_6_BD.14_2#33f4e2409?colgroup=16,24&amp;vop=1&amp;pid=40e7f3c37&amp;color=0,0,0&amp;vtp=1&amp;bbb=1"/>
          <p:cNvGraphicFramePr>
            <a:graphicFrameLocks noGrp="1"/>
          </p:cNvGraphicFramePr>
          <p:nvPr/>
        </p:nvGraphicFramePr>
        <p:xfrm>
          <a:off x="746760" y="1378585"/>
          <a:ext cx="10698480" cy="2050415"/>
        </p:xfrm>
        <a:graphic>
          <a:graphicData uri="http://schemas.openxmlformats.org/drawingml/2006/table">
            <a:tbl>
              <a:tblPr/>
              <a:tblGrid>
                <a:gridCol w="4306824"/>
                <a:gridCol w="2130552"/>
                <a:gridCol w="2130552"/>
                <a:gridCol w="2130552"/>
              </a:tblGrid>
              <a:tr h="0">
                <a:tc rowSpan="2">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是否喜欢担任的情况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1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r h="421132">
                <a:tc vMerge="1">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男性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女性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2783">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喜欢担任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2783">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不喜欢担任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2783">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AlternateContent xmlns:mc="http://schemas.openxmlformats.org/markup-compatibility/2006">
        <mc:Choice xmlns:a14="http://schemas.microsoft.com/office/drawing/2010/main" Requires="a14">
          <p:sp>
            <p:nvSpPr>
              <p:cNvPr id="4" name="QB_6_BD.14_3#33f4e2409?vop=1&amp;pid=40e7f3c37&amp;color=0,0,0&amp;vtp=1&amp;bbb=1"/>
              <p:cNvSpPr/>
              <p:nvPr/>
            </p:nvSpPr>
            <p:spPr>
              <a:xfrm>
                <a:off x="746760" y="3561080"/>
                <a:ext cx="10753344" cy="571500"/>
              </a:xfrm>
              <a:prstGeom prst="rect">
                <a:avLst/>
              </a:prstGeom>
              <a:noFill/>
            </p:spPr>
            <p:txBody>
              <a:bodyPr wrap="none" lIns="0" tIns="0" rIns="0" bIns="0" rtlCol="0" anchor="t"/>
              <a:lstStyle/>
              <a:p>
                <a:pPr algn="l" latinLnBrk="1">
                  <a:lnSpc>
                    <a:spcPts val="4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𝜒</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𝑎𝑑</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𝑏𝑐</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B_6_BD.14_3#33f4e2409?vop=1&amp;pid=40e7f3c37&amp;color=0,0,0&amp;vtp=1&amp;bbb=1"/>
              <p:cNvSpPr>
                <a:spLocks noRot="1" noChangeAspect="1" noMove="1" noResize="1" noEditPoints="1" noAdjustHandles="1" noChangeArrowheads="1" noChangeShapeType="1" noTextEdit="1"/>
              </p:cNvSpPr>
              <p:nvPr/>
            </p:nvSpPr>
            <p:spPr>
              <a:xfrm>
                <a:off x="746760" y="3561080"/>
                <a:ext cx="10753344" cy="571500"/>
              </a:xfrm>
              <a:prstGeom prst="rect">
                <a:avLst/>
              </a:prstGeom>
              <a:blipFill rotWithShape="1">
                <a:blip r:embed="rId1"/>
                <a:stretch>
                  <a:fillRect r="2"/>
                </a:stretch>
              </a:blipFill>
            </p:spPr>
            <p:txBody>
              <a:bodyPr/>
              <a:lstStyle/>
              <a:p>
                <a:r>
                  <a:rPr lang="zh-CN" altLang="en-US">
                    <a:noFill/>
                  </a:rPr>
                  <a:t> </a:t>
                </a:r>
              </a:p>
            </p:txBody>
          </p:sp>
        </mc:Fallback>
      </mc:AlternateContent>
      <p:sp>
        <p:nvSpPr>
          <p:cNvPr id="6" name="QB_6_AN.15_1#33f4e2409.blank?vop=1&amp;pid=40e7f3c37&amp;color=0,0,0&amp;vpa=5&amp;vtp=1&amp;bbb=1"/>
          <p:cNvSpPr/>
          <p:nvPr/>
        </p:nvSpPr>
        <p:spPr>
          <a:xfrm>
            <a:off x="5848985" y="2150999"/>
            <a:ext cx="498475" cy="351409"/>
          </a:xfrm>
          <a:prstGeom prst="rect">
            <a:avLst/>
          </a:prstGeom>
          <a:noFill/>
        </p:spPr>
        <p:txBody>
          <a:bodyPr wrap="none" lIns="0" tIns="0" rIns="0" bIns="0" rtlCol="0" anchor="t"/>
          <a:lstStyle/>
          <a:p>
            <a:pPr algn="ctr" latinLnBrk="1">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2000" dirty="0"/>
          </a:p>
        </p:txBody>
      </p:sp>
      <p:sp>
        <p:nvSpPr>
          <p:cNvPr id="7" name="QB_6_AN.16_1#33f4e2409.blank?vop=1&amp;pid=40e7f3c37&amp;color=0,0,0&amp;vpa=6&amp;vtp=1&amp;bbb=1"/>
          <p:cNvSpPr/>
          <p:nvPr/>
        </p:nvSpPr>
        <p:spPr>
          <a:xfrm>
            <a:off x="7979537" y="2150999"/>
            <a:ext cx="498475" cy="351409"/>
          </a:xfrm>
          <a:prstGeom prst="rect">
            <a:avLst/>
          </a:prstGeom>
          <a:noFill/>
        </p:spPr>
        <p:txBody>
          <a:bodyPr wrap="none" lIns="0" tIns="0" rIns="0" bIns="0" rtlCol="0" anchor="t"/>
          <a:lstStyle/>
          <a:p>
            <a:pPr algn="ctr" latinLnBrk="1">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15</a:t>
            </a:r>
            <a:endParaRPr lang="en-US" altLang="zh-CN" sz="2000" dirty="0"/>
          </a:p>
        </p:txBody>
      </p:sp>
      <p:sp>
        <p:nvSpPr>
          <p:cNvPr id="8" name="QB_6_AN.17_1#33f4e2409.blank?vop=1&amp;pid=40e7f3c37&amp;color=0,0,0&amp;vpa=7&amp;vtp=1&amp;bbb=1"/>
          <p:cNvSpPr/>
          <p:nvPr/>
        </p:nvSpPr>
        <p:spPr>
          <a:xfrm>
            <a:off x="10110089" y="2150999"/>
            <a:ext cx="498475" cy="351409"/>
          </a:xfrm>
          <a:prstGeom prst="rect">
            <a:avLst/>
          </a:prstGeom>
          <a:noFill/>
        </p:spPr>
        <p:txBody>
          <a:bodyPr wrap="none" lIns="0" tIns="0" rIns="0" bIns="0" rtlCol="0" anchor="t"/>
          <a:lstStyle/>
          <a:p>
            <a:pPr algn="ctr" latinLnBrk="1">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25</a:t>
            </a:r>
            <a:endParaRPr lang="en-US" altLang="zh-CN" sz="2000" dirty="0"/>
          </a:p>
        </p:txBody>
      </p:sp>
      <p:sp>
        <p:nvSpPr>
          <p:cNvPr id="9" name="QB_6_AN.18_1#33f4e2409.blank?vop=1&amp;pid=40e7f3c37&amp;color=0,0,0&amp;vpa=8&amp;vtp=1&amp;bbb=1"/>
          <p:cNvSpPr/>
          <p:nvPr/>
        </p:nvSpPr>
        <p:spPr>
          <a:xfrm>
            <a:off x="5848985" y="2573782"/>
            <a:ext cx="498475" cy="351409"/>
          </a:xfrm>
          <a:prstGeom prst="rect">
            <a:avLst/>
          </a:prstGeom>
          <a:noFill/>
        </p:spPr>
        <p:txBody>
          <a:bodyPr wrap="none" lIns="0" tIns="0" rIns="0" bIns="0" rtlCol="0" anchor="t"/>
          <a:lstStyle/>
          <a:p>
            <a:pPr algn="ctr" latinLnBrk="1">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20</a:t>
            </a:r>
            <a:endParaRPr lang="en-US" altLang="zh-CN" sz="2000" dirty="0"/>
          </a:p>
        </p:txBody>
      </p:sp>
      <p:sp>
        <p:nvSpPr>
          <p:cNvPr id="10" name="QB_6_AN.19_1#33f4e2409.blank?vop=1&amp;pid=40e7f3c37&amp;color=0,0,0&amp;vpa=9&amp;vtp=1"/>
          <p:cNvSpPr/>
          <p:nvPr/>
        </p:nvSpPr>
        <p:spPr>
          <a:xfrm>
            <a:off x="8055737" y="2573782"/>
            <a:ext cx="341313" cy="351409"/>
          </a:xfrm>
          <a:prstGeom prst="rect">
            <a:avLst/>
          </a:prstGeom>
          <a:noFill/>
        </p:spPr>
        <p:txBody>
          <a:bodyPr wrap="none" lIns="0" tIns="0" rIns="0" bIns="0" rtlCol="0" anchor="t"/>
          <a:lstStyle/>
          <a:p>
            <a:pPr algn="ctr" latinLnBrk="1">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2000" dirty="0"/>
          </a:p>
        </p:txBody>
      </p:sp>
      <p:sp>
        <p:nvSpPr>
          <p:cNvPr id="11" name="QB_6_AN.20_1#33f4e2409.blank?vop=1&amp;pid=40e7f3c37&amp;color=0,0,0&amp;vpa=10&amp;vtp=1&amp;bbb=1"/>
          <p:cNvSpPr/>
          <p:nvPr/>
        </p:nvSpPr>
        <p:spPr>
          <a:xfrm>
            <a:off x="10110089" y="2573782"/>
            <a:ext cx="498475" cy="351409"/>
          </a:xfrm>
          <a:prstGeom prst="rect">
            <a:avLst/>
          </a:prstGeom>
          <a:noFill/>
        </p:spPr>
        <p:txBody>
          <a:bodyPr wrap="none" lIns="0" tIns="0" rIns="0" bIns="0" rtlCol="0" anchor="t"/>
          <a:lstStyle/>
          <a:p>
            <a:pPr algn="ctr" latinLnBrk="1">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25</a:t>
            </a:r>
            <a:endParaRPr lang="en-US" altLang="zh-CN" sz="2000" dirty="0"/>
          </a:p>
        </p:txBody>
      </p:sp>
      <p:sp>
        <p:nvSpPr>
          <p:cNvPr id="12" name="QB_6_AN.21_1#33f4e2409.blank?vop=1&amp;pid=40e7f3c37&amp;color=0,0,0&amp;vpa=11&amp;vtp=1&amp;bbb=1"/>
          <p:cNvSpPr/>
          <p:nvPr/>
        </p:nvSpPr>
        <p:spPr>
          <a:xfrm>
            <a:off x="5848985" y="2996565"/>
            <a:ext cx="498475" cy="351409"/>
          </a:xfrm>
          <a:prstGeom prst="rect">
            <a:avLst/>
          </a:prstGeom>
          <a:noFill/>
        </p:spPr>
        <p:txBody>
          <a:bodyPr wrap="none" lIns="0" tIns="0" rIns="0" bIns="0" rtlCol="0" anchor="t"/>
          <a:lstStyle/>
          <a:p>
            <a:pPr algn="ctr" latinLnBrk="1">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30</a:t>
            </a:r>
            <a:endParaRPr lang="en-US" altLang="zh-CN" sz="2000" dirty="0"/>
          </a:p>
        </p:txBody>
      </p:sp>
      <p:sp>
        <p:nvSpPr>
          <p:cNvPr id="13" name="QB_6_AN.22_1#33f4e2409.blank?vop=1&amp;pid=40e7f3c37&amp;color=0,0,0&amp;vpa=12&amp;vtp=1&amp;bbb=1"/>
          <p:cNvSpPr/>
          <p:nvPr/>
        </p:nvSpPr>
        <p:spPr>
          <a:xfrm>
            <a:off x="7979537" y="2996565"/>
            <a:ext cx="498475" cy="351409"/>
          </a:xfrm>
          <a:prstGeom prst="rect">
            <a:avLst/>
          </a:prstGeom>
          <a:noFill/>
        </p:spPr>
        <p:txBody>
          <a:bodyPr wrap="none" lIns="0" tIns="0" rIns="0" bIns="0" rtlCol="0" anchor="t"/>
          <a:lstStyle/>
          <a:p>
            <a:pPr algn="ctr" latinLnBrk="1">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20</a:t>
            </a:r>
            <a:endParaRPr lang="en-US" altLang="zh-CN" sz="2000" dirty="0"/>
          </a:p>
        </p:txBody>
      </p:sp>
      <p:sp>
        <p:nvSpPr>
          <p:cNvPr id="3" name="QB_6_AN.23_1#33f4e2409.blank?vop=1&amp;pid=40e7f3c37&amp;color=0,0,0&amp;vpa=13&amp;vtp=1&amp;bbb=1"/>
          <p:cNvSpPr/>
          <p:nvPr/>
        </p:nvSpPr>
        <p:spPr>
          <a:xfrm>
            <a:off x="10110089" y="2996565"/>
            <a:ext cx="498475" cy="351409"/>
          </a:xfrm>
          <a:prstGeom prst="rect">
            <a:avLst/>
          </a:prstGeom>
          <a:noFill/>
        </p:spPr>
        <p:txBody>
          <a:bodyPr wrap="none" lIns="0" tIns="0" rIns="0" bIns="0" rtlCol="0" anchor="t"/>
          <a:lstStyle/>
          <a:p>
            <a:pPr algn="ctr" latinLnBrk="1">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50</a:t>
            </a:r>
            <a:endParaRPr lang="en-US" altLang="zh-CN" sz="2000" dirty="0"/>
          </a:p>
        </p:txBody>
      </p:sp>
      <mc:AlternateContent xmlns:mc="http://schemas.openxmlformats.org/markup-compatibility/2006" xmlns:a14="http://schemas.microsoft.com/office/drawing/2010/main">
        <mc:Choice Requires="a14">
          <p:graphicFrame>
            <p:nvGraphicFramePr>
              <p:cNvPr id="5" name="QB_6_BD.14_4#33f4e2409?colgroup=7,6,6,6,6,6&amp;vop=1&amp;pid=40e7f3c37&amp;color=0,0,0&amp;vtp=1&amp;bbb=1"/>
              <p:cNvGraphicFramePr>
                <a:graphicFrameLocks noGrp="1"/>
              </p:cNvGraphicFramePr>
              <p:nvPr/>
            </p:nvGraphicFramePr>
            <p:xfrm>
              <a:off x="838200" y="4286749"/>
              <a:ext cx="10661904" cy="852678"/>
            </p:xfrm>
            <a:graphic>
              <a:graphicData uri="http://schemas.openxmlformats.org/drawingml/2006/table">
                <a:tbl>
                  <a:tblPr/>
                  <a:tblGrid>
                    <a:gridCol w="2157984"/>
                    <a:gridCol w="1700784"/>
                    <a:gridCol w="1700784"/>
                    <a:gridCol w="1700784"/>
                    <a:gridCol w="1700784"/>
                    <a:gridCol w="1700784"/>
                  </a:tblGrid>
                  <a:tr h="426339">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𝜒</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2.706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3.841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6.635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7.879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10.828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5" name="QB_6_BD.14_4#33f4e2409?colgroup=7,6,6,6,6,6&amp;vop=1&amp;pid=40e7f3c37&amp;color=0,0,0&amp;vtp=1&amp;bbb=1"/>
              <p:cNvGraphicFramePr>
                <a:graphicFrameLocks noGrp="1"/>
              </p:cNvGraphicFramePr>
              <p:nvPr/>
            </p:nvGraphicFramePr>
            <p:xfrm>
              <a:off x="838200" y="4286749"/>
              <a:ext cx="10661904" cy="852678"/>
            </p:xfrm>
            <a:graphic>
              <a:graphicData uri="http://schemas.openxmlformats.org/drawingml/2006/table">
                <a:tbl>
                  <a:tblPr/>
                  <a:tblGrid>
                    <a:gridCol w="2157984"/>
                    <a:gridCol w="1700784"/>
                    <a:gridCol w="1700784"/>
                    <a:gridCol w="1700784"/>
                    <a:gridCol w="1700784"/>
                    <a:gridCol w="1700784"/>
                  </a:tblGrid>
                  <a:tr h="4260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2.706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3.841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6.635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7.879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10.828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mc:AlternateContent xmlns:mc="http://schemas.openxmlformats.org/markup-compatibility/2006">
        <mc:Choice xmlns:a14="http://schemas.microsoft.com/office/drawing/2010/main" Requires="a14">
          <p:sp>
            <p:nvSpPr>
              <p:cNvPr id="15" name="QB_6_AN.24_1#33f4e2409?vop=1&amp;vop=1&amp;pid=40e7f3c37&amp;color=0,0,0&amp;vtp=1&amp;bt=1&amp;bbb=1"/>
              <p:cNvSpPr/>
              <p:nvPr/>
            </p:nvSpPr>
            <p:spPr>
              <a:xfrm>
                <a:off x="792480" y="5149903"/>
                <a:ext cx="10753344" cy="945134"/>
              </a:xfrm>
              <a:prstGeom prst="rect">
                <a:avLst/>
              </a:prstGeom>
              <a:noFill/>
            </p:spPr>
            <p:txBody>
              <a:bodyPr wrap="none" lIns="0" tIns="0" rIns="0" bIns="0" rtlCol="0" anchor="t"/>
              <a:lstStyle/>
              <a:p>
                <a:pPr algn="l" latinLnBrk="1">
                  <a:lnSpc>
                    <a:spcPts val="43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𝝌</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𝟏𝟓</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𝟐𝟎</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𝟐𝟓</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𝟑𝟑𝟑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𝟕</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𝟖𝟕𝟗</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故在犯错误概率不超过0.005的条件下,可以认为居民喜欢担任垃圾分类志愿者与性别有关.</a:t>
                </a:r>
                <a:endParaRPr lang="en-US" altLang="zh-CN" sz="2000" dirty="0"/>
              </a:p>
            </p:txBody>
          </p:sp>
        </mc:Choice>
        <mc:Fallback>
          <p:sp>
            <p:nvSpPr>
              <p:cNvPr id="15" name="QB_6_AN.24_1#33f4e2409?vop=1&amp;vop=1&amp;pid=40e7f3c37&amp;color=0,0,0&amp;vtp=1&amp;bt=1&amp;bbb=1"/>
              <p:cNvSpPr>
                <a:spLocks noRot="1" noChangeAspect="1" noMove="1" noResize="1" noEditPoints="1" noAdjustHandles="1" noChangeArrowheads="1" noChangeShapeType="1" noTextEdit="1"/>
              </p:cNvSpPr>
              <p:nvPr/>
            </p:nvSpPr>
            <p:spPr>
              <a:xfrm>
                <a:off x="792480" y="5149903"/>
                <a:ext cx="10753344" cy="945134"/>
              </a:xfrm>
              <a:prstGeom prst="rect">
                <a:avLst/>
              </a:prstGeom>
              <a:blipFill rotWithShape="1">
                <a:blip r:embed="rId3"/>
                <a:stretch>
                  <a:fillRect t="-6" r="2" b="-480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fade">
                                      <p:cBhvr>
                                        <p:cTn id="31" dur="500"/>
                                        <p:tgtEl>
                                          <p:spTgt spid="9">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fade">
                                      <p:cBhvr>
                                        <p:cTn id="34" dur="500"/>
                                        <p:tgtEl>
                                          <p:spTgt spid="9">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3">
                                            <p:bg/>
                                          </p:spTgt>
                                        </p:tgtEl>
                                        <p:attrNameLst>
                                          <p:attrName>style.visibility</p:attrName>
                                        </p:attrNameLst>
                                      </p:cBhvr>
                                      <p:to>
                                        <p:strVal val="visible"/>
                                      </p:to>
                                    </p:set>
                                    <p:animEffect transition="in" filter="fade">
                                      <p:cBhvr>
                                        <p:cTn id="71" dur="500"/>
                                        <p:tgtEl>
                                          <p:spTgt spid="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3">
                                            <p:txEl>
                                              <p:pRg st="0" end="0"/>
                                            </p:txEl>
                                          </p:spTgt>
                                        </p:tgtEl>
                                        <p:attrNameLst>
                                          <p:attrName>style.visibility</p:attrName>
                                        </p:attrNameLst>
                                      </p:cBhvr>
                                      <p:to>
                                        <p:strVal val="visible"/>
                                      </p:to>
                                    </p:set>
                                    <p:animEffect transition="in" filter="fade">
                                      <p:cBhvr>
                                        <p:cTn id="74" dur="500"/>
                                        <p:tgtEl>
                                          <p:spTgt spid="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5"/>
                                        </p:tgtEl>
                                        <p:attrNameLst>
                                          <p:attrName>style.visibility</p:attrName>
                                        </p:attrNameLst>
                                      </p:cBhvr>
                                      <p:to>
                                        <p:strVal val="visible"/>
                                      </p:to>
                                    </p:set>
                                    <p:animEffect transition="in" filter="fade">
                                      <p:cBhvr>
                                        <p:cTn id="7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P spid="8" grpId="0" animBg="1" build="p"/>
      <p:bldP spid="9" grpId="0" animBg="1" build="p"/>
      <p:bldP spid="10" grpId="0" animBg="1" build="p"/>
      <p:bldP spid="11" grpId="0" animBg="1" build="p"/>
      <p:bldP spid="12" grpId="0" animBg="1" build="p"/>
      <p:bldP spid="13" grpId="0" animBg="1" build="p"/>
      <p:bldP spid="3" grpId="0" animBg="1" build="p"/>
      <p:bldP spid="1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25_1#3853fc0b1?vop=1&amp;pid=40e7f3c37&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（2）若某垃圾站的日垃圾分拣量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（千克）与垃圾分类志愿者人数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之间具有较强的线性相关性，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求回归直线方程</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acc>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，并预测志愿者人数为10时，该垃圾站的日垃圾分拣量.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数据统计如表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6_BD.25_1#3853fc0b1?vop=1&amp;pid=40e7f3c37&amp;color=0,0,0&amp;vtp=1&amp;bt=1&amp;bbb=1&amp;hb=1"/>
              <p:cNvSpPr>
                <a:spLocks noRot="1" noChangeAspect="1" noMove="1" noResize="1" noEditPoints="1" noAdjustHandles="1" noChangeArrowheads="1" noChangeShapeType="1" noTextEdit="1"/>
              </p:cNvSpPr>
              <p:nvPr/>
            </p:nvSpPr>
            <p:spPr>
              <a:xfrm>
                <a:off x="722376" y="972000"/>
                <a:ext cx="10753344" cy="1326134"/>
              </a:xfrm>
              <a:prstGeom prst="rect">
                <a:avLst/>
              </a:prstGeom>
              <a:blipFill rotWithShape="1">
                <a:blip r:embed="rId1"/>
                <a:stretch>
                  <a:fillRect l="-4" t="-34" r="-2008" b="-3395"/>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16" name="QO_6_BD.25_2#3853fc0b1?colgroup=13,4,4,4,4,4&amp;vop=1&amp;pid=40e7f3c37&amp;color=0,0,0&amp;vtp=1&amp;bbb=1"/>
              <p:cNvGraphicFramePr>
                <a:graphicFrameLocks noGrp="1"/>
              </p:cNvGraphicFramePr>
              <p:nvPr/>
            </p:nvGraphicFramePr>
            <p:xfrm>
              <a:off x="722376" y="2431992"/>
              <a:ext cx="10680192" cy="852678"/>
            </p:xfrm>
            <a:graphic>
              <a:graphicData uri="http://schemas.openxmlformats.org/drawingml/2006/table">
                <a:tbl>
                  <a:tblPr/>
                  <a:tblGrid>
                    <a:gridCol w="3730752"/>
                    <a:gridCol w="1389888"/>
                    <a:gridCol w="1389888"/>
                    <a:gridCol w="1389888"/>
                    <a:gridCol w="1389888"/>
                    <a:gridCol w="1389888"/>
                  </a:tblGrid>
                  <a:tr h="426339">
                    <a:tc>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志愿者人数</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日垃圾分拣量</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（千克）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6" name="QO_6_BD.25_2#3853fc0b1?colgroup=13,4,4,4,4,4&amp;vop=1&amp;pid=40e7f3c37&amp;color=0,0,0&amp;vtp=1&amp;bbb=1"/>
              <p:cNvGraphicFramePr>
                <a:graphicFrameLocks noGrp="1"/>
              </p:cNvGraphicFramePr>
              <p:nvPr/>
            </p:nvGraphicFramePr>
            <p:xfrm>
              <a:off x="722376" y="2431992"/>
              <a:ext cx="10680192" cy="852678"/>
            </p:xfrm>
            <a:graphic>
              <a:graphicData uri="http://schemas.openxmlformats.org/drawingml/2006/table">
                <a:tbl>
                  <a:tblPr/>
                  <a:tblGrid>
                    <a:gridCol w="3730752"/>
                    <a:gridCol w="1389888"/>
                    <a:gridCol w="1389888"/>
                    <a:gridCol w="1389888"/>
                    <a:gridCol w="1389888"/>
                    <a:gridCol w="1389888"/>
                  </a:tblGrid>
                  <a:tr h="4260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mc:AlternateContent xmlns:mc="http://schemas.openxmlformats.org/markup-compatibility/2006">
        <mc:Choice xmlns:a14="http://schemas.microsoft.com/office/drawing/2010/main" Requires="a14">
          <p:sp>
            <p:nvSpPr>
              <p:cNvPr id="4" name="QO_6_BD.25_3#3853fc0b1?vop=1&amp;pid=40e7f3c37&amp;color=0,0,0&amp;vtp=1&amp;bbb=1"/>
              <p:cNvSpPr/>
              <p:nvPr/>
            </p:nvSpPr>
            <p:spPr>
              <a:xfrm>
                <a:off x="722376" y="3422592"/>
                <a:ext cx="10753344" cy="1016000"/>
              </a:xfrm>
              <a:prstGeom prst="rect">
                <a:avLst/>
              </a:prstGeom>
              <a:noFill/>
            </p:spPr>
            <p:txBody>
              <a:bodyPr wrap="none" lIns="0" tIns="0" rIns="0" bIns="0" rtlCol="0" anchor="t"/>
              <a:lstStyle/>
              <a:p>
                <a:pPr algn="l" latinLnBrk="1">
                  <a:lnSpc>
                    <a:spcPts val="8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参考数据和公式：</a:t>
                </a:r>
                <a14:m>
                  <m:oMath xmlns:m="http://schemas.openxmlformats.org/officeDocument/2006/math">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5</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889</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𝑛</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num>
                      <m:den>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𝑛</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sSubSup>
                          <m:sSubSupPr>
                            <m:ctrlPr>
                              <a:rPr lang="en-US" altLang="zh-CN" sz="2000" b="0" i="1">
                                <a:solidFill>
                                  <a:srgbClr val="000000"/>
                                </a:solidFill>
                                <a:latin typeface="Cambria Math" panose="02040503050406030204" pitchFamily="18" charset="0"/>
                              </a:rPr>
                            </m:ctrlPr>
                          </m:sSub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acc>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O_6_BD.25_3#3853fc0b1?vop=1&amp;pid=40e7f3c37&amp;color=0,0,0&amp;vtp=1&amp;bbb=1"/>
              <p:cNvSpPr>
                <a:spLocks noRot="1" noChangeAspect="1" noMove="1" noResize="1" noEditPoints="1" noAdjustHandles="1" noChangeArrowheads="1" noChangeShapeType="1" noTextEdit="1"/>
              </p:cNvSpPr>
              <p:nvPr/>
            </p:nvSpPr>
            <p:spPr>
              <a:xfrm>
                <a:off x="722376" y="3422592"/>
                <a:ext cx="10753344" cy="1016000"/>
              </a:xfrm>
              <a:prstGeom prst="rect">
                <a:avLst/>
              </a:prstGeom>
              <a:blipFill rotWithShape="1">
                <a:blip r:embed="rId3"/>
                <a:stretch>
                  <a:fillRect l="-4" t="-57" b="57"/>
                </a:stretch>
              </a:blipFill>
            </p:spPr>
            <p:txBody>
              <a:bodyPr/>
              <a:lstStyle/>
              <a:p>
                <a:r>
                  <a:rPr lang="zh-CN" altLang="en-US">
                    <a:noFill/>
                  </a:rPr>
                  <a:t> </a:t>
                </a:r>
              </a:p>
            </p:txBody>
          </p:sp>
        </mc:Fallback>
      </mc:AlternateContent>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AN.26_1#3853fc0b1?vop=1&amp;vop=1&amp;pid=40e7f3c37&amp;color=0,0,0&amp;vtp=1&amp;bt=1&amp;bbb=1&amp;hb=1"/>
              <p:cNvSpPr/>
              <p:nvPr/>
            </p:nvSpPr>
            <p:spPr>
              <a:xfrm>
                <a:off x="722376" y="969264"/>
                <a:ext cx="10753344" cy="4082034"/>
              </a:xfrm>
              <a:prstGeom prst="rect">
                <a:avLst/>
              </a:prstGeom>
              <a:noFill/>
            </p:spPr>
            <p:txBody>
              <a:bodyPr wrap="none" lIns="0" tIns="0" rIns="0" bIns="0" rtlCol="0" anchor="t"/>
              <a:lstStyle/>
              <a:p>
                <a:pPr algn="l" latinLnBrk="1">
                  <a:lnSpc>
                    <a:spcPts val="39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【解】由题中表格数据可知,</a:t>
                </a:r>
                <a14:m>
                  <m:oMath xmlns:m="http://schemas.openxmlformats.org/officeDocument/2006/math">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e>
                    </m:ba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14:m>
                  <m:oMath xmlns:m="http://schemas.openxmlformats.org/officeDocument/2006/math">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e>
                    </m:ba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𝟐𝟗</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𝟒𝟔</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𝟒𝟎</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5400"/>
                  </a:lnSpc>
                </a:pPr>
                <a14:m>
                  <m:oMath xmlns:m="http://schemas.openxmlformats.org/officeDocument/2006/math">
                    <m:limLow>
                      <m:limLow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1">
                                <a:solidFill>
                                  <a:srgbClr val="00B050"/>
                                </a:solidFill>
                                <a:latin typeface="Cambria Math" panose="02040503050406030204" pitchFamily="18" charset="0"/>
                              </a:rPr>
                              <m:t>𝟓</m:t>
                            </m:r>
                          </m:lim>
                        </m:limUpp>
                      </m:e>
                      <m:lim>
                        <m:r>
                          <a:rPr lang="en-US" altLang="zh-CN" sz="2000" b="1">
                            <a:solidFill>
                              <a:srgbClr val="00B050"/>
                            </a:solidFill>
                            <a:latin typeface="Cambria Math" panose="02040503050406030204" pitchFamily="18" charset="0"/>
                          </a:rPr>
                          <m:t>𝒊</m:t>
                        </m:r>
                        <m:r>
                          <a:rPr lang="en-US" altLang="zh-CN" sz="2000" b="1">
                            <a:solidFill>
                              <a:srgbClr val="00B050"/>
                            </a:solidFill>
                            <a:latin typeface="Cambria Math" panose="02040503050406030204" pitchFamily="18" charset="0"/>
                          </a:rPr>
                          <m:t>=</m:t>
                        </m:r>
                        <m:r>
                          <a:rPr lang="en-US" altLang="zh-CN" sz="2000" b="1">
                            <a:solidFill>
                              <a:srgbClr val="00B050"/>
                            </a:solidFill>
                            <a:latin typeface="Cambria Math" panose="02040503050406030204" pitchFamily="18" charset="0"/>
                          </a:rPr>
                          <m:t>𝟏</m:t>
                        </m:r>
                      </m:lim>
                    </m:limLow>
                    <m:sSubSup>
                      <m:sSubSupPr>
                        <m:ctrlPr>
                          <a:rPr lang="en-US" altLang="zh-CN" sz="2000" b="1" i="1">
                            <a:solidFill>
                              <a:srgbClr val="00B050"/>
                            </a:solidFill>
                            <a:latin typeface="Cambria Math" panose="02040503050406030204" pitchFamily="18" charset="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𝒊</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b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𝟗𝟎</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,又</a:t>
                </a:r>
                <a14:m>
                  <m:oMath xmlns:m="http://schemas.openxmlformats.org/officeDocument/2006/math">
                    <m:limLow>
                      <m:limLow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1">
                                <a:solidFill>
                                  <a:srgbClr val="00B050"/>
                                </a:solidFill>
                                <a:latin typeface="Cambria Math" panose="02040503050406030204" pitchFamily="18" charset="0"/>
                              </a:rPr>
                              <m:t>𝟓</m:t>
                            </m:r>
                          </m:lim>
                        </m:limUpp>
                      </m:e>
                      <m:lim>
                        <m:r>
                          <a:rPr lang="en-US" altLang="zh-CN" sz="2000" b="1">
                            <a:solidFill>
                              <a:srgbClr val="00B050"/>
                            </a:solidFill>
                            <a:latin typeface="Cambria Math" panose="02040503050406030204" pitchFamily="18" charset="0"/>
                          </a:rPr>
                          <m:t>𝒊</m:t>
                        </m:r>
                        <m:r>
                          <a:rPr lang="en-US" altLang="zh-CN" sz="2000" b="1">
                            <a:solidFill>
                              <a:srgbClr val="00B050"/>
                            </a:solidFill>
                            <a:latin typeface="Cambria Math" panose="02040503050406030204" pitchFamily="18" charset="0"/>
                          </a:rPr>
                          <m:t>=</m:t>
                        </m:r>
                        <m:r>
                          <a:rPr lang="en-US" altLang="zh-CN" sz="2000" b="1">
                            <a:solidFill>
                              <a:srgbClr val="00B050"/>
                            </a:solidFill>
                            <a:latin typeface="Cambria Math" panose="02040503050406030204" pitchFamily="18" charset="0"/>
                          </a:rPr>
                          <m:t>𝟏</m:t>
                        </m:r>
                      </m:lim>
                    </m:limLow>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𝒊</m:t>
                        </m:r>
                      </m:sub>
                    </m:sSub>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𝒊</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𝟖𝟖𝟗</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8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acc>
                      <m:acc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𝒃</m:t>
                        </m:r>
                      </m:e>
                    </m:acc>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limLow>
                          <m:limLow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1">
                                    <a:solidFill>
                                      <a:srgbClr val="00B050"/>
                                    </a:solidFill>
                                    <a:latin typeface="Cambria Math" panose="02040503050406030204" pitchFamily="18" charset="0"/>
                                  </a:rPr>
                                  <m:t>𝟓</m:t>
                                </m:r>
                              </m:lim>
                            </m:limUpp>
                          </m:e>
                          <m:lim>
                            <m:r>
                              <a:rPr lang="en-US" altLang="zh-CN" sz="2000" b="1">
                                <a:solidFill>
                                  <a:srgbClr val="00B050"/>
                                </a:solidFill>
                                <a:latin typeface="Cambria Math" panose="02040503050406030204" pitchFamily="18" charset="0"/>
                              </a:rPr>
                              <m:t>𝒊</m:t>
                            </m:r>
                            <m:r>
                              <a:rPr lang="en-US" altLang="zh-CN" sz="2000" b="1">
                                <a:solidFill>
                                  <a:srgbClr val="00B050"/>
                                </a:solidFill>
                                <a:latin typeface="Cambria Math" panose="02040503050406030204" pitchFamily="18" charset="0"/>
                              </a:rPr>
                              <m:t>=</m:t>
                            </m:r>
                            <m:r>
                              <a:rPr lang="en-US" altLang="zh-CN" sz="2000" b="1">
                                <a:solidFill>
                                  <a:srgbClr val="00B050"/>
                                </a:solidFill>
                                <a:latin typeface="Cambria Math" panose="02040503050406030204" pitchFamily="18" charset="0"/>
                              </a:rPr>
                              <m:t>𝟏</m:t>
                            </m:r>
                          </m:lim>
                        </m:limLow>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𝒊</m:t>
                            </m:r>
                          </m:sub>
                        </m:sSub>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𝒊</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e>
                        </m:ba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e>
                        </m:bar>
                      </m:num>
                      <m:den>
                        <m:limLow>
                          <m:limLow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1">
                                    <a:solidFill>
                                      <a:srgbClr val="00B050"/>
                                    </a:solidFill>
                                    <a:latin typeface="Cambria Math" panose="02040503050406030204" pitchFamily="18" charset="0"/>
                                  </a:rPr>
                                  <m:t>𝟓</m:t>
                                </m:r>
                              </m:lim>
                            </m:limUpp>
                          </m:e>
                          <m:lim>
                            <m:r>
                              <a:rPr lang="en-US" altLang="zh-CN" sz="2000" b="1">
                                <a:solidFill>
                                  <a:srgbClr val="00B050"/>
                                </a:solidFill>
                                <a:latin typeface="Cambria Math" panose="02040503050406030204" pitchFamily="18" charset="0"/>
                              </a:rPr>
                              <m:t>𝒊</m:t>
                            </m:r>
                            <m:r>
                              <a:rPr lang="en-US" altLang="zh-CN" sz="2000" b="1">
                                <a:solidFill>
                                  <a:srgbClr val="00B050"/>
                                </a:solidFill>
                                <a:latin typeface="Cambria Math" panose="02040503050406030204" pitchFamily="18" charset="0"/>
                              </a:rPr>
                              <m:t>=</m:t>
                            </m:r>
                            <m:r>
                              <a:rPr lang="en-US" altLang="zh-CN" sz="2000" b="1">
                                <a:solidFill>
                                  <a:srgbClr val="00B050"/>
                                </a:solidFill>
                                <a:latin typeface="Cambria Math" panose="02040503050406030204" pitchFamily="18" charset="0"/>
                              </a:rPr>
                              <m:t>𝟏</m:t>
                            </m:r>
                          </m:lim>
                        </m:limLow>
                        <m:sSubSup>
                          <m:sSubSupPr>
                            <m:ctrlPr>
                              <a:rPr lang="en-US" altLang="zh-CN" sz="2000" b="1" i="1">
                                <a:solidFill>
                                  <a:srgbClr val="00B050"/>
                                </a:solidFill>
                                <a:latin typeface="Cambria Math" panose="02040503050406030204" pitchFamily="18" charset="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𝒊</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b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e>
                            </m:ba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𝟖𝟖𝟗</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𝟒𝟎</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𝟖𝟗</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acc>
                      <m:acc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𝒂</m:t>
                        </m:r>
                      </m:e>
                    </m:acc>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e>
                    </m:ba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acc>
                      <m:acc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𝒃</m:t>
                        </m:r>
                      </m:e>
                    </m:acc>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e>
                    </m:ba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所以回归直线方程为</a:t>
                </a:r>
                <a14:m>
                  <m:oMath xmlns:m="http://schemas.openxmlformats.org/officeDocument/2006/math">
                    <m:acc>
                      <m:acc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e>
                    </m:acc>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时,</a:t>
                </a:r>
                <a14:m>
                  <m:oMath xmlns:m="http://schemas.openxmlformats.org/officeDocument/2006/math">
                    <m:acc>
                      <m:acc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e>
                    </m:acc>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所以当志愿者人数为</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10时,该垃圾站的日垃圾分拣量大约为93.4千克.</a:t>
                </a:r>
                <a:endParaRPr lang="en-US" altLang="zh-CN" sz="2000" dirty="0"/>
              </a:p>
            </p:txBody>
          </p:sp>
        </mc:Choice>
        <mc:Fallback>
          <p:sp>
            <p:nvSpPr>
              <p:cNvPr id="2" name="QO_6_AN.26_1#3853fc0b1?vop=1&amp;vop=1&amp;pid=40e7f3c37&amp;color=0,0,0&amp;vtp=1&amp;bt=1&amp;bbb=1&amp;hb=1"/>
              <p:cNvSpPr>
                <a:spLocks noRot="1" noChangeAspect="1" noMove="1" noResize="1" noEditPoints="1" noAdjustHandles="1" noChangeArrowheads="1" noChangeShapeType="1" noTextEdit="1"/>
              </p:cNvSpPr>
              <p:nvPr/>
            </p:nvSpPr>
            <p:spPr>
              <a:xfrm>
                <a:off x="722376" y="969264"/>
                <a:ext cx="10753344" cy="4082034"/>
              </a:xfrm>
              <a:prstGeom prst="rect">
                <a:avLst/>
              </a:prstGeom>
              <a:blipFill rotWithShape="1">
                <a:blip r:embed="rId1"/>
                <a:stretch>
                  <a:fillRect l="-4" t="-6" b="-110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27_1#f6f4dc476?vop=1&amp;pid=eb59c3aab&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6.我国风云系列卫星可以监测气象和国土资源情况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.某地区水文研究人员为了了解汛期人工测雨量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（单位：</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）与遥测雨量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（单位：</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）的关系，统计得到该地区10组雨量数据如下：</a:t>
                </a:r>
                <a:endParaRPr lang="en-US" altLang="zh-CN" sz="2000" dirty="0"/>
              </a:p>
            </p:txBody>
          </p:sp>
        </mc:Choice>
        <mc:Fallback>
          <p:sp>
            <p:nvSpPr>
              <p:cNvPr id="2" name="QO_5_BD.27_1#f6f4dc476?vop=1&amp;pid=eb59c3aab&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rotWithShape="1">
                <a:blip r:embed="rId1"/>
                <a:stretch>
                  <a:fillRect l="-4" t="-53" r="-561" b="-5257"/>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18" name="QO_5_BD.27_2#f6f4dc476?colgroup=7,2,2,2,2,2,2,2,2,2,2&amp;vop=1&amp;pid=eb59c3aab&amp;color=0,0,0&amp;vtp=1&amp;bbb=1"/>
              <p:cNvGraphicFramePr>
                <a:graphicFrameLocks noGrp="1"/>
              </p:cNvGraphicFramePr>
              <p:nvPr/>
            </p:nvGraphicFramePr>
            <p:xfrm>
              <a:off x="722376" y="1961203"/>
              <a:ext cx="10661904" cy="1705356"/>
            </p:xfrm>
            <a:graphic>
              <a:graphicData uri="http://schemas.openxmlformats.org/drawingml/2006/table">
                <a:tbl>
                  <a:tblPr/>
                  <a:tblGrid>
                    <a:gridCol w="2130552"/>
                    <a:gridCol w="850392"/>
                    <a:gridCol w="850392"/>
                    <a:gridCol w="850392"/>
                    <a:gridCol w="850392"/>
                    <a:gridCol w="850392"/>
                    <a:gridCol w="850392"/>
                    <a:gridCol w="850392"/>
                    <a:gridCol w="859536"/>
                    <a:gridCol w="859536"/>
                    <a:gridCol w="859536"/>
                  </a:tblGrid>
                  <a:tr h="426339">
                    <a:tc>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样本号</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人工测雨量</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5.38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7.99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6.37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6.71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7.53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5.53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4.23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遥测雨量</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5.43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8.07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6.57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7.95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5.56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4.27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4.49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0.57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0.42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0.26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8" name="QO_5_BD.27_2#f6f4dc476?colgroup=7,2,2,2,2,2,2,2,2,2,2&amp;vop=1&amp;pid=eb59c3aab&amp;color=0,0,0&amp;vtp=1&amp;bbb=1"/>
              <p:cNvGraphicFramePr>
                <a:graphicFrameLocks noGrp="1"/>
              </p:cNvGraphicFramePr>
              <p:nvPr/>
            </p:nvGraphicFramePr>
            <p:xfrm>
              <a:off x="722376" y="1961203"/>
              <a:ext cx="10661904" cy="1705356"/>
            </p:xfrm>
            <a:graphic>
              <a:graphicData uri="http://schemas.openxmlformats.org/drawingml/2006/table">
                <a:tbl>
                  <a:tblPr/>
                  <a:tblGrid>
                    <a:gridCol w="2130552"/>
                    <a:gridCol w="850392"/>
                    <a:gridCol w="850392"/>
                    <a:gridCol w="850392"/>
                    <a:gridCol w="850392"/>
                    <a:gridCol w="850392"/>
                    <a:gridCol w="850392"/>
                    <a:gridCol w="850392"/>
                    <a:gridCol w="859536"/>
                    <a:gridCol w="859536"/>
                    <a:gridCol w="859536"/>
                  </a:tblGrid>
                  <a:tr h="4260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5.38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7.99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6.37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6.71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7.53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5.53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4.23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0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5.43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8.07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6.57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7.95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5.56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4.27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4.49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0.57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0.42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0.26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mc:AlternateContent xmlns:mc="http://schemas.openxmlformats.org/markup-compatibility/2006">
        <mc:Choice xmlns:a14="http://schemas.microsoft.com/office/drawing/2010/main" Requires="a14">
          <p:sp>
            <p:nvSpPr>
              <p:cNvPr id="4" name="QO_5_BD.27_3#f6f4dc476?vop=1&amp;pid=eb59c3aab&amp;color=0,0,0&amp;vtp=1&amp;bbb=1"/>
              <p:cNvSpPr/>
              <p:nvPr/>
            </p:nvSpPr>
            <p:spPr>
              <a:xfrm>
                <a:off x="722376" y="3802703"/>
                <a:ext cx="10934700" cy="673100"/>
              </a:xfrm>
              <a:prstGeom prst="rect">
                <a:avLst/>
              </a:prstGeom>
              <a:noFill/>
            </p:spPr>
            <p:txBody>
              <a:bodyPr wrap="none" lIns="0" tIns="0" rIns="0" bIns="0" rtlCol="0" anchor="t"/>
              <a:lstStyle/>
              <a:p>
                <a:pPr algn="l" latinLnBrk="1">
                  <a:lnSpc>
                    <a:spcPts val="5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并计算得</a:t>
                </a:r>
                <a14:m>
                  <m:oMath xmlns:m="http://schemas.openxmlformats.org/officeDocument/2006/math">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10</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sSubSup>
                      <m:sSubSupPr>
                        <m:ctrlPr>
                          <a:rPr lang="en-US" altLang="zh-CN" sz="2000" b="0" i="1">
                            <a:solidFill>
                              <a:srgbClr val="000000"/>
                            </a:solidFill>
                            <a:latin typeface="Cambria Math" panose="02040503050406030204" pitchFamily="18" charset="0"/>
                          </a:rPr>
                        </m:ctrlPr>
                      </m:sSub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353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10</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sSubSup>
                      <m:sSubSupPr>
                        <m:ctrlPr>
                          <a:rPr lang="en-US" altLang="zh-CN" sz="2000" b="0" i="1">
                            <a:solidFill>
                              <a:srgbClr val="000000"/>
                            </a:solidFill>
                            <a:latin typeface="Cambria Math" panose="02040503050406030204" pitchFamily="18" charset="0"/>
                          </a:rPr>
                        </m:ctrlPr>
                      </m:sSub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b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361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10</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357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O_5_BD.27_3#f6f4dc476?vop=1&amp;pid=eb59c3aab&amp;color=0,0,0&amp;vtp=1&amp;bbb=1"/>
              <p:cNvSpPr>
                <a:spLocks noRot="1" noChangeAspect="1" noMove="1" noResize="1" noEditPoints="1" noAdjustHandles="1" noChangeArrowheads="1" noChangeShapeType="1" noTextEdit="1"/>
              </p:cNvSpPr>
              <p:nvPr/>
            </p:nvSpPr>
            <p:spPr>
              <a:xfrm>
                <a:off x="722376" y="3802703"/>
                <a:ext cx="10934700" cy="673100"/>
              </a:xfrm>
              <a:prstGeom prst="rect">
                <a:avLst/>
              </a:prstGeom>
              <a:blipFill rotWithShape="1">
                <a:blip r:embed="rId3"/>
                <a:stretch>
                  <a:fillRect l="-3" t="-48" r="3" b="4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6_BD.28_1#cbb20a4e2?vop=1&amp;pid=f6f4dc476&amp;color=0,0,0&amp;vtp=1&amp;bbb=1&amp;hb=1"/>
              <p:cNvSpPr/>
              <p:nvPr/>
            </p:nvSpPr>
            <p:spPr>
              <a:xfrm>
                <a:off x="722376" y="4475803"/>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（1）求该地区汛期遥测雨量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与人工测雨量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的相关系数（精确到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），并判断它们是否具有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线性相关关系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5" name="QO_6_BD.28_1#cbb20a4e2?vop=1&amp;pid=f6f4dc476&amp;color=0,0,0&amp;vtp=1&amp;bbb=1&amp;hb=1"/>
              <p:cNvSpPr>
                <a:spLocks noRot="1" noChangeAspect="1" noMove="1" noResize="1" noEditPoints="1" noAdjustHandles="1" noChangeArrowheads="1" noChangeShapeType="1" noTextEdit="1"/>
              </p:cNvSpPr>
              <p:nvPr/>
            </p:nvSpPr>
            <p:spPr>
              <a:xfrm>
                <a:off x="722376" y="4475803"/>
                <a:ext cx="10753344" cy="856234"/>
              </a:xfrm>
              <a:prstGeom prst="rect">
                <a:avLst/>
              </a:prstGeom>
              <a:blipFill rotWithShape="1">
                <a:blip r:embed="rId4"/>
                <a:stretch>
                  <a:fillRect l="-4" t="-38" b="-5272"/>
                </a:stretch>
              </a:blipFill>
            </p:spPr>
            <p:txBody>
              <a:bodyPr/>
              <a:lstStyle/>
              <a:p>
                <a:r>
                  <a:rPr lang="zh-CN" altLang="en-US">
                    <a:noFill/>
                  </a:rPr>
                  <a:t> </a:t>
                </a:r>
              </a:p>
            </p:txBody>
          </p:sp>
        </mc:Fallback>
      </mc:AlternateContent>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AN.29_1#cbb20a4e2?vop=1&amp;vop=1&amp;pid=f6f4dc476&amp;color=0,0,0&amp;vtp=1&amp;bt=1&amp;bbb=1&amp;hb=1"/>
              <p:cNvSpPr/>
              <p:nvPr/>
            </p:nvSpPr>
            <p:spPr>
              <a:xfrm>
                <a:off x="722376" y="969264"/>
                <a:ext cx="10753344" cy="2240534"/>
              </a:xfrm>
              <a:prstGeom prst="rect">
                <a:avLst/>
              </a:prstGeom>
              <a:noFill/>
            </p:spPr>
            <p:txBody>
              <a:bodyPr wrap="none" lIns="0" tIns="0" rIns="0" bIns="0" rtlCol="0" anchor="t"/>
              <a:lstStyle/>
              <a:p>
                <a:pPr algn="l" latinLnBrk="1">
                  <a:lnSpc>
                    <a:spcPts val="10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【解】因为</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limLow>
                          <m:limLow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1">
                                    <a:solidFill>
                                      <a:srgbClr val="00B050"/>
                                    </a:solidFill>
                                    <a:latin typeface="Cambria Math" panose="02040503050406030204" pitchFamily="18" charset="0"/>
                                  </a:rPr>
                                  <m:t>𝟏𝟎</m:t>
                                </m:r>
                              </m:lim>
                            </m:limUpp>
                          </m:e>
                          <m:lim>
                            <m:r>
                              <a:rPr lang="en-US" altLang="zh-CN" sz="2000" b="1">
                                <a:solidFill>
                                  <a:srgbClr val="00B050"/>
                                </a:solidFill>
                                <a:latin typeface="Cambria Math" panose="02040503050406030204" pitchFamily="18" charset="0"/>
                              </a:rPr>
                              <m:t>𝒊</m:t>
                            </m:r>
                            <m:r>
                              <a:rPr lang="en-US" altLang="zh-CN" sz="2000" b="1">
                                <a:solidFill>
                                  <a:srgbClr val="00B050"/>
                                </a:solidFill>
                                <a:latin typeface="Cambria Math" panose="02040503050406030204" pitchFamily="18" charset="0"/>
                              </a:rPr>
                              <m:t>=</m:t>
                            </m:r>
                            <m:r>
                              <a:rPr lang="en-US" altLang="zh-CN" sz="2000" b="1">
                                <a:solidFill>
                                  <a:srgbClr val="00B050"/>
                                </a:solidFill>
                                <a:latin typeface="Cambria Math" panose="02040503050406030204" pitchFamily="18" charset="0"/>
                              </a:rPr>
                              <m:t>𝟏</m:t>
                            </m:r>
                          </m:lim>
                        </m:limLow>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𝒊</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e>
                        </m:ba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𝒊</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e>
                        </m:ba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num>
                      <m:den>
                        <m:rad>
                          <m:radPr>
                            <m:degHide m:val="on"/>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radPr>
                          <m:deg/>
                          <m:e>
                            <m:limLow>
                              <m:limLow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1">
                                        <a:solidFill>
                                          <a:srgbClr val="00B050"/>
                                        </a:solidFill>
                                        <a:latin typeface="Cambria Math" panose="02040503050406030204" pitchFamily="18" charset="0"/>
                                      </a:rPr>
                                      <m:t>𝟏𝟎</m:t>
                                    </m:r>
                                  </m:lim>
                                </m:limUpp>
                              </m:e>
                              <m:lim>
                                <m:r>
                                  <a:rPr lang="en-US" altLang="zh-CN" sz="2000" b="1">
                                    <a:solidFill>
                                      <a:srgbClr val="00B050"/>
                                    </a:solidFill>
                                    <a:latin typeface="Cambria Math" panose="02040503050406030204" pitchFamily="18" charset="0"/>
                                  </a:rPr>
                                  <m:t>𝒊</m:t>
                                </m:r>
                                <m:r>
                                  <a:rPr lang="en-US" altLang="zh-CN" sz="2000" b="1">
                                    <a:solidFill>
                                      <a:srgbClr val="00B050"/>
                                    </a:solidFill>
                                    <a:latin typeface="Cambria Math" panose="02040503050406030204" pitchFamily="18" charset="0"/>
                                  </a:rPr>
                                  <m:t>=</m:t>
                                </m:r>
                                <m:r>
                                  <a:rPr lang="en-US" altLang="zh-CN" sz="2000" b="1">
                                    <a:solidFill>
                                      <a:srgbClr val="00B050"/>
                                    </a:solidFill>
                                    <a:latin typeface="Cambria Math" panose="02040503050406030204" pitchFamily="18" charset="0"/>
                                  </a:rPr>
                                  <m:t>𝟏</m:t>
                                </m:r>
                              </m:lim>
                            </m:limLow>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𝒊</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e>
                                </m:ba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limLow>
                              <m:limLow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1">
                                        <a:solidFill>
                                          <a:srgbClr val="00B050"/>
                                        </a:solidFill>
                                        <a:latin typeface="Cambria Math" panose="02040503050406030204" pitchFamily="18" charset="0"/>
                                      </a:rPr>
                                      <m:t>𝟏𝟎</m:t>
                                    </m:r>
                                  </m:lim>
                                </m:limUpp>
                              </m:e>
                              <m:lim>
                                <m:r>
                                  <a:rPr lang="en-US" altLang="zh-CN" sz="2000" b="1">
                                    <a:solidFill>
                                      <a:srgbClr val="00B050"/>
                                    </a:solidFill>
                                    <a:latin typeface="Cambria Math" panose="02040503050406030204" pitchFamily="18" charset="0"/>
                                  </a:rPr>
                                  <m:t>𝒊</m:t>
                                </m:r>
                                <m:r>
                                  <a:rPr lang="en-US" altLang="zh-CN" sz="2000" b="1">
                                    <a:solidFill>
                                      <a:srgbClr val="00B050"/>
                                    </a:solidFill>
                                    <a:latin typeface="Cambria Math" panose="02040503050406030204" pitchFamily="18" charset="0"/>
                                  </a:rPr>
                                  <m:t>=</m:t>
                                </m:r>
                                <m:r>
                                  <a:rPr lang="en-US" altLang="zh-CN" sz="2000" b="1">
                                    <a:solidFill>
                                      <a:srgbClr val="00B050"/>
                                    </a:solidFill>
                                    <a:latin typeface="Cambria Math" panose="02040503050406030204" pitchFamily="18" charset="0"/>
                                  </a:rPr>
                                  <m:t>𝟏</m:t>
                                </m:r>
                              </m:lim>
                            </m:limLow>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𝒊</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e>
                                </m:ba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e>
                        </m:rad>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limLow>
                          <m:limLow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1">
                                    <a:solidFill>
                                      <a:srgbClr val="00B050"/>
                                    </a:solidFill>
                                    <a:latin typeface="Cambria Math" panose="02040503050406030204" pitchFamily="18" charset="0"/>
                                  </a:rPr>
                                  <m:t>𝟏𝟎</m:t>
                                </m:r>
                              </m:lim>
                            </m:limUpp>
                          </m:e>
                          <m:lim>
                            <m:r>
                              <a:rPr lang="en-US" altLang="zh-CN" sz="2000" b="1">
                                <a:solidFill>
                                  <a:srgbClr val="00B050"/>
                                </a:solidFill>
                                <a:latin typeface="Cambria Math" panose="02040503050406030204" pitchFamily="18" charset="0"/>
                              </a:rPr>
                              <m:t>𝒊</m:t>
                            </m:r>
                            <m:r>
                              <a:rPr lang="en-US" altLang="zh-CN" sz="2000" b="1">
                                <a:solidFill>
                                  <a:srgbClr val="00B050"/>
                                </a:solidFill>
                                <a:latin typeface="Cambria Math" panose="02040503050406030204" pitchFamily="18" charset="0"/>
                              </a:rPr>
                              <m:t>=</m:t>
                            </m:r>
                            <m:r>
                              <a:rPr lang="en-US" altLang="zh-CN" sz="2000" b="1">
                                <a:solidFill>
                                  <a:srgbClr val="00B050"/>
                                </a:solidFill>
                                <a:latin typeface="Cambria Math" panose="02040503050406030204" pitchFamily="18" charset="0"/>
                              </a:rPr>
                              <m:t>𝟏</m:t>
                            </m:r>
                          </m:lim>
                        </m:limLow>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𝒊</m:t>
                            </m:r>
                          </m:sub>
                        </m:sSub>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𝒊</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e>
                        </m:bar>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e>
                        </m:bar>
                      </m:num>
                      <m:den>
                        <m:rad>
                          <m:radPr>
                            <m:degHide m:val="on"/>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radPr>
                          <m:deg/>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limLow>
                              <m:limLow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1">
                                        <a:solidFill>
                                          <a:srgbClr val="00B050"/>
                                        </a:solidFill>
                                        <a:latin typeface="Cambria Math" panose="02040503050406030204" pitchFamily="18" charset="0"/>
                                      </a:rPr>
                                      <m:t>𝟏𝟎</m:t>
                                    </m:r>
                                  </m:lim>
                                </m:limUpp>
                              </m:e>
                              <m:lim>
                                <m:r>
                                  <a:rPr lang="en-US" altLang="zh-CN" sz="2000" b="1">
                                    <a:solidFill>
                                      <a:srgbClr val="00B050"/>
                                    </a:solidFill>
                                    <a:latin typeface="Cambria Math" panose="02040503050406030204" pitchFamily="18" charset="0"/>
                                  </a:rPr>
                                  <m:t>𝒊</m:t>
                                </m:r>
                                <m:r>
                                  <a:rPr lang="en-US" altLang="zh-CN" sz="2000" b="1">
                                    <a:solidFill>
                                      <a:srgbClr val="00B050"/>
                                    </a:solidFill>
                                    <a:latin typeface="Cambria Math" panose="02040503050406030204" pitchFamily="18" charset="0"/>
                                  </a:rPr>
                                  <m:t>=</m:t>
                                </m:r>
                                <m:r>
                                  <a:rPr lang="en-US" altLang="zh-CN" sz="2000" b="1">
                                    <a:solidFill>
                                      <a:srgbClr val="00B050"/>
                                    </a:solidFill>
                                    <a:latin typeface="Cambria Math" panose="02040503050406030204" pitchFamily="18" charset="0"/>
                                  </a:rPr>
                                  <m:t>𝟏</m:t>
                                </m:r>
                              </m:lim>
                            </m:limLow>
                            <m:sSubSup>
                              <m:sSubSupPr>
                                <m:ctrlPr>
                                  <a:rPr lang="en-US" altLang="zh-CN" sz="2000" b="1" i="1">
                                    <a:solidFill>
                                      <a:srgbClr val="00B050"/>
                                    </a:solidFill>
                                    <a:latin typeface="Cambria Math" panose="02040503050406030204" pitchFamily="18" charset="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𝒊</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b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e>
                                </m:ba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limLow>
                              <m:limLow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1">
                                        <a:solidFill>
                                          <a:srgbClr val="00B050"/>
                                        </a:solidFill>
                                        <a:latin typeface="Cambria Math" panose="02040503050406030204" pitchFamily="18" charset="0"/>
                                      </a:rPr>
                                      <m:t>𝟏𝟎</m:t>
                                    </m:r>
                                  </m:lim>
                                </m:limUpp>
                              </m:e>
                              <m:lim>
                                <m:r>
                                  <a:rPr lang="en-US" altLang="zh-CN" sz="2000" b="1">
                                    <a:solidFill>
                                      <a:srgbClr val="00B050"/>
                                    </a:solidFill>
                                    <a:latin typeface="Cambria Math" panose="02040503050406030204" pitchFamily="18" charset="0"/>
                                  </a:rPr>
                                  <m:t>𝒊</m:t>
                                </m:r>
                                <m:r>
                                  <a:rPr lang="en-US" altLang="zh-CN" sz="2000" b="1">
                                    <a:solidFill>
                                      <a:srgbClr val="00B050"/>
                                    </a:solidFill>
                                    <a:latin typeface="Cambria Math" panose="02040503050406030204" pitchFamily="18" charset="0"/>
                                  </a:rPr>
                                  <m:t>=</m:t>
                                </m:r>
                                <m:r>
                                  <a:rPr lang="en-US" altLang="zh-CN" sz="2000" b="1">
                                    <a:solidFill>
                                      <a:srgbClr val="00B050"/>
                                    </a:solidFill>
                                    <a:latin typeface="Cambria Math" panose="02040503050406030204" pitchFamily="18" charset="0"/>
                                  </a:rPr>
                                  <m:t>𝟏</m:t>
                                </m:r>
                              </m:lim>
                            </m:limLow>
                            <m:sSubSup>
                              <m:sSubSupPr>
                                <m:ctrlPr>
                                  <a:rPr lang="en-US" altLang="zh-CN" sz="2000" b="1" i="1">
                                    <a:solidFill>
                                      <a:srgbClr val="00B050"/>
                                    </a:solidFill>
                                    <a:latin typeface="Cambria Math" panose="02040503050406030204" pitchFamily="18" charset="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𝒊</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b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bar>
                                  <m:barPr>
                                    <m:pos m:val="top"/>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e>
                                </m:ba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rad>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,代入已知数据</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,得</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500"/>
                  </a:lnSpc>
                </a:pP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𝟑𝟓𝟕</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𝟎𝟐</m:t>
                        </m:r>
                      </m:num>
                      <m:den>
                        <m:rad>
                          <m:radPr>
                            <m:degHide m:val="on"/>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radPr>
                          <m:deg/>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𝟑𝟓𝟑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𝟑𝟔𝟏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𝟕</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rad>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𝟏𝟕</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ad>
                          <m:radPr>
                            <m:degHide m:val="on"/>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radPr>
                          <m:deg/>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𝟑𝟎𝟒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e>
                        </m:rad>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𝟗𝟖</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所以汛期遥测雨量</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𝒚</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与人工测雨量</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𝒙</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有很强的线性相关关系.</a:t>
                </a:r>
                <a:endParaRPr lang="en-US" altLang="zh-CN" sz="2000" dirty="0"/>
              </a:p>
            </p:txBody>
          </p:sp>
        </mc:Choice>
        <mc:Fallback>
          <p:sp>
            <p:nvSpPr>
              <p:cNvPr id="2" name="QO_6_AN.29_1#cbb20a4e2?vop=1&amp;vop=1&amp;pid=f6f4dc476&amp;color=0,0,0&amp;vtp=1&amp;bt=1&amp;bbb=1&amp;hb=1"/>
              <p:cNvSpPr>
                <a:spLocks noRot="1" noChangeAspect="1" noMove="1" noResize="1" noEditPoints="1" noAdjustHandles="1" noChangeArrowheads="1" noChangeShapeType="1" noTextEdit="1"/>
              </p:cNvSpPr>
              <p:nvPr/>
            </p:nvSpPr>
            <p:spPr>
              <a:xfrm>
                <a:off x="722376" y="969264"/>
                <a:ext cx="10753344" cy="2240534"/>
              </a:xfrm>
              <a:prstGeom prst="rect">
                <a:avLst/>
              </a:prstGeom>
              <a:blipFill rotWithShape="1">
                <a:blip r:embed="rId1"/>
                <a:stretch>
                  <a:fillRect l="-4" t="-11" b="-20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30_1#0235b0a89?vop=1&amp;pid=f6f4dc476&amp;color=0,0,0&amp;vtp=1&amp;bt=1&amp;bbb=1&amp;hb=1"/>
              <p:cNvSpPr/>
              <p:nvPr/>
            </p:nvSpPr>
            <p:spPr>
              <a:xfrm>
                <a:off x="722376" y="972000"/>
                <a:ext cx="10753344" cy="3073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（2）规定：数组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满足</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为“Ⅰ类误差”；满足</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”；满足</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为“Ⅲ类误差”.为进一步研究，该地区水文研究人员从“Ⅰ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类误差”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Ⅱ类误差”中随机抽取3组数据与“Ⅲ类误差”数据进行对比，记抽到“Ⅰ类误差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”的数据的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的分布列与数学期望.</a:t>
                </a:r>
                <a:endParaRPr lang="en-US" altLang="zh-CN" sz="2000" dirty="0"/>
              </a:p>
              <a:p>
                <a:pPr latinLnBrk="1">
                  <a:lnSpc>
                    <a:spcPts val="9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：相关系数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𝑛</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ad>
                          <m:radPr>
                            <m:degHide m:val="on"/>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radPr>
                          <m:deg/>
                          <m:e>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𝑛</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limLow>
                              <m:limLow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LowPr>
                              <m:e>
                                <m:limUpp>
                                  <m:limUp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limUp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lim>
                                    <m:r>
                                      <a:rPr lang="en-US" altLang="zh-CN" sz="2000" b="0">
                                        <a:solidFill>
                                          <a:srgbClr val="000000"/>
                                        </a:solidFill>
                                        <a:latin typeface="Cambria Math" panose="02040503050406030204" pitchFamily="18" charset="0"/>
                                      </a:rPr>
                                      <m:t>𝑛</m:t>
                                    </m:r>
                                  </m:lim>
                                </m:limUpp>
                              </m:e>
                              <m:lim>
                                <m:r>
                                  <a:rPr lang="en-US" altLang="zh-CN" sz="2000" b="0">
                                    <a:solidFill>
                                      <a:srgbClr val="000000"/>
                                    </a:solidFill>
                                    <a:latin typeface="Cambria Math" panose="02040503050406030204" pitchFamily="18" charset="0"/>
                                  </a:rPr>
                                  <m:t>𝑖</m:t>
                                </m:r>
                                <m:r>
                                  <a:rPr lang="en-US" altLang="zh-CN" sz="2000" b="0">
                                    <a:solidFill>
                                      <a:srgbClr val="000000"/>
                                    </a:solidFill>
                                    <a:latin typeface="Cambria Math" panose="02040503050406030204" pitchFamily="18" charset="0"/>
                                  </a:rPr>
                                  <m:t>=</m:t>
                                </m:r>
                                <m:r>
                                  <a:rPr lang="en-US" altLang="zh-CN" sz="2000" b="0">
                                    <a:solidFill>
                                      <a:srgbClr val="000000"/>
                                    </a:solidFill>
                                    <a:latin typeface="Cambria Math" panose="02040503050406030204" pitchFamily="18" charset="0"/>
                                  </a:rPr>
                                  <m:t>1</m:t>
                                </m:r>
                              </m:lim>
                            </m:limLow>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e>
                        </m:rad>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ad>
                      <m:radPr>
                        <m:degHide m:val="on"/>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radPr>
                      <m:deg/>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e>
                    </m:rad>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6_BD.30_1#0235b0a89?vop=1&amp;pid=f6f4dc476&amp;color=0,0,0&amp;vtp=1&amp;bt=1&amp;bbb=1&amp;hb=1"/>
              <p:cNvSpPr>
                <a:spLocks noRot="1" noChangeAspect="1" noMove="1" noResize="1" noEditPoints="1" noAdjustHandles="1" noChangeArrowheads="1" noChangeShapeType="1" noTextEdit="1"/>
              </p:cNvSpPr>
              <p:nvPr/>
            </p:nvSpPr>
            <p:spPr>
              <a:xfrm>
                <a:off x="722376" y="972000"/>
                <a:ext cx="10753344" cy="3073400"/>
              </a:xfrm>
              <a:prstGeom prst="rect">
                <a:avLst/>
              </a:prstGeom>
              <a:blipFill rotWithShape="1">
                <a:blip r:embed="rId1"/>
                <a:stretch>
                  <a:fillRect l="-4" t="-15" r="-2539" b="15"/>
                </a:stretch>
              </a:blipFill>
            </p:spPr>
            <p:txBody>
              <a:bodyPr/>
              <a:lstStyle/>
              <a:p>
                <a:r>
                  <a:rPr lang="zh-CN" altLang="en-US">
                    <a:noFill/>
                  </a:rPr>
                  <a:t> </a:t>
                </a:r>
              </a:p>
            </p:txBody>
          </p:sp>
        </mc:Fallback>
      </mc:AlternateContent>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AN.31_1#0235b0a89?vop=1&amp;vop=1&amp;pid=f6f4dc476&amp;color=0,0,0&amp;vtp=1&amp;bt=1&amp;bbb=1&amp;hb=1"/>
              <p:cNvSpPr/>
              <p:nvPr/>
            </p:nvSpPr>
            <p:spPr>
              <a:xfrm>
                <a:off x="722376" y="972000"/>
                <a:ext cx="10753344" cy="30279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【解】依题意,“Ⅰ类误差”有5组,“Ⅱ类误差”有3组,“Ⅲ类误差”有2组.</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若从</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“Ⅰ类误差”和“Ⅱ类误差”数据中抽取3组,抽到“Ⅰ类误差”的组数</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的所有可能取值为</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0,1,2,3</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49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p>
                        </m:sSubSup>
                      </m:num>
                      <m:den>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p>
                        </m:sSubSup>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𝟓𝟔</m:t>
                        </m:r>
                      </m:den>
                    </m:f>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bSup>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bSup>
                      </m:num>
                      <m:den>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p>
                        </m:sSubSup>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𝟏𝟓</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𝟓𝟔</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4900"/>
                  </a:lnSpc>
                </a:pP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bSup>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bSup>
                      </m:num>
                      <m:den>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p>
                        </m:sSubSup>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𝟑𝟎</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𝟓𝟔</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𝟏𝟓</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𝟐𝟖</m:t>
                        </m:r>
                      </m:den>
                    </m:f>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p>
                        </m:sSubSup>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sup>
                        </m:sSubSup>
                      </m:num>
                      <m:den>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p>
                        </m:sSubSup>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𝟓𝟔</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𝟐𝟖</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的分布列为</a:t>
                </a:r>
                <a:endParaRPr lang="en-US" altLang="zh-CN" sz="2000" dirty="0"/>
              </a:p>
            </p:txBody>
          </p:sp>
        </mc:Choice>
        <mc:Fallback>
          <p:sp>
            <p:nvSpPr>
              <p:cNvPr id="2" name="QO_6_AN.31_1#0235b0a89?vop=1&amp;vop=1&amp;pid=f6f4dc476&amp;color=0,0,0&amp;vtp=1&amp;bt=1&amp;bbb=1&amp;hb=1"/>
              <p:cNvSpPr>
                <a:spLocks noRot="1" noChangeAspect="1" noMove="1" noResize="1" noEditPoints="1" noAdjustHandles="1" noChangeArrowheads="1" noChangeShapeType="1" noTextEdit="1"/>
              </p:cNvSpPr>
              <p:nvPr/>
            </p:nvSpPr>
            <p:spPr>
              <a:xfrm>
                <a:off x="722376" y="972000"/>
                <a:ext cx="10753344" cy="3027934"/>
              </a:xfrm>
              <a:prstGeom prst="rect">
                <a:avLst/>
              </a:prstGeom>
              <a:blipFill rotWithShape="1">
                <a:blip r:embed="rId1"/>
                <a:stretch>
                  <a:fillRect l="-4" t="-15" b="-1487"/>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21" name="QO_6_AN.31_2#0235b0a89?colgroup=2,9,9,9,9&amp;vop=1&amp;vop=1&amp;pid=f6f4dc476&amp;color=0,0,0&amp;vtp=1&amp;bbb=1"/>
              <p:cNvGraphicFramePr>
                <a:graphicFrameLocks noGrp="1"/>
              </p:cNvGraphicFramePr>
              <p:nvPr/>
            </p:nvGraphicFramePr>
            <p:xfrm>
              <a:off x="722376" y="4117028"/>
              <a:ext cx="10735056" cy="1034860"/>
            </p:xfrm>
            <a:graphic>
              <a:graphicData uri="http://schemas.openxmlformats.org/drawingml/2006/table">
                <a:tbl>
                  <a:tblPr/>
                  <a:tblGrid>
                    <a:gridCol w="859536"/>
                    <a:gridCol w="2468880"/>
                    <a:gridCol w="2468880"/>
                    <a:gridCol w="2468880"/>
                    <a:gridCol w="2468880"/>
                  </a:tblGrid>
                  <a:tr h="426339">
                    <a:tc>
                      <a:txBody>
                        <a:bodyPr/>
                        <a:lstStyle/>
                        <a:p>
                          <a:pPr algn="ctr" latinLnBrk="1" hangingPunct="0">
                            <a:lnSpc>
                              <a:spcPts val="3000"/>
                            </a:lnSpc>
                          </a:pPr>
                          <a14:m>
                            <m:oMath xmlns:m="http://schemas.openxmlformats.org/officeDocument/2006/math">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608521">
                    <a:tc>
                      <a:txBody>
                        <a:bodyPr/>
                        <a:lstStyle/>
                        <a:p>
                          <a:pPr algn="ctr" latinLnBrk="1" hangingPunct="0">
                            <a:lnSpc>
                              <a:spcPts val="3000"/>
                            </a:lnSpc>
                          </a:pPr>
                          <a14:m>
                            <m:oMath xmlns:m="http://schemas.openxmlformats.org/officeDocument/2006/math">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14:m>
                            <m:oMath xmlns:m="http://schemas.openxmlformats.org/officeDocument/2006/math">
                              <m:f>
                                <m:fPr>
                                  <m:ctrlPr>
                                    <a:rPr lang="en-US" altLang="zh-CN" sz="2000" b="1" i="1"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𝟓𝟔</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14:m>
                            <m:oMath xmlns:m="http://schemas.openxmlformats.org/officeDocument/2006/math">
                              <m:f>
                                <m:fPr>
                                  <m:ctrlPr>
                                    <a:rPr lang="en-US" altLang="zh-CN" sz="2000" b="1" i="1"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𝟏𝟓</m:t>
                                  </m:r>
                                </m:num>
                                <m:den>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𝟓𝟔</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14:m>
                            <m:oMath xmlns:m="http://schemas.openxmlformats.org/officeDocument/2006/math">
                              <m:f>
                                <m:fPr>
                                  <m:ctrlPr>
                                    <a:rPr lang="en-US" altLang="zh-CN" sz="2000" b="1" i="1"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𝟏𝟓</m:t>
                                  </m:r>
                                </m:num>
                                <m:den>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𝟐𝟖</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14:m>
                            <m:oMath xmlns:m="http://schemas.openxmlformats.org/officeDocument/2006/math">
                              <m:f>
                                <m:fPr>
                                  <m:ctrlPr>
                                    <a:rPr lang="en-US" altLang="zh-CN" sz="2000" b="1" i="1"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num>
                                <m:den>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𝟐𝟖</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1" name="QO_6_AN.31_2#0235b0a89?colgroup=2,9,9,9,9&amp;vop=1&amp;vop=1&amp;pid=f6f4dc476&amp;color=0,0,0&amp;vtp=1&amp;bbb=1"/>
              <p:cNvGraphicFramePr>
                <a:graphicFrameLocks noGrp="1"/>
              </p:cNvGraphicFramePr>
              <p:nvPr/>
            </p:nvGraphicFramePr>
            <p:xfrm>
              <a:off x="722376" y="4117028"/>
              <a:ext cx="10735056" cy="1034860"/>
            </p:xfrm>
            <a:graphic>
              <a:graphicData uri="http://schemas.openxmlformats.org/drawingml/2006/table">
                <a:tbl>
                  <a:tblPr/>
                  <a:tblGrid>
                    <a:gridCol w="859536"/>
                    <a:gridCol w="2468880"/>
                    <a:gridCol w="2468880"/>
                    <a:gridCol w="2468880"/>
                    <a:gridCol w="2468880"/>
                  </a:tblGrid>
                  <a:tr h="4260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60896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bl>
              </a:graphicData>
            </a:graphic>
          </p:graphicFrame>
        </mc:Fallback>
      </mc:AlternateContent>
      <mc:AlternateContent xmlns:mc="http://schemas.openxmlformats.org/markup-compatibility/2006">
        <mc:Choice xmlns:a14="http://schemas.microsoft.com/office/drawing/2010/main" Requires="a14">
          <p:sp>
            <p:nvSpPr>
              <p:cNvPr id="4" name="QO_6_AN.31_3#0235b0a89?vop=1&amp;vop=1&amp;pid=f6f4dc476&amp;color=0,0,0&amp;vtp=1&amp;bbb=1"/>
              <p:cNvSpPr/>
              <p:nvPr/>
            </p:nvSpPr>
            <p:spPr>
              <a:xfrm>
                <a:off x="722376" y="5285428"/>
                <a:ext cx="10753344" cy="606552"/>
              </a:xfrm>
              <a:prstGeom prst="rect">
                <a:avLst/>
              </a:prstGeom>
              <a:noFill/>
            </p:spPr>
            <p:txBody>
              <a:bodyPr wrap="none" lIns="0" tIns="0" rIns="0" bIns="0" rtlCol="0" anchor="t"/>
              <a:lstStyle/>
              <a:p>
                <a:pPr algn="l" latinLnBrk="1">
                  <a:lnSpc>
                    <a:spcPts val="5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的数学期望</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𝑬</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𝟏𝟓</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𝟓𝟔</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𝟏𝟓</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𝟐𝟖</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𝟐𝟖</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𝟏𝟓</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O_6_AN.31_3#0235b0a89?vop=1&amp;vop=1&amp;pid=f6f4dc476&amp;color=0,0,0&amp;vtp=1&amp;bbb=1"/>
              <p:cNvSpPr>
                <a:spLocks noRot="1" noChangeAspect="1" noMove="1" noResize="1" noEditPoints="1" noAdjustHandles="1" noChangeArrowheads="1" noChangeShapeType="1" noTextEdit="1"/>
              </p:cNvSpPr>
              <p:nvPr/>
            </p:nvSpPr>
            <p:spPr>
              <a:xfrm>
                <a:off x="722376" y="5285428"/>
                <a:ext cx="10753344" cy="606552"/>
              </a:xfrm>
              <a:prstGeom prst="rect">
                <a:avLst/>
              </a:prstGeom>
              <a:blipFill rotWithShape="1">
                <a:blip r:embed="rId3"/>
                <a:stretch>
                  <a:fillRect l="-4" t="-53" b="-88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
                                            <p:bg/>
                                          </p:spTgt>
                                        </p:tgtEl>
                                        <p:attrNameLst>
                                          <p:attrName>style.visibility</p:attrName>
                                        </p:attrNameLst>
                                      </p:cBhvr>
                                      <p:to>
                                        <p:strVal val="visible"/>
                                      </p:to>
                                    </p:set>
                                    <p:animEffect transition="in" filter="fade">
                                      <p:cBhvr>
                                        <p:cTn id="31" dur="500"/>
                                        <p:tgtEl>
                                          <p:spTgt spid="4">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
                                            <p:txEl>
                                              <p:pRg st="0" end="0"/>
                                            </p:txEl>
                                          </p:spTgt>
                                        </p:tgtEl>
                                        <p:attrNameLst>
                                          <p:attrName>style.visibility</p:attrName>
                                        </p:attrNameLst>
                                      </p:cBhvr>
                                      <p:to>
                                        <p:strVal val="visible"/>
                                      </p:to>
                                    </p:set>
                                    <p:animEffect transition="in" filter="fade">
                                      <p:cBhvr>
                                        <p:cTn id="34"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3b6e9c7f2.fixed?pid=213873a24&amp;color=100,146,38&amp;vtp=1&amp;bbb=1"/>
          <p:cNvSpPr/>
          <p:nvPr/>
        </p:nvSpPr>
        <p:spPr>
          <a:xfrm>
            <a:off x="5056632" y="950976"/>
            <a:ext cx="2093976" cy="1197864"/>
          </a:xfrm>
          <a:prstGeom prst="rect">
            <a:avLst/>
          </a:prstGeom>
          <a:noFill/>
        </p:spPr>
        <p:txBody>
          <a:bodyPr wrap="none" lIns="0" tIns="0" rIns="0" bIns="0" rtlCol="0" anchor="ctr"/>
          <a:lstStyle/>
          <a:p>
            <a:pPr algn="ctr" latinLnBrk="1">
              <a:lnSpc>
                <a:spcPts val="89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4.3</a:t>
            </a:r>
            <a:endParaRPr lang="en-US" altLang="zh-CN" sz="7200" dirty="0"/>
          </a:p>
        </p:txBody>
      </p:sp>
      <p:sp>
        <p:nvSpPr>
          <p:cNvPr id="3" name="C_2#3b6e9c7f2.fixed?pid=213873a24&amp;color=255,255,255&amp;vtp=1&amp;bbb=1"/>
          <p:cNvSpPr/>
          <p:nvPr/>
        </p:nvSpPr>
        <p:spPr>
          <a:xfrm>
            <a:off x="0" y="3712464"/>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4.3</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统计模型</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eb59c3aab.fixed?pid=a5c695e3f&amp;color=100,146,38&amp;vtp=1&amp;bbb=1"/>
          <p:cNvSpPr/>
          <p:nvPr/>
        </p:nvSpPr>
        <p:spPr>
          <a:xfrm>
            <a:off x="5221224" y="950976"/>
            <a:ext cx="1764792" cy="1197864"/>
          </a:xfrm>
          <a:prstGeom prst="rect">
            <a:avLst/>
          </a:prstGeom>
          <a:noFill/>
        </p:spPr>
        <p:txBody>
          <a:bodyPr wrap="none" lIns="0" tIns="0" rIns="0" bIns="0" rtlCol="0" anchor="ctr"/>
          <a:lstStyle/>
          <a:p>
            <a:pPr algn="ctr" latinLnBrk="1">
              <a:lnSpc>
                <a:spcPts val="89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4.3</a:t>
            </a:r>
            <a:endParaRPr lang="en-US" altLang="zh-CN" sz="7200" dirty="0"/>
          </a:p>
        </p:txBody>
      </p:sp>
      <p:sp>
        <p:nvSpPr>
          <p:cNvPr id="3" name="C_4#eb59c3aab.fixed?pid=a5c695e3f&amp;color=255,255,255&amp;vtp=1&amp;bbb=1"/>
          <p:cNvSpPr/>
          <p:nvPr/>
        </p:nvSpPr>
        <p:spPr>
          <a:xfrm>
            <a:off x="0" y="3529584"/>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第4.3节综合训练</a:t>
            </a:r>
            <a:endParaRPr lang="en-US" altLang="zh-CN" sz="4400" dirty="0"/>
          </a:p>
        </p:txBody>
      </p:sp>
      <p:pic>
        <p:nvPicPr>
          <p:cNvPr id="4" name="C_4#eb59c3aab.fixed?pid=a5c695e3f&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eb59c3aab.fixed?pid=a5c695e3f&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刷能力</a:t>
            </a:r>
            <a:endParaRPr lang="en-US" altLang="zh-CN" sz="2800"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d4622e7c3?vop=1&amp;pid=eb59c3aab&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1.某工厂为了确定工效进行了5次试验，收集数据如下：</a:t>
            </a:r>
            <a:endParaRPr lang="en-US" altLang="zh-CN" sz="2000" dirty="0"/>
          </a:p>
        </p:txBody>
      </p:sp>
      <mc:AlternateContent xmlns:mc="http://schemas.openxmlformats.org/markup-compatibility/2006" xmlns:a14="http://schemas.microsoft.com/office/drawing/2010/main">
        <mc:Choice Requires="a14">
          <p:graphicFrame>
            <p:nvGraphicFramePr>
              <p:cNvPr id="5" name="QC_5_BD.1_2#d4622e7c3?colgroup=13,4,4,4,4,4&amp;vop=1&amp;pid=eb59c3aab&amp;color=0,0,0&amp;vtp=1&amp;bbb=1"/>
              <p:cNvGraphicFramePr>
                <a:graphicFrameLocks noGrp="1"/>
              </p:cNvGraphicFramePr>
              <p:nvPr/>
            </p:nvGraphicFramePr>
            <p:xfrm>
              <a:off x="722376" y="1513528"/>
              <a:ext cx="10680192" cy="852678"/>
            </p:xfrm>
            <a:graphic>
              <a:graphicData uri="http://schemas.openxmlformats.org/drawingml/2006/table">
                <a:tbl>
                  <a:tblPr/>
                  <a:tblGrid>
                    <a:gridCol w="3730752"/>
                    <a:gridCol w="1389888"/>
                    <a:gridCol w="1389888"/>
                    <a:gridCol w="1389888"/>
                    <a:gridCol w="1389888"/>
                    <a:gridCol w="1389888"/>
                  </a:tblGrid>
                  <a:tr h="426339">
                    <a:tc>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加工零件个数</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加工时间</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5" name="QC_5_BD.1_2#d4622e7c3?colgroup=13,4,4,4,4,4&amp;vop=1&amp;pid=eb59c3aab&amp;color=0,0,0&amp;vtp=1&amp;bbb=1"/>
              <p:cNvGraphicFramePr>
                <a:graphicFrameLocks noGrp="1"/>
              </p:cNvGraphicFramePr>
              <p:nvPr/>
            </p:nvGraphicFramePr>
            <p:xfrm>
              <a:off x="722376" y="1513528"/>
              <a:ext cx="10680192" cy="852678"/>
            </p:xfrm>
            <a:graphic>
              <a:graphicData uri="http://schemas.openxmlformats.org/drawingml/2006/table">
                <a:tbl>
                  <a:tblPr/>
                  <a:tblGrid>
                    <a:gridCol w="3730752"/>
                    <a:gridCol w="1389888"/>
                    <a:gridCol w="1389888"/>
                    <a:gridCol w="1389888"/>
                    <a:gridCol w="1389888"/>
                    <a:gridCol w="1389888"/>
                  </a:tblGrid>
                  <a:tr h="4260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mc:AlternateContent xmlns:mc="http://schemas.openxmlformats.org/markup-compatibility/2006">
        <mc:Choice xmlns:a14="http://schemas.microsoft.com/office/drawing/2010/main" Requires="a14">
          <p:sp>
            <p:nvSpPr>
              <p:cNvPr id="4" name="QC_5_BD.1_3#d4622e7c3?vop=1&amp;pid=eb59c3aab&amp;color=0,0,0&amp;vtp=1&amp;bbb=1&amp;hb=1"/>
              <p:cNvSpPr/>
              <p:nvPr/>
            </p:nvSpPr>
            <p:spPr>
              <a:xfrm>
                <a:off x="722376" y="2504128"/>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经检验，这组样本数据的两个变量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具有线性相关关系，那么对于加工零件个数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与加工时间</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这两个变量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下列判断中正确的是(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C_5_BD.1_3#d4622e7c3?vop=1&amp;pid=eb59c3aab&amp;color=0,0,0&amp;vtp=1&amp;bbb=1&amp;hb=1"/>
              <p:cNvSpPr>
                <a:spLocks noRot="1" noChangeAspect="1" noMove="1" noResize="1" noEditPoints="1" noAdjustHandles="1" noChangeArrowheads="1" noChangeShapeType="1" noTextEdit="1"/>
              </p:cNvSpPr>
              <p:nvPr/>
            </p:nvSpPr>
            <p:spPr>
              <a:xfrm>
                <a:off x="722376" y="2504128"/>
                <a:ext cx="10753344" cy="843153"/>
              </a:xfrm>
              <a:prstGeom prst="rect">
                <a:avLst/>
              </a:prstGeom>
              <a:blipFill rotWithShape="1">
                <a:blip r:embed="rId2"/>
                <a:stretch>
                  <a:fillRect l="-4" t="-38" b="-5399"/>
                </a:stretch>
              </a:blipFill>
            </p:spPr>
            <p:txBody>
              <a:bodyPr/>
              <a:lstStyle/>
              <a:p>
                <a:r>
                  <a:rPr lang="zh-CN" altLang="en-US">
                    <a:noFill/>
                  </a:rPr>
                  <a:t> </a:t>
                </a:r>
              </a:p>
            </p:txBody>
          </p:sp>
        </mc:Fallback>
      </mc:AlternateContent>
      <p:sp>
        <p:nvSpPr>
          <p:cNvPr id="3" name="QC_5_AN.2_1#d4622e7c3.bracket?vop=1&amp;pid=eb59c3aab&amp;color=0,0,0&amp;vpa=1&amp;vtp=1"/>
          <p:cNvSpPr/>
          <p:nvPr/>
        </p:nvSpPr>
        <p:spPr>
          <a:xfrm>
            <a:off x="4719701" y="2942278"/>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6" name="QC_5_BD.1_4#d4622e7c3.choices?vop=1&amp;pid=eb59c3aab&amp;color=0,0,0&amp;vtp=1&amp;bbb=1"/>
              <p:cNvSpPr/>
              <p:nvPr/>
            </p:nvSpPr>
            <p:spPr>
              <a:xfrm>
                <a:off x="722376" y="3348678"/>
                <a:ext cx="10753344" cy="847725"/>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A.负相关，其回归直线经过点</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.正相关，其回归直线经过点</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5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.负相关，其回归直线经过点</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.正相关，其回归直线经过点</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6" name="QC_5_BD.1_4#d4622e7c3.choices?vop=1&amp;pid=eb59c3aab&amp;color=0,0,0&amp;vtp=1&amp;bbb=1"/>
              <p:cNvSpPr>
                <a:spLocks noRot="1" noChangeAspect="1" noMove="1" noResize="1" noEditPoints="1" noAdjustHandles="1" noChangeArrowheads="1" noChangeShapeType="1" noTextEdit="1"/>
              </p:cNvSpPr>
              <p:nvPr/>
            </p:nvSpPr>
            <p:spPr>
              <a:xfrm>
                <a:off x="722376" y="3348678"/>
                <a:ext cx="10753344" cy="847725"/>
              </a:xfrm>
              <a:prstGeom prst="rect">
                <a:avLst/>
              </a:prstGeom>
              <a:blipFill rotWithShape="1">
                <a:blip r:embed="rId3"/>
                <a:stretch>
                  <a:fillRect l="-4" t="-38" b="-63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d4622e7c3?vop=1&amp;vop=1&amp;pid=eb59c3aab&amp;color=0,0,0&amp;vtp=1&amp;bt=1&amp;bbb=1&amp;hb=1"/>
              <p:cNvSpPr/>
              <p:nvPr/>
            </p:nvSpPr>
            <p:spPr>
              <a:xfrm>
                <a:off x="722376" y="972000"/>
                <a:ext cx="10753344" cy="1418590"/>
              </a:xfrm>
              <a:prstGeom prst="rect">
                <a:avLst/>
              </a:prstGeom>
              <a:noFill/>
            </p:spPr>
            <p:txBody>
              <a:bodyPr wrap="none" lIns="0" tIns="0" rIns="0" bIns="0" rtlCol="0" anchor="t"/>
              <a:lstStyle/>
              <a:p>
                <a:pPr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由题表中数据可得</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的增大而增大,故</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正相关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14:m>
                  <m:oMath xmlns:m="http://schemas.openxmlformats.org/officeDocument/2006/math">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69</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76</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,所以样本点的中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心为</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76</m:t>
                    </m:r>
                    <m:r>
                      <a:rPr lang="en-US" altLang="zh-CN" sz="22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,而回归直线过样本点的中心,因此其回归直线经过点</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76</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,故选D．</a:t>
                </a:r>
                <a:endParaRPr lang="en-US" altLang="zh-CN" sz="2200" dirty="0"/>
              </a:p>
            </p:txBody>
          </p:sp>
        </mc:Choice>
        <mc:Fallback>
          <p:sp>
            <p:nvSpPr>
              <p:cNvPr id="2" name="QC_5_AS.3_1#d4622e7c3?vop=1&amp;vop=1&amp;pid=eb59c3aab&amp;color=0,0,0&amp;vtp=1&amp;bt=1&amp;bbb=1&amp;hb=1"/>
              <p:cNvSpPr>
                <a:spLocks noRot="1" noChangeAspect="1" noMove="1" noResize="1" noEditPoints="1" noAdjustHandles="1" noChangeArrowheads="1" noChangeShapeType="1" noTextEdit="1"/>
              </p:cNvSpPr>
              <p:nvPr/>
            </p:nvSpPr>
            <p:spPr>
              <a:xfrm>
                <a:off x="722376" y="972000"/>
                <a:ext cx="10753344" cy="1418590"/>
              </a:xfrm>
              <a:prstGeom prst="rect">
                <a:avLst/>
              </a:prstGeom>
              <a:blipFill rotWithShape="1">
                <a:blip r:embed="rId1"/>
                <a:stretch>
                  <a:fillRect l="-4" t="-32" b="-38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4_1#7b968469a?vop=1&amp;pid=eb59c3aab&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［河南南阳六校2024高二联考］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某中学课外活动小组为了研究经济走势，根据该市连续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23年的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GDP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（国内生产总值）数据绘制出下面的散点图，该小组选择了如下2个模型来拟合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GDP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份代码</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的变化情况，模型一：</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；模型二：</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4_1#7b968469a?vop=1&amp;pid=eb59c3aab&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407" b="-2583"/>
                </a:stretch>
              </a:blipFill>
            </p:spPr>
            <p:txBody>
              <a:bodyPr/>
              <a:lstStyle/>
              <a:p>
                <a:r>
                  <a:rPr lang="zh-CN" altLang="en-US">
                    <a:noFill/>
                  </a:rPr>
                  <a:t> </a:t>
                </a:r>
              </a:p>
            </p:txBody>
          </p:sp>
        </mc:Fallback>
      </mc:AlternateContent>
      <p:sp>
        <p:nvSpPr>
          <p:cNvPr id="3" name="QC_5_AN.5_1#7b968469a.bracket?vop=1&amp;pid=eb59c3aab&amp;color=0,0,0&amp;vpa=2&amp;vtp=1"/>
          <p:cNvSpPr/>
          <p:nvPr/>
        </p:nvSpPr>
        <p:spPr>
          <a:xfrm>
            <a:off x="3195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4_2#7b968469a?htil=1&amp;vop=1&amp;pid=eb59c3aab&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202030" y="2866077"/>
            <a:ext cx="5239512" cy="252374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4_3#7b968469a.choices?htil=1&amp;vop=1&amp;pid=eb59c3aab&amp;color=0,0,0&amp;vtp=1&amp;bbb=1&amp;hb=1"/>
              <p:cNvSpPr/>
              <p:nvPr/>
            </p:nvSpPr>
            <p:spPr>
              <a:xfrm>
                <a:off x="722376" y="2739077"/>
                <a:ext cx="5376672" cy="2708402"/>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A.变量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负相关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.根据散点图的特征，模型一能更好地拟合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GDP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值随年份代码的变化情况</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有较强的线性相关性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.若选择模型二，</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的图象不一定经过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5_BD.4_3#7b968469a.choices?htil=1&amp;vop=1&amp;pid=eb59c3aab&amp;color=0,0,0&amp;vtp=1&amp;bbb=1&amp;hb=1"/>
              <p:cNvSpPr>
                <a:spLocks noRot="1" noChangeAspect="1" noMove="1" noResize="1" noEditPoints="1" noAdjustHandles="1" noChangeArrowheads="1" noChangeShapeType="1" noTextEdit="1"/>
              </p:cNvSpPr>
              <p:nvPr/>
            </p:nvSpPr>
            <p:spPr>
              <a:xfrm>
                <a:off x="722376" y="2739077"/>
                <a:ext cx="5376672" cy="2708402"/>
              </a:xfrm>
              <a:prstGeom prst="rect">
                <a:avLst/>
              </a:prstGeom>
              <a:blipFill rotWithShape="1">
                <a:blip r:embed="rId3"/>
                <a:stretch>
                  <a:fillRect l="-7" t="-12" r="-2128" b="-174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_1#7b968469a?vop=1&amp;vop=1&amp;pid=eb59c3aab&amp;color=0,0,0&amp;vtp=1&amp;bt=1&amp;bbb=1&amp;hb=1"/>
              <p:cNvSpPr/>
              <p:nvPr/>
            </p:nvSpPr>
            <p:spPr>
              <a:xfrm>
                <a:off x="722376" y="972000"/>
                <a:ext cx="10753344" cy="27358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对于A,由散点图易知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不是负相关关系,所以A错误;</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B，C,由散点图可知变量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的变化趋向于一条曲线,所以模型二能更好地拟合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GDP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值随年份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代码的变化情况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,所以B错误,C错误;</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D,若选择模型二</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,令</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的图象一定过点</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ba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的图象不一定过点</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ba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ba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,故D正确.</a:t>
                </a:r>
                <a:endParaRPr lang="en-US" altLang="zh-CN" sz="22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200" dirty="0"/>
              </a:p>
            </p:txBody>
          </p:sp>
        </mc:Choice>
        <mc:Fallback>
          <p:sp>
            <p:nvSpPr>
              <p:cNvPr id="2" name="QC_5_AS.6_1#7b968469a?vop=1&amp;vop=1&amp;pid=eb59c3aab&amp;color=0,0,0&amp;vtp=1&amp;bt=1&amp;bbb=1&amp;hb=1"/>
              <p:cNvSpPr>
                <a:spLocks noRot="1" noChangeAspect="1" noMove="1" noResize="1" noEditPoints="1" noAdjustHandles="1" noChangeArrowheads="1" noChangeShapeType="1" noTextEdit="1"/>
              </p:cNvSpPr>
              <p:nvPr/>
            </p:nvSpPr>
            <p:spPr>
              <a:xfrm>
                <a:off x="722376" y="972000"/>
                <a:ext cx="10753344" cy="2735834"/>
              </a:xfrm>
              <a:prstGeom prst="rect">
                <a:avLst/>
              </a:prstGeom>
              <a:blipFill rotWithShape="1">
                <a:blip r:embed="rId1"/>
                <a:stretch>
                  <a:fillRect l="-4" t="-16" r="-797" b="-164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182b20851?vop=1&amp;pid=eb59c3aab&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［云南昆明三中2025高二期中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下列关于回归分析与独立性检验的说法正确的有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8_1#182b20851.bracket?vop=1&amp;pid=eb59c3aab&amp;color=0,0,0&amp;vpa=3&amp;vtp=1&amp;bbb=1"/>
          <p:cNvSpPr/>
          <p:nvPr/>
        </p:nvSpPr>
        <p:spPr>
          <a:xfrm>
            <a:off x="960501" y="1407415"/>
            <a:ext cx="5588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BD</a:t>
            </a:r>
            <a:endParaRPr lang="en-US" altLang="zh-CN" sz="2000" dirty="0"/>
          </a:p>
        </p:txBody>
      </p:sp>
      <mc:AlternateContent xmlns:mc="http://schemas.openxmlformats.org/markup-compatibility/2006">
        <mc:Choice xmlns:a14="http://schemas.microsoft.com/office/drawing/2010/main" Requires="a14">
          <p:sp>
            <p:nvSpPr>
              <p:cNvPr id="4" name="QC_5_BD.7_2#182b20851.choices?vop=1&amp;pid=eb59c3aab&amp;color=0,0,0&amp;vtp=1&amp;bbb=1&amp;hb=1"/>
              <p:cNvSpPr/>
              <p:nvPr/>
            </p:nvSpPr>
            <p:spPr>
              <a:xfrm>
                <a:off x="722376" y="1874647"/>
                <a:ext cx="10753344" cy="1795336"/>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A.回归直线就是散点图中经过样本数据点最多的那条直线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.相关变量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的回归直线方程为</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，若样本点中心为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.由简单随机抽样得到的成对样本数据的相关系数一定能确切地反映变量之间的相关关系</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.在独立性检验中，随机变量</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𝜒</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的观测值越小，“认为两个变量有关”这种判断犯错误的概率越大</a:t>
                </a:r>
                <a:endParaRPr lang="en-US" altLang="zh-CN" sz="2000" dirty="0"/>
              </a:p>
            </p:txBody>
          </p:sp>
        </mc:Choice>
        <mc:Fallback>
          <p:sp>
            <p:nvSpPr>
              <p:cNvPr id="4" name="QC_5_BD.7_2#182b20851.choices?vop=1&amp;pid=eb59c3aab&amp;color=0,0,0&amp;vtp=1&amp;bbb=1&amp;hb=1"/>
              <p:cNvSpPr>
                <a:spLocks noRot="1" noChangeAspect="1" noMove="1" noResize="1" noEditPoints="1" noAdjustHandles="1" noChangeArrowheads="1" noChangeShapeType="1" noTextEdit="1"/>
              </p:cNvSpPr>
              <p:nvPr/>
            </p:nvSpPr>
            <p:spPr>
              <a:xfrm>
                <a:off x="722376" y="1874647"/>
                <a:ext cx="10753344" cy="1795336"/>
              </a:xfrm>
              <a:prstGeom prst="rect">
                <a:avLst/>
              </a:prstGeom>
              <a:blipFill rotWithShape="1">
                <a:blip r:embed="rId1"/>
                <a:stretch>
                  <a:fillRect l="-4" t="-7" r="-2203" b="-256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9_1#182b20851?vop=1&amp;vop=1&amp;pid=eb59c3aab&amp;color=0,0,0&amp;vtp=1&amp;bt=1&amp;bbb=1&amp;hb=1"/>
              <p:cNvSpPr/>
              <p:nvPr/>
            </p:nvSpPr>
            <p:spPr>
              <a:xfrm>
                <a:off x="722376" y="972000"/>
                <a:ext cx="10753344" cy="36502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回归直线是通过最小二乘法拟合数据得到的直线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,它的目的是使样本数据点到该直线的距离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的平方和最小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,而不是经过样本数据点最多,所以A选项错误.</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对于回归直线方程</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,因为样本点中心</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一定在回归直线上,所以将</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acc>
                      <m:acc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acc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acc>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入回归直线方程可得</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，所以B选项正确.</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由简单随机抽样得到的成对样本数据的相关系数只是对变量之间相关关系的一个估计,它受到样本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随机性的影响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,不一定能确切地反映变量之间的相关关系，所以C选项错误.</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在独立性检验中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,随机变量</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𝜒</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的观测值越小,说明两个变量之间越可能没有关系,那么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“认为两个变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”这种判断犯错误的概率就越大，所以D选项正确.故选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C_5_AS.9_1#182b20851?vop=1&amp;vop=1&amp;pid=eb59c3aab&amp;color=0,0,0&amp;vtp=1&amp;bt=1&amp;bbb=1&amp;hb=1"/>
              <p:cNvSpPr>
                <a:spLocks noRot="1" noChangeAspect="1" noMove="1" noResize="1" noEditPoints="1" noAdjustHandles="1" noChangeArrowheads="1" noChangeShapeType="1" noTextEdit="1"/>
              </p:cNvSpPr>
              <p:nvPr/>
            </p:nvSpPr>
            <p:spPr>
              <a:xfrm>
                <a:off x="722376" y="972000"/>
                <a:ext cx="10753344" cy="3650234"/>
              </a:xfrm>
              <a:prstGeom prst="rect">
                <a:avLst/>
              </a:prstGeom>
              <a:blipFill rotWithShape="1">
                <a:blip r:embed="rId1"/>
                <a:stretch>
                  <a:fillRect l="-4" t="-12" r="-968" b="-123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5221</Words>
  <Application>WPS 演示</Application>
  <PresentationFormat>宽屏</PresentationFormat>
  <Paragraphs>376</Paragraphs>
  <Slides>20</Slides>
  <Notes>20</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20</vt:i4>
      </vt:variant>
    </vt:vector>
  </HeadingPairs>
  <TitlesOfParts>
    <vt:vector size="38" baseType="lpstr">
      <vt:lpstr>Arial</vt:lpstr>
      <vt:lpstr>宋体</vt:lpstr>
      <vt:lpstr>Wingdings</vt:lpstr>
      <vt:lpstr>微软雅黑</vt:lpstr>
      <vt:lpstr>微软雅黑</vt:lpstr>
      <vt:lpstr>等线 (正文)</vt:lpstr>
      <vt:lpstr>等线</vt:lpstr>
      <vt:lpstr>等线 (正文)</vt:lpstr>
      <vt:lpstr>等线 (正文)</vt:lpstr>
      <vt:lpstr>黑体</vt:lpstr>
      <vt:lpstr>黑体</vt:lpstr>
      <vt:lpstr>宋体</vt:lpstr>
      <vt:lpstr>Cambria Math</vt:lpstr>
      <vt:lpstr>仿宋</vt:lpstr>
      <vt:lpstr>仿宋</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正则</cp:lastModifiedBy>
  <cp:revision>4</cp:revision>
  <dcterms:created xsi:type="dcterms:W3CDTF">2025-08-01T10:38:00Z</dcterms:created>
  <dcterms:modified xsi:type="dcterms:W3CDTF">2025-08-05T02:53:08Z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066E451878864D9290325236AA186FD1_12</vt:lpwstr>
  </property>
  <property fmtid="{D5CDD505-2E9C-101B-9397-08002B2CF9AE}" pid="3" name="KSOProductBuildVer">
    <vt:lpwstr>2052-12.1.0.21915</vt:lpwstr>
  </property>
</Properties>
</file>