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783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0_1#ac17ea26c?vop=1&amp;vop=1&amp;pid=d34a1784c&amp;color=0,0,0&amp;vtp=1&amp;bt=1&amp;bbb=1&amp;hb=1"/>
              <p:cNvSpPr/>
              <p:nvPr/>
            </p:nvSpPr>
            <p:spPr>
              <a:xfrm>
                <a:off x="722376" y="969264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多种解法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在第一次抽到的卡片所标数字为奇数的条件下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,卡片只剩下2张奇数卡片和3张偶数卡片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,所以第二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次抽到奇数卡片的概率为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0_1#ac17ea26c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97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1_1#ac17ea26c?vop=1&amp;vop=1&amp;pid=d34a1784c&amp;color=0,0,0&amp;vtp=1&amp;bt=1&amp;bbb=1&amp;hb=1"/>
              <p:cNvSpPr/>
              <p:nvPr/>
            </p:nvSpPr>
            <p:spPr>
              <a:xfrm>
                <a:off x="722376" y="969264"/>
                <a:ext cx="10753344" cy="193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名师点拨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解决条件概率问题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,若样本点总数较少,可以采用缩小样本空间的方法求概率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.当样本点满足有限性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和等可能性时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,可借助古典概型概率公式,先求事件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包含的样本点数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,再在事件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包含的样本点数,即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1_1#ac17ea26c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930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449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2_1#7afb966c8?vop=1&amp;pid=d34a1784c&amp;color=0,0,0&amp;vtp=1&amp;bt=1&amp;bbb=1&amp;hb=1"/>
              <p:cNvSpPr/>
              <p:nvPr/>
            </p:nvSpPr>
            <p:spPr>
              <a:xfrm>
                <a:off x="722376" y="969265"/>
                <a:ext cx="10753344" cy="123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4.小明爬楼梯每一步走1级台阶或2级台阶是随机的，且走1级台阶的概率为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2级台阶的概率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.小明从楼梯底部开始往上爬，在小明爬到第4级台阶的条件下，他走了3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步的概率是(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2_1#7afb966c8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231583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-41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3_1#7afb966c8.bracket?vop=1&amp;pid=d34a1784c&amp;color=0,0,0&amp;vpa=4&amp;vtp=1"/>
          <p:cNvSpPr/>
          <p:nvPr/>
        </p:nvSpPr>
        <p:spPr>
          <a:xfrm>
            <a:off x="10534714" y="1850454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2_2#7afb966c8.choices?vop=1&amp;pid=d34a1784c&amp;color=0,0,0&amp;vtp=1&amp;bbb=1"/>
              <p:cNvSpPr/>
              <p:nvPr/>
            </p:nvSpPr>
            <p:spPr>
              <a:xfrm>
                <a:off x="722376" y="2203006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10180" algn="l"/>
                    <a:tab pos="5483860" algn="l"/>
                    <a:tab pos="82702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2_2#7afb966c8.choices?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03006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-9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4_1#7afb966c8?vop=1&amp;vop=1&amp;pid=d34a1784c&amp;color=0,0,0&amp;vtp=1&amp;bt=1&amp;bbb=1"/>
              <p:cNvSpPr/>
              <p:nvPr/>
            </p:nvSpPr>
            <p:spPr>
              <a:xfrm>
                <a:off x="722376" y="972000"/>
                <a:ext cx="10753344" cy="359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“小明爬到第4级台阶”,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“小明走了3步”.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包含三种情况：①小明走了4步到第4级台阶,其概率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小明走了3步到第4级台阶,其概率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小明走了2步到第4级台阶,其概率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6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27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205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256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4_1#7afb966c8?vop=1&amp;vop=1&amp;pid=d34a178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9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12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5_1#cb86798af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［江西九江2025高二期末］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现有编号依次为1，2，3的三个盒子，其中1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号盒子装有1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个红球和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3个白球，2号盒子装有2个红球和2个白球，3号盒子装有4个红球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，这些球除颜色外完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.某人先从三个盒子中任取一盒，再从中任意摸出一球，记事件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表示“取得红球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”，事件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表示“取得白球”，事件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表示“球取自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号盒子”，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5_1#cb86798af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00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6_1#cb86798af.bracket?vop=1&amp;pid=d34a1784c&amp;color=0,0,0&amp;vpa=5&amp;vtp=1&amp;bbb=1"/>
          <p:cNvSpPr/>
          <p:nvPr/>
        </p:nvSpPr>
        <p:spPr>
          <a:xfrm>
            <a:off x="8416354" y="23245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5_2#cb86798af.choices?vop=1&amp;pid=d34a1784c&amp;color=0,0,0&amp;vtp=1&amp;bbb=1"/>
              <p:cNvSpPr/>
              <p:nvPr/>
            </p:nvSpPr>
            <p:spPr>
              <a:xfrm>
                <a:off x="722376" y="2739077"/>
                <a:ext cx="10753344" cy="5946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557780" algn="l"/>
                    <a:tab pos="5204460" algn="l"/>
                    <a:tab pos="80670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5_2#cb86798af.choices?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594678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cb86798af?vop=1&amp;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341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由题意可得,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：由全概率公式可得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,故C正确;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D，由题知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cb86798af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16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8_1#1be11408c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［内蒙古通辽2025高二期末］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高二年级早读时间是7时10分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，甲同学每天早上上学有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：步行、骑自行车或乘出租车，概率分别为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，且他步行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、骑自行车或乘出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租车时迟到的概率分别为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那么以下正确的是(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8_1#1be11408c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36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1be11408c.bracket?vop=1&amp;pid=d34a1784c&amp;color=0,0,0&amp;vpa=6&amp;vtp=1&amp;bbb=1"/>
          <p:cNvSpPr/>
          <p:nvPr/>
        </p:nvSpPr>
        <p:spPr>
          <a:xfrm>
            <a:off x="6967601" y="2014732"/>
            <a:ext cx="5762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8_2#1be11408c.choices?vop=1&amp;pid=d34a1784c&amp;color=0,0,0&amp;vtp=1&amp;bbb=1"/>
              <p:cNvSpPr/>
              <p:nvPr/>
            </p:nvSpPr>
            <p:spPr>
              <a:xfrm>
                <a:off x="722376" y="236728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A.甲同学今天早上步行上学与骑自行车上学是互斥事件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.甲同学今天早上步行上学与骑自行车上学相互独立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.甲同学迟到的概率是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.若已经知道他今早迟到了，则他今早是步行上学的概率为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8_2#1be11408c.choices?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7284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1be11408c?vop=1&amp;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4107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A选项,由互斥事件的定义知,A正确；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选项,设甲同学今天早上步行上学为事件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,骑自行车上学为事件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)≠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,由事件相互独立的定义知,B错误;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“甲同学迟到”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“步行”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“骑自行车”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“乘出租车”,则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由全概率公式得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,C错误;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选项,由题意可知所求概率为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,由贝叶斯公式得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0_1#1be11408c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07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541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1_1#2063b3349?vop=1&amp;pid=d34a1784c&amp;color=0,0,0&amp;vtp=1&amp;bt=1&amp;bbb=1&amp;hb=1"/>
              <p:cNvSpPr/>
              <p:nvPr/>
            </p:nvSpPr>
            <p:spPr>
              <a:xfrm>
                <a:off x="722376" y="969264"/>
                <a:ext cx="10753344" cy="1231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［河南信阳高级中学2024高二月考］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是一个随机试验中的两个事件，若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1_1#2063b3349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231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2_1#2063b3349.blank?vop=1&amp;pid=d34a1784c&amp;color=0,0,0&amp;vpa=7&amp;vtp=1"/>
          <p:cNvSpPr/>
          <p:nvPr/>
        </p:nvSpPr>
        <p:spPr>
          <a:xfrm>
            <a:off x="3916553" y="1730502"/>
            <a:ext cx="34131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3_1#2063b3349?vop=1&amp;vop=1&amp;pid=d34a1784c&amp;color=0,0,0&amp;vtp=1&amp;bbb=1"/>
              <p:cNvSpPr/>
              <p:nvPr/>
            </p:nvSpPr>
            <p:spPr>
              <a:xfrm>
                <a:off x="722376" y="21971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,同理,由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3_1#2063b3349?vop=1&amp;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97100"/>
                <a:ext cx="10753344" cy="32131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4_1#c5b8650d1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［辽宁鞍山一中2024高二月考］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根据小唐学校味园食堂午餐情况监测数据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，小唐同学周一去味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园的概率为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，周二去味园的概率为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，且小唐周一不去味园的条件下周二去味园的概率是周一去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味园的条件下周二去味园的概率的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2倍，则小唐同学周一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、周二都去味园的概率为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4_1#c5b8650d1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92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5_1#c5b8650d1.blank?vop=1&amp;pid=d34a1784c&amp;color=0,0,0&amp;vpa=8&amp;vtp=1&amp;bbb=1&amp;rh=34.67"/>
              <p:cNvSpPr/>
              <p:nvPr/>
            </p:nvSpPr>
            <p:spPr>
              <a:xfrm>
                <a:off x="9785414" y="1803024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5_1#c5b8650d1.blank?vop=1&amp;pid=d34a1784c&amp;color=0,0,0&amp;vpa=8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5414" y="1803024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l="-18" t="-59" r="18" b="-8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6_1#c5b8650d1?vop=1&amp;vop=1&amp;pid=d34a1784c&amp;color=0,0,0&amp;vtp=1&amp;bbb=1&amp;hb=1"/>
              <p:cNvSpPr/>
              <p:nvPr/>
            </p:nvSpPr>
            <p:spPr>
              <a:xfrm>
                <a:off x="722376" y="2305563"/>
                <a:ext cx="10753344" cy="30260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设“小唐同学周一去味园”为事件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,“小唐同学周二去味园”为事件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小唐同学周一、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周二都去味园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由全概率公式可知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6_1#c5b8650d1?vop=1&amp;vop=1&amp;pid=d34a178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5563"/>
                <a:ext cx="10753344" cy="3026093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r="-1382" b="-1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7911da7b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</a:t>
            </a:r>
            <a:endParaRPr lang="en-US" altLang="zh-CN" sz="7200" dirty="0"/>
          </a:p>
        </p:txBody>
      </p:sp>
      <p:sp>
        <p:nvSpPr>
          <p:cNvPr id="3" name="C_2#07911da7b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4.1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条件概率与事件的独立性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953175786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［湖南衡阳一中2025高二月考］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某校团委开展知识竞赛活动.现有两组题目放在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两个箱子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箱中有6道选择题和3道论述题，B箱中有3道选择题和2道论述题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.参赛选手先在任一箱子中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随机选取一题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，作答完后再在此箱子中选取第二题作答，答题结束后将这两个题目放回原箱子.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7_1#953175786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47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28_1#69c48c282?vop=1&amp;pid=953175786&amp;color=0,0,0&amp;vtp=1&amp;bbb=1"/>
              <p:cNvSpPr/>
              <p:nvPr/>
            </p:nvSpPr>
            <p:spPr>
              <a:xfrm>
                <a:off x="722376" y="23380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（1）若同学甲从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箱中抽取了两题，求第二题抽到论述题的概率；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28_1#69c48c282?vop=1&amp;pid=9531757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80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9_1#69c48c282?vop=1&amp;vop=1&amp;pid=953175786&amp;color=0,0,0&amp;vtp=1&amp;bbb=1&amp;hb=1"/>
              <p:cNvSpPr/>
              <p:nvPr/>
            </p:nvSpPr>
            <p:spPr>
              <a:xfrm>
                <a:off x="722376" y="2748603"/>
                <a:ext cx="10753344" cy="2476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表示“甲第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箱中抽到论述题”,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,第一题抽到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选择题的概率为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,此时剩下2道选择题和2道论述题,第二题抽到论述题的概率为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;第一题抽到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论述题的概率为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,此时剩下3道选择题和1道论述题,第二题抽到论述题的概率为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.由全概率公式得第二题抽到论述题的概率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29_1#69c48c282?vop=1&amp;vop=1&amp;pid=9531757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24765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r="-856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a276f28ac?vop=1&amp;pid=953175786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2）若同学甲从</a:t>
                </a:r>
                <a14:m>
                  <m:oMath xmlns:m="http://schemas.openxmlformats.org/officeDocument/2006/math"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箱中抽取了两题，已知第一题抽到论述题的条件下，求第二题抽到论述题的概率；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6_BD.30_1#a276f28ac?vop=1&amp;pid=95317578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r="-2451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a276f28ac?vop=1&amp;vop=1&amp;pid=953175786&amp;color=0,0,0&amp;vtp=1&amp;bbb=1"/>
              <p:cNvSpPr/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【解】由（1）知,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，即第一题抽到论述题的条件下,第二题抽到论述题的概率为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a276f28ac?vop=1&amp;vop=1&amp;pid=9531757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2_1#2c085305e?vop=1&amp;pid=953175786&amp;color=0,0,0&amp;vtp=1&amp;bbb=1&amp;hb=1"/>
              <p:cNvSpPr/>
              <p:nvPr/>
            </p:nvSpPr>
            <p:spPr>
              <a:xfrm>
                <a:off x="722376" y="198819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（3）若同学乙从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箱中抽取了两题，答题结束后误将题目放回了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箱，接着同学丙从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箱中抽取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题目作答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，求丙取出的第一道题是选择题的概率.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32_1#2c085305e?vop=1&amp;pid=9531757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8190"/>
                <a:ext cx="10753344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1" b="-5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3_1#2c085305e?vop=1&amp;vop=1&amp;pid=953175786&amp;color=0,0,0&amp;vtp=1&amp;bbb=1&amp;hb=1"/>
              <p:cNvSpPr/>
              <p:nvPr/>
            </p:nvSpPr>
            <p:spPr>
              <a:xfrm>
                <a:off x="722376" y="2854965"/>
                <a:ext cx="10753344" cy="2765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为“丙从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箱中取出的第一道题是选择题”,事件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为“乙从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箱中取出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2道选择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为“乙从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箱中取出1道选择题和1道论述题”,事件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为“乙从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箱中取出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2道论述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两两互斥且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,所以丙取出的第一道题是选择题的概率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33_1#2c085305e?vop=1&amp;vop=1&amp;pid=9531757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4965"/>
                <a:ext cx="10753344" cy="2765235"/>
              </a:xfrm>
              <a:prstGeom prst="rect">
                <a:avLst/>
              </a:prstGeom>
              <a:blipFill rotWithShape="1">
                <a:blip r:embed="rId4"/>
                <a:stretch>
                  <a:fillRect l="-4" b="-1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9fe0869de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［河北沧州2025高二月考］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八名运动员参加乒乓球赛事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事采用预赛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、半决赛和决赛三轮淘汰制决定最后的冠军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，八名运动员在比赛开始前抽签随机决定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各自的位置编号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这七名运动员互相对决时彼此间的获胜概率均为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与其他运动员对决时获胜的概率为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，每场对决没有平局，且结果相互独立.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4_1#9fe0869de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37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4_2#9fe0869de?vop=1&amp;pid=d34a1784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3944" y="2965392"/>
            <a:ext cx="3941064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68a173dd7?vop=1&amp;pid=9fe0869de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（1）求这八名运动员各自获得冠军的概率；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68a173dd7?vop=1&amp;vop=1&amp;pid=9fe0869de&amp;color=0,0,0&amp;vtp=1&amp;bbb=1"/>
              <p:cNvSpPr/>
              <p:nvPr/>
            </p:nvSpPr>
            <p:spPr>
              <a:xfrm>
                <a:off x="722376" y="1386528"/>
                <a:ext cx="10753344" cy="1435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夺冠即为三轮比赛都获胜,所以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夺冠的概率为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𝑭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𝑮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七名运动员水平相同,且八名运动员各自夺冠的概率之和为1，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𝑭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𝑮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𝑯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七名运动员各自夺冠的概率均为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6_1#68a173dd7?vop=1&amp;vop=1&amp;pid=9fe0869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435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7_1#c6cde173b?vop=1&amp;pid=9fe0869de&amp;color=0,0,0&amp;vtp=1&amp;bbb=1"/>
              <p:cNvSpPr/>
              <p:nvPr/>
            </p:nvSpPr>
            <p:spPr>
              <a:xfrm>
                <a:off x="722376" y="282397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对决过且最后获得冠军的概率；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37_1#c6cde173b?vop=1&amp;pid=9fe0869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3977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-11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8_1#c6cde173b?vop=1&amp;vop=1&amp;pid=9fe0869de&amp;color=0,0,0&amp;vtp=1&amp;bt=1&amp;bbb=1&amp;hb=1"/>
              <p:cNvSpPr/>
              <p:nvPr/>
            </p:nvSpPr>
            <p:spPr>
              <a:xfrm>
                <a:off x="722376" y="972000"/>
                <a:ext cx="10753344" cy="284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获得冠军”,事件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在第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轮对决”, 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两两互斥且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不妨设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在①号位,则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在第1,2,3轮能与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对决时其位置编号分别为②,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③④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⑤⑥⑦⑧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𝟕𝟓𝟔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38_1#c6cde173b?vop=1&amp;vop=1&amp;pid=9fe0869d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44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9_1#c9aa56b0b?vop=1&amp;pid=9fe0869d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对决过且最后获得冠军的概率.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9_1#c9aa56b0b?vop=1&amp;pid=9fe0869d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0_1#c9aa56b0b?vop=1&amp;vop=1&amp;pid=9fe0869de&amp;color=0,0,0&amp;vtp=1&amp;bbb=1&amp;hb=1"/>
              <p:cNvSpPr/>
              <p:nvPr/>
            </p:nvSpPr>
            <p:spPr>
              <a:xfrm>
                <a:off x="722376" y="1386528"/>
                <a:ext cx="10753344" cy="2882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对决过”.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（1）知，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对决过且最后获得冠军的概率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𝟕𝟓𝟔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𝟕𝟓𝟔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𝟐𝟓𝟐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𝑭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𝑮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𝑯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六名运动员与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对决过的概率相同,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夺冠时共与三名运动员对决过.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.所以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𝟕𝟓𝟔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𝟐𝟓𝟐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𝟓𝟑𝟔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0_1#c9aa56b0b?vop=1&amp;vop=1&amp;pid=9fe0869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2882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1_1#8521fc29b?vop=1&amp;pid=78d10604c&amp;color=0,0,0&amp;vtp=1&amp;bt=1&amp;bbb=1&amp;hb=1"/>
              <p:cNvSpPr/>
              <p:nvPr/>
            </p:nvSpPr>
            <p:spPr>
              <a:xfrm>
                <a:off x="722376" y="969265"/>
                <a:ext cx="10753344" cy="10575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［2024上海高三数学竞赛］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现有甲、乙两人进行羽毛球比赛，已知每局比赛甲胜的概率为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，规定谁先胜3局谁赢得胜利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，则甲赢得胜利的概率为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用最简分数表示答案）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1_1#8521fc29b?vop=1&amp;pid=78d1060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057529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470" b="-4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2_1#8521fc29b.blank?vop=1&amp;pid=78d10604c&amp;color=0,0,0&amp;vpa=9&amp;vtp=1&amp;bbb=1&amp;rh=34.67504"/>
              <p:cNvSpPr/>
              <p:nvPr/>
            </p:nvSpPr>
            <p:spPr>
              <a:xfrm>
                <a:off x="8369364" y="1466913"/>
                <a:ext cx="352425" cy="4403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2_1#8521fc29b.blank?vop=1&amp;pid=78d10604c&amp;color=0,0,0&amp;vpa=9&amp;vtp=1&amp;bbb=1&amp;rh=34.6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9364" y="1466913"/>
                <a:ext cx="352425" cy="440373"/>
              </a:xfrm>
              <a:prstGeom prst="rect">
                <a:avLst/>
              </a:prstGeom>
              <a:blipFill rotWithShape="1">
                <a:blip r:embed="rId2"/>
                <a:stretch>
                  <a:fillRect l="-18" t="-14" r="18" b="-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3_1#8521fc29b?vop=1&amp;vop=1&amp;pid=78d10604c&amp;color=0,0,0&amp;vtp=1&amp;bbb=1"/>
              <p:cNvSpPr/>
              <p:nvPr/>
            </p:nvSpPr>
            <p:spPr>
              <a:xfrm>
                <a:off x="722376" y="2037080"/>
                <a:ext cx="10753344" cy="20228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比赛3局甲赢得胜利的概率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4局甲赢得胜利的概率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5局甲赢得胜利的概率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所以甲赢得胜利的概率为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43_1#8521fc29b?vop=1&amp;vop=1&amp;pid=78d1060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37080"/>
                <a:ext cx="10753344" cy="2022856"/>
              </a:xfrm>
              <a:prstGeom prst="rect">
                <a:avLst/>
              </a:prstGeom>
              <a:blipFill rotWithShape="1">
                <a:blip r:embed="rId3"/>
                <a:stretch>
                  <a:fillRect l="-4" b="-2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d34a1784c.fixed?pid=9f1b4b140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</a:t>
            </a:r>
            <a:endParaRPr lang="en-US" altLang="zh-CN" sz="7200" dirty="0"/>
          </a:p>
        </p:txBody>
      </p:sp>
      <p:sp>
        <p:nvSpPr>
          <p:cNvPr id="3" name="C_4#d34a1784c.fixed?pid=9f1b4b140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第4.1节综合训练</a:t>
            </a:r>
            <a:endParaRPr lang="en-US" altLang="zh-CN" sz="4400" dirty="0"/>
          </a:p>
        </p:txBody>
      </p:sp>
      <p:pic>
        <p:nvPicPr>
          <p:cNvPr id="4" name="C_4#d34a1784c.fixed?pid=9f1b4b14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d34a1784c.fixed?pid=9f1b4b14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8b084f80c?vop=1&amp;pid=d34a1784c&amp;color=0,0,0&amp;vtp=1&amp;bt=1&amp;bbb=1"/>
              <p:cNvSpPr/>
              <p:nvPr/>
            </p:nvSpPr>
            <p:spPr>
              <a:xfrm>
                <a:off x="722376" y="969264"/>
                <a:ext cx="10753344" cy="44602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8b084f80c?vop=1&amp;pid=d34a178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46024"/>
              </a:xfrm>
              <a:prstGeom prst="rect">
                <a:avLst/>
              </a:prstGeom>
              <a:blipFill rotWithShape="1">
                <a:blip r:embed="rId1"/>
                <a:stretch>
                  <a:fillRect l="-4" t="-57" b="-138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8b084f80c.bracket?vop=1&amp;pid=d34a1784c&amp;color=0,0,0&amp;vpa=1&amp;vtp=1"/>
          <p:cNvSpPr/>
          <p:nvPr/>
        </p:nvSpPr>
        <p:spPr>
          <a:xfrm>
            <a:off x="9840405" y="966914"/>
            <a:ext cx="355600" cy="4466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8b084f80c.choices?vop=1&amp;pid=d34a1784c&amp;color=0,0,0&amp;vtp=1&amp;bbb=1"/>
          <p:cNvSpPr/>
          <p:nvPr/>
        </p:nvSpPr>
        <p:spPr>
          <a:xfrm>
            <a:off x="722376" y="142005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.0.24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C.0.08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.0.16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8b084f80c?vop=1&amp;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957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8b084f80c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57199"/>
              </a:xfrm>
              <a:prstGeom prst="rect">
                <a:avLst/>
              </a:prstGeom>
              <a:blipFill rotWithShape="1">
                <a:blip r:embed="rId1"/>
                <a:stretch>
                  <a:fillRect l="-4" t="-47" b="-6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1710aa012?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［四川绵阳三台中学2025高二月考］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甲中学的女排和乙中学的女排两队进行比赛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，在一局比赛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中甲中学女排获胜的概率是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，没有平局.若采用三局两胜制，即先胜两局者获胜且比赛结束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甲中学的女排获胜的概率等于(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1710aa012?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1710aa012.bracket?vop=1&amp;pid=d34a1784c&amp;color=0,0,0&amp;vpa=2&amp;vtp=1"/>
          <p:cNvSpPr/>
          <p:nvPr/>
        </p:nvSpPr>
        <p:spPr>
          <a:xfrm>
            <a:off x="4211701" y="18927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1710aa012.choices?vop=1&amp;pid=d34a1784c&amp;color=0,0,0&amp;vtp=1&amp;bbb=1"/>
              <p:cNvSpPr/>
              <p:nvPr/>
            </p:nvSpPr>
            <p:spPr>
              <a:xfrm>
                <a:off x="722376" y="2305563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1710aa012.choices?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5563"/>
                <a:ext cx="10753344" cy="595122"/>
              </a:xfrm>
              <a:prstGeom prst="rect">
                <a:avLst/>
              </a:prstGeom>
              <a:blipFill rotWithShape="1">
                <a:blip r:embed="rId2"/>
                <a:stretch>
                  <a:fillRect l="-4" t="-86" b="-8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1710aa012?vop=1&amp;vop=1&amp;pid=d34a1784c&amp;color=0,0,0&amp;vtp=1&amp;bt=1&amp;bbb=1&amp;hb=1"/>
              <p:cNvSpPr/>
              <p:nvPr/>
            </p:nvSpPr>
            <p:spPr>
              <a:xfrm>
                <a:off x="722376" y="969264"/>
                <a:ext cx="10753344" cy="101631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甲中学的女排要获胜,必须赢得其中两局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,故甲中学的女排获胜的概率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1710aa012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016318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ac17ea26c?vop=1&amp;pid=d34a178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［山西大同2025高二月考］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从标有1，2，3，4，5，6的六张卡片中不放回地抽取两次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抽取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1张，则在第一次抽到的卡片所标数字为奇数的条件下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，第二次抽到的卡片所标数字仍为奇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数的概率为(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ac17ea26c.bracket?vop=1&amp;pid=d34a1784c&amp;color=0,0,0&amp;vpa=3&amp;vtp=1"/>
          <p:cNvSpPr/>
          <p:nvPr/>
        </p:nvSpPr>
        <p:spPr>
          <a:xfrm>
            <a:off x="219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ac17ea26c.choices?vop=1&amp;pid=d34a1784c&amp;color=0,0,0&amp;vtp=1&amp;bbb=1"/>
              <p:cNvSpPr/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ac17ea26c.choices?vop=1&amp;pid=d34a178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ac17ea26c?vop=1&amp;vop=1&amp;pid=d34a1784c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“第一次抽到的卡片所标数字为奇数”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第二次抽到的卡片所标数字为奇数”,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ac17ea26c?vop=1&amp;vop=1&amp;pid=d34a1784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6989</Words>
  <Application>WPS 演示</Application>
  <PresentationFormat>宽屏</PresentationFormat>
  <Paragraphs>190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2025-08-01T10:43:00Z</dcterms:created>
  <dcterms:modified xsi:type="dcterms:W3CDTF">2025-08-05T02:34:58Z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7CB4E7D963764E8E9F529D8F4DE47416_12</vt:lpwstr>
  </property>
  <property fmtid="{D5CDD505-2E9C-101B-9397-08002B2CF9AE}" pid="3" name="KSOProductBuildVer">
    <vt:lpwstr>2052-12.1.0.21915</vt:lpwstr>
  </property>
</Properties>
</file>