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8" r:id="rId35"/>
    <p:sldId id="289" r:id="rId36"/>
    <p:sldId id="290" r:id="rId37"/>
    <p:sldId id="291" r:id="rId38"/>
    <p:sldId id="292" r:id="rId39"/>
    <p:sldId id="293" r:id="rId40"/>
    <p:sldId id="294" r:id="rId41"/>
    <p:sldId id="296" r:id="rId42"/>
    <p:sldId id="297" r:id="rId43"/>
    <p:sldId id="298" r:id="rId44"/>
    <p:sldId id="299" r:id="rId45"/>
    <p:sldId id="300" r:id="rId46"/>
    <p:sldId id="301" r:id="rId47"/>
    <p:sldId id="302" r:id="rId48"/>
    <p:sldId id="303" r:id="rId49"/>
    <p:sldId id="304" r:id="rId5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6" d="100"/>
          <a:sy n="86" d="100"/>
        </p:scale>
        <p:origin x="533" y="62"/>
      </p:cViewPr>
      <p:guideLst/>
    </p:cSldViewPr>
  </p:slideViewPr>
  <p:notesTextViewPr>
    <p:cViewPr>
      <p:scale>
        <a:sx n="1" d="1"/>
        <a:sy n="1" d="1"/>
      </p:scale>
      <p:origin x="0" y="0"/>
    </p:cViewPr>
  </p:notesTextViewPr>
  <p:sorterViewPr>
    <p:cViewPr>
      <p:scale>
        <a:sx n="125" d="100"/>
        <a:sy n="125" d="100"/>
      </p:scale>
      <p:origin x="0" y="-3272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4" Type="http://schemas.openxmlformats.org/officeDocument/2006/relationships/image" Target="../media/image9.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980b3c00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易错点1</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不理解独立性检验的基本思想</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323dd5ac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易错点2</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对独立性检验的结果判断错误</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易错点#df=b1ee4527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易错点3</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忽视数据的隐含条件而致误</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f4ba5e21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a:t>
                </a:r>
                <a14:m>
                  <m:oMath xmlns:m="http://schemas.openxmlformats.org/officeDocument/2006/math">
                    <m:r>
                      <a:rPr lang="en-US" sz="2800" b="1" i="0" dirty="0">
                        <a:solidFill>
                          <a:srgbClr val="000000"/>
                        </a:solidFill>
                        <a:latin typeface="Cambria Math" panose="02040503050406030204" pitchFamily="18" charset="0"/>
                        <a:ea typeface="汉仪舒圆黑简体" pitchFamily="34" charset="-122"/>
                        <a:cs typeface="汉仪舒圆黑简体" pitchFamily="34" charset="-120"/>
                      </a:rPr>
                      <m:t>𝟐</m:t>
                    </m:r>
                    <m:r>
                      <a:rPr lang="en-US" sz="2800" b="1" i="0" dirty="0">
                        <a:solidFill>
                          <a:srgbClr val="000000"/>
                        </a:solidFill>
                        <a:latin typeface="Cambria Math" panose="02040503050406030204" pitchFamily="18" charset="0"/>
                        <a:ea typeface="汉仪舒圆黑简体" pitchFamily="34" charset="-122"/>
                        <a:cs typeface="汉仪舒圆黑简体" pitchFamily="34" charset="-120"/>
                      </a:rPr>
                      <m:t>×</m:t>
                    </m:r>
                    <m:r>
                      <a:rPr lang="en-US" sz="2800" b="1" i="0" dirty="0">
                        <a:solidFill>
                          <a:srgbClr val="000000"/>
                        </a:solidFill>
                        <a:latin typeface="Cambria Math" panose="02040503050406030204" pitchFamily="18" charset="0"/>
                        <a:ea typeface="汉仪舒圆黑简体" pitchFamily="34" charset="-122"/>
                        <a:cs typeface="汉仪舒圆黑简体" pitchFamily="34" charset="-120"/>
                      </a:rPr>
                      <m:t>𝟐</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列联表的理解</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52728" y="539496"/>
                <a:ext cx="8878824" cy="374904"/>
              </a:xfrm>
              <a:prstGeom prst="rect">
                <a:avLst/>
              </a:prstGeom>
              <a:blipFill rotWithShape="1">
                <a:blip r:embed="rId4"/>
                <a:stretch>
                  <a:fillRect l="-6" t="-102" r="1" b="-13720"/>
                </a:stretch>
              </a:blipFill>
            </p:spPr>
            <p:txBody>
              <a:bodyPr/>
              <a:lstStyle/>
              <a:p>
                <a:r>
                  <a:rPr lang="zh-CN" altLang="en-US">
                    <a:noFill/>
                  </a:rPr>
                  <a:t> </a:t>
                </a:r>
              </a:p>
            </p:txBody>
          </p:sp>
        </mc:Fallback>
      </mc:AlternateContent>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63b3bc09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独立性检验的理解与应用</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980b3c00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易错点1 不理解独立性检验的基本思想</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323dd5ac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易错点2 对独立性检验的结果判断错误</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86d836b7fce6965695640f#tid=688c766ad5ecdb0009cafa9c#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b1ee4527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52728" y="539496"/>
            <a:ext cx="8878824" cy="374904"/>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易错点3 忽视数据的隐含条件而致误</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数学  选择性必修      第二册  RJB</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7.xml"/><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7.xml"/><Relationship Id="rId2" Type="http://schemas.openxmlformats.org/officeDocument/2006/relationships/image" Target="../media/image21.png"/><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7.xml"/><Relationship Id="rId1" Type="http://schemas.openxmlformats.org/officeDocument/2006/relationships/image" Target="../media/image22.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7.xml"/><Relationship Id="rId2" Type="http://schemas.openxmlformats.org/officeDocument/2006/relationships/image" Target="../media/image24.png"/><Relationship Id="rId1" Type="http://schemas.openxmlformats.org/officeDocument/2006/relationships/image" Target="../media/image23.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7.xml"/><Relationship Id="rId2" Type="http://schemas.openxmlformats.org/officeDocument/2006/relationships/image" Target="../media/image26.png"/><Relationship Id="rId1" Type="http://schemas.openxmlformats.org/officeDocument/2006/relationships/image" Target="../media/image25.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7.xml"/><Relationship Id="rId2" Type="http://schemas.openxmlformats.org/officeDocument/2006/relationships/image" Target="../media/image28.png"/><Relationship Id="rId1"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7.xml"/><Relationship Id="rId1" Type="http://schemas.openxmlformats.org/officeDocument/2006/relationships/image" Target="../media/image29.pn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17.xml"/><Relationship Id="rId5" Type="http://schemas.openxmlformats.org/officeDocument/2006/relationships/image" Target="../media/image34.png"/><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7.xml"/><Relationship Id="rId2" Type="http://schemas.openxmlformats.org/officeDocument/2006/relationships/image" Target="../media/image36.png"/><Relationship Id="rId1" Type="http://schemas.openxmlformats.org/officeDocument/2006/relationships/image" Target="../media/image3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8.xml"/><Relationship Id="rId1" Type="http://schemas.openxmlformats.org/officeDocument/2006/relationships/image" Target="../media/image37.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9.xml"/><Relationship Id="rId3" Type="http://schemas.openxmlformats.org/officeDocument/2006/relationships/image" Target="../media/image39.png"/><Relationship Id="rId2" Type="http://schemas.openxmlformats.org/officeDocument/2006/relationships/image" Target="../media/image24.png"/><Relationship Id="rId1"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9.xml"/><Relationship Id="rId1"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9.xml"/><Relationship Id="rId1" Type="http://schemas.openxmlformats.org/officeDocument/2006/relationships/image" Target="../media/image41.png"/></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20.xml"/><Relationship Id="rId4" Type="http://schemas.openxmlformats.org/officeDocument/2006/relationships/image" Target="../media/image45.png"/><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0.xml"/><Relationship Id="rId1" Type="http://schemas.openxmlformats.org/officeDocument/2006/relationships/image" Target="../media/image4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0.xml"/><Relationship Id="rId1"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5.xml"/><Relationship Id="rId1"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image" Target="../media/image48.png"/></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31.xml"/><Relationship Id="rId5" Type="http://schemas.openxmlformats.org/officeDocument/2006/relationships/slideLayout" Target="../slideLayouts/slideLayout10.xml"/><Relationship Id="rId4" Type="http://schemas.openxmlformats.org/officeDocument/2006/relationships/image" Target="../media/image52.png"/><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image" Target="../media/image53.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0.xml"/><Relationship Id="rId1" Type="http://schemas.openxmlformats.org/officeDocument/2006/relationships/image" Target="../media/image54.pn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10.xml"/><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image" Target="../media/image58.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0.xml"/><Relationship Id="rId2" Type="http://schemas.openxmlformats.org/officeDocument/2006/relationships/image" Target="../media/image24.png"/><Relationship Id="rId1" Type="http://schemas.openxmlformats.org/officeDocument/2006/relationships/image" Target="../media/image59.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0.xml"/><Relationship Id="rId1" Type="http://schemas.openxmlformats.org/officeDocument/2006/relationships/image" Target="../media/image60.png"/></Relationships>
</file>

<file path=ppt/slides/_rels/slide38.xml.rels><?xml version="1.0" encoding="UTF-8" standalone="yes"?>
<Relationships xmlns="http://schemas.openxmlformats.org/package/2006/relationships"><Relationship Id="rId6" Type="http://schemas.openxmlformats.org/officeDocument/2006/relationships/notesSlide" Target="../notesSlides/notesSlide38.xml"/><Relationship Id="rId5" Type="http://schemas.openxmlformats.org/officeDocument/2006/relationships/slideLayout" Target="../slideLayouts/slideLayout10.xml"/><Relationship Id="rId4" Type="http://schemas.openxmlformats.org/officeDocument/2006/relationships/image" Target="../media/image64.png"/><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6.xml"/><Relationship Id="rId2" Type="http://schemas.openxmlformats.org/officeDocument/2006/relationships/image" Target="../media/image12.png"/><Relationship Id="rId1"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0.xml"/><Relationship Id="rId1" Type="http://schemas.openxmlformats.org/officeDocument/2006/relationships/image" Target="../media/image65.png"/></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0.xml"/><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image" Target="../media/image66.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0.xml"/><Relationship Id="rId1" Type="http://schemas.openxmlformats.org/officeDocument/2006/relationships/image" Target="../media/image69.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0.xml"/><Relationship Id="rId1" Type="http://schemas.openxmlformats.org/officeDocument/2006/relationships/image" Target="../media/image70.pn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0.xml"/><Relationship Id="rId2" Type="http://schemas.openxmlformats.org/officeDocument/2006/relationships/image" Target="../media/image72.png"/><Relationship Id="rId1" Type="http://schemas.openxmlformats.org/officeDocument/2006/relationships/image" Target="../media/image71.png"/></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5.xml"/><Relationship Id="rId4" Type="http://schemas.openxmlformats.org/officeDocument/2006/relationships/slideLayout" Target="../slideLayouts/slideLayout10.xml"/><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image" Target="../media/image73.png"/></Relationships>
</file>

<file path=ppt/slides/_rels/slide46.xml.rels><?xml version="1.0" encoding="UTF-8" standalone="yes"?>
<Relationships xmlns="http://schemas.openxmlformats.org/package/2006/relationships"><Relationship Id="rId5" Type="http://schemas.openxmlformats.org/officeDocument/2006/relationships/notesSlide" Target="../notesSlides/notesSlide46.xml"/><Relationship Id="rId4" Type="http://schemas.openxmlformats.org/officeDocument/2006/relationships/slideLayout" Target="../slideLayouts/slideLayout10.xml"/><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image" Target="../media/image76.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6.xml"/><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6.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6.xml"/><Relationship Id="rId1"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6.xml"/><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0_1#a539ad294?vop=1&amp;vop=1&amp;pid=63b3bc093&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独立性检验是通过统计学方法来检验两个分类变量之间是否存在关联性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满足独立性检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验的基本思想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,B选项只是公司的营业额这一个变量在过去5年逐年变化的情况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,不满足独立性检验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的基本思想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.故选B.</a:t>
                </a:r>
                <a:endParaRPr lang="en-US" altLang="zh-CN" sz="2200" dirty="0"/>
              </a:p>
            </p:txBody>
          </p:sp>
        </mc:Choice>
        <mc:Fallback>
          <p:sp>
            <p:nvSpPr>
              <p:cNvPr id="2" name="QC_6_AS.10_1#a539ad294?vop=1&amp;vop=1&amp;pid=63b3bc093&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47"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1_1#b926ea1a2?vop=1&amp;pid=63b3bc09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4.对于分类变量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的统计量</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1_1#b926ea1a2?vop=1&amp;pid=63b3bc093&amp;color=0,0,0&amp;vtp=1&amp;bt=1&amp;bbb=1"/>
              <p:cNvSpPr>
                <a:spLocks noRot="1" noChangeAspect="1" noMove="1" noResize="1" noEditPoints="1" noAdjustHandles="1" noChangeArrowheads="1" noChangeShapeType="1" noTextEdit="1"/>
              </p:cNvSpPr>
              <p:nvPr/>
            </p:nvSpPr>
            <p:spPr>
              <a:xfrm>
                <a:off x="722376" y="969265"/>
                <a:ext cx="10753344" cy="405003"/>
              </a:xfrm>
              <a:prstGeom prst="rect">
                <a:avLst/>
              </a:prstGeom>
              <a:blipFill rotWithShape="1">
                <a:blip r:embed="rId1"/>
                <a:stretch>
                  <a:fillRect l="-4" t="-63" b="-12825"/>
                </a:stretch>
              </a:blipFill>
            </p:spPr>
            <p:txBody>
              <a:bodyPr/>
              <a:lstStyle/>
              <a:p>
                <a:r>
                  <a:rPr lang="zh-CN" altLang="en-US">
                    <a:noFill/>
                  </a:rPr>
                  <a:t> </a:t>
                </a:r>
              </a:p>
            </p:txBody>
          </p:sp>
        </mc:Fallback>
      </mc:AlternateContent>
      <p:sp>
        <p:nvSpPr>
          <p:cNvPr id="3" name="QC_6_AN.12_1#b926ea1a2.bracket?vop=1&amp;pid=63b3bc093&amp;color=0,0,0&amp;vpa=4&amp;vtp=1"/>
          <p:cNvSpPr/>
          <p:nvPr/>
        </p:nvSpPr>
        <p:spPr>
          <a:xfrm>
            <a:off x="6818567"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6_BD.11_2#b926ea1a2.choices?vop=1&amp;pid=63b3bc093&amp;color=0,0,0&amp;vtp=1&amp;bbb=1"/>
              <p:cNvSpPr/>
              <p:nvPr/>
            </p:nvSpPr>
            <p:spPr>
              <a:xfrm>
                <a:off x="722376" y="1384300"/>
                <a:ext cx="10753344" cy="1795336"/>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有关系”的可信程度越小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有关系”的可信程度越小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越接近于0，“</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没有关系”的可信程度越小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没有关系”的可信程度越大</a:t>
                </a:r>
                <a:endParaRPr lang="en-US" altLang="zh-CN" sz="2000" dirty="0"/>
              </a:p>
            </p:txBody>
          </p:sp>
        </mc:Choice>
        <mc:Fallback>
          <p:sp>
            <p:nvSpPr>
              <p:cNvPr id="4" name="QC_6_BD.11_2#b926ea1a2.choices?vop=1&amp;pid=63b3bc093&amp;color=0,0,0&amp;vtp=1&amp;bbb=1"/>
              <p:cNvSpPr>
                <a:spLocks noRot="1" noChangeAspect="1" noMove="1" noResize="1" noEditPoints="1" noAdjustHandles="1" noChangeArrowheads="1" noChangeShapeType="1" noTextEdit="1"/>
              </p:cNvSpPr>
              <p:nvPr/>
            </p:nvSpPr>
            <p:spPr>
              <a:xfrm>
                <a:off x="722376" y="1384300"/>
                <a:ext cx="10753344" cy="1795336"/>
              </a:xfrm>
              <a:prstGeom prst="rect">
                <a:avLst/>
              </a:prstGeom>
              <a:blipFill rotWithShape="1">
                <a:blip r:embed="rId2"/>
                <a:stretch>
                  <a:fillRect l="-4" b="-257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3_1#b926ea1a2?vop=1&amp;vop=1&amp;pid=63b3bc093&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对于分类变量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的统计量</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有关系”的可信程度越大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有关系”的可信程度越小，所以选项B正确.故选B.</a:t>
                </a:r>
                <a:endParaRPr lang="en-US" altLang="zh-CN" sz="2200" dirty="0"/>
              </a:p>
            </p:txBody>
          </p:sp>
        </mc:Choice>
        <mc:Fallback>
          <p:sp>
            <p:nvSpPr>
              <p:cNvPr id="2" name="QC_6_AS.13_1#b926ea1a2?vop=1&amp;vop=1&amp;pid=63b3bc093&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4_1#c586c9b32?vop=1&amp;pid=63b3bc093&amp;color=0,0,0&amp;vtp=1&amp;bt=1&amp;bbb=1&amp;hb=1"/>
              <p:cNvSpPr/>
              <p:nvPr/>
            </p:nvSpPr>
            <p:spPr>
              <a:xfrm>
                <a:off x="722376" y="972000"/>
                <a:ext cx="10753344" cy="2342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5.在对人们的休闲方式的一次调查中，共调查了120人，其中女性65人，男性55人.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女性中有40</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人主要的休闲方式是看电视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，另外25人主要的休闲方式是运动；男性中有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20人主要的休闲方式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是看电视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，另外35人主要的休闲方式是运动.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则认为休闲方式与性别有关系的把握大约为(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参考公式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𝑏𝑐</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参考数据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4_1#c586c9b32?vop=1&amp;pid=63b3bc093&amp;color=0,0,0&amp;vtp=1&amp;bt=1&amp;bbb=1&amp;hb=1"/>
              <p:cNvSpPr>
                <a:spLocks noRot="1" noChangeAspect="1" noMove="1" noResize="1" noEditPoints="1" noAdjustHandles="1" noChangeArrowheads="1" noChangeShapeType="1" noTextEdit="1"/>
              </p:cNvSpPr>
              <p:nvPr/>
            </p:nvSpPr>
            <p:spPr>
              <a:xfrm>
                <a:off x="722376" y="972000"/>
                <a:ext cx="10753344" cy="2342134"/>
              </a:xfrm>
              <a:prstGeom prst="rect">
                <a:avLst/>
              </a:prstGeom>
              <a:blipFill rotWithShape="1">
                <a:blip r:embed="rId1"/>
                <a:stretch>
                  <a:fillRect l="-4" t="-19" b="-192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4" name="QC_6_BD.14_2#c586c9b32?colgroup=7,6,6,6,6,6&amp;vop=1&amp;pid=63b3bc093&amp;color=0,0,0&amp;vtp=1&amp;bbb=1"/>
              <p:cNvGraphicFramePr>
                <a:graphicFrameLocks noGrp="1"/>
              </p:cNvGraphicFramePr>
              <p:nvPr/>
            </p:nvGraphicFramePr>
            <p:xfrm>
              <a:off x="722376" y="3452311"/>
              <a:ext cx="10661904" cy="852678"/>
            </p:xfrm>
            <a:graphic>
              <a:graphicData uri="http://schemas.openxmlformats.org/drawingml/2006/table">
                <a:tbl>
                  <a:tblPr/>
                  <a:tblGrid>
                    <a:gridCol w="2157984"/>
                    <a:gridCol w="1700784"/>
                    <a:gridCol w="1700784"/>
                    <a:gridCol w="1700784"/>
                    <a:gridCol w="1700784"/>
                    <a:gridCol w="1700784"/>
                  </a:tblGrid>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4" name="QC_6_BD.14_2#c586c9b32?colgroup=7,6,6,6,6,6&amp;vop=1&amp;pid=63b3bc093&amp;color=0,0,0&amp;vtp=1&amp;bbb=1"/>
              <p:cNvGraphicFramePr>
                <a:graphicFrameLocks noGrp="1"/>
              </p:cNvGraphicFramePr>
              <p:nvPr/>
            </p:nvGraphicFramePr>
            <p:xfrm>
              <a:off x="722376" y="3452311"/>
              <a:ext cx="10661904" cy="852678"/>
            </p:xfrm>
            <a:graphic>
              <a:graphicData uri="http://schemas.openxmlformats.org/drawingml/2006/table">
                <a:tbl>
                  <a:tblPr/>
                  <a:tblGrid>
                    <a:gridCol w="2157984"/>
                    <a:gridCol w="1700784"/>
                    <a:gridCol w="1700784"/>
                    <a:gridCol w="1700784"/>
                    <a:gridCol w="1700784"/>
                    <a:gridCol w="1700784"/>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6_AN.15_1#c586c9b32.bracket?vop=1&amp;pid=63b3bc093&amp;color=0,0,0&amp;vpa=5&amp;vtp=1"/>
          <p:cNvSpPr/>
          <p:nvPr/>
        </p:nvSpPr>
        <p:spPr>
          <a:xfrm>
            <a:off x="10668064" y="1886400"/>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14_3#c586c9b32.choices?vop=1&amp;pid=63b3bc093&amp;color=0,0,0&amp;vtp=1&amp;bbb=1"/>
          <p:cNvSpPr/>
          <p:nvPr/>
        </p:nvSpPr>
        <p:spPr>
          <a:xfrm>
            <a:off x="722376" y="4442911"/>
            <a:ext cx="10753344" cy="405003"/>
          </a:xfrm>
          <a:prstGeom prst="rect">
            <a:avLst/>
          </a:prstGeom>
          <a:noFill/>
        </p:spPr>
        <p:txBody>
          <a:bodyPr wrap="none" lIns="0" tIns="0" rIns="0" bIns="0" rtlCol="0" anchor="t"/>
          <a:lstStyle/>
          <a:p>
            <a:pPr latinLnBrk="1">
              <a:lnSpc>
                <a:spcPts val="3600"/>
              </a:lnSpc>
              <a:tabLst>
                <a:tab pos="2684780" algn="l"/>
                <a:tab pos="5483860" algn="l"/>
                <a:tab pos="81432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B.0.01</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C.0.9</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.0.99</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6_1#c586c9b32?vop=1&amp;vop=1&amp;pid=63b3bc093&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根据所给的数据得到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列联表，如下：</a:t>
                </a:r>
                <a:endParaRPr lang="en-US" altLang="zh-CN" sz="2200" dirty="0"/>
              </a:p>
            </p:txBody>
          </p:sp>
        </mc:Choice>
        <mc:Fallback>
          <p:sp>
            <p:nvSpPr>
              <p:cNvPr id="2" name="QC_6_AS.16_1#c586c9b32?vop=1&amp;vop=1&amp;pid=63b3bc093&amp;color=0,0,0&amp;vtp=1&amp;bt=1&amp;bbb=1"/>
              <p:cNvSpPr>
                <a:spLocks noRot="1" noChangeAspect="1" noMove="1" noResize="1" noEditPoints="1" noAdjustHandles="1" noChangeArrowheads="1" noChangeShapeType="1" noTextEdit="1"/>
              </p:cNvSpPr>
              <p:nvPr/>
            </p:nvSpPr>
            <p:spPr>
              <a:xfrm>
                <a:off x="722376" y="972000"/>
                <a:ext cx="10753344" cy="434785"/>
              </a:xfrm>
              <a:prstGeom prst="rect">
                <a:avLst/>
              </a:prstGeom>
              <a:blipFill rotWithShape="1">
                <a:blip r:embed="rId1"/>
                <a:stretch>
                  <a:fillRect l="-4" t="-103" b="-13815"/>
                </a:stretch>
              </a:blipFill>
            </p:spPr>
            <p:txBody>
              <a:bodyPr/>
              <a:lstStyle/>
              <a:p>
                <a:r>
                  <a:rPr lang="zh-CN" altLang="en-US">
                    <a:noFill/>
                  </a:rPr>
                  <a:t> </a:t>
                </a:r>
              </a:p>
            </p:txBody>
          </p:sp>
        </mc:Fallback>
      </mc:AlternateContent>
      <p:graphicFrame>
        <p:nvGraphicFramePr>
          <p:cNvPr id="15" name="QC_6_AS.16_2#c586c9b32?colgroup=11,28&amp;vop=1&amp;vop=1&amp;pid=63b3bc093&amp;color=0,0,0&amp;vtp=1&amp;bbb=1"/>
          <p:cNvGraphicFramePr>
            <a:graphicFrameLocks noGrp="1"/>
          </p:cNvGraphicFramePr>
          <p:nvPr/>
        </p:nvGraphicFramePr>
        <p:xfrm>
          <a:off x="722376" y="1545913"/>
          <a:ext cx="10707624" cy="2121281"/>
        </p:xfrm>
        <a:graphic>
          <a:graphicData uri="http://schemas.openxmlformats.org/drawingml/2006/table">
            <a:tbl>
              <a:tblPr/>
              <a:tblGrid>
                <a:gridCol w="3209544"/>
                <a:gridCol w="2139696"/>
                <a:gridCol w="2139696"/>
                <a:gridCol w="3218688"/>
              </a:tblGrid>
              <a:tr h="421132">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休闲方式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21132">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看电视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AlternateContent xmlns:mc="http://schemas.openxmlformats.org/markup-compatibility/2006">
        <mc:Choice xmlns:a14="http://schemas.microsoft.com/office/drawing/2010/main" Requires="a14">
          <p:sp>
            <p:nvSpPr>
              <p:cNvPr id="4" name="QC_6_AS.16_3#c586c9b32?vop=1&amp;vop=1&amp;pid=63b3bc093&amp;color=0,0,0&amp;vtp=1&amp;bbb=1&amp;hb=1"/>
              <p:cNvSpPr/>
              <p:nvPr/>
            </p:nvSpPr>
            <p:spPr>
              <a:xfrm>
                <a:off x="722376" y="3806513"/>
                <a:ext cx="10753344" cy="932434"/>
              </a:xfrm>
              <a:prstGeom prst="rect">
                <a:avLst/>
              </a:prstGeom>
              <a:noFill/>
            </p:spPr>
            <p:txBody>
              <a:bodyPr wrap="none" lIns="0" tIns="0" rIns="0" bIns="0" rtlCol="0" anchor="t"/>
              <a:lstStyle/>
              <a:p>
                <a:pPr algn="l" latinLnBrk="1">
                  <a:lnSpc>
                    <a:spcPts val="4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552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635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的把握认为休闲方式与性别有关系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Choice>
        <mc:Fallback>
          <p:sp>
            <p:nvSpPr>
              <p:cNvPr id="4" name="QC_6_AS.16_3#c586c9b32?vop=1&amp;vop=1&amp;pid=63b3bc093&amp;color=0,0,0&amp;vtp=1&amp;bbb=1&amp;hb=1"/>
              <p:cNvSpPr>
                <a:spLocks noRot="1" noChangeAspect="1" noMove="1" noResize="1" noEditPoints="1" noAdjustHandles="1" noChangeArrowheads="1" noChangeShapeType="1" noTextEdit="1"/>
              </p:cNvSpPr>
              <p:nvPr/>
            </p:nvSpPr>
            <p:spPr>
              <a:xfrm>
                <a:off x="722376" y="3806513"/>
                <a:ext cx="10753344" cy="932434"/>
              </a:xfrm>
              <a:prstGeom prst="rect">
                <a:avLst/>
              </a:prstGeom>
              <a:blipFill rotWithShape="1">
                <a:blip r:embed="rId2"/>
                <a:stretch>
                  <a:fillRect l="-4" t="-35" b="-48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7_1#98c011475?vop=1&amp;pid=63b3bc09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［黑龙江省实验中学2025高二月考］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某课外兴趣小组为研究数学成绩优秀是否与性别有关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过随机抽样调查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，得到成对样本观测数据的分类统计结果，并计算得出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816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，经查阅</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立性检验中常用的显著性水平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以及对应的分位数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635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，则下列判断正确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7_1#98c011475?vop=1&amp;pid=63b3bc093&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455" b="-2583"/>
                </a:stretch>
              </a:blipFill>
            </p:spPr>
            <p:txBody>
              <a:bodyPr/>
              <a:lstStyle/>
              <a:p>
                <a:r>
                  <a:rPr lang="zh-CN" altLang="en-US">
                    <a:noFill/>
                  </a:rPr>
                  <a:t> </a:t>
                </a:r>
              </a:p>
            </p:txBody>
          </p:sp>
        </mc:Fallback>
      </mc:AlternateContent>
      <p:sp>
        <p:nvSpPr>
          <p:cNvPr id="3" name="QC_6_AN.18_1#98c011475.bracket?vop=1&amp;pid=63b3bc093&amp;color=0,0,0&amp;vpa=6&amp;vtp=1"/>
          <p:cNvSpPr/>
          <p:nvPr/>
        </p:nvSpPr>
        <p:spPr>
          <a:xfrm>
            <a:off x="143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6_BD.17_2#98c011475.choices?vop=1&amp;pid=63b3bc093&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A.若某人数学成绩优秀，那么他为男生的概率是0.010</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.每100个数学成绩优秀的人中就会有1名是女生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.数学成绩优秀与性别有关，此推断犯错误的概率不大于0.01</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.在犯错误的概率不超过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的前提下认为数学成绩优秀与性别无关</a:t>
                </a:r>
                <a:endParaRPr lang="en-US" altLang="zh-CN" sz="2000" dirty="0"/>
              </a:p>
            </p:txBody>
          </p:sp>
        </mc:Choice>
        <mc:Fallback>
          <p:sp>
            <p:nvSpPr>
              <p:cNvPr id="4" name="QC_6_BD.17_2#98c011475.choices?vop=1&amp;pid=63b3bc093&amp;color=0,0,0&amp;vtp=1&amp;bbb=1"/>
              <p:cNvSpPr>
                <a:spLocks noRot="1" noChangeAspect="1" noMove="1" noResize="1" noEditPoints="1" noAdjustHandles="1" noChangeArrowheads="1" noChangeShapeType="1" noTextEdit="1"/>
              </p:cNvSpPr>
              <p:nvPr/>
            </p:nvSpPr>
            <p:spPr>
              <a:xfrm>
                <a:off x="722376" y="2791274"/>
                <a:ext cx="10753344" cy="1796034"/>
              </a:xfrm>
              <a:prstGeom prst="rect">
                <a:avLst/>
              </a:prstGeom>
              <a:blipFill rotWithShape="1">
                <a:blip r:embed="rId2"/>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9_1#98c011475?vop=1&amp;vop=1&amp;pid=63b3bc093&amp;color=0,0,0&amp;vtp=1&amp;bt=1&amp;bbb=1&amp;hb=1"/>
              <p:cNvSpPr/>
              <p:nvPr/>
            </p:nvSpPr>
            <p:spPr>
              <a:xfrm>
                <a:off x="722376" y="972000"/>
                <a:ext cx="10753344" cy="2748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635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所以数学成绩优秀与性别有关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,此推断犯错误的概率不大于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即在犯错误的概率不超过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的前提下认为数学成绩优秀与性别有关,故C正确,D错误;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若某人数学成绩优秀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,由已知数据不能判断他为男生的概率,故A错误;</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100个数学成绩优秀的人中可能没有女生,也有可能有多名女生,由已知数据不能确定结论,故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.故选C.</a:t>
                </a:r>
                <a:endParaRPr lang="en-US" altLang="zh-CN" sz="2200" dirty="0"/>
              </a:p>
            </p:txBody>
          </p:sp>
        </mc:Choice>
        <mc:Fallback>
          <p:sp>
            <p:nvSpPr>
              <p:cNvPr id="2" name="QC_6_AS.19_1#98c011475?vop=1&amp;vop=1&amp;pid=63b3bc093&amp;color=0,0,0&amp;vtp=1&amp;bt=1&amp;bbb=1&amp;hb=1"/>
              <p:cNvSpPr>
                <a:spLocks noRot="1" noChangeAspect="1" noMove="1" noResize="1" noEditPoints="1" noAdjustHandles="1" noChangeArrowheads="1" noChangeShapeType="1" noTextEdit="1"/>
              </p:cNvSpPr>
              <p:nvPr/>
            </p:nvSpPr>
            <p:spPr>
              <a:xfrm>
                <a:off x="722376" y="972000"/>
                <a:ext cx="10753344" cy="2748534"/>
              </a:xfrm>
              <a:prstGeom prst="rect">
                <a:avLst/>
              </a:prstGeom>
              <a:blipFill rotWithShape="1">
                <a:blip r:embed="rId1"/>
                <a:stretch>
                  <a:fillRect l="-4" t="-16" r="-661" b="-16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0_1#85e071703?vop=1&amp;pid=63b3bc093&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［辽宁省实验中学2025高二期中］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为调查某地区老年人是否需要志愿者提供帮助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，用简单随机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抽样方法从该地区调查了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500位老人，结果如表所示：</a:t>
            </a:r>
            <a:endParaRPr lang="en-US" altLang="zh-CN" sz="2000" dirty="0"/>
          </a:p>
        </p:txBody>
      </p:sp>
      <mc:AlternateContent xmlns:mc="http://schemas.openxmlformats.org/markup-compatibility/2006" xmlns:a14="http://schemas.microsoft.com/office/drawing/2010/main">
        <mc:Choice Requires="a14">
          <p:graphicFrame>
            <p:nvGraphicFramePr>
              <p:cNvPr id="18" name="QO_6_BD.20_2#85e071703?colgroup=7,11,7,11&amp;vop=1&amp;pid=63b3bc093&amp;color=0,0,0&amp;vtp=1&amp;bbb=1"/>
              <p:cNvGraphicFramePr>
                <a:graphicFrameLocks noGrp="1"/>
              </p:cNvGraphicFramePr>
              <p:nvPr/>
            </p:nvGraphicFramePr>
            <p:xfrm>
              <a:off x="722376" y="1961203"/>
              <a:ext cx="10707624" cy="1700149"/>
            </p:xfrm>
            <a:graphic>
              <a:graphicData uri="http://schemas.openxmlformats.org/drawingml/2006/table">
                <a:tbl>
                  <a:tblPr/>
                  <a:tblGrid>
                    <a:gridCol w="2130552"/>
                    <a:gridCol w="3218688"/>
                    <a:gridCol w="2139696"/>
                    <a:gridCol w="3218688"/>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𝑠</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8" name="QO_6_BD.20_2#85e071703?colgroup=7,11,7,11&amp;vop=1&amp;pid=63b3bc093&amp;color=0,0,0&amp;vtp=1&amp;bbb=1"/>
              <p:cNvGraphicFramePr>
                <a:graphicFrameLocks noGrp="1"/>
              </p:cNvGraphicFramePr>
              <p:nvPr/>
            </p:nvGraphicFramePr>
            <p:xfrm>
              <a:off x="722376" y="1961203"/>
              <a:ext cx="10707624" cy="1700149"/>
            </p:xfrm>
            <a:graphic>
              <a:graphicData uri="http://schemas.openxmlformats.org/drawingml/2006/table">
                <a:tbl>
                  <a:tblPr/>
                  <a:tblGrid>
                    <a:gridCol w="2130552"/>
                    <a:gridCol w="3218688"/>
                    <a:gridCol w="2139696"/>
                    <a:gridCol w="3218688"/>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O_7_BD.21_1#7c5042fa9?vop=1&amp;pid=85e071703&amp;color=0,0,0&amp;vtp=1&amp;bbb=1"/>
              <p:cNvSpPr/>
              <p:nvPr/>
            </p:nvSpPr>
            <p:spPr>
              <a:xfrm>
                <a:off x="722376" y="379000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𝑠</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7_BD.21_1#7c5042fa9?vop=1&amp;pid=85e071703&amp;color=0,0,0&amp;vtp=1&amp;bbb=1"/>
              <p:cNvSpPr>
                <a:spLocks noRot="1" noChangeAspect="1" noMove="1" noResize="1" noEditPoints="1" noAdjustHandles="1" noChangeArrowheads="1" noChangeShapeType="1" noTextEdit="1"/>
              </p:cNvSpPr>
              <p:nvPr/>
            </p:nvSpPr>
            <p:spPr>
              <a:xfrm>
                <a:off x="722376" y="3790003"/>
                <a:ext cx="10753344" cy="408559"/>
              </a:xfrm>
              <a:prstGeom prst="rect">
                <a:avLst/>
              </a:prstGeom>
              <a:blipFill rotWithShape="1">
                <a:blip r:embed="rId2"/>
                <a:stretch>
                  <a:fillRect l="-4" t="-79" b="-118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7_AN.22_1#7c5042fa9?vop=1&amp;vop=1&amp;pid=85e071703&amp;color=0,0,0&amp;vtp=1&amp;bbb=1"/>
              <p:cNvSpPr/>
              <p:nvPr/>
            </p:nvSpPr>
            <p:spPr>
              <a:xfrm>
                <a:off x="722376" y="4255712"/>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【解】由列联表知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𝟕𝟓</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𝒕</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𝟐𝟐𝟓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𝟐𝟓𝟎</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O_7_AN.22_1#7c5042fa9?vop=1&amp;vop=1&amp;pid=85e071703&amp;color=0,0,0&amp;vtp=1&amp;bbb=1"/>
              <p:cNvSpPr>
                <a:spLocks noRot="1" noChangeAspect="1" noMove="1" noResize="1" noEditPoints="1" noAdjustHandles="1" noChangeArrowheads="1" noChangeShapeType="1" noTextEdit="1"/>
              </p:cNvSpPr>
              <p:nvPr/>
            </p:nvSpPr>
            <p:spPr>
              <a:xfrm>
                <a:off x="722376" y="4255712"/>
                <a:ext cx="10753344" cy="408559"/>
              </a:xfrm>
              <a:prstGeom prst="rect">
                <a:avLst/>
              </a:prstGeom>
              <a:blipFill rotWithShape="1">
                <a:blip r:embed="rId3"/>
                <a:stretch>
                  <a:fillRect l="-4" t="-141" b="-1176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7_BD.23_1#4aacbd0d3?vop=1&amp;pid=85e071703&amp;color=0,0,0&amp;vtp=1&amp;bbb=1"/>
              <p:cNvSpPr/>
              <p:nvPr/>
            </p:nvSpPr>
            <p:spPr>
              <a:xfrm>
                <a:off x="722376" y="4712912"/>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（2）能否有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的把握认为该地老年人是否需要帮助与性别有关？</a:t>
                </a:r>
                <a:endParaRPr lang="en-US" altLang="zh-CN" sz="2000" dirty="0"/>
              </a:p>
            </p:txBody>
          </p:sp>
        </mc:Choice>
        <mc:Fallback>
          <p:sp>
            <p:nvSpPr>
              <p:cNvPr id="6" name="QO_7_BD.23_1#4aacbd0d3?vop=1&amp;pid=85e071703&amp;color=0,0,0&amp;vtp=1&amp;bbb=1"/>
              <p:cNvSpPr>
                <a:spLocks noRot="1" noChangeAspect="1" noMove="1" noResize="1" noEditPoints="1" noAdjustHandles="1" noChangeArrowheads="1" noChangeShapeType="1" noTextEdit="1"/>
              </p:cNvSpPr>
              <p:nvPr/>
            </p:nvSpPr>
            <p:spPr>
              <a:xfrm>
                <a:off x="722376" y="4712912"/>
                <a:ext cx="10753344" cy="408559"/>
              </a:xfrm>
              <a:prstGeom prst="rect">
                <a:avLst/>
              </a:prstGeom>
              <a:blipFill rotWithShape="1">
                <a:blip r:embed="rId4"/>
                <a:stretch>
                  <a:fillRect l="-4" t="-141" b="-1176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O_7_AN.24_1#4aacbd0d3?vop=1&amp;vop=1&amp;pid=85e071703&amp;color=0,0,0&amp;vtp=1&amp;bbb=1"/>
              <p:cNvSpPr/>
              <p:nvPr/>
            </p:nvSpPr>
            <p:spPr>
              <a:xfrm>
                <a:off x="722376" y="5123503"/>
                <a:ext cx="10753344" cy="945134"/>
              </a:xfrm>
              <a:prstGeom prst="rect">
                <a:avLst/>
              </a:prstGeom>
              <a:noFill/>
            </p:spPr>
            <p:txBody>
              <a:bodyPr wrap="none" lIns="0" tIns="0" rIns="0" bIns="0" rtlCol="0" anchor="t"/>
              <a:lstStyle/>
              <a:p>
                <a:pPr algn="l" latinLnBrk="1">
                  <a:lnSpc>
                    <a:spcPts val="4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【解】由列联表得</a:t>
                </a:r>
                <a14:m>
                  <m:oMath xmlns:m="http://schemas.openxmlformats.org/officeDocument/2006/math">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𝝌</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𝟐𝟐𝟓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𝟐𝟎𝟎</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𝟒𝟐𝟓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𝟐𝟓𝟎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𝟖𝟎𝟒</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由于</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𝟖𝟎𝟒</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𝟔𝟑𝟓</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,所以有</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𝟗𝟗</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的把握认为该地老年人是否需要帮助与性别有关.</a:t>
                </a:r>
                <a:endParaRPr lang="en-US" altLang="zh-CN" sz="2000" dirty="0"/>
              </a:p>
            </p:txBody>
          </p:sp>
        </mc:Choice>
        <mc:Fallback>
          <p:sp>
            <p:nvSpPr>
              <p:cNvPr id="7" name="QO_7_AN.24_1#4aacbd0d3?vop=1&amp;vop=1&amp;pid=85e071703&amp;color=0,0,0&amp;vtp=1&amp;bbb=1"/>
              <p:cNvSpPr>
                <a:spLocks noRot="1" noChangeAspect="1" noMove="1" noResize="1" noEditPoints="1" noAdjustHandles="1" noChangeArrowheads="1" noChangeShapeType="1" noTextEdit="1"/>
              </p:cNvSpPr>
              <p:nvPr/>
            </p:nvSpPr>
            <p:spPr>
              <a:xfrm>
                <a:off x="722376" y="5123503"/>
                <a:ext cx="10753344" cy="945134"/>
              </a:xfrm>
              <a:prstGeom prst="rect">
                <a:avLst/>
              </a:prstGeom>
              <a:blipFill rotWithShape="1">
                <a:blip r:embed="rId5"/>
                <a:stretch>
                  <a:fillRect l="-4" t="-34" b="-47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25_1#86974de90?vop=1&amp;pid=85e071703&amp;color=0,0,0&amp;vtp=1&amp;bt=1&amp;bbb=1&amp;hb=1"/>
              <p:cNvSpPr/>
              <p:nvPr/>
            </p:nvSpPr>
            <p:spPr>
              <a:xfrm>
                <a:off x="722376" y="972000"/>
                <a:ext cx="10753344" cy="1485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（3）根据（2）的结论，你能否提出更好的调查方法来估计该地区的老年人中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，需要志愿者提供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帮助的老年人的比例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？说明理由.</a:t>
                </a:r>
                <a:endParaRPr lang="en-US" altLang="zh-CN" sz="20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𝑏𝑐</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7_BD.25_1#86974de90?vop=1&amp;pid=85e071703&amp;color=0,0,0&amp;vtp=1&amp;bt=1&amp;bbb=1&amp;hb=1"/>
              <p:cNvSpPr>
                <a:spLocks noRot="1" noChangeAspect="1" noMove="1" noResize="1" noEditPoints="1" noAdjustHandles="1" noChangeArrowheads="1" noChangeShapeType="1" noTextEdit="1"/>
              </p:cNvSpPr>
              <p:nvPr/>
            </p:nvSpPr>
            <p:spPr>
              <a:xfrm>
                <a:off x="722376" y="972000"/>
                <a:ext cx="10753344" cy="1485900"/>
              </a:xfrm>
              <a:prstGeom prst="rect">
                <a:avLst/>
              </a:prstGeom>
              <a:blipFill rotWithShape="1">
                <a:blip r:embed="rId1"/>
                <a:stretch>
                  <a:fillRect l="-4" t="-30" r="-815" b="3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9" name="QO_7_BD.25_2#86974de90?colgroup=11,9,9,9&amp;vop=1&amp;pid=85e071703&amp;color=0,0,0&amp;vtp=1&amp;bbb=1"/>
              <p:cNvGraphicFramePr>
                <a:graphicFrameLocks noGrp="1"/>
              </p:cNvGraphicFramePr>
              <p:nvPr/>
            </p:nvGraphicFramePr>
            <p:xfrm>
              <a:off x="722376" y="2580328"/>
              <a:ext cx="10698480" cy="852678"/>
            </p:xfrm>
            <a:graphic>
              <a:graphicData uri="http://schemas.openxmlformats.org/drawingml/2006/table">
                <a:tbl>
                  <a:tblPr/>
                  <a:tblGrid>
                    <a:gridCol w="3072384"/>
                    <a:gridCol w="2542032"/>
                    <a:gridCol w="2542032"/>
                    <a:gridCol w="2542032"/>
                  </a:tblGrid>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9" name="QO_7_BD.25_2#86974de90?colgroup=11,9,9,9&amp;vop=1&amp;pid=85e071703&amp;color=0,0,0&amp;vtp=1&amp;bbb=1"/>
              <p:cNvGraphicFramePr>
                <a:graphicFrameLocks noGrp="1"/>
              </p:cNvGraphicFramePr>
              <p:nvPr/>
            </p:nvGraphicFramePr>
            <p:xfrm>
              <a:off x="722376" y="2580328"/>
              <a:ext cx="10698480" cy="852678"/>
            </p:xfrm>
            <a:graphic>
              <a:graphicData uri="http://schemas.openxmlformats.org/drawingml/2006/table">
                <a:tbl>
                  <a:tblPr/>
                  <a:tblGrid>
                    <a:gridCol w="3072384"/>
                    <a:gridCol w="2542032"/>
                    <a:gridCol w="2542032"/>
                    <a:gridCol w="2542032"/>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O_7_AN.26_1#86974de90?vop=1&amp;vop=1&amp;pid=85e071703&amp;color=0,0,0&amp;vtp=1&amp;bbb=1&amp;hb=1"/>
          <p:cNvSpPr/>
          <p:nvPr/>
        </p:nvSpPr>
        <p:spPr>
          <a:xfrm>
            <a:off x="722376" y="3570928"/>
            <a:ext cx="10753344" cy="2253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【解】采用分层抽样,理由如下：</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由</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（2）的结论知,该地区的老年人是否需要帮助与性别有关</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,并且从样本数据能看出该地区男性老</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年人与女性老年人中需要帮助的比例有明显差异</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因此在调查时</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,先确定该地区老年人中男、女的比例,再把老年人分成男、女两层</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，并采用分层抽</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样方法抽取</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，比采用简单随机抽样方法更好.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7_1#8e0014293?vop=1&amp;pid=980b3c00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8.下列关于独立性检验的说法中，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8_1#8e0014293.bracket?vop=1&amp;pid=980b3c004&amp;color=0,0,0&amp;vpa=7&amp;vtp=1"/>
          <p:cNvSpPr/>
          <p:nvPr/>
        </p:nvSpPr>
        <p:spPr>
          <a:xfrm>
            <a:off x="570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27_2#8e0014293.choices?vop=1&amp;pid=980b3c004&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A.独立性检验依据显著性水平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.独立性检验得到的结论一定正确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.样本不同，独立性检验的结论可能有差异</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.独立性检验不是判断两类事物是否相关的唯一方法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b6e9c7f2.fixed?pid=213873a24&amp;color=100,146,38&amp;vtp=1&amp;bbb=1"/>
          <p:cNvSpPr/>
          <p:nvPr/>
        </p:nvSpPr>
        <p:spPr>
          <a:xfrm>
            <a:off x="5056632" y="950976"/>
            <a:ext cx="209397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4.3</a:t>
            </a:r>
            <a:endParaRPr lang="en-US" altLang="zh-CN" sz="7200" dirty="0"/>
          </a:p>
        </p:txBody>
      </p:sp>
      <p:sp>
        <p:nvSpPr>
          <p:cNvPr id="3" name="C_2#3b6e9c7f2.fixed?pid=213873a24&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4.3</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统计模型</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9_1#8e0014293?vop=1&amp;vop=1&amp;pid=980b3c004&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因为利用独立性检验时得到的结论与样本的选取有关,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所以样本不同得到的结论可能有差异,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故独立性检验得到的结论可能不正确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,因此B说法错误.故选B.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EX.30_1#8e0014293?vop=1&amp;vop=1&amp;pid=980b3c004&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独立性检验是利用随机变量</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来判断两个分类变量是否有关系的方法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.独立性检验得到的结论不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一定可靠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,只能作为理论上的参考.</a:t>
                </a:r>
                <a:endParaRPr lang="en-US" altLang="zh-CN" sz="2000" dirty="0"/>
              </a:p>
            </p:txBody>
          </p:sp>
        </mc:Choice>
        <mc:Fallback>
          <p:sp>
            <p:nvSpPr>
              <p:cNvPr id="2" name="QC_7_EX.30_1#8e0014293?vop=1&amp;vop=1&amp;pid=980b3c004&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b="-3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BD.31_1#ed69c4a42?vop=1&amp;pid=323dd5ac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［山东潍坊2024高二月考］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根据分类变量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的观测数据，计算得到</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974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，依据下表给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独立性检验中常用的显著性水平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以及对应的分位数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，作出下列判断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7_BD.31_1#ed69c4a42?vop=1&amp;pid=323dd5acc&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3" name="QC_7_BD.31_2#ed69c4a42?colgroup=7,6,6,6,6,6&amp;vop=1&amp;pid=323dd5acc&amp;color=0,0,0&amp;vtp=1&amp;bbb=1"/>
              <p:cNvGraphicFramePr>
                <a:graphicFrameLocks noGrp="1"/>
              </p:cNvGraphicFramePr>
              <p:nvPr/>
            </p:nvGraphicFramePr>
            <p:xfrm>
              <a:off x="722376" y="2408877"/>
              <a:ext cx="10661904" cy="852678"/>
            </p:xfrm>
            <a:graphic>
              <a:graphicData uri="http://schemas.openxmlformats.org/drawingml/2006/table">
                <a:tbl>
                  <a:tblPr/>
                  <a:tblGrid>
                    <a:gridCol w="2157984"/>
                    <a:gridCol w="1700784"/>
                    <a:gridCol w="1700784"/>
                    <a:gridCol w="1700784"/>
                    <a:gridCol w="1700784"/>
                    <a:gridCol w="1700784"/>
                  </a:tblGrid>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3" name="QC_7_BD.31_2#ed69c4a42?colgroup=7,6,6,6,6,6&amp;vop=1&amp;pid=323dd5acc&amp;color=0,0,0&amp;vtp=1&amp;bbb=1"/>
              <p:cNvGraphicFramePr>
                <a:graphicFrameLocks noGrp="1"/>
              </p:cNvGraphicFramePr>
              <p:nvPr/>
            </p:nvGraphicFramePr>
            <p:xfrm>
              <a:off x="722376" y="2408877"/>
              <a:ext cx="10661904" cy="852678"/>
            </p:xfrm>
            <a:graphic>
              <a:graphicData uri="http://schemas.openxmlformats.org/drawingml/2006/table">
                <a:tbl>
                  <a:tblPr/>
                  <a:tblGrid>
                    <a:gridCol w="2157984"/>
                    <a:gridCol w="1700784"/>
                    <a:gridCol w="1700784"/>
                    <a:gridCol w="1700784"/>
                    <a:gridCol w="1700784"/>
                    <a:gridCol w="1700784"/>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7_AN.32_1#ed69c4a42.bracket?vop=1&amp;pid=323dd5acc&amp;color=0,0,0&amp;vpa=8&amp;vtp=1"/>
          <p:cNvSpPr/>
          <p:nvPr/>
        </p:nvSpPr>
        <p:spPr>
          <a:xfrm>
            <a:off x="90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7_BD.31_3#ed69c4a42.choices?vop=1&amp;pid=323dd5acc&amp;color=0,0,0&amp;vtp=1&amp;bbb=1"/>
              <p:cNvSpPr/>
              <p:nvPr/>
            </p:nvSpPr>
            <p:spPr>
              <a:xfrm>
                <a:off x="722376" y="3399477"/>
                <a:ext cx="1075334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的把握认为变量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的把握认为变量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不独立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独立，这个结论犯错误的概率不超过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不独立，这个结论犯错误的概率不超过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7_BD.31_3#ed69c4a42.choices?vop=1&amp;pid=323dd5acc&amp;color=0,0,0&amp;vtp=1&amp;bbb=1"/>
              <p:cNvSpPr>
                <a:spLocks noRot="1" noChangeAspect="1" noMove="1" noResize="1" noEditPoints="1" noAdjustHandles="1" noChangeArrowheads="1" noChangeShapeType="1" noTextEdit="1"/>
              </p:cNvSpPr>
              <p:nvPr/>
            </p:nvSpPr>
            <p:spPr>
              <a:xfrm>
                <a:off x="722376" y="3399477"/>
                <a:ext cx="10753344" cy="1781302"/>
              </a:xfrm>
              <a:prstGeom prst="rect">
                <a:avLst/>
              </a:prstGeom>
              <a:blipFill rotWithShape="1">
                <a:blip r:embed="rId3"/>
                <a:stretch>
                  <a:fillRect l="-4" t="-18" b="-264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33_1#ed69c4a42?vop=1&amp;vop=1&amp;pid=323dd5acc&amp;color=0,0,0&amp;vtp=1&amp;bt=1&amp;bbb=1"/>
              <p:cNvSpPr/>
              <p:nvPr/>
            </p:nvSpPr>
            <p:spPr>
              <a:xfrm>
                <a:off x="722376" y="972000"/>
                <a:ext cx="10941050"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841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974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不独立,这个结论犯错误的概率不超过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.故选D.</a:t>
                </a:r>
                <a:endParaRPr lang="en-US" altLang="zh-CN" sz="2200" dirty="0"/>
              </a:p>
            </p:txBody>
          </p:sp>
        </mc:Choice>
        <mc:Fallback>
          <p:sp>
            <p:nvSpPr>
              <p:cNvPr id="2" name="QC_7_AS.33_1#ed69c4a42?vop=1&amp;vop=1&amp;pid=323dd5acc&amp;color=0,0,0&amp;vtp=1&amp;bt=1&amp;bbb=1"/>
              <p:cNvSpPr>
                <a:spLocks noRot="1" noChangeAspect="1" noMove="1" noResize="1" noEditPoints="1" noAdjustHandles="1" noChangeArrowheads="1" noChangeShapeType="1" noTextEdit="1"/>
              </p:cNvSpPr>
              <p:nvPr/>
            </p:nvSpPr>
            <p:spPr>
              <a:xfrm>
                <a:off x="722376" y="972000"/>
                <a:ext cx="10941050" cy="434785"/>
              </a:xfrm>
              <a:prstGeom prst="rect">
                <a:avLst/>
              </a:prstGeom>
              <a:blipFill rotWithShape="1">
                <a:blip r:embed="rId1"/>
                <a:stretch>
                  <a:fillRect l="-3" t="-103" r="3" b="-138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EX.34_1#ed69c4a42?vop=1&amp;vop=1&amp;pid=323dd5acc&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对独立性检验的结果进行描述时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,要注意“在犯错误的概率不超过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的前提下”与“有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的把握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”的区别,同时要注意判断两个变量是有关还是无关.</a:t>
                </a:r>
                <a:endParaRPr lang="en-US" altLang="zh-CN" sz="2000" dirty="0"/>
              </a:p>
            </p:txBody>
          </p:sp>
        </mc:Choice>
        <mc:Fallback>
          <p:sp>
            <p:nvSpPr>
              <p:cNvPr id="2" name="QC_7_EX.34_1#ed69c4a42?vop=1&amp;vop=1&amp;pid=323dd5acc&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r="-850" b="-3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35_1#258fcf043?vop=1&amp;pid=b1ee45271&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10.有两个分类变量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，其中一组观测值为如表所示的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列联表：</a:t>
                </a:r>
                <a:endParaRPr lang="en-US" altLang="zh-CN" sz="2000" dirty="0"/>
              </a:p>
            </p:txBody>
          </p:sp>
        </mc:Choice>
        <mc:Fallback>
          <p:sp>
            <p:nvSpPr>
              <p:cNvPr id="2" name="QB_7_BD.35_1#258fcf043?vop=1&amp;pid=b1ee45271&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6" name="QB_7_BD.35_2#258fcf043?colgroup=11,10,10,6&amp;vop=1&amp;pid=b1ee45271&amp;color=0,0,0&amp;vtp=1&amp;bbb=1"/>
              <p:cNvGraphicFramePr>
                <a:graphicFrameLocks noGrp="1"/>
              </p:cNvGraphicFramePr>
              <p:nvPr/>
            </p:nvGraphicFramePr>
            <p:xfrm>
              <a:off x="722376" y="1513528"/>
              <a:ext cx="10707624" cy="1700149"/>
            </p:xfrm>
            <a:graphic>
              <a:graphicData uri="http://schemas.openxmlformats.org/drawingml/2006/table">
                <a:tbl>
                  <a:tblPr/>
                  <a:tblGrid>
                    <a:gridCol w="2990088"/>
                    <a:gridCol w="2898648"/>
                    <a:gridCol w="2898648"/>
                    <a:gridCol w="1920240"/>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6" name="QB_7_BD.35_2#258fcf043?colgroup=11,10,10,6&amp;vop=1&amp;pid=b1ee45271&amp;color=0,0,0&amp;vtp=1&amp;bbb=1"/>
              <p:cNvGraphicFramePr>
                <a:graphicFrameLocks noGrp="1"/>
              </p:cNvGraphicFramePr>
              <p:nvPr/>
            </p:nvGraphicFramePr>
            <p:xfrm>
              <a:off x="722376" y="1513528"/>
              <a:ext cx="10707624" cy="1700149"/>
            </p:xfrm>
            <a:graphic>
              <a:graphicData uri="http://schemas.openxmlformats.org/drawingml/2006/table">
                <a:tbl>
                  <a:tblPr/>
                  <a:tblGrid>
                    <a:gridCol w="2990088"/>
                    <a:gridCol w="2898648"/>
                    <a:gridCol w="2898648"/>
                    <a:gridCol w="1920240"/>
                  </a:tblGrid>
                  <a:tr h="421005">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B_7_BD.35_3#258fcf043?vop=1&amp;pid=b1ee45271&amp;color=0,0,0&amp;vtp=1&amp;bbb=1&amp;hb=1"/>
              <p:cNvSpPr/>
              <p:nvPr/>
            </p:nvSpPr>
            <p:spPr>
              <a:xfrm>
                <a:off x="722376" y="3342328"/>
                <a:ext cx="10753344" cy="1485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均为大于5的整数，则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，在犯错误的概率不超过0.01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的前提下可以认为“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之间有关系”.</a:t>
                </a:r>
                <a:endParaRPr lang="en-US" altLang="zh-CN" sz="20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𝑏𝑐</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7_BD.35_3#258fcf043?vop=1&amp;pid=b1ee45271&amp;color=0,0,0&amp;vtp=1&amp;bbb=1&amp;hb=1"/>
              <p:cNvSpPr>
                <a:spLocks noRot="1" noChangeAspect="1" noMove="1" noResize="1" noEditPoints="1" noAdjustHandles="1" noChangeArrowheads="1" noChangeShapeType="1" noTextEdit="1"/>
              </p:cNvSpPr>
              <p:nvPr/>
            </p:nvSpPr>
            <p:spPr>
              <a:xfrm>
                <a:off x="722376" y="3342328"/>
                <a:ext cx="10753344" cy="1485900"/>
              </a:xfrm>
              <a:prstGeom prst="rect">
                <a:avLst/>
              </a:prstGeom>
              <a:blipFill rotWithShape="1">
                <a:blip r:embed="rId3"/>
                <a:stretch>
                  <a:fillRect l="-4" t="-22" r="-620" b="2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51" name="QB_7_BD.35_4#258fcf043?colgroup=9,7,7,7,7&amp;vop=1&amp;pid=b1ee45271&amp;color=0,0,0&amp;vtp=1&amp;bbb=1"/>
              <p:cNvGraphicFramePr>
                <a:graphicFrameLocks noGrp="1"/>
              </p:cNvGraphicFramePr>
              <p:nvPr/>
            </p:nvGraphicFramePr>
            <p:xfrm>
              <a:off x="722376" y="4955228"/>
              <a:ext cx="10707624" cy="852678"/>
            </p:xfrm>
            <a:graphic>
              <a:graphicData uri="http://schemas.openxmlformats.org/drawingml/2006/table">
                <a:tbl>
                  <a:tblPr/>
                  <a:tblGrid>
                    <a:gridCol w="2587752"/>
                    <a:gridCol w="2029968"/>
                    <a:gridCol w="2029968"/>
                    <a:gridCol w="2029968"/>
                    <a:gridCol w="2029968"/>
                  </a:tblGrid>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1" name="QB_7_BD.35_4#258fcf043?colgroup=9,7,7,7,7&amp;vop=1&amp;pid=b1ee45271&amp;color=0,0,0&amp;vtp=1&amp;bbb=1"/>
              <p:cNvGraphicFramePr>
                <a:graphicFrameLocks noGrp="1"/>
              </p:cNvGraphicFramePr>
              <p:nvPr/>
            </p:nvGraphicFramePr>
            <p:xfrm>
              <a:off x="722376" y="4955228"/>
              <a:ext cx="10707624" cy="852678"/>
            </p:xfrm>
            <a:graphic>
              <a:graphicData uri="http://schemas.openxmlformats.org/drawingml/2006/table">
                <a:tbl>
                  <a:tblPr/>
                  <a:tblGrid>
                    <a:gridCol w="2587752"/>
                    <a:gridCol w="2029968"/>
                    <a:gridCol w="2029968"/>
                    <a:gridCol w="2029968"/>
                    <a:gridCol w="2029968"/>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6" name="QB_7_AN.36_1#258fcf043.blank?vop=1&amp;pid=b1ee45271&amp;color=0,0,0&amp;vpa=9&amp;vtp=1"/>
          <p:cNvSpPr/>
          <p:nvPr/>
        </p:nvSpPr>
        <p:spPr>
          <a:xfrm>
            <a:off x="5205984" y="3304228"/>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AS.37_1#258fcf043?vop=1&amp;vop=1&amp;pid=b1ee45271&amp;color=0,0,0&amp;vtp=1&amp;bt=1&amp;bbb=1"/>
              <p:cNvSpPr/>
              <p:nvPr/>
            </p:nvSpPr>
            <p:spPr>
              <a:xfrm>
                <a:off x="722376" y="972000"/>
                <a:ext cx="10753344" cy="1872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由题意知</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635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635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577</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654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1" dirty="0">
                        <a:solidFill>
                          <a:srgbClr val="000000"/>
                        </a:solidFill>
                        <a:latin typeface="Cambria Math" panose="02040503050406030204" pitchFamily="18" charset="0"/>
                      </a:rPr>
                      <m:t>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654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1" dirty="0">
                        <a:solidFill>
                          <a:srgbClr val="000000"/>
                        </a:solidFill>
                        <a:latin typeface="Cambria Math" panose="02040503050406030204" pitchFamily="18" charset="0"/>
                      </a:rPr>
                      <m:t>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7_AS.37_1#258fcf043?vop=1&amp;vop=1&amp;pid=b1ee45271&amp;color=0,0,0&amp;vtp=1&amp;bt=1&amp;bbb=1"/>
              <p:cNvSpPr>
                <a:spLocks noRot="1" noChangeAspect="1" noMove="1" noResize="1" noEditPoints="1" noAdjustHandles="1" noChangeArrowheads="1" noChangeShapeType="1" noTextEdit="1"/>
              </p:cNvSpPr>
              <p:nvPr/>
            </p:nvSpPr>
            <p:spPr>
              <a:xfrm>
                <a:off x="722376" y="972000"/>
                <a:ext cx="10753344" cy="1872234"/>
              </a:xfrm>
              <a:prstGeom prst="rect">
                <a:avLst/>
              </a:prstGeom>
              <a:blipFill rotWithShape="1">
                <a:blip r:embed="rId1"/>
                <a:stretch>
                  <a:fillRect l="-4" t="-24" b="-2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EX.38_1#258fcf043?vop=1&amp;vop=1&amp;pid=b1ee45271&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本题求解的易错之处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:一是忽视分类变量中的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1" dirty="0">
                        <a:solidFill>
                          <a:srgbClr val="000000"/>
                        </a:solidFill>
                        <a:latin typeface="Cambria Math" panose="02040503050406030204" pitchFamily="18" charset="0"/>
                      </a:rPr>
                      <m:t>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;二是忽视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应满足大于5的条件.</a:t>
                </a:r>
                <a:endParaRPr lang="en-US" altLang="zh-CN" sz="2000" dirty="0"/>
              </a:p>
            </p:txBody>
          </p:sp>
        </mc:Choice>
        <mc:Fallback>
          <p:sp>
            <p:nvSpPr>
              <p:cNvPr id="2" name="QB_7_EX.38_1#258fcf043?vop=1&amp;vop=1&amp;pid=b1ee45271&amp;color=0,0,0&amp;vtp=1&amp;bt=1&amp;bbb=1"/>
              <p:cNvSpPr>
                <a:spLocks noRot="1" noChangeAspect="1" noMove="1" noResize="1" noEditPoints="1" noAdjustHandles="1" noChangeArrowheads="1" noChangeShapeType="1" noTextEdit="1"/>
              </p:cNvSpPr>
              <p:nvPr/>
            </p:nvSpPr>
            <p:spPr>
              <a:xfrm>
                <a:off x="722376" y="969264"/>
                <a:ext cx="10753344" cy="856234"/>
              </a:xfrm>
              <a:prstGeom prst="rect">
                <a:avLst/>
              </a:prstGeom>
              <a:blipFill rotWithShape="1">
                <a:blip r:embed="rId1"/>
                <a:stretch>
                  <a:fillRect l="-4" t="-30" b="-528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c4442db15.fixed?pid=d6e0c9746&amp;color=100,146,38&amp;vtp=1&amp;bbb=1"/>
          <p:cNvSpPr/>
          <p:nvPr/>
        </p:nvSpPr>
        <p:spPr>
          <a:xfrm>
            <a:off x="5221224" y="950976"/>
            <a:ext cx="1764792"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4.3</a:t>
            </a:r>
            <a:endParaRPr lang="en-US" altLang="zh-CN" sz="7200" dirty="0"/>
          </a:p>
        </p:txBody>
      </p:sp>
      <p:sp>
        <p:nvSpPr>
          <p:cNvPr id="3" name="C_4#c4442db15.fixed?pid=d6e0c9746&amp;color=255,255,255&amp;vtp=1&amp;bbb=1"/>
          <p:cNvSpPr/>
          <p:nvPr/>
        </p:nvSpPr>
        <p:spPr>
          <a:xfrm>
            <a:off x="0" y="352958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4.3.2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独立性检验</a:t>
            </a:r>
            <a:endParaRPr lang="en-US" altLang="zh-CN" sz="4400" dirty="0"/>
          </a:p>
        </p:txBody>
      </p:sp>
      <p:pic>
        <p:nvPicPr>
          <p:cNvPr id="4" name="C_4#c4442db15.fixed?pid=d6e0c974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c4442db15.fixed?pid=d6e0c9746&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9_1#75da341f9?vop=1&amp;pid=c4442db1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1.调查中学生假期里玩手机的情况，可知某校200名男生中有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120名假期里每天玩手机的时间超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1小时，150名女生中有70名假期里每天玩手机的时间超过1小时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，在检验这些中学生假期里每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天玩手机超过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1小时是否与性别有关时，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最有说服力的方法是(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0_1#75da341f9.bracket?vop=1&amp;pid=c4442db15&amp;color=0,0,0&amp;vpa=10&amp;vtp=1"/>
          <p:cNvSpPr/>
          <p:nvPr/>
        </p:nvSpPr>
        <p:spPr>
          <a:xfrm>
            <a:off x="7662926"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9_2#75da341f9.choices?vop=1&amp;pid=c4442db15&amp;color=0,0,0&amp;vtp=1&amp;bbb=1"/>
          <p:cNvSpPr/>
          <p:nvPr/>
        </p:nvSpPr>
        <p:spPr>
          <a:xfrm>
            <a:off x="722376" y="2328486"/>
            <a:ext cx="10753344" cy="405003"/>
          </a:xfrm>
          <a:prstGeom prst="rect">
            <a:avLst/>
          </a:prstGeom>
          <a:noFill/>
        </p:spPr>
        <p:txBody>
          <a:bodyPr wrap="none" lIns="0" tIns="0" rIns="0" bIns="0" rtlCol="0" anchor="t"/>
          <a:lstStyle/>
          <a:p>
            <a:pPr latinLnBrk="1">
              <a:lnSpc>
                <a:spcPts val="3600"/>
              </a:lnSpc>
              <a:tabLst>
                <a:tab pos="2633980" algn="l"/>
                <a:tab pos="4975860" algn="l"/>
                <a:tab pos="7838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.平均数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B.方差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C.回归分析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.独立性检验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2da84fd27.fixed?pid=d6e0c9746&amp;color=100,146,38&amp;vtp=1&amp;bbb=1"/>
          <p:cNvSpPr/>
          <p:nvPr/>
        </p:nvSpPr>
        <p:spPr>
          <a:xfrm>
            <a:off x="5221224" y="950976"/>
            <a:ext cx="1764792"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4.3</a:t>
            </a:r>
            <a:endParaRPr lang="en-US" altLang="zh-CN" sz="7200" dirty="0"/>
          </a:p>
        </p:txBody>
      </p:sp>
      <p:sp>
        <p:nvSpPr>
          <p:cNvPr id="3" name="C_4#2da84fd27.fixed?pid=d6e0c9746&amp;color=255,255,255&amp;vtp=1&amp;bbb=1"/>
          <p:cNvSpPr/>
          <p:nvPr/>
        </p:nvSpPr>
        <p:spPr>
          <a:xfrm>
            <a:off x="0" y="352958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4.3.2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独立性检验</a:t>
            </a:r>
            <a:endParaRPr lang="en-US" altLang="zh-CN" sz="4400" dirty="0"/>
          </a:p>
        </p:txBody>
      </p:sp>
      <p:pic>
        <p:nvPicPr>
          <p:cNvPr id="4" name="C_4#2da84fd27.fixed?pid=d6e0c974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2da84fd27.fixed?pid=d6e0c9746&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1_1#75da341f9?vop=1&amp;vop=1&amp;pid=c4442db15&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根据题意，结合题目中的数据，列出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列联表，根据表中数据可得</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，再与分位数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比较，可得这些中学生假期里每天玩手机超过1小时是否与性别有关的结论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，故利用独立性检验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的方法最有说服力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.故选D.</a:t>
                </a:r>
                <a:endParaRPr lang="en-US" altLang="zh-CN" sz="2200" dirty="0"/>
              </a:p>
            </p:txBody>
          </p:sp>
        </mc:Choice>
        <mc:Fallback>
          <p:sp>
            <p:nvSpPr>
              <p:cNvPr id="2" name="QC_5_AS.41_1#75da341f9?vop=1&amp;vop=1&amp;pid=c4442db15&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732"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2_1#953a9718d?vop=1&amp;pid=c4442db15&amp;color=0,0,0&amp;vtp=1&amp;bt=1&amp;bbb=1&amp;hb=1"/>
              <p:cNvSpPr/>
              <p:nvPr/>
            </p:nvSpPr>
            <p:spPr>
              <a:xfrm>
                <a:off x="722376" y="972000"/>
                <a:ext cx="10753344" cy="8415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［陕西汉中2025高二联考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为了探究某次数学测试中成绩达到优秀等级是否与性别存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在关联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，小华进行了深入的调查，并整理了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列联表（个别数据暂用字母表示）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C_5_BD.42_1#953a9718d?vop=1&amp;pid=c4442db15&amp;color=0,0,0&amp;vtp=1&amp;bt=1&amp;bbb=1&amp;hb=1"/>
              <p:cNvSpPr>
                <a:spLocks noRot="1" noChangeAspect="1" noMove="1" noResize="1" noEditPoints="1" noAdjustHandles="1" noChangeArrowheads="1" noChangeShapeType="1" noTextEdit="1"/>
              </p:cNvSpPr>
              <p:nvPr/>
            </p:nvSpPr>
            <p:spPr>
              <a:xfrm>
                <a:off x="722376" y="972000"/>
                <a:ext cx="10753344" cy="841502"/>
              </a:xfrm>
              <a:prstGeom prst="rect">
                <a:avLst/>
              </a:prstGeom>
              <a:blipFill rotWithShape="1">
                <a:blip r:embed="rId1"/>
                <a:stretch>
                  <a:fillRect l="-4" t="-53" b="-559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2" name="QC_5_BD.42_2#953a9718d?colgroup=13,17,8&amp;vop=1&amp;pid=c4442db15&amp;color=0,0,0&amp;vtp=1&amp;bbb=1"/>
              <p:cNvGraphicFramePr>
                <a:graphicFrameLocks noGrp="1"/>
              </p:cNvGraphicFramePr>
              <p:nvPr/>
            </p:nvGraphicFramePr>
            <p:xfrm>
              <a:off x="722376" y="1951678"/>
              <a:ext cx="10698480" cy="2121281"/>
            </p:xfrm>
            <a:graphic>
              <a:graphicData uri="http://schemas.openxmlformats.org/drawingml/2006/table">
                <a:tbl>
                  <a:tblPr/>
                  <a:tblGrid>
                    <a:gridCol w="3648456"/>
                    <a:gridCol w="2350008"/>
                    <a:gridCol w="2350008"/>
                    <a:gridCol w="2350008"/>
                  </a:tblGrid>
                  <a:tr h="421132">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数学成绩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132">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非优秀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2" name="QC_5_BD.42_2#953a9718d?colgroup=13,17,8&amp;vop=1&amp;pid=c4442db15&amp;color=0,0,0&amp;vtp=1&amp;bbb=1"/>
              <p:cNvGraphicFramePr>
                <a:graphicFrameLocks noGrp="1"/>
              </p:cNvGraphicFramePr>
              <p:nvPr/>
            </p:nvGraphicFramePr>
            <p:xfrm>
              <a:off x="722376" y="1951678"/>
              <a:ext cx="10698480" cy="2121281"/>
            </p:xfrm>
            <a:graphic>
              <a:graphicData uri="http://schemas.openxmlformats.org/drawingml/2006/table">
                <a:tbl>
                  <a:tblPr/>
                  <a:tblGrid>
                    <a:gridCol w="3648456"/>
                    <a:gridCol w="2350008"/>
                    <a:gridCol w="2350008"/>
                    <a:gridCol w="2350008"/>
                  </a:tblGrid>
                  <a:tr h="421132">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数学成绩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132">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r h="42672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非优秀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C_5_BD.42_3#953a9718d?vop=1&amp;pid=c4442db15&amp;color=0,0,0&amp;vtp=1&amp;bbb=1"/>
              <p:cNvSpPr/>
              <p:nvPr/>
            </p:nvSpPr>
            <p:spPr>
              <a:xfrm>
                <a:off x="722376" y="4212278"/>
                <a:ext cx="10753344" cy="407861"/>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经计算得：</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315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，参照下表：</a:t>
                </a:r>
                <a:endParaRPr lang="en-US" altLang="zh-CN" sz="2000" dirty="0"/>
              </a:p>
            </p:txBody>
          </p:sp>
        </mc:Choice>
        <mc:Fallback>
          <p:sp>
            <p:nvSpPr>
              <p:cNvPr id="4" name="QC_5_BD.42_3#953a9718d?vop=1&amp;pid=c4442db15&amp;color=0,0,0&amp;vtp=1&amp;bbb=1"/>
              <p:cNvSpPr>
                <a:spLocks noRot="1" noChangeAspect="1" noMove="1" noResize="1" noEditPoints="1" noAdjustHandles="1" noChangeArrowheads="1" noChangeShapeType="1" noTextEdit="1"/>
              </p:cNvSpPr>
              <p:nvPr/>
            </p:nvSpPr>
            <p:spPr>
              <a:xfrm>
                <a:off x="722376" y="4212278"/>
                <a:ext cx="10753344" cy="407861"/>
              </a:xfrm>
              <a:prstGeom prst="rect">
                <a:avLst/>
              </a:prstGeom>
              <a:blipFill rotWithShape="1">
                <a:blip r:embed="rId3"/>
                <a:stretch>
                  <a:fillRect l="-4" t="-79" b="-1201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63" name="QC_5_BD.42_4#953a9718d?colgroup=6,5,5,5,5,5,5&amp;vop=1&amp;pid=c4442db15&amp;color=0,0,0&amp;vtp=1&amp;bbb=1"/>
              <p:cNvGraphicFramePr>
                <a:graphicFrameLocks noGrp="1"/>
              </p:cNvGraphicFramePr>
              <p:nvPr/>
            </p:nvGraphicFramePr>
            <p:xfrm>
              <a:off x="722376" y="4758378"/>
              <a:ext cx="10652760" cy="852678"/>
            </p:xfrm>
            <a:graphic>
              <a:graphicData uri="http://schemas.openxmlformats.org/drawingml/2006/table">
                <a:tbl>
                  <a:tblPr/>
                  <a:tblGrid>
                    <a:gridCol w="1819656"/>
                    <a:gridCol w="1472184"/>
                    <a:gridCol w="1472184"/>
                    <a:gridCol w="1472184"/>
                    <a:gridCol w="1472184"/>
                    <a:gridCol w="1472184"/>
                    <a:gridCol w="1472184"/>
                  </a:tblGrid>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63" name="QC_5_BD.42_4#953a9718d?colgroup=6,5,5,5,5,5,5&amp;vop=1&amp;pid=c4442db15&amp;color=0,0,0&amp;vtp=1&amp;bbb=1"/>
              <p:cNvGraphicFramePr>
                <a:graphicFrameLocks noGrp="1"/>
              </p:cNvGraphicFramePr>
              <p:nvPr/>
            </p:nvGraphicFramePr>
            <p:xfrm>
              <a:off x="722376" y="4758378"/>
              <a:ext cx="10652760" cy="852678"/>
            </p:xfrm>
            <a:graphic>
              <a:graphicData uri="http://schemas.openxmlformats.org/drawingml/2006/table">
                <a:tbl>
                  <a:tblPr/>
                  <a:tblGrid>
                    <a:gridCol w="1819656"/>
                    <a:gridCol w="1472184"/>
                    <a:gridCol w="1472184"/>
                    <a:gridCol w="1472184"/>
                    <a:gridCol w="1472184"/>
                    <a:gridCol w="1472184"/>
                    <a:gridCol w="1472184"/>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2_5#953a9718d?vop=1&amp;pid=c4442db1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则下列选项正确的为(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3_1#953a9718d.bracket?vop=1&amp;pid=c4442db15&amp;color=0,0,0&amp;vpa=11&amp;vtp=1&amp;bbb=1"/>
          <p:cNvSpPr/>
          <p:nvPr/>
        </p:nvSpPr>
        <p:spPr>
          <a:xfrm>
            <a:off x="3208401" y="969265"/>
            <a:ext cx="7493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mc:AlternateContent xmlns:mc="http://schemas.openxmlformats.org/markup-compatibility/2006">
        <mc:Choice xmlns:a14="http://schemas.microsoft.com/office/drawing/2010/main" Requires="a14">
          <p:sp>
            <p:nvSpPr>
              <p:cNvPr id="4" name="QC_5_BD.42_6#953a9718d.choices?vop=1&amp;pid=c4442db15&amp;color=0,0,0&amp;vtp=1&amp;bbb=1"/>
              <p:cNvSpPr/>
              <p:nvPr/>
            </p:nvSpPr>
            <p:spPr>
              <a:xfrm>
                <a:off x="722376" y="13843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79</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.可以在犯错误的概率不超过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的前提下认为“数学成绩达到优秀等级与性别有关”</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.没有充分的证据显示“数学成绩达到优秀等级与性别有关”</a:t>
                </a:r>
                <a:endParaRPr lang="en-US" altLang="zh-CN" sz="2000" dirty="0"/>
              </a:p>
            </p:txBody>
          </p:sp>
        </mc:Choice>
        <mc:Fallback>
          <p:sp>
            <p:nvSpPr>
              <p:cNvPr id="4" name="QC_5_BD.42_6#953a9718d.choices?vop=1&amp;pid=c4442db15&amp;color=0,0,0&amp;vtp=1&amp;bbb=1"/>
              <p:cNvSpPr>
                <a:spLocks noRot="1" noChangeAspect="1" noMove="1" noResize="1" noEditPoints="1" noAdjustHandles="1" noChangeArrowheads="1" noChangeShapeType="1" noTextEdit="1"/>
              </p:cNvSpPr>
              <p:nvPr/>
            </p:nvSpPr>
            <p:spPr>
              <a:xfrm>
                <a:off x="722376" y="1384300"/>
                <a:ext cx="10753344" cy="1796034"/>
              </a:xfrm>
              <a:prstGeom prst="rect">
                <a:avLst/>
              </a:prstGeom>
              <a:blipFill rotWithShape="1">
                <a:blip r:embed="rId1"/>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4_1#953a9718d?vop=1&amp;vop=1&amp;pid=c4442db15&amp;color=0,0,0&amp;vtp=1&amp;bt=1&amp;bbb=1&amp;hb=1"/>
              <p:cNvSpPr/>
              <p:nvPr/>
            </p:nvSpPr>
            <p:spPr>
              <a:xfrm>
                <a:off x="722376" y="972000"/>
                <a:ext cx="10753344" cy="1325436"/>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对于A，B,由题中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列联表知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43</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52</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79</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C，D,由</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841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知,C错误,D正确.故选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44_1#953a9718d?vop=1&amp;vop=1&amp;pid=c4442db15&amp;color=0,0,0&amp;vtp=1&amp;bt=1&amp;bbb=1&amp;hb=1"/>
              <p:cNvSpPr>
                <a:spLocks noRot="1" noChangeAspect="1" noMove="1" noResize="1" noEditPoints="1" noAdjustHandles="1" noChangeArrowheads="1" noChangeShapeType="1" noTextEdit="1"/>
              </p:cNvSpPr>
              <p:nvPr/>
            </p:nvSpPr>
            <p:spPr>
              <a:xfrm>
                <a:off x="722376" y="972000"/>
                <a:ext cx="10753344" cy="1325436"/>
              </a:xfrm>
              <a:prstGeom prst="rect">
                <a:avLst/>
              </a:prstGeom>
              <a:blipFill rotWithShape="1">
                <a:blip r:embed="rId1"/>
                <a:stretch>
                  <a:fillRect l="-4" t="-34" r="-2020" b="-34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5_1#4f94e3115?vop=1&amp;pid=c4442db15&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［辽宁本溪2025高二月考］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某市准备安排该市所有中学教师进行体检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，同时调查去年该市教师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体检情况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，并随机抽取100名高中教师与100名初中教师，经过统计得到如下</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列联表：</a:t>
                </a:r>
                <a:endParaRPr lang="en-US" altLang="zh-CN" sz="2000" dirty="0">
                  <a:solidFill>
                    <a:srgbClr val="000000"/>
                  </a:solidFill>
                </a:endParaRPr>
              </a:p>
            </p:txBody>
          </p:sp>
        </mc:Choice>
        <mc:Fallback>
          <p:sp>
            <p:nvSpPr>
              <p:cNvPr id="2" name="QC_5_BD.45_1#4f94e3115?vop=1&amp;pid=c4442db15&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6" name="QC_5_BD.45_2#4f94e3115?colgroup=9,9,9,9&amp;vop=1&amp;pid=c4442db15&amp;color=0,0,0&amp;vtp=1&amp;bbb=1"/>
              <p:cNvGraphicFramePr>
                <a:graphicFrameLocks noGrp="1"/>
              </p:cNvGraphicFramePr>
              <p:nvPr/>
            </p:nvGraphicFramePr>
            <p:xfrm>
              <a:off x="722376" y="1961203"/>
              <a:ext cx="10716768" cy="1700149"/>
            </p:xfrm>
            <a:graphic>
              <a:graphicData uri="http://schemas.openxmlformats.org/drawingml/2006/table">
                <a:tbl>
                  <a:tblPr/>
                  <a:tblGrid>
                    <a:gridCol w="2679192"/>
                    <a:gridCol w="2679192"/>
                    <a:gridCol w="2679192"/>
                    <a:gridCol w="2679192"/>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去年体检人数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去年未体检人数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高中教师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初中教师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6" name="QC_5_BD.45_2#4f94e3115?colgroup=9,9,9,9&amp;vop=1&amp;pid=c4442db15&amp;color=0,0,0&amp;vtp=1&amp;bbb=1"/>
              <p:cNvGraphicFramePr>
                <a:graphicFrameLocks noGrp="1"/>
              </p:cNvGraphicFramePr>
              <p:nvPr/>
            </p:nvGraphicFramePr>
            <p:xfrm>
              <a:off x="722376" y="1961203"/>
              <a:ext cx="10716768" cy="1700149"/>
            </p:xfrm>
            <a:graphic>
              <a:graphicData uri="http://schemas.openxmlformats.org/drawingml/2006/table">
                <a:tbl>
                  <a:tblPr/>
                  <a:tblGrid>
                    <a:gridCol w="2679192"/>
                    <a:gridCol w="2679192"/>
                    <a:gridCol w="2679192"/>
                    <a:gridCol w="2679192"/>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去年体检人数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去年未体检人数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高中教师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初中教师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C_5_BD.45_3#4f94e3115?vop=1&amp;pid=c4442db15&amp;color=0,0,0&amp;vtp=1&amp;bbb=1"/>
              <p:cNvSpPr/>
              <p:nvPr/>
            </p:nvSpPr>
            <p:spPr>
              <a:xfrm>
                <a:off x="722376" y="3790003"/>
                <a:ext cx="10753344" cy="1054100"/>
              </a:xfrm>
              <a:prstGeom prst="rect">
                <a:avLst/>
              </a:prstGeom>
              <a:noFill/>
            </p:spPr>
            <p:txBody>
              <a:bodyPr wrap="none" lIns="0" tIns="0" rIns="0" bIns="0" rtlCol="0" anchor="t"/>
              <a:lstStyle/>
              <a:p>
                <a:pPr algn="l" latinLnBrk="1">
                  <a:lnSpc>
                    <a:spcPts val="3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若根据列联表得</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，则这200名教师中，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去年未体检的人数为(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𝑏𝑐</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C_5_BD.45_3#4f94e3115?vop=1&amp;pid=c4442db15&amp;color=0,0,0&amp;vtp=1&amp;bbb=1"/>
              <p:cNvSpPr>
                <a:spLocks noRot="1" noChangeAspect="1" noMove="1" noResize="1" noEditPoints="1" noAdjustHandles="1" noChangeArrowheads="1" noChangeShapeType="1" noTextEdit="1"/>
              </p:cNvSpPr>
              <p:nvPr/>
            </p:nvSpPr>
            <p:spPr>
              <a:xfrm>
                <a:off x="722376" y="3790003"/>
                <a:ext cx="10753344" cy="1054100"/>
              </a:xfrm>
              <a:prstGeom prst="rect">
                <a:avLst/>
              </a:prstGeom>
              <a:blipFill rotWithShape="1">
                <a:blip r:embed="rId3"/>
                <a:stretch>
                  <a:fillRect l="-4" t="-31" b="31"/>
                </a:stretch>
              </a:blipFill>
            </p:spPr>
            <p:txBody>
              <a:bodyPr/>
              <a:lstStyle/>
              <a:p>
                <a:r>
                  <a:rPr lang="zh-CN" altLang="en-US">
                    <a:noFill/>
                  </a:rPr>
                  <a:t> </a:t>
                </a:r>
              </a:p>
            </p:txBody>
          </p:sp>
        </mc:Fallback>
      </mc:AlternateContent>
      <p:sp>
        <p:nvSpPr>
          <p:cNvPr id="5" name="QC_5_AN.46_1#4f94e3115.bracket?vop=1&amp;pid=c4442db15&amp;color=0,0,0&amp;vpa=12&amp;vtp=1"/>
          <p:cNvSpPr/>
          <p:nvPr/>
        </p:nvSpPr>
        <p:spPr>
          <a:xfrm>
            <a:off x="8169593" y="3876363"/>
            <a:ext cx="38576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solidFill>
                <a:srgbClr val="00B050"/>
              </a:solidFill>
            </a:endParaRPr>
          </a:p>
        </p:txBody>
      </p:sp>
      <p:sp>
        <p:nvSpPr>
          <p:cNvPr id="6" name="QC_5_BD.45_4#4f94e3115.choices?vop=1&amp;pid=c4442db15&amp;color=0,0,0&amp;vtp=1&amp;bbb=1"/>
          <p:cNvSpPr/>
          <p:nvPr/>
        </p:nvSpPr>
        <p:spPr>
          <a:xfrm>
            <a:off x="722376" y="4848040"/>
            <a:ext cx="10753344" cy="405003"/>
          </a:xfrm>
          <a:prstGeom prst="rect">
            <a:avLst/>
          </a:prstGeom>
          <a:noFill/>
        </p:spPr>
        <p:txBody>
          <a:bodyPr wrap="none" lIns="0" tIns="0" rIns="0" bIns="0" rtlCol="0" anchor="t"/>
          <a:lstStyle/>
          <a:p>
            <a:pPr latinLnBrk="1">
              <a:lnSpc>
                <a:spcPts val="3600"/>
              </a:lnSpc>
              <a:tabLst>
                <a:tab pos="2757805" algn="l"/>
                <a:tab pos="5477510" algn="l"/>
                <a:tab pos="82099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B.30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C.40</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20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7_1#4f94e3115?vop=1&amp;vop=1&amp;pid=c4442db15&amp;color=0,0,0&amp;vtp=1&amp;bt=1&amp;bbb=1&amp;hb=1"/>
              <p:cNvSpPr/>
              <p:nvPr/>
            </p:nvSpPr>
            <p:spPr>
              <a:xfrm>
                <a:off x="722376" y="969264"/>
                <a:ext cx="10753344" cy="1981200"/>
              </a:xfrm>
              <a:prstGeom prst="rect">
                <a:avLst/>
              </a:prstGeom>
              <a:noFill/>
            </p:spPr>
            <p:txBody>
              <a:bodyPr wrap="none" lIns="0" tIns="0" rIns="0" bIns="0" rtlCol="0" anchor="t"/>
              <a:lstStyle/>
              <a:p>
                <a:pPr algn="l" latinLnBrk="1">
                  <a:lnSpc>
                    <a:spcPts val="4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𝑏𝑐</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,代入</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式可得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38</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19</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（舍）.故选D.</a:t>
                </a:r>
                <a:endParaRPr lang="en-US" altLang="zh-CN" sz="2200" dirty="0"/>
              </a:p>
            </p:txBody>
          </p:sp>
        </mc:Choice>
        <mc:Fallback>
          <p:sp>
            <p:nvSpPr>
              <p:cNvPr id="2" name="QC_5_AS.47_1#4f94e3115?vop=1&amp;vop=1&amp;pid=c4442db15&amp;color=0,0,0&amp;vtp=1&amp;bt=1&amp;bbb=1&amp;hb=1"/>
              <p:cNvSpPr>
                <a:spLocks noRot="1" noChangeAspect="1" noMove="1" noResize="1" noEditPoints="1" noAdjustHandles="1" noChangeArrowheads="1" noChangeShapeType="1" noTextEdit="1"/>
              </p:cNvSpPr>
              <p:nvPr/>
            </p:nvSpPr>
            <p:spPr>
              <a:xfrm>
                <a:off x="722376" y="969264"/>
                <a:ext cx="10753344" cy="1981200"/>
              </a:xfrm>
              <a:prstGeom prst="rect">
                <a:avLst/>
              </a:prstGeom>
              <a:blipFill rotWithShape="1">
                <a:blip r:embed="rId1"/>
                <a:stretch>
                  <a:fillRect l="-4" t="-13" b="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8_1#a988bd439?vop=1&amp;pid=c4442db15&amp;color=0,0,0&amp;vtp=1&amp;bt=1&amp;bbb=1&amp;hb=1"/>
              <p:cNvSpPr/>
              <p:nvPr/>
            </p:nvSpPr>
            <p:spPr>
              <a:xfrm>
                <a:off x="722376" y="972000"/>
                <a:ext cx="10753344" cy="236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4.某校数学兴趣社团对“学生性别和选学生物学是否有关”作了尝试性调查.其中被调查的男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生人数相同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.男生选学生物学的人数占男生人数的</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，女生选学生物学的人数占女生人数的</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的把握认为选学生物学和性别有关，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则调查人数中男生不可能有(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参考公式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𝑏𝑐</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8_1#a988bd439?vop=1&amp;pid=c4442db15&amp;color=0,0,0&amp;vtp=1&amp;bt=1&amp;bbb=1&amp;hb=1"/>
              <p:cNvSpPr>
                <a:spLocks noRot="1" noChangeAspect="1" noMove="1" noResize="1" noEditPoints="1" noAdjustHandles="1" noChangeArrowheads="1" noChangeShapeType="1" noTextEdit="1"/>
              </p:cNvSpPr>
              <p:nvPr/>
            </p:nvSpPr>
            <p:spPr>
              <a:xfrm>
                <a:off x="722376" y="972000"/>
                <a:ext cx="10753344" cy="2367534"/>
              </a:xfrm>
              <a:prstGeom prst="rect">
                <a:avLst/>
              </a:prstGeom>
              <a:blipFill rotWithShape="1">
                <a:blip r:embed="rId1"/>
                <a:stretch>
                  <a:fillRect l="-4" t="-19" r="-561" b="-190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8" name="QC_5_BD.48_2#a988bd439?colgroup=7,6,6,6,6,6&amp;vop=1&amp;pid=c4442db15&amp;color=0,0,0&amp;vtp=1&amp;bbb=1"/>
              <p:cNvGraphicFramePr>
                <a:graphicFrameLocks noGrp="1"/>
              </p:cNvGraphicFramePr>
              <p:nvPr/>
            </p:nvGraphicFramePr>
            <p:xfrm>
              <a:off x="722376" y="3475994"/>
              <a:ext cx="10661904" cy="852678"/>
            </p:xfrm>
            <a:graphic>
              <a:graphicData uri="http://schemas.openxmlformats.org/drawingml/2006/table">
                <a:tbl>
                  <a:tblPr/>
                  <a:tblGrid>
                    <a:gridCol w="2157984"/>
                    <a:gridCol w="1700784"/>
                    <a:gridCol w="1700784"/>
                    <a:gridCol w="1700784"/>
                    <a:gridCol w="1700784"/>
                    <a:gridCol w="1700784"/>
                  </a:tblGrid>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8" name="QC_5_BD.48_2#a988bd439?colgroup=7,6,6,6,6,6&amp;vop=1&amp;pid=c4442db15&amp;color=0,0,0&amp;vtp=1&amp;bbb=1"/>
              <p:cNvGraphicFramePr>
                <a:graphicFrameLocks noGrp="1"/>
              </p:cNvGraphicFramePr>
              <p:nvPr/>
            </p:nvGraphicFramePr>
            <p:xfrm>
              <a:off x="722376" y="3475994"/>
              <a:ext cx="10661904" cy="852678"/>
            </p:xfrm>
            <a:graphic>
              <a:graphicData uri="http://schemas.openxmlformats.org/drawingml/2006/table">
                <a:tbl>
                  <a:tblPr/>
                  <a:tblGrid>
                    <a:gridCol w="2157984"/>
                    <a:gridCol w="1700784"/>
                    <a:gridCol w="1700784"/>
                    <a:gridCol w="1700784"/>
                    <a:gridCol w="1700784"/>
                    <a:gridCol w="1700784"/>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49_1#a988bd439.bracket?vop=1&amp;pid=c4442db15&amp;color=0,0,0&amp;vpa=13&amp;vtp=1"/>
          <p:cNvSpPr/>
          <p:nvPr/>
        </p:nvSpPr>
        <p:spPr>
          <a:xfrm>
            <a:off x="8542401" y="1911800"/>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5_BD.48_3#a988bd439.choices?vop=1&amp;pid=c4442db15&amp;color=0,0,0&amp;vtp=1&amp;bbb=1"/>
          <p:cNvSpPr/>
          <p:nvPr/>
        </p:nvSpPr>
        <p:spPr>
          <a:xfrm>
            <a:off x="722376" y="4466594"/>
            <a:ext cx="10753344" cy="405003"/>
          </a:xfrm>
          <a:prstGeom prst="rect">
            <a:avLst/>
          </a:prstGeom>
          <a:noFill/>
        </p:spPr>
        <p:txBody>
          <a:bodyPr wrap="none" lIns="0" tIns="0" rIns="0" bIns="0" rtlCol="0" anchor="t"/>
          <a:lstStyle/>
          <a:p>
            <a:pPr latinLnBrk="1">
              <a:lnSpc>
                <a:spcPts val="3600"/>
              </a:lnSpc>
              <a:tabLst>
                <a:tab pos="2757805" algn="l"/>
                <a:tab pos="5477510" algn="l"/>
                <a:tab pos="82099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35人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0_1#a988bd439?vop=1&amp;vop=1&amp;pid=c4442db15&amp;color=0,0,0&amp;vtp=1&amp;bt=1&amp;bbb=1&amp;hb=1"/>
              <p:cNvSpPr/>
              <p:nvPr/>
            </p:nvSpPr>
            <p:spPr>
              <a:xfrm>
                <a:off x="722376" y="972000"/>
                <a:ext cx="10753344" cy="2278634"/>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设总人数为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,则男生选学生物学的人数为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,女生选学生物学的人数为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413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为5的倍数,结合选项可知男生的人数可能为30，35，40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，不可能为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a:t>
                </a:r>
                <a:endParaRPr lang="en-US" altLang="zh-CN" sz="2200" dirty="0"/>
              </a:p>
            </p:txBody>
          </p:sp>
        </mc:Choice>
        <mc:Fallback>
          <p:sp>
            <p:nvSpPr>
              <p:cNvPr id="2" name="QC_5_AS.50_1#a988bd439?vop=1&amp;vop=1&amp;pid=c4442db15&amp;color=0,0,0&amp;vtp=1&amp;bt=1&amp;bbb=1&amp;hb=1"/>
              <p:cNvSpPr>
                <a:spLocks noRot="1" noChangeAspect="1" noMove="1" noResize="1" noEditPoints="1" noAdjustHandles="1" noChangeArrowheads="1" noChangeShapeType="1" noTextEdit="1"/>
              </p:cNvSpPr>
              <p:nvPr/>
            </p:nvSpPr>
            <p:spPr>
              <a:xfrm>
                <a:off x="722376" y="972000"/>
                <a:ext cx="10753344" cy="2278634"/>
              </a:xfrm>
              <a:prstGeom prst="rect">
                <a:avLst/>
              </a:prstGeom>
              <a:blipFill rotWithShape="1">
                <a:blip r:embed="rId1"/>
                <a:stretch>
                  <a:fillRect l="-4" t="-20" b="-19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1_1#2e2834d7b?vop=1&amp;pid=c4442db15&amp;color=0,0,0&amp;vtp=1&amp;bt=1&amp;bbb=1&amp;hb=1"/>
              <p:cNvSpPr/>
              <p:nvPr/>
            </p:nvSpPr>
            <p:spPr>
              <a:xfrm>
                <a:off x="722376" y="972000"/>
                <a:ext cx="10753344" cy="8117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［云南曲靖一中2024高二段考</a:t>
                </a:r>
                <a:r>
                  <a:rPr lang="en-US" altLang="zh-CN" sz="2000" b="0" i="0" spc="-5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为了了解性别因素是否对学生玩电子游戏的经常性有影</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，某校随机抽取了50名学生进行调查，按照性别和玩电子游戏的情况整理出如下的</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列联表：</a:t>
                </a:r>
                <a:endParaRPr lang="en-US" altLang="zh-CN" sz="2000" spc="-50" dirty="0"/>
              </a:p>
            </p:txBody>
          </p:sp>
        </mc:Choice>
        <mc:Fallback>
          <p:sp>
            <p:nvSpPr>
              <p:cNvPr id="2" name="QC_5_BD.51_1#2e2834d7b?vop=1&amp;pid=c4442db15&amp;color=0,0,0&amp;vtp=1&amp;bt=1&amp;bbb=1&amp;hb=1"/>
              <p:cNvSpPr>
                <a:spLocks noRot="1" noChangeAspect="1" noMove="1" noResize="1" noEditPoints="1" noAdjustHandles="1" noChangeArrowheads="1" noChangeShapeType="1" noTextEdit="1"/>
              </p:cNvSpPr>
              <p:nvPr/>
            </p:nvSpPr>
            <p:spPr>
              <a:xfrm>
                <a:off x="722376" y="972000"/>
                <a:ext cx="10753344" cy="811784"/>
              </a:xfrm>
              <a:prstGeom prst="rect">
                <a:avLst/>
              </a:prstGeom>
              <a:blipFill rotWithShape="1">
                <a:blip r:embed="rId1"/>
                <a:stretch>
                  <a:fillRect l="-4" t="-55" r="-502" b="-4763"/>
                </a:stretch>
              </a:blipFill>
            </p:spPr>
            <p:txBody>
              <a:bodyPr/>
              <a:lstStyle/>
              <a:p>
                <a:r>
                  <a:rPr lang="zh-CN" altLang="en-US">
                    <a:noFill/>
                  </a:rPr>
                  <a:t> </a:t>
                </a:r>
              </a:p>
            </p:txBody>
          </p:sp>
        </mc:Fallback>
      </mc:AlternateContent>
      <p:graphicFrame>
        <p:nvGraphicFramePr>
          <p:cNvPr id="40" name="QC_5_BD.51_2#2e2834d7b?colgroup=8,22,8&amp;vop=1&amp;pid=c4442db15&amp;color=0,0,0&amp;vtp=1&amp;bbb=1"/>
          <p:cNvGraphicFramePr>
            <a:graphicFrameLocks noGrp="1"/>
          </p:cNvGraphicFramePr>
          <p:nvPr/>
        </p:nvGraphicFramePr>
        <p:xfrm>
          <a:off x="722376" y="1913959"/>
          <a:ext cx="10707624" cy="2180717"/>
        </p:xfrm>
        <a:graphic>
          <a:graphicData uri="http://schemas.openxmlformats.org/drawingml/2006/table">
            <a:tbl>
              <a:tblPr/>
              <a:tblGrid>
                <a:gridCol w="2459736"/>
                <a:gridCol w="2350008"/>
                <a:gridCol w="3547872"/>
                <a:gridCol w="2350008"/>
              </a:tblGrid>
              <a:tr h="0">
                <a:tc rowSpan="2">
                  <a:txBody>
                    <a:bodyPr/>
                    <a:lstStyle/>
                    <a:p>
                      <a:pPr algn="ctr" latinLnBrk="1" hangingPunct="0">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玩电子游戏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rowSpan="2">
                  <a:txBody>
                    <a:bodyPr/>
                    <a:lstStyle/>
                    <a:p>
                      <a:pPr algn="ctr" latinLnBrk="1" hangingPunct="0">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278">
                <a:tc vMerge="1">
                  <a:tcPr/>
                </a:tc>
                <a:tc>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不经常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r h="451485">
                <a:tc>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1485">
                <a:tc>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1485">
                <a:tc>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AlternateContent xmlns:mc="http://schemas.openxmlformats.org/markup-compatibility/2006">
        <mc:Choice xmlns:a14="http://schemas.microsoft.com/office/drawing/2010/main" Requires="a14">
          <p:sp>
            <p:nvSpPr>
              <p:cNvPr id="4" name="QC_5_BD.51_3#2e2834d7b?vop=1&amp;pid=c4442db15&amp;color=0,0,0&amp;vtp=1&amp;bbb=1"/>
              <p:cNvSpPr/>
              <p:nvPr/>
            </p:nvSpPr>
            <p:spPr>
              <a:xfrm>
                <a:off x="722376" y="4217358"/>
                <a:ext cx="10753344" cy="376428"/>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常用的显著性水平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以及对应的分位数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如下表：</a:t>
                </a:r>
                <a:endParaRPr lang="en-US" altLang="zh-CN" sz="2000" dirty="0"/>
              </a:p>
            </p:txBody>
          </p:sp>
        </mc:Choice>
        <mc:Fallback>
          <p:sp>
            <p:nvSpPr>
              <p:cNvPr id="4" name="QC_5_BD.51_3#2e2834d7b?vop=1&amp;pid=c4442db15&amp;color=0,0,0&amp;vtp=1&amp;bbb=1"/>
              <p:cNvSpPr>
                <a:spLocks noRot="1" noChangeAspect="1" noMove="1" noResize="1" noEditPoints="1" noAdjustHandles="1" noChangeArrowheads="1" noChangeShapeType="1" noTextEdit="1"/>
              </p:cNvSpPr>
              <p:nvPr/>
            </p:nvSpPr>
            <p:spPr>
              <a:xfrm>
                <a:off x="722376" y="4217358"/>
                <a:ext cx="10753344" cy="376428"/>
              </a:xfrm>
              <a:prstGeom prst="rect">
                <a:avLst/>
              </a:prstGeom>
              <a:blipFill rotWithShape="1">
                <a:blip r:embed="rId2"/>
                <a:stretch>
                  <a:fillRect l="-4" t="-86" b="-1125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79" name="QC_5_BD.51_4#2e2834d7b?colgroup=7,6,6,6,6,6&amp;vop=1&amp;pid=c4442db15&amp;color=0,0,0&amp;vtp=1&amp;bbb=1"/>
              <p:cNvGraphicFramePr>
                <a:graphicFrameLocks noGrp="1"/>
              </p:cNvGraphicFramePr>
              <p:nvPr/>
            </p:nvGraphicFramePr>
            <p:xfrm>
              <a:off x="722376" y="4730057"/>
              <a:ext cx="10661904" cy="902970"/>
            </p:xfrm>
            <a:graphic>
              <a:graphicData uri="http://schemas.openxmlformats.org/drawingml/2006/table">
                <a:tbl>
                  <a:tblPr/>
                  <a:tblGrid>
                    <a:gridCol w="2157984"/>
                    <a:gridCol w="1700784"/>
                    <a:gridCol w="1700784"/>
                    <a:gridCol w="1700784"/>
                    <a:gridCol w="1700784"/>
                    <a:gridCol w="1700784"/>
                  </a:tblGrid>
                  <a:tr h="451485">
                    <a:tc>
                      <a:txBody>
                        <a:bodyPr/>
                        <a:lstStyle/>
                        <a:p>
                          <a:pPr algn="ctr" latinLnBrk="1" hangingPunct="0">
                            <a:lnSpc>
                              <a:spcPts val="32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1485">
                    <a:tc>
                      <a:txBody>
                        <a:bodyPr/>
                        <a:lstStyle/>
                        <a:p>
                          <a:pPr algn="ctr" latinLnBrk="1" hangingPunct="0">
                            <a:lnSpc>
                              <a:spcPts val="32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79" name="QC_5_BD.51_4#2e2834d7b?colgroup=7,6,6,6,6,6&amp;vop=1&amp;pid=c4442db15&amp;color=0,0,0&amp;vtp=1&amp;bbb=1"/>
              <p:cNvGraphicFramePr>
                <a:graphicFrameLocks noGrp="1"/>
              </p:cNvGraphicFramePr>
              <p:nvPr/>
            </p:nvGraphicFramePr>
            <p:xfrm>
              <a:off x="722376" y="4730057"/>
              <a:ext cx="10661904" cy="902970"/>
            </p:xfrm>
            <a:graphic>
              <a:graphicData uri="http://schemas.openxmlformats.org/drawingml/2006/table">
                <a:tbl>
                  <a:tblPr/>
                  <a:tblGrid>
                    <a:gridCol w="2157984"/>
                    <a:gridCol w="1700784"/>
                    <a:gridCol w="1700784"/>
                    <a:gridCol w="1700784"/>
                    <a:gridCol w="1700784"/>
                    <a:gridCol w="1700784"/>
                  </a:tblGrid>
                  <a:tr h="4514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14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6" name="QC_5_BD.51_5#2e2834d7b?vop=1&amp;pid=c4442db15&amp;color=0,0,0&amp;vtp=1&amp;bbb=1"/>
              <p:cNvSpPr/>
              <p:nvPr/>
            </p:nvSpPr>
            <p:spPr>
              <a:xfrm>
                <a:off x="722376" y="5771457"/>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𝑏𝑐</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C_5_BD.51_5#2e2834d7b?vop=1&amp;pid=c4442db15&amp;color=0,0,0&amp;vtp=1&amp;bbb=1"/>
              <p:cNvSpPr>
                <a:spLocks noRot="1" noChangeAspect="1" noMove="1" noResize="1" noEditPoints="1" noAdjustHandles="1" noChangeArrowheads="1" noChangeShapeType="1" noTextEdit="1"/>
              </p:cNvSpPr>
              <p:nvPr/>
            </p:nvSpPr>
            <p:spPr>
              <a:xfrm>
                <a:off x="722376" y="5771457"/>
                <a:ext cx="10753344" cy="520700"/>
              </a:xfrm>
              <a:prstGeom prst="rect">
                <a:avLst/>
              </a:prstGeom>
              <a:blipFill rotWithShape="1">
                <a:blip r:embed="rId4"/>
                <a:stretch>
                  <a:fillRect l="-4" t="-111" b="111"/>
                </a:stretch>
              </a:blipFill>
            </p:spPr>
            <p:txBody>
              <a:bodyPr/>
              <a:lstStyle/>
              <a:p>
                <a:r>
                  <a:rPr lang="zh-CN" altLang="en-US">
                    <a:noFill/>
                  </a:rPr>
                  <a:t> </a:t>
                </a:r>
              </a:p>
            </p:txBody>
          </p:sp>
        </mc:Fallback>
      </mc:AlternateContent>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1_6#2e2834d7b?vop=1&amp;pid=c4442db1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根据这些数据，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2_1#2e2834d7b.bracket?vop=1&amp;pid=c4442db15&amp;color=0,0,0&amp;vpa=14&amp;vtp=1&amp;bbb=1"/>
          <p:cNvSpPr/>
          <p:nvPr/>
        </p:nvSpPr>
        <p:spPr>
          <a:xfrm>
            <a:off x="4770501" y="969265"/>
            <a:ext cx="5588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sp>
        <p:nvSpPr>
          <p:cNvPr id="4" name="QC_5_BD.51_7#2e2834d7b.choices?vop=1&amp;pid=c4442db15&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A.依据频率稳定于概率的原理，可以认为性别对玩电子游戏的经常性没有影响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.依据频率稳定于概率的原理，可以认为性别对玩电子游戏的经常性有影响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.可以认为性别对玩电子游戏的经常性有影响，这个推断犯错误的概率不超过0.05</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.没有充分证据推断性别对玩电子游戏的经常性有影响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_1#fb03383b4?vop=1&amp;pid=f4ba5e21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1.假设有两个分类变量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，它们的可能取值分别为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列联表如下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的值分别为(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_1#fb03383b4?vop=1&amp;pid=f4ba5e214&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5" name="QC_6_BD.1_2#fb03383b4?colgroup=9,30&amp;vop=1&amp;pid=f4ba5e214&amp;color=0,0,0&amp;vtp=1&amp;bbb=1"/>
              <p:cNvGraphicFramePr>
                <a:graphicFrameLocks noGrp="1"/>
              </p:cNvGraphicFramePr>
              <p:nvPr/>
            </p:nvGraphicFramePr>
            <p:xfrm>
              <a:off x="722376" y="1951677"/>
              <a:ext cx="10716768" cy="2110423"/>
            </p:xfrm>
            <a:graphic>
              <a:graphicData uri="http://schemas.openxmlformats.org/drawingml/2006/table">
                <a:tbl>
                  <a:tblPr/>
                  <a:tblGrid>
                    <a:gridCol w="2679192"/>
                    <a:gridCol w="2679192"/>
                    <a:gridCol w="2679192"/>
                    <a:gridCol w="2679192"/>
                  </a:tblGrid>
                  <a:tr h="410274">
                    <a:tc rowSpan="2">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21132">
                    <a:tc vMerge="1">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 name="QC_6_BD.1_2#fb03383b4?colgroup=9,30&amp;vop=1&amp;pid=f4ba5e214&amp;color=0,0,0&amp;vtp=1&amp;bbb=1"/>
              <p:cNvGraphicFramePr>
                <a:graphicFrameLocks noGrp="1"/>
              </p:cNvGraphicFramePr>
              <p:nvPr/>
            </p:nvGraphicFramePr>
            <p:xfrm>
              <a:off x="722376" y="1951677"/>
              <a:ext cx="10716768" cy="2110423"/>
            </p:xfrm>
            <a:graphic>
              <a:graphicData uri="http://schemas.openxmlformats.org/drawingml/2006/table">
                <a:tbl>
                  <a:tblPr/>
                  <a:tblGrid>
                    <a:gridCol w="2679192"/>
                    <a:gridCol w="2679192"/>
                    <a:gridCol w="2679192"/>
                    <a:gridCol w="2679192"/>
                  </a:tblGrid>
                  <a:tr h="410210">
                    <a:tc row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gridSpan="3">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hMerge="1">
                      <a:tcPr/>
                    </a:tc>
                    <a:tc hMerge="1">
                      <a:tcPr/>
                    </a:tc>
                  </a:tr>
                  <a:tr h="421005">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6_AN.2_1#fb03383b4.bracket?vop=1&amp;pid=f4ba5e214&amp;color=0,0,0&amp;vpa=1&amp;vtp=1"/>
          <p:cNvSpPr/>
          <p:nvPr/>
        </p:nvSpPr>
        <p:spPr>
          <a:xfrm>
            <a:off x="3051937"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3" name="QC_6_BD.1_3#fb03383b4.choices?vop=1&amp;pid=f4ba5e214&amp;color=0,0,0&amp;vtp=1&amp;bbb=1"/>
          <p:cNvSpPr/>
          <p:nvPr/>
        </p:nvSpPr>
        <p:spPr>
          <a:xfrm>
            <a:off x="722376" y="4199577"/>
            <a:ext cx="10753344" cy="405003"/>
          </a:xfrm>
          <a:prstGeom prst="rect">
            <a:avLst/>
          </a:prstGeom>
          <a:noFill/>
        </p:spPr>
        <p:txBody>
          <a:bodyPr wrap="none" lIns="0" tIns="0" rIns="0" bIns="0" rtlCol="0" anchor="t"/>
          <a:lstStyle/>
          <a:p>
            <a:pPr latinLnBrk="1">
              <a:lnSpc>
                <a:spcPts val="3600"/>
              </a:lnSpc>
              <a:tabLst>
                <a:tab pos="2751455" algn="l"/>
                <a:tab pos="5477510" algn="l"/>
                <a:tab pos="82162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.27,38</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B.28,38</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C.27,37</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.28,37</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3_1#2e2834d7b?vop=1&amp;vop=1&amp;pid=c4442db15&amp;color=0,0,0&amp;vtp=1&amp;bt=1&amp;bbb=1&amp;hb=1"/>
              <p:cNvSpPr/>
              <p:nvPr/>
            </p:nvSpPr>
            <p:spPr>
              <a:xfrm>
                <a:off x="722376" y="972000"/>
                <a:ext cx="10753344" cy="2837434"/>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男生有35人,其中经常玩电子游戏的有30人,频率为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女生有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15人,其中经常玩电子游戏的有10人,频率为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800"/>
                  </a:lnSpc>
                </a:pP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,依据频率稳定于概率的原理,可以认为性别对玩电子游戏的经常性有影响,故A错误,B正确;</a:t>
                </a:r>
                <a:endParaRPr lang="en-US" altLang="zh-CN" sz="2200" dirty="0"/>
              </a:p>
              <a:p>
                <a:pPr latinLnBrk="1">
                  <a:lnSpc>
                    <a:spcPts val="42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381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841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,所以无法得到“在犯错误的概率不超过0.05的前提下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以认为性别对玩电子游戏的经常性有影响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”的结论,又</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381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,因此没有充分证据推断性别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对玩电子游戏的经常性有影响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,故C错误,D正确.故选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53_1#2e2834d7b?vop=1&amp;vop=1&amp;pid=c4442db15&amp;color=0,0,0&amp;vtp=1&amp;bt=1&amp;bbb=1&amp;hb=1"/>
              <p:cNvSpPr>
                <a:spLocks noRot="1" noChangeAspect="1" noMove="1" noResize="1" noEditPoints="1" noAdjustHandles="1" noChangeArrowheads="1" noChangeShapeType="1" noTextEdit="1"/>
              </p:cNvSpPr>
              <p:nvPr/>
            </p:nvSpPr>
            <p:spPr>
              <a:xfrm>
                <a:off x="722376" y="972000"/>
                <a:ext cx="10753344" cy="2837434"/>
              </a:xfrm>
              <a:prstGeom prst="rect">
                <a:avLst/>
              </a:prstGeom>
              <a:blipFill rotWithShape="1">
                <a:blip r:embed="rId1"/>
                <a:stretch>
                  <a:fillRect l="-4" t="-16" b="-15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4_1#cbeac6f19?vop=1&amp;pid=c4442db15&amp;color=0,0,0&amp;vtp=1&amp;bt=1&amp;bbb=1&amp;hb=1"/>
              <p:cNvSpPr/>
              <p:nvPr/>
            </p:nvSpPr>
            <p:spPr>
              <a:xfrm>
                <a:off x="722376" y="972000"/>
                <a:ext cx="10753344" cy="23957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［吉林长春东北师大附中2025高二月考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一医疗团队为研究某地的一种地方性疾病与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当地居民的卫生习惯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（卫生习惯分为良好和不够良好两类）的关系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，在已患该疾病的病例中随机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100例（称为病例组），同时在未患该疾病的人群中随机调查了100人（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称为对照组），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得到如下数据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.从该地的人群中任选一人，设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表示事件“选到的人卫生习惯不够良好”，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“选到的人患有该疾病”，</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的比值是卫生习惯不够良好对患该疾病风险程度的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一项度量指标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，记该指标为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则下列选项正确的是(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4_1#cbeac6f19?vop=1&amp;pid=c4442db15&amp;color=0,0,0&amp;vtp=1&amp;bt=1&amp;bbb=1&amp;hb=1"/>
              <p:cNvSpPr>
                <a:spLocks noRot="1" noChangeAspect="1" noMove="1" noResize="1" noEditPoints="1" noAdjustHandles="1" noChangeArrowheads="1" noChangeShapeType="1" noTextEdit="1"/>
              </p:cNvSpPr>
              <p:nvPr/>
            </p:nvSpPr>
            <p:spPr>
              <a:xfrm>
                <a:off x="722376" y="972000"/>
                <a:ext cx="10753344" cy="2395728"/>
              </a:xfrm>
              <a:prstGeom prst="rect">
                <a:avLst/>
              </a:prstGeom>
              <a:blipFill rotWithShape="1">
                <a:blip r:embed="rId1"/>
                <a:stretch>
                  <a:fillRect l="-4" t="-19" r="-402" b="-1232"/>
                </a:stretch>
              </a:blipFill>
            </p:spPr>
            <p:txBody>
              <a:bodyPr/>
              <a:lstStyle/>
              <a:p>
                <a:r>
                  <a:rPr lang="zh-CN" altLang="en-US">
                    <a:noFill/>
                  </a:rPr>
                  <a:t> </a:t>
                </a:r>
              </a:p>
            </p:txBody>
          </p:sp>
        </mc:Fallback>
      </mc:AlternateContent>
      <p:graphicFrame>
        <p:nvGraphicFramePr>
          <p:cNvPr id="44" name="QC_5_BD.54_2#cbeac6f19?colgroup=15,15,9&amp;vop=1&amp;pid=c4442db15&amp;color=0,0,0&amp;vtp=1&amp;bbb=1"/>
          <p:cNvGraphicFramePr>
            <a:graphicFrameLocks noGrp="1"/>
          </p:cNvGraphicFramePr>
          <p:nvPr/>
        </p:nvGraphicFramePr>
        <p:xfrm>
          <a:off x="722376" y="3482027"/>
          <a:ext cx="10725912" cy="1225804"/>
        </p:xfrm>
        <a:graphic>
          <a:graphicData uri="http://schemas.openxmlformats.org/drawingml/2006/table">
            <a:tbl>
              <a:tblPr/>
              <a:tblGrid>
                <a:gridCol w="4041648"/>
                <a:gridCol w="4041648"/>
                <a:gridCol w="2642616"/>
              </a:tblGrid>
              <a:tr h="40513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不够良好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良好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0337">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病例组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0337">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AlternateContent xmlns:mc="http://schemas.openxmlformats.org/markup-compatibility/2006">
        <mc:Choice xmlns:a14="http://schemas.microsoft.com/office/drawing/2010/main" Requires="a14">
          <p:sp>
            <p:nvSpPr>
              <p:cNvPr id="4" name="QC_5_BD.54_3#cbeac6f19?vop=1&amp;pid=c4442db15&amp;color=0,0,0&amp;vtp=1&amp;bbb=1"/>
              <p:cNvSpPr/>
              <p:nvPr/>
            </p:nvSpPr>
            <p:spPr>
              <a:xfrm>
                <a:off x="722376" y="4840927"/>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𝑏𝑐</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C_5_BD.54_3#cbeac6f19?vop=1&amp;pid=c4442db15&amp;color=0,0,0&amp;vtp=1&amp;bbb=1"/>
              <p:cNvSpPr>
                <a:spLocks noRot="1" noChangeAspect="1" noMove="1" noResize="1" noEditPoints="1" noAdjustHandles="1" noChangeArrowheads="1" noChangeShapeType="1" noTextEdit="1"/>
              </p:cNvSpPr>
              <p:nvPr/>
            </p:nvSpPr>
            <p:spPr>
              <a:xfrm>
                <a:off x="722376" y="4840927"/>
                <a:ext cx="10753344" cy="520700"/>
              </a:xfrm>
              <a:prstGeom prst="rect">
                <a:avLst/>
              </a:prstGeom>
              <a:blipFill rotWithShape="1">
                <a:blip r:embed="rId2"/>
                <a:stretch>
                  <a:fillRect l="-4" t="-62" b="6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87" name="QC_5_BD.54_4#cbeac6f19?colgroup=11,9,9,9&amp;vop=1&amp;pid=c4442db15&amp;color=0,0,0&amp;vtp=1&amp;bbb=1"/>
              <p:cNvGraphicFramePr>
                <a:graphicFrameLocks noGrp="1"/>
              </p:cNvGraphicFramePr>
              <p:nvPr/>
            </p:nvGraphicFramePr>
            <p:xfrm>
              <a:off x="722376" y="5488627"/>
              <a:ext cx="10698480" cy="820674"/>
            </p:xfrm>
            <a:graphic>
              <a:graphicData uri="http://schemas.openxmlformats.org/drawingml/2006/table">
                <a:tbl>
                  <a:tblPr/>
                  <a:tblGrid>
                    <a:gridCol w="3072384"/>
                    <a:gridCol w="2542032"/>
                    <a:gridCol w="2542032"/>
                    <a:gridCol w="2542032"/>
                  </a:tblGrid>
                  <a:tr h="410337">
                    <a:tc>
                      <a:txBody>
                        <a:bodyPr/>
                        <a:lstStyle/>
                        <a:p>
                          <a:pPr algn="ctr" latinLnBrk="1" hangingPunct="0">
                            <a:lnSpc>
                              <a:spcPts val="28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0337">
                    <a:tc>
                      <a:txBody>
                        <a:bodyPr/>
                        <a:lstStyle/>
                        <a:p>
                          <a:pPr algn="ctr" latinLnBrk="1" hangingPunct="0">
                            <a:lnSpc>
                              <a:spcPts val="28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87" name="QC_5_BD.54_4#cbeac6f19?colgroup=11,9,9,9&amp;vop=1&amp;pid=c4442db15&amp;color=0,0,0&amp;vtp=1&amp;bbb=1"/>
              <p:cNvGraphicFramePr>
                <a:graphicFrameLocks noGrp="1"/>
              </p:cNvGraphicFramePr>
              <p:nvPr/>
            </p:nvGraphicFramePr>
            <p:xfrm>
              <a:off x="722376" y="5488627"/>
              <a:ext cx="10698480" cy="820674"/>
            </p:xfrm>
            <a:graphic>
              <a:graphicData uri="http://schemas.openxmlformats.org/drawingml/2006/table">
                <a:tbl>
                  <a:tblPr/>
                  <a:tblGrid>
                    <a:gridCol w="3072384"/>
                    <a:gridCol w="2542032"/>
                    <a:gridCol w="2542032"/>
                    <a:gridCol w="2542032"/>
                  </a:tblGrid>
                  <a:tr h="4102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02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6_1#cbeac6f19.choices?vop=1&amp;pid=c4442db15&amp;color=0,0,0&amp;vtp=1&amp;bt=1&amp;bbb=1"/>
              <p:cNvSpPr/>
              <p:nvPr/>
            </p:nvSpPr>
            <p:spPr>
              <a:xfrm>
                <a:off x="722376" y="972000"/>
                <a:ext cx="10753344" cy="191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A.在犯错误概率不超过0.01的条件下，可推断患该疾病群体与未患该疾病群体的卫生习惯有差异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.利用该调查数据，可得到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的估计值为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的估计值为0.1</a:t>
                </a:r>
                <a:endParaRPr lang="en-US" altLang="zh-CN" sz="2000" dirty="0"/>
              </a:p>
              <a:p>
                <a:pPr latinLnBrk="1">
                  <a:lnSpc>
                    <a:spcPts val="4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.利用该调查数据，可得到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的估计值为5</a:t>
                </a:r>
                <a:endParaRPr lang="en-US" altLang="zh-CN" sz="2000" dirty="0"/>
              </a:p>
            </p:txBody>
          </p:sp>
        </mc:Choice>
        <mc:Fallback>
          <p:sp>
            <p:nvSpPr>
              <p:cNvPr id="2" name="QC_5_BD.56_1#cbeac6f19.choices?vop=1&amp;pid=c4442db15&amp;color=0,0,0&amp;vtp=1&amp;bt=1&amp;bbb=1"/>
              <p:cNvSpPr>
                <a:spLocks noRot="1" noChangeAspect="1" noMove="1" noResize="1" noEditPoints="1" noAdjustHandles="1" noChangeArrowheads="1" noChangeShapeType="1" noTextEdit="1"/>
              </p:cNvSpPr>
              <p:nvPr/>
            </p:nvSpPr>
            <p:spPr>
              <a:xfrm>
                <a:off x="722376" y="972000"/>
                <a:ext cx="10753344" cy="1910334"/>
              </a:xfrm>
              <a:prstGeom prst="rect">
                <a:avLst/>
              </a:prstGeom>
              <a:blipFill rotWithShape="1">
                <a:blip r:embed="rId1"/>
                <a:stretch>
                  <a:fillRect l="-4" t="-24" b="-2356"/>
                </a:stretch>
              </a:blipFill>
            </p:spPr>
            <p:txBody>
              <a:bodyPr/>
              <a:lstStyle/>
              <a:p>
                <a:r>
                  <a:rPr lang="zh-CN" altLang="en-US">
                    <a:noFill/>
                  </a:rPr>
                  <a:t> </a:t>
                </a:r>
              </a:p>
            </p:txBody>
          </p:sp>
        </mc:Fallback>
      </mc:AlternateContent>
      <p:sp>
        <p:nvSpPr>
          <p:cNvPr id="3" name="QC_5_AN.55_1#cbeac6f19.bracket?vop=1&amp;pid=c4442db15&amp;color=0,0,0&amp;vpa=15&amp;vtp=1&amp;bbb=1&amp;answeroption=ABC"/>
          <p:cNvSpPr txBox="1"/>
          <p:nvPr/>
        </p:nvSpPr>
        <p:spPr>
          <a:xfrm>
            <a:off x="595376" y="10202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
        <p:nvSpPr>
          <p:cNvPr id="4" name="QC_5_AN.55_2#cbeac6f19.bracket?vop=1&amp;pid=c4442db15&amp;color=0,0,0&amp;vpa=15&amp;vtp=1&amp;bbb=1&amp;answeroption=ABC"/>
          <p:cNvSpPr txBox="1"/>
          <p:nvPr/>
        </p:nvSpPr>
        <p:spPr>
          <a:xfrm>
            <a:off x="595376" y="1502860"/>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
        <p:nvSpPr>
          <p:cNvPr id="5" name="QC_5_AN.55_3#cbeac6f19.bracket?vop=1&amp;pid=c4442db15&amp;color=0,0,0&amp;vpa=15&amp;vtp=1&amp;bbb=1&amp;answeroption=ABC"/>
          <p:cNvSpPr txBox="1"/>
          <p:nvPr/>
        </p:nvSpPr>
        <p:spPr>
          <a:xfrm>
            <a:off x="595376" y="2099760"/>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7_1#cbeac6f19?vop=1&amp;vop=1&amp;pid=c4442db15&amp;color=0,0,0&amp;vtp=1&amp;bt=1&amp;bbb=1&amp;hb=1"/>
              <p:cNvSpPr/>
              <p:nvPr/>
            </p:nvSpPr>
            <p:spPr>
              <a:xfrm>
                <a:off x="722376" y="969264"/>
                <a:ext cx="10753344" cy="4762500"/>
              </a:xfrm>
              <a:prstGeom prst="rect">
                <a:avLst/>
              </a:prstGeom>
              <a:noFill/>
            </p:spPr>
            <p:txBody>
              <a:bodyPr wrap="none" lIns="0" tIns="0" rIns="0" bIns="0" rtlCol="0" anchor="t"/>
              <a:lstStyle/>
              <a:p>
                <a:pPr algn="l" latinLnBrk="1">
                  <a:lnSpc>
                    <a:spcPts val="42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对于选项A,由列联表得</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635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所以在犯错误概率不超过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0.01的条件下,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认为患该疾病群体与未患该疾病群体的卫生习惯有差异,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对于选项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B,由已知得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,故选项B正确;</a:t>
                </a:r>
                <a:endParaRPr lang="en-US" altLang="zh-CN" sz="2200" dirty="0"/>
              </a:p>
              <a:p>
                <a:pPr latinLnBrk="1">
                  <a:lnSpc>
                    <a:spcPts val="4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对于选项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C,由题意得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,故选项C正确;</a:t>
                </a:r>
                <a:endParaRPr lang="en-US" altLang="zh-CN" sz="2200" dirty="0"/>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对于选项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D,由已知得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4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bar>
                          <m:barPr>
                            <m:pos m:val="top"/>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bar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ba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,故选项D错误.故选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57_1#cbeac6f19?vop=1&amp;vop=1&amp;pid=c4442db15&amp;color=0,0,0&amp;vtp=1&amp;bt=1&amp;bbb=1&amp;hb=1"/>
              <p:cNvSpPr>
                <a:spLocks noRot="1" noChangeAspect="1" noMove="1" noResize="1" noEditPoints="1" noAdjustHandles="1" noChangeArrowheads="1" noChangeShapeType="1" noTextEdit="1"/>
              </p:cNvSpPr>
              <p:nvPr/>
            </p:nvSpPr>
            <p:spPr>
              <a:xfrm>
                <a:off x="722376" y="969264"/>
                <a:ext cx="10753344" cy="4762500"/>
              </a:xfrm>
              <a:prstGeom prst="rect">
                <a:avLst/>
              </a:prstGeom>
              <a:blipFill rotWithShape="1">
                <a:blip r:embed="rId1"/>
                <a:stretch>
                  <a:fillRect l="-4" t="-5" r="-573" b="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8_1#3bb7814aa?vop=1&amp;pid=c4442db15&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为了解某地初中学生阅读时长与学业成绩的关系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，从该地区初中学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生中随机抽取部分学生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，得到日均阅读时长（单位：小时）与学业成绩的数据如表所示：</a:t>
            </a:r>
            <a:endParaRPr lang="en-US" altLang="zh-CN" sz="2000" dirty="0"/>
          </a:p>
        </p:txBody>
      </p:sp>
      <mc:AlternateContent xmlns:mc="http://schemas.openxmlformats.org/markup-compatibility/2006" xmlns:a14="http://schemas.microsoft.com/office/drawing/2010/main">
        <mc:Choice Requires="a14">
          <p:graphicFrame>
            <p:nvGraphicFramePr>
              <p:cNvPr id="47" name="QO_5_BD.58_2#3bb7814aa?colgroup=3,36&amp;vop=1&amp;pid=c4442db15&amp;color=0,0,0&amp;vtp=1&amp;bbb=1"/>
              <p:cNvGraphicFramePr>
                <a:graphicFrameLocks noGrp="1"/>
              </p:cNvGraphicFramePr>
              <p:nvPr/>
            </p:nvGraphicFramePr>
            <p:xfrm>
              <a:off x="722376" y="1961203"/>
              <a:ext cx="10725912" cy="1684846"/>
            </p:xfrm>
            <a:graphic>
              <a:graphicData uri="http://schemas.openxmlformats.org/drawingml/2006/table">
                <a:tbl>
                  <a:tblPr/>
                  <a:tblGrid>
                    <a:gridCol w="1069848"/>
                    <a:gridCol w="2039112"/>
                    <a:gridCol w="2039112"/>
                    <a:gridCol w="2039112"/>
                    <a:gridCol w="1499616"/>
                    <a:gridCol w="2039112"/>
                  </a:tblGrid>
                  <a:tr h="421132">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5">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日均阅读时长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r>
                  <a:tr h="411036">
                    <a:tc vMerge="1">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不优秀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7" name="QO_5_BD.58_2#3bb7814aa?colgroup=3,36&amp;vop=1&amp;pid=c4442db15&amp;color=0,0,0&amp;vtp=1&amp;bbb=1"/>
              <p:cNvGraphicFramePr>
                <a:graphicFrameLocks noGrp="1"/>
              </p:cNvGraphicFramePr>
              <p:nvPr/>
            </p:nvGraphicFramePr>
            <p:xfrm>
              <a:off x="722376" y="1961203"/>
              <a:ext cx="10725912" cy="1684846"/>
            </p:xfrm>
            <a:graphic>
              <a:graphicData uri="http://schemas.openxmlformats.org/drawingml/2006/table">
                <a:tbl>
                  <a:tblPr/>
                  <a:tblGrid>
                    <a:gridCol w="1069848"/>
                    <a:gridCol w="2039112"/>
                    <a:gridCol w="2039112"/>
                    <a:gridCol w="2039112"/>
                    <a:gridCol w="1499616"/>
                    <a:gridCol w="2039112"/>
                  </a:tblGrid>
                  <a:tr h="421132">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5">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日均阅读时长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r>
                  <a:tr h="411480">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不优秀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O_6_BD.59_1#81a5c958c?vop=1&amp;pid=3bb7814aa&amp;color=0,0,0&amp;vtp=1&amp;bbb=1&amp;hb=1"/>
              <p:cNvSpPr/>
              <p:nvPr/>
            </p:nvSpPr>
            <p:spPr>
              <a:xfrm>
                <a:off x="722376" y="3777303"/>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（1）从样本中学业成绩优秀且日均阅读时长在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的学生当中随机抽取3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名学生进行调查，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表示这3名学生中日均阅读时长在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的人数，求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的分布列和期望.</a:t>
                </a:r>
                <a:endParaRPr lang="en-US" altLang="zh-CN" sz="2000" dirty="0"/>
              </a:p>
            </p:txBody>
          </p:sp>
        </mc:Choice>
        <mc:Fallback>
          <p:sp>
            <p:nvSpPr>
              <p:cNvPr id="4" name="QO_6_BD.59_1#81a5c958c?vop=1&amp;pid=3bb7814aa&amp;color=0,0,0&amp;vtp=1&amp;bbb=1&amp;hb=1"/>
              <p:cNvSpPr>
                <a:spLocks noRot="1" noChangeAspect="1" noMove="1" noResize="1" noEditPoints="1" noAdjustHandles="1" noChangeArrowheads="1" noChangeShapeType="1" noTextEdit="1"/>
              </p:cNvSpPr>
              <p:nvPr/>
            </p:nvSpPr>
            <p:spPr>
              <a:xfrm>
                <a:off x="722376" y="3777303"/>
                <a:ext cx="10753344" cy="856234"/>
              </a:xfrm>
              <a:prstGeom prst="rect">
                <a:avLst/>
              </a:prstGeom>
              <a:blipFill rotWithShape="1">
                <a:blip r:embed="rId2"/>
                <a:stretch>
                  <a:fillRect l="-4" t="-38" b="-5272"/>
                </a:stretch>
              </a:blipFill>
            </p:spPr>
            <p:txBody>
              <a:bodyPr/>
              <a:lstStyle/>
              <a:p>
                <a:r>
                  <a:rPr lang="zh-CN" altLang="en-US">
                    <a:noFill/>
                  </a:rPr>
                  <a:t> </a:t>
                </a:r>
              </a:p>
            </p:txBody>
          </p:sp>
        </mc:Fallback>
      </mc:AlternateContent>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60_1#81a5c958c?vop=1&amp;vop=1&amp;pid=3bb7814aa&amp;color=0,0,0&amp;vtp=1&amp;bt=1&amp;bbb=1"/>
              <p:cNvSpPr/>
              <p:nvPr/>
            </p:nvSpPr>
            <p:spPr>
              <a:xfrm>
                <a:off x="722376" y="972000"/>
                <a:ext cx="10753344" cy="14785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【解】由题意知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的所有可能取值为1,2,3,</a:t>
                </a:r>
                <a:endParaRPr lang="en-US" altLang="zh-CN" sz="2000" dirty="0"/>
              </a:p>
              <a:p>
                <a:pPr latinLnBrk="1">
                  <a:lnSpc>
                    <a:spcPts val="49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bSup>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num>
                      <m:den>
                        <m:sSubSup>
                          <m:sSub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sub>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p>
                        </m:sSubSup>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的分布列为</a:t>
                </a:r>
                <a:endParaRPr lang="en-US" altLang="zh-CN" sz="2000" dirty="0"/>
              </a:p>
            </p:txBody>
          </p:sp>
        </mc:Choice>
        <mc:Fallback>
          <p:sp>
            <p:nvSpPr>
              <p:cNvPr id="2" name="QO_6_AN.60_1#81a5c958c?vop=1&amp;vop=1&amp;pid=3bb7814aa&amp;color=0,0,0&amp;vtp=1&amp;bt=1&amp;bbb=1"/>
              <p:cNvSpPr>
                <a:spLocks noRot="1" noChangeAspect="1" noMove="1" noResize="1" noEditPoints="1" noAdjustHandles="1" noChangeArrowheads="1" noChangeShapeType="1" noTextEdit="1"/>
              </p:cNvSpPr>
              <p:nvPr/>
            </p:nvSpPr>
            <p:spPr>
              <a:xfrm>
                <a:off x="722376" y="972000"/>
                <a:ext cx="10753344" cy="1478534"/>
              </a:xfrm>
              <a:prstGeom prst="rect">
                <a:avLst/>
              </a:prstGeom>
              <a:blipFill rotWithShape="1">
                <a:blip r:embed="rId1"/>
                <a:stretch>
                  <a:fillRect l="-4" t="-30" b="-304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48" name="QO_6_AN.60_2#81a5c958c?colgroup=4,13,8,13&amp;vop=1&amp;vop=1&amp;pid=3bb7814aa&amp;color=0,0,0&amp;vtp=1&amp;bbb=1"/>
              <p:cNvGraphicFramePr>
                <a:graphicFrameLocks noGrp="1"/>
              </p:cNvGraphicFramePr>
              <p:nvPr/>
            </p:nvGraphicFramePr>
            <p:xfrm>
              <a:off x="722376" y="2589091"/>
              <a:ext cx="10707624" cy="1029208"/>
            </p:xfrm>
            <a:graphic>
              <a:graphicData uri="http://schemas.openxmlformats.org/drawingml/2006/table">
                <a:tbl>
                  <a:tblPr/>
                  <a:tblGrid>
                    <a:gridCol w="1280160"/>
                    <a:gridCol w="3529584"/>
                    <a:gridCol w="2350008"/>
                    <a:gridCol w="3547872"/>
                  </a:tblGrid>
                  <a:tr h="426339">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02869">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𝑷</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14:m>
                            <m:oMath xmlns:m="http://schemas.openxmlformats.org/officeDocument/2006/math">
                              <m:f>
                                <m:fPr>
                                  <m:ctrlPr>
                                    <a:rPr lang="en-US" altLang="zh-CN" sz="2000" b="1" i="1"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8" name="QO_6_AN.60_2#81a5c958c?colgroup=4,13,8,13&amp;vop=1&amp;vop=1&amp;pid=3bb7814aa&amp;color=0,0,0&amp;vtp=1&amp;bbb=1"/>
              <p:cNvGraphicFramePr>
                <a:graphicFrameLocks noGrp="1"/>
              </p:cNvGraphicFramePr>
              <p:nvPr/>
            </p:nvGraphicFramePr>
            <p:xfrm>
              <a:off x="722376" y="2589091"/>
              <a:ext cx="10707624" cy="1029208"/>
            </p:xfrm>
            <a:graphic>
              <a:graphicData uri="http://schemas.openxmlformats.org/drawingml/2006/table">
                <a:tbl>
                  <a:tblPr/>
                  <a:tblGrid>
                    <a:gridCol w="1280160"/>
                    <a:gridCol w="3529584"/>
                    <a:gridCol w="2350008"/>
                    <a:gridCol w="3547872"/>
                  </a:tblGrid>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0325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mc:AlternateContent xmlns:mc="http://schemas.openxmlformats.org/markup-compatibility/2006">
        <mc:Choice xmlns:a14="http://schemas.microsoft.com/office/drawing/2010/main" Requires="a14">
          <p:sp>
            <p:nvSpPr>
              <p:cNvPr id="4" name="QO_6_AN.60_3#81a5c958c?vop=1&amp;vop=1&amp;pid=3bb7814aa&amp;color=0,0,0&amp;vtp=1&amp;bbb=1"/>
              <p:cNvSpPr/>
              <p:nvPr/>
            </p:nvSpPr>
            <p:spPr>
              <a:xfrm>
                <a:off x="722376" y="3757491"/>
                <a:ext cx="10753344" cy="605409"/>
              </a:xfrm>
              <a:prstGeom prst="rect">
                <a:avLst/>
              </a:prstGeom>
              <a:noFill/>
            </p:spPr>
            <p:txBody>
              <a:bodyPr wrap="none" lIns="0" tIns="0" rIns="0" bIns="0" rtlCol="0" anchor="t"/>
              <a:lstStyle/>
              <a:p>
                <a:pPr algn="l" latinLnBrk="1">
                  <a:lnSpc>
                    <a:spcPts val="5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𝑬</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𝑿</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den>
                    </m:f>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6_AN.60_3#81a5c958c?vop=1&amp;vop=1&amp;pid=3bb7814aa&amp;color=0,0,0&amp;vtp=1&amp;bbb=1"/>
              <p:cNvSpPr>
                <a:spLocks noRot="1" noChangeAspect="1" noMove="1" noResize="1" noEditPoints="1" noAdjustHandles="1" noChangeArrowheads="1" noChangeShapeType="1" noTextEdit="1"/>
              </p:cNvSpPr>
              <p:nvPr/>
            </p:nvSpPr>
            <p:spPr>
              <a:xfrm>
                <a:off x="722376" y="3757491"/>
                <a:ext cx="10753344" cy="605409"/>
              </a:xfrm>
              <a:prstGeom prst="rect">
                <a:avLst/>
              </a:prstGeom>
              <a:blipFill rotWithShape="1">
                <a:blip r:embed="rId3"/>
                <a:stretch>
                  <a:fillRect l="-4" t="-32" b="-905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fade">
                                      <p:cBhvr>
                                        <p:cTn id="25"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61_1#0efa3249d?vop=1&amp;pid=3bb7814aa&amp;color=0,0,0&amp;vtp=1&amp;bt=1&amp;bbb=1&amp;hb=1"/>
              <p:cNvSpPr/>
              <p:nvPr/>
            </p:nvSpPr>
            <p:spPr>
              <a:xfrm>
                <a:off x="722376" y="972000"/>
                <a:ext cx="10753344" cy="1322451"/>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（2）在犯错误概率不超过0.05的条件下，是否能认为学业成绩优秀与日均阅读时长不小于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1小时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且小于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2小时有关？</a:t>
                </a:r>
                <a:endParaRPr lang="en-US" altLang="zh-CN" sz="2000" dirty="0"/>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𝑏𝑐</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841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61_1#0efa3249d?vop=1&amp;pid=3bb7814aa&amp;color=0,0,0&amp;vtp=1&amp;bt=1&amp;bbb=1&amp;hb=1"/>
              <p:cNvSpPr>
                <a:spLocks noRot="1" noChangeAspect="1" noMove="1" noResize="1" noEditPoints="1" noAdjustHandles="1" noChangeArrowheads="1" noChangeShapeType="1" noTextEdit="1"/>
              </p:cNvSpPr>
              <p:nvPr/>
            </p:nvSpPr>
            <p:spPr>
              <a:xfrm>
                <a:off x="722376" y="972000"/>
                <a:ext cx="10753344" cy="1322451"/>
              </a:xfrm>
              <a:prstGeom prst="rect">
                <a:avLst/>
              </a:prstGeom>
              <a:blipFill rotWithShape="1">
                <a:blip r:embed="rId1"/>
                <a:stretch>
                  <a:fillRect l="-4" t="-34" r="-821" b="15"/>
                </a:stretch>
              </a:blipFill>
            </p:spPr>
            <p:txBody>
              <a:bodyPr/>
              <a:lstStyle/>
              <a:p>
                <a:r>
                  <a:rPr lang="zh-CN" altLang="en-US">
                    <a:noFill/>
                  </a:rPr>
                  <a:t> </a:t>
                </a:r>
              </a:p>
            </p:txBody>
          </p:sp>
        </mc:Fallback>
      </mc:AlternateContent>
      <p:sp>
        <p:nvSpPr>
          <p:cNvPr id="3" name="QO_6_AN.62_1#0efa3249d?vop=1&amp;vop=1&amp;pid=3bb7814aa&amp;color=0,0,0&amp;vtp=1&amp;bbb=1"/>
          <p:cNvSpPr/>
          <p:nvPr/>
        </p:nvSpPr>
        <p:spPr>
          <a:xfrm>
            <a:off x="722376" y="2297816"/>
            <a:ext cx="10753344" cy="360934"/>
          </a:xfrm>
          <a:prstGeom prst="rect">
            <a:avLst/>
          </a:prstGeom>
          <a:noFill/>
        </p:spPr>
        <p:txBody>
          <a:bodyPr wrap="none" lIns="0" tIns="0" rIns="0" bIns="0" rtlCol="0" anchor="t"/>
          <a:lstStyle/>
          <a:p>
            <a:pPr algn="l" latinLnBrk="1">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【解】由题中数据可得列联表如下：</a:t>
            </a:r>
            <a:endParaRPr lang="en-US" altLang="zh-CN" sz="2000" dirty="0"/>
          </a:p>
        </p:txBody>
      </p:sp>
      <mc:AlternateContent xmlns:mc="http://schemas.openxmlformats.org/markup-compatibility/2006" xmlns:a14="http://schemas.microsoft.com/office/drawing/2010/main">
        <mc:Choice Requires="a14">
          <p:graphicFrame>
            <p:nvGraphicFramePr>
              <p:cNvPr id="49" name="QO_6_AN.62_2#0efa3249d?colgroup=7,33&amp;vop=1&amp;vop=1&amp;pid=3bb7814aa&amp;color=0,0,0&amp;vtp=1&amp;bbb=1"/>
              <p:cNvGraphicFramePr>
                <a:graphicFrameLocks noGrp="1"/>
              </p:cNvGraphicFramePr>
              <p:nvPr/>
            </p:nvGraphicFramePr>
            <p:xfrm>
              <a:off x="722376" y="2797053"/>
              <a:ext cx="10716768" cy="2088515"/>
            </p:xfrm>
            <a:graphic>
              <a:graphicData uri="http://schemas.openxmlformats.org/drawingml/2006/table">
                <a:tbl>
                  <a:tblPr/>
                  <a:tblGrid>
                    <a:gridCol w="2020824"/>
                    <a:gridCol w="2898648"/>
                    <a:gridCol w="2898648"/>
                    <a:gridCol w="2898648"/>
                  </a:tblGrid>
                  <a:tr h="0">
                    <a:tc rowSpan="2">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成绩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1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日均阅读时长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27990">
                    <a:tc vMerge="1">
                      <a:tcPr/>
                    </a:tc>
                    <a:tc>
                      <a:txBody>
                        <a:bodyPr/>
                        <a:lstStyle/>
                        <a:p>
                          <a:pPr algn="ctr" latinLnBrk="1" hangingPunct="0">
                            <a:lnSpc>
                              <a:spcPts val="3000"/>
                            </a:lnSpc>
                          </a:pPr>
                          <a14:m>
                            <m:oMath xmlns:m="http://schemas.openxmlformats.org/officeDocument/2006/math">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spc="-10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优秀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不优秀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575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9" name="QO_6_AN.62_2#0efa3249d?colgroup=7,33&amp;vop=1&amp;vop=1&amp;pid=3bb7814aa&amp;color=0,0,0&amp;vtp=1&amp;bbb=1"/>
              <p:cNvGraphicFramePr>
                <a:graphicFrameLocks noGrp="1"/>
              </p:cNvGraphicFramePr>
              <p:nvPr/>
            </p:nvGraphicFramePr>
            <p:xfrm>
              <a:off x="722376" y="2797053"/>
              <a:ext cx="10716768" cy="2088515"/>
            </p:xfrm>
            <a:graphic>
              <a:graphicData uri="http://schemas.openxmlformats.org/drawingml/2006/table">
                <a:tbl>
                  <a:tblPr/>
                  <a:tblGrid>
                    <a:gridCol w="2020824"/>
                    <a:gridCol w="2898648"/>
                    <a:gridCol w="2898648"/>
                    <a:gridCol w="2898648"/>
                  </a:tblGrid>
                  <a:tr h="0">
                    <a:tc rowSpan="2">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成绩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1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日均阅读时长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27990">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优秀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不优秀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575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5" name="QO_6_AN.62_3#0efa3249d?vop=1&amp;vop=1&amp;pid=3bb7814aa&amp;color=0,0,0&amp;vtp=1&amp;bbb=1&amp;hb=1"/>
              <p:cNvSpPr/>
              <p:nvPr/>
            </p:nvSpPr>
            <p:spPr>
              <a:xfrm>
                <a:off x="722376" y="5010790"/>
                <a:ext cx="10753344" cy="1262634"/>
              </a:xfrm>
              <a:prstGeom prst="rect">
                <a:avLst/>
              </a:prstGeom>
              <a:noFill/>
            </p:spPr>
            <p:txBody>
              <a:bodyPr wrap="none" lIns="0" tIns="0" rIns="0" bIns="0" rtlCol="0" anchor="t"/>
              <a:lstStyle/>
              <a:p>
                <a:pPr algn="l" latinLnBrk="1">
                  <a:lnSpc>
                    <a:spcPts val="3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𝝌</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𝟓𝟕𝟓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𝟑𝟎𝟎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𝟏𝟖𝟎</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𝟐𝟐𝟓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𝟑𝟓𝟎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𝟗𝟓</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𝟒𝟖𝟎</m:t>
                        </m:r>
                      </m:den>
                    </m:f>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𝟐𝟒𝟐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𝟖𝟒𝟏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2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所以在犯错误概率不超过</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0.05的条件下，不能认为学业成绩优秀与日均阅读时长不小于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1小时且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小于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2小时有关.</a:t>
                </a:r>
                <a:endParaRPr lang="en-US" altLang="zh-CN" sz="2000" dirty="0"/>
              </a:p>
            </p:txBody>
          </p:sp>
        </mc:Choice>
        <mc:Fallback>
          <p:sp>
            <p:nvSpPr>
              <p:cNvPr id="5" name="QO_6_AN.62_3#0efa3249d?vop=1&amp;vop=1&amp;pid=3bb7814aa&amp;color=0,0,0&amp;vtp=1&amp;bbb=1&amp;hb=1"/>
              <p:cNvSpPr>
                <a:spLocks noRot="1" noChangeAspect="1" noMove="1" noResize="1" noEditPoints="1" noAdjustHandles="1" noChangeArrowheads="1" noChangeShapeType="1" noTextEdit="1"/>
              </p:cNvSpPr>
              <p:nvPr/>
            </p:nvSpPr>
            <p:spPr>
              <a:xfrm>
                <a:off x="722376" y="5010790"/>
                <a:ext cx="10753344" cy="1262634"/>
              </a:xfrm>
              <a:prstGeom prst="rect">
                <a:avLst/>
              </a:prstGeom>
              <a:blipFill rotWithShape="1">
                <a:blip r:embed="rId3"/>
                <a:stretch>
                  <a:fillRect l="-4" r="-6" b="-25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bg/>
                                          </p:spTgt>
                                        </p:tgtEl>
                                        <p:attrNameLst>
                                          <p:attrName>style.visibility</p:attrName>
                                        </p:attrNameLst>
                                      </p:cBhvr>
                                      <p:to>
                                        <p:strVal val="visible"/>
                                      </p:to>
                                    </p:set>
                                    <p:animEffect transition="in" filter="fade">
                                      <p:cBhvr>
                                        <p:cTn id="16" dur="500"/>
                                        <p:tgtEl>
                                          <p:spTgt spid="5">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fade">
                                      <p:cBhvr>
                                        <p:cTn id="19" dur="500"/>
                                        <p:tgtEl>
                                          <p:spTgt spid="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fade">
                                      <p:cBhvr>
                                        <p:cTn id="22" dur="500"/>
                                        <p:tgtEl>
                                          <p:spTgt spid="5">
                                            <p:txEl>
                                              <p:pRg st="1" end="1"/>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Effect transition="in" filter="fade">
                                      <p:cBhvr>
                                        <p:cTn id="2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_1#fb03383b4?vop=1&amp;vop=1&amp;pid=f4ba5e214&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a:t>
                </a:r>
                <a:endParaRPr lang="en-US" altLang="zh-CN" sz="2200" dirty="0"/>
              </a:p>
            </p:txBody>
          </p:sp>
        </mc:Choice>
        <mc:Fallback>
          <p:sp>
            <p:nvSpPr>
              <p:cNvPr id="2" name="QC_6_AS.3_1#fb03383b4?vop=1&amp;vop=1&amp;pid=f4ba5e214&amp;color=0,0,0&amp;vtp=1&amp;bt=1&amp;bbb=1"/>
              <p:cNvSpPr>
                <a:spLocks noRot="1" noChangeAspect="1" noMove="1" noResize="1" noEditPoints="1" noAdjustHandles="1" noChangeArrowheads="1" noChangeShapeType="1" noTextEdit="1"/>
              </p:cNvSpPr>
              <p:nvPr/>
            </p:nvSpPr>
            <p:spPr>
              <a:xfrm>
                <a:off x="722376" y="972000"/>
                <a:ext cx="10753344" cy="434785"/>
              </a:xfrm>
              <a:prstGeom prst="rect">
                <a:avLst/>
              </a:prstGeom>
              <a:blipFill rotWithShape="1">
                <a:blip r:embed="rId1"/>
                <a:stretch>
                  <a:fillRect l="-4" t="-103" b="-138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4_1#a5398308a?vop=1&amp;pid=f4ba5e21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2.假设有两个分类变量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列联表如下，对于同一样本，以下数据能说明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可能性最大的一组是(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4_1#a5398308a?vop=1&amp;pid=f4ba5e214&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7" name="QC_6_BD.4_2#a5398308a?colgroup=8,31&amp;vop=1&amp;pid=f4ba5e214&amp;color=0,0,0&amp;vtp=1&amp;bbb=1"/>
              <p:cNvGraphicFramePr>
                <a:graphicFrameLocks noGrp="1"/>
              </p:cNvGraphicFramePr>
              <p:nvPr/>
            </p:nvGraphicFramePr>
            <p:xfrm>
              <a:off x="722376" y="1951677"/>
              <a:ext cx="10707624" cy="2110423"/>
            </p:xfrm>
            <a:graphic>
              <a:graphicData uri="http://schemas.openxmlformats.org/drawingml/2006/table">
                <a:tbl>
                  <a:tblPr/>
                  <a:tblGrid>
                    <a:gridCol w="2459736"/>
                    <a:gridCol w="2350008"/>
                    <a:gridCol w="2350008"/>
                    <a:gridCol w="3547872"/>
                  </a:tblGrid>
                  <a:tr h="410274">
                    <a:tc rowSpan="2">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21132">
                    <a:tc vMerge="1">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7" name="QC_6_BD.4_2#a5398308a?colgroup=8,31&amp;vop=1&amp;pid=f4ba5e214&amp;color=0,0,0&amp;vtp=1&amp;bbb=1"/>
              <p:cNvGraphicFramePr>
                <a:graphicFrameLocks noGrp="1"/>
              </p:cNvGraphicFramePr>
              <p:nvPr/>
            </p:nvGraphicFramePr>
            <p:xfrm>
              <a:off x="722376" y="1951677"/>
              <a:ext cx="10707624" cy="2110423"/>
            </p:xfrm>
            <a:graphic>
              <a:graphicData uri="http://schemas.openxmlformats.org/drawingml/2006/table">
                <a:tbl>
                  <a:tblPr/>
                  <a:tblGrid>
                    <a:gridCol w="2459736"/>
                    <a:gridCol w="2350008"/>
                    <a:gridCol w="2350008"/>
                    <a:gridCol w="3547872"/>
                  </a:tblGrid>
                  <a:tr h="410210">
                    <a:tc row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gridSpan="3">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hMerge="1">
                      <a:tcPr/>
                    </a:tc>
                    <a:tc hMerge="1">
                      <a:tcPr/>
                    </a:tc>
                  </a:tr>
                  <a:tr h="421005">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6_AN.5_1#a5398308a.bracket?vop=1&amp;pid=f4ba5e214&amp;color=0,0,0&amp;vpa=2&amp;vtp=1"/>
          <p:cNvSpPr/>
          <p:nvPr/>
        </p:nvSpPr>
        <p:spPr>
          <a:xfrm>
            <a:off x="3208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6_BD.4_3#a5398308a.choices?vop=1&amp;pid=f4ba5e214&amp;color=0,0,0&amp;vtp=1&amp;bbb=1"/>
              <p:cNvSpPr/>
              <p:nvPr/>
            </p:nvSpPr>
            <p:spPr>
              <a:xfrm>
                <a:off x="722376" y="4199577"/>
                <a:ext cx="10753344" cy="400050"/>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6_BD.4_3#a5398308a.choices?vop=1&amp;pid=f4ba5e214&amp;color=0,0,0&amp;vtp=1&amp;bbb=1"/>
              <p:cNvSpPr>
                <a:spLocks noRot="1" noChangeAspect="1" noMove="1" noResize="1" noEditPoints="1" noAdjustHandles="1" noChangeArrowheads="1" noChangeShapeType="1" noTextEdit="1"/>
              </p:cNvSpPr>
              <p:nvPr/>
            </p:nvSpPr>
            <p:spPr>
              <a:xfrm>
                <a:off x="722376" y="4199577"/>
                <a:ext cx="10753344" cy="400050"/>
              </a:xfrm>
              <a:prstGeom prst="rect">
                <a:avLst/>
              </a:prstGeom>
              <a:blipFill rotWithShape="1">
                <a:blip r:embed="rId3"/>
                <a:stretch>
                  <a:fillRect l="-4" t="-80" b="-142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6_1#a5398308a?vop=1&amp;vop=1&amp;pid=f4ba5e214&amp;color=0,0,0&amp;vtp=1&amp;bt=1&amp;bbb=1&amp;hb=1"/>
              <p:cNvSpPr/>
              <p:nvPr/>
            </p:nvSpPr>
            <p:spPr>
              <a:xfrm>
                <a:off x="722376" y="972000"/>
                <a:ext cx="10753344" cy="1643634"/>
              </a:xfrm>
              <a:prstGeom prst="rect">
                <a:avLst/>
              </a:prstGeom>
              <a:noFill/>
            </p:spPr>
            <p:txBody>
              <a:bodyPr wrap="none" lIns="0" tIns="0" rIns="0" bIns="0" rtlCol="0" anchor="t"/>
              <a:lstStyle/>
              <a:p>
                <a:pPr algn="l" latinLnBrk="1">
                  <a:lnSpc>
                    <a:spcPts val="4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根据独立性检验的方法和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列联表可得，若</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相差越大，则分类变量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系的可能性越大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相差越大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相差越大.</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由各选项可得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A满足条件，故选A.</a:t>
                </a:r>
                <a:endParaRPr lang="en-US" altLang="zh-CN" sz="2200" dirty="0"/>
              </a:p>
            </p:txBody>
          </p:sp>
        </mc:Choice>
        <mc:Fallback>
          <p:sp>
            <p:nvSpPr>
              <p:cNvPr id="2" name="QC_6_AS.6_1#a5398308a?vop=1&amp;vop=1&amp;pid=f4ba5e214&amp;color=0,0,0&amp;vtp=1&amp;bt=1&amp;bbb=1&amp;hb=1"/>
              <p:cNvSpPr>
                <a:spLocks noRot="1" noChangeAspect="1" noMove="1" noResize="1" noEditPoints="1" noAdjustHandles="1" noChangeArrowheads="1" noChangeShapeType="1" noTextEdit="1"/>
              </p:cNvSpPr>
              <p:nvPr/>
            </p:nvSpPr>
            <p:spPr>
              <a:xfrm>
                <a:off x="722376" y="972000"/>
                <a:ext cx="10753344" cy="1643634"/>
              </a:xfrm>
              <a:prstGeom prst="rect">
                <a:avLst/>
              </a:prstGeom>
              <a:blipFill rotWithShape="1">
                <a:blip r:embed="rId1"/>
                <a:stretch>
                  <a:fillRect l="-4" t="-27" b="-27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7_1#a5398308a?vop=1&amp;vop=1&amp;pid=f4ba5e214&amp;color=0,0,0&amp;vtp=1&amp;bt=1&amp;bbb=1&amp;hb=1"/>
              <p:cNvSpPr/>
              <p:nvPr/>
            </p:nvSpPr>
            <p:spPr>
              <a:xfrm>
                <a:off x="722376" y="969264"/>
                <a:ext cx="10753344" cy="1427036"/>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名师点拨</a:t>
                </a:r>
                <a:endParaRPr lang="en-US" altLang="zh-CN" sz="2000" dirty="0"/>
              </a:p>
              <a:p>
                <a:pPr latinLnBrk="1">
                  <a:lnSpc>
                    <a:spcPts val="45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𝑏𝑐</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相差越大，</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差越大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𝜒</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就越大，得出分类变量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𝑌</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有关系的可能性越大.</a:t>
                </a:r>
                <a:endParaRPr lang="en-US" altLang="zh-CN" sz="2000" dirty="0"/>
              </a:p>
            </p:txBody>
          </p:sp>
        </mc:Choice>
        <mc:Fallback>
          <p:sp>
            <p:nvSpPr>
              <p:cNvPr id="2" name="QC_6_EX.7_1#a5398308a?vop=1&amp;vop=1&amp;pid=f4ba5e214&amp;color=0,0,0&amp;vtp=1&amp;bt=1&amp;bbb=1&amp;hb=1"/>
              <p:cNvSpPr>
                <a:spLocks noRot="1" noChangeAspect="1" noMove="1" noResize="1" noEditPoints="1" noAdjustHandles="1" noChangeArrowheads="1" noChangeShapeType="1" noTextEdit="1"/>
              </p:cNvSpPr>
              <p:nvPr/>
            </p:nvSpPr>
            <p:spPr>
              <a:xfrm>
                <a:off x="722376" y="969264"/>
                <a:ext cx="10753344" cy="1427036"/>
              </a:xfrm>
              <a:prstGeom prst="rect">
                <a:avLst/>
              </a:prstGeom>
              <a:blipFill rotWithShape="1">
                <a:blip r:embed="rId1"/>
                <a:stretch>
                  <a:fillRect l="-4" t="-18" b="-32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_1#a539ad294?vop=1&amp;pid=63b3bc09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［河南南阳六校2025高二期中］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下列实际问题不适合用独立性检验解决的是(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_1#a539ad294.bracket?vop=1&amp;pid=63b3bc093&amp;color=0,0,0&amp;vpa=3&amp;vtp=1"/>
          <p:cNvSpPr/>
          <p:nvPr/>
        </p:nvSpPr>
        <p:spPr>
          <a:xfrm>
            <a:off x="951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8_2#a539ad294.choices?vop=1&amp;pid=63b3bc093&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.不良的饮食习惯是否会导致肠胃疾病</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.某公司的营业额在过去5年逐年变化的情况</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C.参加课外辅导能否提高学习成绩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.男性和女性在职业选择偏好上是否有差异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8904</Words>
  <Application>WPS 演示</Application>
  <PresentationFormat>宽屏</PresentationFormat>
  <Paragraphs>889</Paragraphs>
  <Slides>47</Slides>
  <Notes>47</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47</vt:i4>
      </vt:variant>
    </vt:vector>
  </HeadingPairs>
  <TitlesOfParts>
    <vt:vector size="6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Cambria Math</vt:lpstr>
      <vt:lpstr>黑体</vt:lpstr>
      <vt:lpstr>宋体</vt:lpstr>
      <vt:lpstr>Calibri</vt:lpstr>
      <vt:lpstr>Arial Unicode MS</vt:lpstr>
      <vt:lpstr>仿宋</vt:lpstr>
      <vt:lpstr>仿宋</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正则</cp:lastModifiedBy>
  <cp:revision>4</cp:revision>
  <dcterms:created xsi:type="dcterms:W3CDTF">2025-08-01T10:39:00Z</dcterms:created>
  <dcterms:modified xsi:type="dcterms:W3CDTF">2025-08-05T02:52:20Z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4BE02B1C442F4C899E8AF8DC9FA16A3F_12</vt:lpwstr>
  </property>
  <property fmtid="{D5CDD505-2E9C-101B-9397-08002B2CF9AE}" pid="3" name="KSOProductBuildVer">
    <vt:lpwstr>2052-12.1.0.21915</vt:lpwstr>
  </property>
</Properties>
</file>