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114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f1f028c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离散型随机变量的分布列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aa8886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离散型随机变量分布列的性质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7bfbfe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两个相关随机变量的分布列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d984719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两点分布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9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47.png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2.xml"/><Relationship Id="rId7" Type="http://schemas.openxmlformats.org/officeDocument/2006/relationships/slideLayout" Target="../slideLayouts/slideLayout1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1_1#48face1b3?vop=1&amp;pid=9a5b9133f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（2）若胜场次数为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11_1#48face1b3?vop=1&amp;pid=9a5b9133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2_1#48face1b3?vop=1&amp;vop=1&amp;pid=9a5b9133f&amp;color=0,0,0&amp;vtp=1&amp;bbb=1"/>
              <p:cNvSpPr/>
              <p:nvPr/>
            </p:nvSpPr>
            <p:spPr>
              <a:xfrm>
                <a:off x="722376" y="1386528"/>
                <a:ext cx="10753344" cy="1351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的所有可能取值为1,2,3,4,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（1）得，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𝟑𝟏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𝟑𝟏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𝟑𝟏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12_1#48face1b3?vop=1&amp;vop=1&amp;pid=9a5b9133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351534"/>
              </a:xfrm>
              <a:prstGeom prst="rect">
                <a:avLst/>
              </a:prstGeom>
              <a:blipFill rotWithShape="1">
                <a:blip r:embed="rId2"/>
                <a:stretch>
                  <a:fillRect l="-4" t="-24" b="-33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QO_7_AN.12_2#48face1b3?colgroup=2,9,9,9,9&amp;vop=1&amp;vop=1&amp;pid=9a5b9133f&amp;color=0,0,0&amp;vtp=1&amp;bbb=1"/>
              <p:cNvGraphicFramePr>
                <a:graphicFrameLocks noGrp="1"/>
              </p:cNvGraphicFramePr>
              <p:nvPr/>
            </p:nvGraphicFramePr>
            <p:xfrm>
              <a:off x="722376" y="2872428"/>
              <a:ext cx="10735056" cy="1029208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𝑿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28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𝟑𝟏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𝟏𝟖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𝟑𝟏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𝟑𝟏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𝟑𝟏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QO_7_AN.12_2#48face1b3?colgroup=2,9,9,9,9&amp;vop=1&amp;vop=1&amp;pid=9a5b9133f&amp;color=0,0,0&amp;vtp=1&amp;bbb=1"/>
              <p:cNvGraphicFramePr>
                <a:graphicFrameLocks noGrp="1"/>
              </p:cNvGraphicFramePr>
              <p:nvPr/>
            </p:nvGraphicFramePr>
            <p:xfrm>
              <a:off x="722376" y="2872428"/>
              <a:ext cx="10735056" cy="1029208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32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EX.13_1#9a5b9133f?vop=1&amp;vop=1&amp;pid=ef1f028c5&amp;color=0,0,0&amp;vtp=1&amp;bt=1&amp;bbb=1"/>
              <p:cNvSpPr/>
              <p:nvPr/>
            </p:nvSpPr>
            <p:spPr>
              <a:xfrm>
                <a:off x="722376" y="969264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求离散型随机变量的分布列的步骤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1）找出随机变量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的所有可能的取值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．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2）求出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取每一个值的概率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．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3）写出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的分布列．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EX.13_1#9a5b9133f?vop=1&amp;vop=1&amp;pid=ef1f028c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b="-19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4_1#b664384bd?vop=1&amp;pid=ef1f028c5&amp;color=0,0,0&amp;vtp=1&amp;bt=1&amp;bbb=1&amp;hb=1"/>
              <p:cNvSpPr/>
              <p:nvPr/>
            </p:nvSpPr>
            <p:spPr>
              <a:xfrm>
                <a:off x="722376" y="972000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［广西河池2025高二联考］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某学校运动会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米接力赛分为预赛、半决赛和决赛，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只有预赛、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半决赛都获胜才能进入决赛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.已知1班在预赛和半决赛中获胜的概率分别为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2班在预赛和半决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赛中获胜的概率分别为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；3班在预赛和半决赛中获胜的概率分别为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4_1#b664384bd?vop=1&amp;pid=ef1f028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09700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324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BD.15_1#64f498403?vop=1&amp;pid=b664384bd&amp;color=0,0,0&amp;vtp=1&amp;bbb=1"/>
          <p:cNvSpPr/>
          <p:nvPr/>
        </p:nvSpPr>
        <p:spPr>
          <a:xfrm>
            <a:off x="722376" y="2390526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（1）1班、2班、3班中哪个班级进入决赛的可能性最大？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16_1#64f498403?vop=1&amp;vop=1&amp;pid=b664384bd&amp;color=0,0,0&amp;vtp=1&amp;bbb=1"/>
              <p:cNvSpPr/>
              <p:nvPr/>
            </p:nvSpPr>
            <p:spPr>
              <a:xfrm>
                <a:off x="722376" y="2809626"/>
                <a:ext cx="10753344" cy="2380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【解】1班进入决赛的概率为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班进入决赛的概率为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班进入决赛的概率为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3班进入决赛的可能性最大.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16_1#64f498403?vop=1&amp;vop=1&amp;pid=b664384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09626"/>
                <a:ext cx="10753344" cy="2380234"/>
              </a:xfrm>
              <a:prstGeom prst="rect">
                <a:avLst/>
              </a:prstGeom>
              <a:blipFill rotWithShape="1">
                <a:blip r:embed="rId2"/>
                <a:stretch>
                  <a:fillRect l="-4" t="-16" b="-18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7_1#9420c1fda?vop=1&amp;pid=b664384bd&amp;color=0,0,0&amp;vtp=1&amp;bt=1&amp;bbb=1"/>
              <p:cNvSpPr/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（2）设三个班中进入决赛的班级数为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17_1#9420c1fda?vop=1&amp;pid=b664384b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8_1#9420c1fda?vop=1&amp;vop=1&amp;pid=b664384bd&amp;color=0,0,0&amp;vtp=1&amp;bbb=1&amp;hb=1"/>
              <p:cNvSpPr/>
              <p:nvPr/>
            </p:nvSpPr>
            <p:spPr>
              <a:xfrm>
                <a:off x="722376" y="1386528"/>
                <a:ext cx="10753344" cy="2367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【解】由（1）可知，1班、2班、3班进入决赛的概率分别为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的所有可能取值为0,1,2,3,则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18_1#9420c1fda?vop=1&amp;vop=1&amp;pid=b664384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2367153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19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O_7_AN.18_2#9420c1fda?colgroup=2,6,9,9,9&amp;vop=1&amp;vop=1&amp;pid=b664384bd&amp;color=0,0,0&amp;vtp=1&amp;bbb=1"/>
              <p:cNvGraphicFramePr>
                <a:graphicFrameLocks noGrp="1"/>
              </p:cNvGraphicFramePr>
              <p:nvPr/>
            </p:nvGraphicFramePr>
            <p:xfrm>
              <a:off x="722376" y="3863028"/>
              <a:ext cx="10707624" cy="1029208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1819656"/>
                    <a:gridCol w="2679192"/>
                    <a:gridCol w="2679192"/>
                    <a:gridCol w="2688336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28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𝟗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𝟑𝟎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𝟏𝟖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O_7_AN.18_2#9420c1fda?colgroup=2,6,9,9,9&amp;vop=1&amp;vop=1&amp;pid=b664384bd&amp;color=0,0,0&amp;vtp=1&amp;bbb=1"/>
              <p:cNvGraphicFramePr>
                <a:graphicFrameLocks noGrp="1"/>
              </p:cNvGraphicFramePr>
              <p:nvPr/>
            </p:nvGraphicFramePr>
            <p:xfrm>
              <a:off x="722376" y="3863028"/>
              <a:ext cx="10707624" cy="1029208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1819656"/>
                    <a:gridCol w="2679192"/>
                    <a:gridCol w="2679192"/>
                    <a:gridCol w="2688336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32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9_1#85b124598?vop=1&amp;pid=1aa8886c3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［山东威海2025高二月考］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是一个离散型随机变量，其分布列如下，则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等于(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9_1#85b124598?vop=1&amp;pid=1aa8886c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QC_6_BD.19_2#85b124598?colgroup=2,9,9,16&amp;vop=1&amp;pid=1aa8886c3&amp;color=0,0,0&amp;vtp=1&amp;bbb=1"/>
              <p:cNvGraphicFramePr>
                <a:graphicFrameLocks noGrp="1"/>
              </p:cNvGraphicFramePr>
              <p:nvPr/>
            </p:nvGraphicFramePr>
            <p:xfrm>
              <a:off x="722376" y="1511300"/>
              <a:ext cx="10716768" cy="1019048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2679192"/>
                    <a:gridCol w="2679192"/>
                    <a:gridCol w="4517136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927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QC_6_BD.19_2#85b124598?colgroup=2,9,9,16&amp;vop=1&amp;pid=1aa8886c3&amp;color=0,0,0&amp;vtp=1&amp;bbb=1"/>
              <p:cNvGraphicFramePr>
                <a:graphicFrameLocks noGrp="1"/>
              </p:cNvGraphicFramePr>
              <p:nvPr/>
            </p:nvGraphicFramePr>
            <p:xfrm>
              <a:off x="722376" y="1511300"/>
              <a:ext cx="10716768" cy="1019048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2679192"/>
                    <a:gridCol w="2679192"/>
                    <a:gridCol w="4517136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9309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6_AN.20_1#85b124598.bracket?vop=1&amp;pid=1aa8886c3&amp;color=0,0,0&amp;vpa=3&amp;vtp=1"/>
          <p:cNvSpPr/>
          <p:nvPr/>
        </p:nvSpPr>
        <p:spPr>
          <a:xfrm>
            <a:off x="10083483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9_3#85b124598.choices?vop=1&amp;pid=1aa8886c3&amp;color=0,0,0&amp;vtp=1&amp;bbb=1"/>
              <p:cNvSpPr/>
              <p:nvPr/>
            </p:nvSpPr>
            <p:spPr>
              <a:xfrm>
                <a:off x="722376" y="2667000"/>
                <a:ext cx="10753344" cy="593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19_3#85b124598.choices?vop=1&amp;pid=1aa8886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67000"/>
                <a:ext cx="10753344" cy="593979"/>
              </a:xfrm>
              <a:prstGeom prst="rect">
                <a:avLst/>
              </a:prstGeom>
              <a:blipFill rotWithShape="1">
                <a:blip r:embed="rId3"/>
                <a:stretch>
                  <a:fillRect l="-4" b="-90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1_1#85b124598?vop=1&amp;vop=1&amp;pid=1aa8886c3&amp;color=0,0,0&amp;vtp=1&amp;bt=1&amp;bbb=1&amp;hb=1"/>
              <p:cNvSpPr/>
              <p:nvPr/>
            </p:nvSpPr>
            <p:spPr>
              <a:xfrm>
                <a:off x="722376" y="972000"/>
                <a:ext cx="10753344" cy="15401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由离散型随机变量分布列的性质可得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,不合题意,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1_1#85b124598?vop=1&amp;vop=1&amp;pid=1aa8886c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40129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r="-1358" b="-30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22_1#85b124598?vop=1&amp;vop=1&amp;pid=1aa8886c3&amp;color=0,0,0&amp;vtp=1&amp;bt=1&amp;bbb=1&amp;hb=1"/>
              <p:cNvSpPr/>
              <p:nvPr/>
            </p:nvSpPr>
            <p:spPr>
              <a:xfrm>
                <a:off x="722376" y="969264"/>
                <a:ext cx="10753344" cy="2735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链接教材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此题由教材第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70页例1改编而来,分布列具有两个性质: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这两条性质中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,一方面可以利用概率之和为1列方程求出分布列中某些参数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,另一方面可以检验分布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列是否正确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,但要注意概率之和为1是分布列正确的必要不充分条件.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22_1#85b124598?vop=1&amp;vop=1&amp;pid=1aa8886c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7358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561" b="-1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3_1#0af6c4b5b?vop=1&amp;pid=1aa8886c3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［山东德州2025高二月考］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的分布列中部分数据丢失，丢失数据以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代替，分布列如下表.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23_1#0af6c4b5b?vop=1&amp;pid=1aa8886c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QC_6_BD.23_2#0af6c4b5b?colgroup=6,5,5,5,5,5,5&amp;vop=1&amp;pid=1aa8886c3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652760" cy="852678"/>
            </p:xfrm>
            <a:graphic>
              <a:graphicData uri="http://schemas.openxmlformats.org/drawingml/2006/table">
                <a:tbl>
                  <a:tblPr/>
                  <a:tblGrid>
                    <a:gridCol w="1929384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𝑖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𝑃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𝑖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0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𝑥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0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QC_6_BD.23_2#0af6c4b5b?colgroup=6,5,5,5,5,5,5&amp;vop=1&amp;pid=1aa8886c3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652760" cy="852678"/>
            </p:xfrm>
            <a:graphic>
              <a:graphicData uri="http://schemas.openxmlformats.org/drawingml/2006/table">
                <a:tbl>
                  <a:tblPr/>
                  <a:tblGrid>
                    <a:gridCol w="1929384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3_3#0af6c4b5b?vop=1&amp;pid=1aa8886c3&amp;color=0,0,0&amp;vtp=1&amp;bbb=1"/>
              <p:cNvSpPr/>
              <p:nvPr/>
            </p:nvSpPr>
            <p:spPr>
              <a:xfrm>
                <a:off x="722376" y="2951803"/>
                <a:ext cx="10753344" cy="593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23_3#0af6c4b5b?vop=1&amp;pid=1aa8886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51803"/>
                <a:ext cx="10753344" cy="593979"/>
              </a:xfrm>
              <a:prstGeom prst="rect">
                <a:avLst/>
              </a:prstGeom>
              <a:blipFill rotWithShape="1">
                <a:blip r:embed="rId3"/>
                <a:stretch>
                  <a:fillRect l="-4" t="-54" b="-8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24_1#0af6c4b5b.bracket?vop=1&amp;pid=1aa8886c3&amp;color=0,0,0&amp;vpa=4&amp;vtp=1"/>
          <p:cNvSpPr/>
          <p:nvPr/>
        </p:nvSpPr>
        <p:spPr>
          <a:xfrm>
            <a:off x="2967165" y="3205104"/>
            <a:ext cx="35718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6" name="QC_6_BD.23_4#0af6c4b5b.choices?vop=1&amp;pid=1aa8886c3&amp;color=0,0,0&amp;vtp=1&amp;bbb=1"/>
          <p:cNvSpPr/>
          <p:nvPr/>
        </p:nvSpPr>
        <p:spPr>
          <a:xfrm>
            <a:off x="722376" y="354775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.0.35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B.0.45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C.0.55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.0.65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5_1#0af6c4b5b?vop=1&amp;vop=1&amp;pid=1aa8886c3&amp;color=0,0,0&amp;vtp=1&amp;bt=1&amp;bbb=1"/>
              <p:cNvSpPr/>
              <p:nvPr/>
            </p:nvSpPr>
            <p:spPr>
              <a:xfrm>
                <a:off x="722376" y="972000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,化简得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5_1#0af6c4b5b?vop=1&amp;vop=1&amp;pid=1aa8886c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09700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6_1#04ccf9c0f?vop=1&amp;pid=1aa8886c3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是一个离散型随机变量，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那么下列说法中正确的是(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26_1#04ccf9c0f?vop=1&amp;pid=1aa8886c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7_1#04ccf9c0f.bracket?vop=1&amp;pid=1aa8886c3&amp;color=0,0,0&amp;vpa=5&amp;vtp=1&amp;bbb=1"/>
          <p:cNvSpPr/>
          <p:nvPr/>
        </p:nvSpPr>
        <p:spPr>
          <a:xfrm>
            <a:off x="8402574" y="969265"/>
            <a:ext cx="52863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6_2#04ccf9c0f.choices?vop=1&amp;pid=1aa8886c3&amp;color=0,0,0&amp;vtp=1&amp;bbb=1"/>
              <p:cNvSpPr/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取每一个可能值的概率是正数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取所有可能值的概率和为1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取某两个可能值的概率等于取其中每个值的概率之和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在某一范围内取值的概率大于它取这个范围内各个值的概率之和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26_2#04ccf9c0f.choices?vop=1&amp;pid=1aa8886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1fa18530.fixed?pid=213873a24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4.2</a:t>
            </a:r>
            <a:endParaRPr lang="en-US" altLang="zh-CN" sz="7200" dirty="0"/>
          </a:p>
        </p:txBody>
      </p:sp>
      <p:sp>
        <p:nvSpPr>
          <p:cNvPr id="3" name="C_2#51fa18530.fixed?pid=213873a24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4.2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随机变量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8_1#04ccf9c0f?vop=1&amp;vop=1&amp;pid=1aa8886c3&amp;color=0,0,0&amp;vtp=1&amp;bt=1&amp;bbb=1&amp;hb=1"/>
              <p:cNvSpPr/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对于A选项,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取每一个可能值的概率是非负数,故A选项错误;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B选项,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取所有可能值的概率和为1,故B选项正确;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C选项,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取某两个可能值的概率等于取其中每个值的概率之和,故C选项正确;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D选项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在某一范围内取值的概率等于它取这个范围内各个值的概率之和,故D选项错误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8_1#04ccf9c0f?vop=1&amp;vop=1&amp;pid=1aa8886c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01" b="-1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9_1#edafe33a5?vop=1&amp;pid=37bfbfe8c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［辽宁阜新实验中学等校2025高二联考］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已知离散型随机变量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的分布列如下表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，若离散型随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29_1#edafe33a5?vop=1&amp;pid=37bfbfe8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QC_6_BD.29_2#edafe33a5?colgroup=4,4,9,9,9&amp;vop=1&amp;pid=37bfbfe8c&amp;color=0,0,0&amp;vtp=1&amp;bbb=1"/>
              <p:cNvGraphicFramePr>
                <a:graphicFrameLocks noGrp="1"/>
              </p:cNvGraphicFramePr>
              <p:nvPr/>
            </p:nvGraphicFramePr>
            <p:xfrm>
              <a:off x="722376" y="1951677"/>
              <a:ext cx="10707624" cy="1019429"/>
            </p:xfrm>
            <a:graphic>
              <a:graphicData uri="http://schemas.openxmlformats.org/drawingml/2006/table">
                <a:tbl>
                  <a:tblPr/>
                  <a:tblGrid>
                    <a:gridCol w="1380744"/>
                    <a:gridCol w="1280160"/>
                    <a:gridCol w="2679192"/>
                    <a:gridCol w="2679192"/>
                    <a:gridCol w="2688336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9309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QC_6_BD.29_2#edafe33a5?colgroup=4,4,9,9,9&amp;vop=1&amp;pid=37bfbfe8c&amp;color=0,0,0&amp;vtp=1&amp;bbb=1"/>
              <p:cNvGraphicFramePr>
                <a:graphicFrameLocks noGrp="1"/>
              </p:cNvGraphicFramePr>
              <p:nvPr/>
            </p:nvGraphicFramePr>
            <p:xfrm>
              <a:off x="722376" y="1951677"/>
              <a:ext cx="10707624" cy="1019429"/>
            </p:xfrm>
            <a:graphic>
              <a:graphicData uri="http://schemas.openxmlformats.org/drawingml/2006/table">
                <a:tbl>
                  <a:tblPr/>
                  <a:tblGrid>
                    <a:gridCol w="1380744"/>
                    <a:gridCol w="1280160"/>
                    <a:gridCol w="2679192"/>
                    <a:gridCol w="2679192"/>
                    <a:gridCol w="2688336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9309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6_AN.30_1#edafe33a5.bracket?vop=1&amp;pid=37bfbfe8c&amp;color=0,0,0&amp;vpa=6&amp;vtp=1"/>
          <p:cNvSpPr/>
          <p:nvPr/>
        </p:nvSpPr>
        <p:spPr>
          <a:xfrm>
            <a:off x="4703826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9_3#edafe33a5.choices?vop=1&amp;pid=37bfbfe8c&amp;color=0,0,0&amp;vtp=1&amp;bbb=1"/>
              <p:cNvSpPr/>
              <p:nvPr/>
            </p:nvSpPr>
            <p:spPr>
              <a:xfrm>
                <a:off x="722376" y="3107377"/>
                <a:ext cx="10753344" cy="5951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14955" algn="l"/>
                    <a:tab pos="5591810" algn="l"/>
                    <a:tab pos="82670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29_3#edafe33a5.choices?vop=1&amp;pid=37bfbfe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07377"/>
                <a:ext cx="10753344" cy="595122"/>
              </a:xfrm>
              <a:prstGeom prst="rect">
                <a:avLst/>
              </a:prstGeom>
              <a:blipFill rotWithShape="1">
                <a:blip r:embed="rId3"/>
                <a:stretch>
                  <a:fillRect l="-4" t="-54" b="-87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1_1#edafe33a5?vop=1&amp;vop=1&amp;pid=37bfbfe8c&amp;color=0,0,0&amp;vtp=1&amp;bt=1&amp;bbb=1&amp;hb=1"/>
              <p:cNvSpPr/>
              <p:nvPr/>
            </p:nvSpPr>
            <p:spPr>
              <a:xfrm>
                <a:off x="722376" y="972000"/>
                <a:ext cx="10753344" cy="10777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1_1#edafe33a5?vop=1&amp;vop=1&amp;pid=37bfbfe8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77722"/>
              </a:xfrm>
              <a:prstGeom prst="rect">
                <a:avLst/>
              </a:prstGeom>
              <a:blipFill rotWithShape="1">
                <a:blip r:embed="rId1"/>
                <a:stretch>
                  <a:fillRect l="-4" t="-42" b="-48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32_1#edafe33a5?vop=1&amp;vop=1&amp;pid=37bfbfe8c&amp;color=0,0,0&amp;vtp=1&amp;bt=1&amp;bbb=1&amp;hb=1"/>
              <p:cNvSpPr/>
              <p:nvPr/>
            </p:nvSpPr>
            <p:spPr>
              <a:xfrm>
                <a:off x="722376" y="969264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已知离散型随机变量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的分布列,求离散型随机变量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的分布列的关键是弄清楚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取每一个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值时对应的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的值,再把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取相同的值时所对应的事件的概率相加,列出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的分布列即可.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32_1#edafe33a5?vop=1&amp;vop=1&amp;pid=37bfbfe8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65" b="-34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3_1#7c0f17425?vop=1&amp;pid=37bfbfe8c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9.大型水果超市每天以10元/千克的价格从水果基地购进若干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水果，然后以15元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/千克的价格出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，若有剩余，则将剩余的水果以8元/千克的价格退回水果基地.为了确定进货数量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，该超市记录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水果最近50天的日需求量（单位：千克），整理如表所示.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3_1#7c0f17425?vop=1&amp;pid=37bfbfe8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00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5" name="QO_6_BD.33_2#7c0f17425?colgroup=6,3,6,3,3,3,3,3&amp;vop=1&amp;pid=37bfbfe8c&amp;color=0,0,0&amp;vtp=1&amp;bbb=1"/>
          <p:cNvGraphicFramePr>
            <a:graphicFrameLocks noGrp="1"/>
          </p:cNvGraphicFramePr>
          <p:nvPr/>
        </p:nvGraphicFramePr>
        <p:xfrm>
          <a:off x="722376" y="2418403"/>
          <a:ext cx="10661904" cy="852678"/>
        </p:xfrm>
        <a:graphic>
          <a:graphicData uri="http://schemas.openxmlformats.org/drawingml/2006/table">
            <a:tbl>
              <a:tblPr/>
              <a:tblGrid>
                <a:gridCol w="1810512"/>
                <a:gridCol w="1170432"/>
                <a:gridCol w="1828800"/>
                <a:gridCol w="1170432"/>
                <a:gridCol w="1170432"/>
                <a:gridCol w="1170432"/>
                <a:gridCol w="1170432"/>
                <a:gridCol w="1170432"/>
              </a:tblGrid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日需求量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170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180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190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频数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6_BD.33_3#7c0f17425?vop=1&amp;pid=37bfbfe8c&amp;color=0,0,0&amp;vtp=1&amp;bbb=1"/>
          <p:cNvSpPr/>
          <p:nvPr/>
        </p:nvSpPr>
        <p:spPr>
          <a:xfrm>
            <a:off x="722376" y="340900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以最近50天记录的各日需求量的频率代替各日需求量的概率.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34_1#72e847953?vop=1&amp;pid=7c0f17425&amp;color=0,0,0&amp;vtp=1&amp;bbb=1"/>
              <p:cNvSpPr/>
              <p:nvPr/>
            </p:nvSpPr>
            <p:spPr>
              <a:xfrm>
                <a:off x="722376" y="38747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（1）求该超市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水果日需求量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（单位：千克）的分布列；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7_BD.34_1#72e847953?vop=1&amp;pid=7c0f1742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74712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35_1#72e847953?vop=1&amp;vop=1&amp;pid=7c0f17425&amp;color=0,0,0&amp;vtp=1&amp;bbb=1"/>
              <p:cNvSpPr/>
              <p:nvPr/>
            </p:nvSpPr>
            <p:spPr>
              <a:xfrm>
                <a:off x="722376" y="43319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【解】由题表可得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的分布列如表所示.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7_AN.35_1#72e847953?vop=1&amp;vop=1&amp;pid=7c0f1742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31912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9" name="QO_7_AN.35_2#72e847953?colgroup=1,5,5,5,5,5,5,5&amp;vop=1&amp;vop=1&amp;pid=7c0f17425&amp;color=0,0,0&amp;vtp=1&amp;bbb=1"/>
              <p:cNvGraphicFramePr>
                <a:graphicFrameLocks noGrp="1"/>
              </p:cNvGraphicFramePr>
              <p:nvPr/>
            </p:nvGraphicFramePr>
            <p:xfrm>
              <a:off x="722376" y="4869502"/>
              <a:ext cx="10698480" cy="852678"/>
            </p:xfrm>
            <a:graphic>
              <a:graphicData uri="http://schemas.openxmlformats.org/drawingml/2006/table">
                <a:tbl>
                  <a:tblPr/>
                  <a:tblGrid>
                    <a:gridCol w="521208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𝒏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9" name="QO_7_AN.35_2#72e847953?colgroup=1,5,5,5,5,5,5,5&amp;vop=1&amp;vop=1&amp;pid=7c0f17425&amp;color=0,0,0&amp;vtp=1&amp;bbb=1"/>
              <p:cNvGraphicFramePr>
                <a:graphicFrameLocks noGrp="1"/>
              </p:cNvGraphicFramePr>
              <p:nvPr/>
            </p:nvGraphicFramePr>
            <p:xfrm>
              <a:off x="722376" y="4869502"/>
              <a:ext cx="10698480" cy="852678"/>
            </p:xfrm>
            <a:graphic>
              <a:graphicData uri="http://schemas.openxmlformats.org/drawingml/2006/table">
                <a:tbl>
                  <a:tblPr/>
                  <a:tblGrid>
                    <a:gridCol w="521208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36_1#ed2f7f304?vop=1&amp;pid=7c0f17425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（2）若该超市一天购进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水果150千克，记超市当天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水果获得的利润为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（单位：元），求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分布列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36_1#ed2f7f304?vop=1&amp;pid=7c0f1742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77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7_1#ed2f7f304?vop=1&amp;vop=1&amp;pid=7c0f17425&amp;color=0,0,0&amp;vtp=1&amp;bbb=1&amp;hb=1"/>
              <p:cNvSpPr/>
              <p:nvPr/>
            </p:nvSpPr>
            <p:spPr>
              <a:xfrm>
                <a:off x="722376" y="1834203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水果日需求量为140千克,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𝟔𝟖𝟎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（元）,所以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𝟔𝟖𝟎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水果日需求量不小于150千克,则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𝟕𝟓𝟎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（元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）,所以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的所有可能取值为680,750.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的分布列如表所示.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37_1#ed2f7f304?vop=1&amp;vop=1&amp;pid=7c0f1742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2723134"/>
              </a:xfrm>
              <a:prstGeom prst="rect">
                <a:avLst/>
              </a:prstGeom>
              <a:blipFill rotWithShape="1">
                <a:blip r:embed="rId2"/>
                <a:stretch>
                  <a:fillRect l="-4" t="-12" b="-16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QO_7_AN.37_2#ed2f7f304?colgroup=5,17,17&amp;vop=1&amp;vop=1&amp;pid=7c0f17425&amp;color=0,0,0&amp;vtp=1&amp;bbb=1"/>
              <p:cNvGraphicFramePr>
                <a:graphicFrameLocks noGrp="1"/>
              </p:cNvGraphicFramePr>
              <p:nvPr/>
            </p:nvGraphicFramePr>
            <p:xfrm>
              <a:off x="722376" y="4666303"/>
              <a:ext cx="10707624" cy="852678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4617720"/>
                    <a:gridCol w="461772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𝑿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QO_7_AN.37_2#ed2f7f304?colgroup=5,17,17&amp;vop=1&amp;vop=1&amp;pid=7c0f17425&amp;color=0,0,0&amp;vtp=1&amp;bbb=1"/>
              <p:cNvGraphicFramePr>
                <a:graphicFrameLocks noGrp="1"/>
              </p:cNvGraphicFramePr>
              <p:nvPr/>
            </p:nvGraphicFramePr>
            <p:xfrm>
              <a:off x="722376" y="4666303"/>
              <a:ext cx="10707624" cy="852678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4617720"/>
                    <a:gridCol w="4617720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8_1#c699198d0?vop=1&amp;pid=ad984719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下列选项中的随机变量服从两点分布的是(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9_1#c699198d0.bracket?vop=1&amp;pid=ad9847198&amp;color=0,0,0&amp;vpa=7&amp;vtp=1&amp;bbb=1"/>
          <p:cNvSpPr/>
          <p:nvPr/>
        </p:nvSpPr>
        <p:spPr>
          <a:xfrm>
            <a:off x="6883464" y="969265"/>
            <a:ext cx="7302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8_2#c699198d0.choices?vop=1&amp;pid=ad9847198&amp;color=0,0,0&amp;vtp=1&amp;bbb=1"/>
              <p:cNvSpPr/>
              <p:nvPr/>
            </p:nvSpPr>
            <p:spPr>
              <a:xfrm>
                <a:off x="722376" y="1384300"/>
                <a:ext cx="10753344" cy="20607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A.抛掷一枚骰子，所得点数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.某射手射击一次，击中目标的次数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.从装有除颜色外其余均相同的5个红球、3个白球的袋中任取1个球，设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取出白球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取出红球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.某医生做一次手术，手术成功的次数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38_2#c699198d0.choices?vop=1&amp;pid=ad984719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2060702"/>
              </a:xfrm>
              <a:prstGeom prst="rect">
                <a:avLst/>
              </a:prstGeom>
              <a:blipFill rotWithShape="1">
                <a:blip r:embed="rId1"/>
                <a:stretch>
                  <a:fillRect l="-4" b="-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0_1#c699198d0?vop=1&amp;vop=1&amp;pid=ad9847198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由题意可知B,C,D中的随机事件只有两种结果0或1,所以随机变量均服从两点分布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,而抛掷一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枚骰子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,所得点数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的所有取值为1,2,3,4,5,6,所以A中的随机变量不服从两点分布.故选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0_1#c699198d0?vop=1&amp;vop=1&amp;pid=ad984719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283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1_1#6be6e2928?vop=1&amp;pid=ad9847198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［江苏连云港2024高二期中］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服从两点分布，且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1_1#6be6e2928?vop=1&amp;pid=ad984719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2_1#6be6e2928.bracket?vop=1&amp;pid=ad9847198&amp;color=0,0,0&amp;vpa=8&amp;vtp=1"/>
          <p:cNvSpPr/>
          <p:nvPr/>
        </p:nvSpPr>
        <p:spPr>
          <a:xfrm>
            <a:off x="4373626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1_2#6be6e2928.choices?vop=1&amp;pid=ad9847198&amp;color=0,0,0&amp;vtp=1&amp;bbb=1"/>
          <p:cNvSpPr/>
          <p:nvPr/>
        </p:nvSpPr>
        <p:spPr>
          <a:xfrm>
            <a:off x="722376" y="18246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B.0.3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.0.6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3_1#6be6e2928?vop=1&amp;vop=1&amp;pid=ad9847198&amp;color=0,0,0&amp;vtp=1&amp;bt=1&amp;bb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由题意可知,当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服从两点分布,且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3_1#6be6e2928?vop=1&amp;vop=1&amp;pid=ad984719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1e5ab566f.fixed?pid=010001f26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4.2</a:t>
            </a:r>
            <a:endParaRPr lang="en-US" altLang="zh-CN" sz="7200" dirty="0"/>
          </a:p>
        </p:txBody>
      </p:sp>
      <p:sp>
        <p:nvSpPr>
          <p:cNvPr id="3" name="C_4#1e5ab566f.fixed?pid=010001f26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4.2.2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离散型随机变量的分布列</a:t>
            </a:r>
            <a:endParaRPr lang="en-US" altLang="zh-CN" sz="4400" dirty="0"/>
          </a:p>
        </p:txBody>
      </p:sp>
      <p:pic>
        <p:nvPicPr>
          <p:cNvPr id="4" name="C_4#1e5ab566f.fixed?pid=010001f2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1e5ab566f.fixed?pid=010001f2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4_1#2074c94b6?vop=1&amp;pid=ad9847198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［辽宁本溪高级中学2025高二月考］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已知离散型随机变量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服从两点分布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4_1#2074c94b6?vop=1&amp;pid=ad984719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5_1#2074c94b6.bracket?vop=1&amp;pid=ad9847198&amp;color=0,0,0&amp;vpa=9&amp;vtp=1"/>
          <p:cNvSpPr/>
          <p:nvPr/>
        </p:nvSpPr>
        <p:spPr>
          <a:xfrm>
            <a:off x="52110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4_2#2074c94b6.choices?vop=1&amp;pid=ad9847198&amp;color=0,0,0&amp;vtp=1&amp;bbb=1"/>
              <p:cNvSpPr/>
              <p:nvPr/>
            </p:nvSpPr>
            <p:spPr>
              <a:xfrm>
                <a:off x="722376" y="1824677"/>
                <a:ext cx="10753344" cy="593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44_2#2074c94b6.choices?vop=1&amp;pid=ad984719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593979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6_1#2074c94b6?vop=1&amp;vop=1&amp;pid=ad9847198&amp;color=0,0,0&amp;vtp=1&amp;bt=1&amp;bbb=1&amp;hb=1"/>
              <p:cNvSpPr/>
              <p:nvPr/>
            </p:nvSpPr>
            <p:spPr>
              <a:xfrm>
                <a:off x="722376" y="972000"/>
                <a:ext cx="10753344" cy="10158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服从两点分布,则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6_1#2074c94b6?vop=1&amp;vop=1&amp;pid=ad984719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15810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r="-35" b="-2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7_1#d18de5e7b?vop=1&amp;pid=ad9847198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13.一批产品的次品率为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，从中任意抽取一个进行检验，用随机变量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来描述次品出现的情况，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表示抽取的一个产品为合格品，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表示抽取的一个产品为次品，则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47_1#d18de5e7b?vop=1&amp;pid=ad984719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588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QB_6_BD.47_2#d18de5e7b?colgroup=13,13,13&amp;vop=1&amp;pid=ad9847198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707624" cy="836613"/>
            </p:xfrm>
            <a:graphic>
              <a:graphicData uri="http://schemas.openxmlformats.org/drawingml/2006/table">
                <a:tbl>
                  <a:tblPr/>
                  <a:tblGrid>
                    <a:gridCol w="3648456"/>
                    <a:gridCol w="3529584"/>
                    <a:gridCol w="3529584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1027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QB_6_BD.47_2#d18de5e7b?colgroup=13,13,13&amp;vop=1&amp;pid=ad9847198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707624" cy="836613"/>
            </p:xfrm>
            <a:graphic>
              <a:graphicData uri="http://schemas.openxmlformats.org/drawingml/2006/table">
                <a:tbl>
                  <a:tblPr/>
                  <a:tblGrid>
                    <a:gridCol w="3648456"/>
                    <a:gridCol w="3529584"/>
                    <a:gridCol w="3529584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1084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47_3#d18de5e7b?vop=1&amp;pid=ad9847198&amp;color=0,0,0&amp;vtp=1&amp;bbb=1"/>
              <p:cNvSpPr/>
              <p:nvPr/>
            </p:nvSpPr>
            <p:spPr>
              <a:xfrm>
                <a:off x="722376" y="2926403"/>
                <a:ext cx="10753344" cy="5811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</a:t>
                </a:r>
                <a:r>
                  <a:rPr lang="en-US" altLang="zh-CN" sz="3050" b="1" i="0" u="sng" kern="0" spc="-99900" dirty="0">
                    <a:solidFill>
                      <a:srgbClr val="FF00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BD.47_3#d18de5e7b?vop=1&amp;pid=ad984719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26403"/>
                <a:ext cx="10753344" cy="581152"/>
              </a:xfrm>
              <a:prstGeom prst="rect">
                <a:avLst/>
              </a:prstGeom>
              <a:blipFill rotWithShape="1">
                <a:blip r:embed="rId3"/>
                <a:stretch>
                  <a:fillRect l="-4" t="-56" b="-179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48_1#d18de5e7b.blank?vop=1&amp;pid=ad9847198&amp;color=0,0,0&amp;vpa=10&amp;vtp=1&amp;bbb=1&amp;rh=34.67"/>
              <p:cNvSpPr/>
              <p:nvPr/>
            </p:nvSpPr>
            <p:spPr>
              <a:xfrm>
                <a:off x="1408748" y="3013207"/>
                <a:ext cx="352425" cy="440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48_1#d18de5e7b.blank?vop=1&amp;pid=ad9847198&amp;color=0,0,0&amp;vpa=10&amp;vtp=1&amp;bbb=1&amp;rh=34.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8748" y="3013207"/>
                <a:ext cx="352425" cy="440309"/>
              </a:xfrm>
              <a:prstGeom prst="rect">
                <a:avLst/>
              </a:prstGeom>
              <a:blipFill rotWithShape="1">
                <a:blip r:embed="rId4"/>
                <a:stretch>
                  <a:fillRect l="-90" t="-30" r="90" b="-9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N.49_1#d18de5e7b.blank?vop=1&amp;pid=ad9847198&amp;color=0,0,0&amp;vpa=11&amp;vtp=1&amp;bbb=1&amp;rh=32.4"/>
              <p:cNvSpPr/>
              <p:nvPr/>
            </p:nvSpPr>
            <p:spPr>
              <a:xfrm>
                <a:off x="2446910" y="3026869"/>
                <a:ext cx="352425" cy="4114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6_AN.49_1#d18de5e7b.blank?vop=1&amp;pid=ad9847198&amp;color=0,0,0&amp;vpa=11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10" y="3026869"/>
                <a:ext cx="352425" cy="411480"/>
              </a:xfrm>
              <a:prstGeom prst="rect">
                <a:avLst/>
              </a:prstGeom>
              <a:blipFill rotWithShape="1">
                <a:blip r:embed="rId5"/>
                <a:stretch>
                  <a:fillRect l="-72" t="-112" r="72" b="-48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50_1#d18de5e7b?vop=1&amp;vop=1&amp;pid=ad9847198&amp;color=0,0,0&amp;vtp=1&amp;bbb=1"/>
              <p:cNvSpPr/>
              <p:nvPr/>
            </p:nvSpPr>
            <p:spPr>
              <a:xfrm>
                <a:off x="722376" y="3514730"/>
                <a:ext cx="10753344" cy="10574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表示抽取的一个产品为合格品,概率为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表示抽取的一个产品为次品,概率为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6_AS.50_1#d18de5e7b?vop=1&amp;vop=1&amp;pid=ad984719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14730"/>
                <a:ext cx="10753344" cy="1057402"/>
              </a:xfrm>
              <a:prstGeom prst="rect">
                <a:avLst/>
              </a:prstGeom>
              <a:blipFill rotWithShape="1">
                <a:blip r:embed="rId6"/>
                <a:stretch>
                  <a:fillRect l="-4" b="-4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8efd64ce8?vop=1&amp;pid=ef1f028c5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1.一个盒子中有10个羽毛球，其中8个新的，2个旧的，从盒中任取3个球来用，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用完后装回盒中，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此时盒中旧球的个数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是一个随机变量，其分布列为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_1#8efd64ce8?vop=1&amp;pid=ef1f028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209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8efd64ce8.bracket?vop=1&amp;pid=ef1f028c5&amp;color=0,0,0&amp;vpa=1&amp;vtp=1"/>
          <p:cNvSpPr/>
          <p:nvPr/>
        </p:nvSpPr>
        <p:spPr>
          <a:xfrm>
            <a:off x="9508363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2#8efd64ce8.choices?vop=1&amp;pid=ef1f028c5&amp;color=0,0,0&amp;vtp=1&amp;bbb=1"/>
              <p:cNvSpPr/>
              <p:nvPr/>
            </p:nvSpPr>
            <p:spPr>
              <a:xfrm>
                <a:off x="722376" y="1824677"/>
                <a:ext cx="10753344" cy="5940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_2#8efd64ce8.choices?vop=1&amp;pid=ef1f028c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594043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9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8efd64ce8?vop=1&amp;vop=1&amp;pid=ef1f028c5&amp;color=0,0,0&amp;vtp=1&amp;bt=1&amp;bbb=1&amp;hb=1"/>
              <p:cNvSpPr/>
              <p:nvPr/>
            </p:nvSpPr>
            <p:spPr>
              <a:xfrm>
                <a:off x="722376" y="972000"/>
                <a:ext cx="10753344" cy="1612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从盒子中任取3个球来用,用完后装回盒中,此时盒中旧球个数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即旧球的个数增加了2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（用完后新球成为旧球）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取出的3个球中必有2个新球,即取出的3个球必为1个旧球2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个新球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_1#8efd64ce8?vop=1&amp;vop=1&amp;pid=ef1f028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12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939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4_1#8efd64ce8?vop=1&amp;vop=1&amp;pid=ef1f028c5&amp;color=0,0,0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求解与随机变量有关的概率问题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,应准确理解随机变量的含义,本题中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的含义是取出的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必为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1个旧球,2个新球.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4_1#8efd64ce8?vop=1&amp;vop=1&amp;pid=ef1f028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_1#3383061bb?vop=1&amp;pid=ef1f028c5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［山东青岛二中等校2025高二联考］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一袋中装有4个白球和2个红球，现从袋中往外取球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任取一个不放回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，取出后记下颜色，若为红色则停止取球，若为白色则继续抽取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.停止时从袋中抽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取的白球的个数为随机变量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5_1#3383061bb?vop=1&amp;pid=ef1f028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968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_1#3383061bb.bracket?vop=1&amp;pid=ef1f028c5&amp;color=0,0,0&amp;vpa=2&amp;vtp=1"/>
          <p:cNvSpPr/>
          <p:nvPr/>
        </p:nvSpPr>
        <p:spPr>
          <a:xfrm>
            <a:off x="5924741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5_2#3383061bb.choices?vop=1&amp;pid=ef1f028c5&amp;color=0,0,0&amp;vtp=1&amp;bbb=1"/>
              <p:cNvSpPr/>
              <p:nvPr/>
            </p:nvSpPr>
            <p:spPr>
              <a:xfrm>
                <a:off x="722376" y="2281877"/>
                <a:ext cx="10753344" cy="5940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5_2#3383061bb.choices?vop=1&amp;pid=ef1f028c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594043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9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_1#3383061bb?vop=1&amp;vop=1&amp;pid=ef1f028c5&amp;color=0,0,0&amp;vtp=1&amp;bt=1&amp;bbb=1&amp;hb=1"/>
              <p:cNvSpPr/>
              <p:nvPr/>
            </p:nvSpPr>
            <p:spPr>
              <a:xfrm>
                <a:off x="722376" y="972000"/>
                <a:ext cx="10753344" cy="15400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表示前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个球为白球,第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个球为红球.则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7_1#3383061bb?vop=1&amp;vop=1&amp;pid=ef1f028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40002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-30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8_1#9a5b9133f?vop=1&amp;pid=ef1f028c5&amp;color=0,0,0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［吉林长春2025高二期中］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在学校组织的足球比赛中，某班要与其他4个班级各赛一场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四场比赛的任意一场中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，此班级每次胜、负、平的概率都相等.已知这四场比赛结束后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，该班胜场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多于负场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O_7_BD.9_1#bff00f5b8?vop=1&amp;pid=9a5b9133f&amp;color=0,0,0&amp;vtp=1&amp;bbb=1"/>
          <p:cNvSpPr/>
          <p:nvPr/>
        </p:nvSpPr>
        <p:spPr>
          <a:xfrm>
            <a:off x="722376" y="2338012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（1）求该班胜场多于负场的所有可能情况的种数；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10_1#bff00f5b8?vop=1&amp;vop=1&amp;pid=9a5b9133f&amp;color=0,0,0&amp;vtp=1&amp;bbb=1"/>
              <p:cNvSpPr/>
              <p:nvPr/>
            </p:nvSpPr>
            <p:spPr>
              <a:xfrm>
                <a:off x="722376" y="2748603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【解】若胜一场,则其余三场为平,共有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若胜两场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,则其余两场为一负一平或两平,共有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若胜三场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,则其余一场为负或平,共有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若胜四场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,则只有1种情况.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10_1#bff00f5b8?vop=1&amp;vop=1&amp;pid=9a5b9133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603"/>
                <a:ext cx="10753344" cy="2278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9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4978</Words>
  <Application>WPS 演示</Application>
  <PresentationFormat>宽屏</PresentationFormat>
  <Paragraphs>396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5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2025-08-01T10:42:00Z</dcterms:created>
  <dcterms:modified xsi:type="dcterms:W3CDTF">2025-08-05T02:36:56Z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41C50298B0D24198ABA11878A4FE2D15_12</vt:lpwstr>
  </property>
  <property fmtid="{D5CDD505-2E9C-101B-9397-08002B2CF9AE}" pid="3" name="KSOProductBuildVer">
    <vt:lpwstr>2052-12.1.0.21915</vt:lpwstr>
  </property>
</Properties>
</file>