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30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6" d="100"/>
          <a:sy n="86" d="100"/>
        </p:scale>
        <p:origin x="5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3769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9" Type="http://schemas.openxmlformats.org/officeDocument/2006/relationships/tableStyles" Target="tableStyles.xml"/><Relationship Id="rId58" Type="http://schemas.openxmlformats.org/officeDocument/2006/relationships/viewProps" Target="viewProps.xml"/><Relationship Id="rId57" Type="http://schemas.openxmlformats.org/officeDocument/2006/relationships/presProps" Target="presProps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d3d0f69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错用正态曲线的对称性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a08067f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正态曲线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63b230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利用正态曲线的对称性求概率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1a30a0a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MasterShapeName"/>
              <p:cNvSpPr/>
              <p:nvPr/>
            </p:nvSpPr>
            <p:spPr>
              <a:xfrm>
                <a:off x="1252728" y="539496"/>
                <a:ext cx="8878824" cy="37490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>
                  <a:lnSpc>
                    <a:spcPct val="100000"/>
                  </a:lnSpc>
                </a:pPr>
                <a:r>
                  <a:rPr lang="en-US" sz="2800" b="1" i="0" dirty="0">
                    <a:solidFill>
                      <a:srgbClr val="000000"/>
                    </a:solidFill>
                    <a:latin typeface="汉仪舒圆黑简体" pitchFamily="34" charset="0"/>
                    <a:ea typeface="汉仪舒圆黑简体" pitchFamily="34" charset="-122"/>
                    <a:cs typeface="汉仪舒圆黑简体" pitchFamily="34" charset="-120"/>
                  </a:rPr>
                  <a:t>题型3 正态分布的“</a:t>
                </a:r>
                <a14:m>
                  <m:oMath xmlns:m="http://schemas.openxmlformats.org/officeDocument/2006/math">
                    <m:r>
                      <a:rPr lang="en-US" sz="28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汉仪舒圆黑简体" pitchFamily="34" charset="-122"/>
                        <a:cs typeface="汉仪舒圆黑简体" pitchFamily="34" charset="-120"/>
                      </a:rPr>
                      <m:t>𝟑</m:t>
                    </m:r>
                    <m:r>
                      <a:rPr lang="en-US" sz="28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汉仪舒圆黑简体" pitchFamily="34" charset="-122"/>
                        <a:cs typeface="汉仪舒圆黑简体" pitchFamily="34" charset="-120"/>
                      </a:rPr>
                      <m:t>𝝈</m:t>
                    </m:r>
                  </m:oMath>
                </a14:m>
                <a:r>
                  <a:rPr lang="en-US" sz="2800" b="1" i="0" dirty="0">
                    <a:solidFill>
                      <a:srgbClr val="000000"/>
                    </a:solidFill>
                    <a:latin typeface="汉仪舒圆黑简体" pitchFamily="34" charset="0"/>
                    <a:ea typeface="汉仪舒圆黑简体" pitchFamily="34" charset="-122"/>
                    <a:cs typeface="汉仪舒圆黑简体" pitchFamily="34" charset="-120"/>
                  </a:rPr>
                  <a:t> 原则”及应用</a:t>
                </a:r>
                <a:endParaRPr lang="en-US" sz="2800" dirty="0"/>
              </a:p>
            </p:txBody>
          </p:sp>
        </mc:Choice>
        <mc:Fallback>
          <p:sp>
            <p:nvSpPr>
              <p:cNvPr id="4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2728" y="539496"/>
                <a:ext cx="8878824" cy="374904"/>
              </a:xfrm>
              <a:prstGeom prst="rect">
                <a:avLst/>
              </a:prstGeom>
              <a:blipFill rotWithShape="1">
                <a:blip r:embed="rId4"/>
                <a:stretch>
                  <a:fillRect l="-6" t="-102" r="1" b="-137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3d0f69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错用正态曲线的对称性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86d836b7fce6965695640f#tid=688c766ad5ecdb0009cafa9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  选择性必修      第二册  RJB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6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0.pn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9.png"/><Relationship Id="rId1" Type="http://schemas.openxmlformats.org/officeDocument/2006/relationships/image" Target="../media/image68.png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71.png"/><Relationship Id="rId1" Type="http://schemas.openxmlformats.org/officeDocument/2006/relationships/image" Target="../media/image7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2.png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74.png"/><Relationship Id="rId1" Type="http://schemas.openxmlformats.org/officeDocument/2006/relationships/image" Target="../media/image7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5.png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4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77.png"/><Relationship Id="rId1" Type="http://schemas.openxmlformats.org/officeDocument/2006/relationships/image" Target="../media/image76.png"/></Relationships>
</file>

<file path=ppt/slides/_rels/slide4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5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image" Target="../media/image78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8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8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8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84.png"/></Relationships>
</file>

<file path=ppt/slides/_rels/slide5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1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86.png"/><Relationship Id="rId1" Type="http://schemas.openxmlformats.org/officeDocument/2006/relationships/image" Target="../media/image85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10_1#3ada00783?vop=1&amp;vop=1&amp;pid=6a08067fa&amp;color=0,0,0&amp;vtp=1&amp;bt=1&amp;bbb=1&amp;hb=1"/>
              <p:cNvSpPr/>
              <p:nvPr/>
            </p:nvSpPr>
            <p:spPr>
              <a:xfrm>
                <a:off x="722376" y="969264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规律方法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正态曲线中的均值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表示曲线的对称轴,标准差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表示曲线形状的“胖”与“瘦”.当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线的形状由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确定,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越小,曲线越“瘦高”,表示总体的分布越集中;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越大,曲线越“矮胖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”,表示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总体的分布越分散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10_1#3ada00783?vop=1&amp;vop=1&amp;pid=6a08067f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35" b="-25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11_1#9d921948e?htil=2&amp;vop=1&amp;pid=6a08067f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53295" y="1054295"/>
            <a:ext cx="2450592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11_2#9d921948e?htil=2&amp;vop=1&amp;pid=6a08067fa&amp;color=0,0,0&amp;vtp=1&amp;bt=1&amp;bbb=1&amp;hb=1"/>
              <p:cNvSpPr/>
              <p:nvPr/>
            </p:nvSpPr>
            <p:spPr>
              <a:xfrm>
                <a:off x="722376" y="972000"/>
                <a:ext cx="8165592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4.李明上学有时坐公交车，有时骑自行车.他分别记录了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50次坐公交车和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50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次骑自行车所花的时间，经数据分析得到，坐公交车用时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和骑自行车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都服从正态分布，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的正态曲线如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则下列结果正确的是(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6_BD.11_2#9d921948e?htil=2&amp;vop=1&amp;pid=6a08067f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165592" cy="1757553"/>
              </a:xfrm>
              <a:prstGeom prst="rect">
                <a:avLst/>
              </a:prstGeom>
              <a:blipFill rotWithShape="1">
                <a:blip r:embed="rId2"/>
                <a:stretch>
                  <a:fillRect l="-5" t="-26" r="-554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2_1#9d921948e.bracket?vop=1&amp;pid=6a08067fa&amp;color=0,0,0&amp;vpa=4&amp;vtp=1"/>
          <p:cNvSpPr/>
          <p:nvPr/>
        </p:nvSpPr>
        <p:spPr>
          <a:xfrm>
            <a:off x="4032314" y="23245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11_3#9d921948e.choices?htil=2&amp;vop=1&amp;pid=6a08067fa&amp;color=0,0,0&amp;vtp=1&amp;bbb=1"/>
              <p:cNvSpPr/>
              <p:nvPr/>
            </p:nvSpPr>
            <p:spPr>
              <a:xfrm>
                <a:off x="722376" y="2739077"/>
                <a:ext cx="8165592" cy="8477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41903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4190365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11_3#9d921948e.choices?htil=2&amp;vop=1&amp;pid=6a08067f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7"/>
                <a:ext cx="8165592" cy="847725"/>
              </a:xfrm>
              <a:prstGeom prst="rect">
                <a:avLst/>
              </a:prstGeom>
              <a:blipFill rotWithShape="1">
                <a:blip r:embed="rId3"/>
                <a:stretch>
                  <a:fillRect l="-5" t="-38" r="6" b="-63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3_1#9d921948e?vop=1&amp;vop=1&amp;pid=6a08067fa&amp;color=0,0,0&amp;vtp=1&amp;bt=1&amp;bbb=1&amp;hb=1"/>
              <p:cNvSpPr/>
              <p:nvPr/>
            </p:nvSpPr>
            <p:spPr>
              <a:xfrm>
                <a:off x="722376" y="972000"/>
                <a:ext cx="10753344" cy="2748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对于A,随机变量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的方差为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,所以A错误;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B,根据给定的正态曲线,可得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,所以B错误;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C,根据正态曲线,可得当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对应的曲线与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轴所围成的面积小于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对应的曲线与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轴所围成的面积,所以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)&lt;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,所以C正确;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D,根据正态曲线,可得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)&gt;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)&gt;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,所以D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错误.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3_1#9d921948e?vop=1&amp;vop=1&amp;pid=6a08067f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48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963" b="-16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4_1#9ba33f970?vop=1&amp;pid=b63b230ee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［浙江杭州二中等六校2025高二联考］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已知某中学高一年级学生某次考试的数学成绩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单位：分）近似服从正态分布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，从这些学生中任选一位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学成绩落在区间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内的概率近似为(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4_1#9ba33f970?vop=1&amp;pid=b63b230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5_1#9ba33f970.bracket?vop=1&amp;pid=b63b230ee&amp;color=0,0,0&amp;vpa=5&amp;vtp=1"/>
          <p:cNvSpPr/>
          <p:nvPr/>
        </p:nvSpPr>
        <p:spPr>
          <a:xfrm>
            <a:off x="5292789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14_2#9ba33f970.choices?vop=1&amp;pid=b63b230ee&amp;color=0,0,0&amp;vtp=1&amp;bbb=1"/>
          <p:cNvSpPr/>
          <p:nvPr/>
        </p:nvSpPr>
        <p:spPr>
          <a:xfrm>
            <a:off x="722376" y="22818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.0.6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B.0.5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C.0.4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.0.3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6_1#9ba33f970?vop=1&amp;vop=1&amp;pid=b63b230ee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6_1#9ba33f970?vop=1&amp;vop=1&amp;pid=b63b230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17_1#9ba33f970?vop=1&amp;vop=1&amp;pid=b63b230ee&amp;color=0,0,0&amp;vtp=1&amp;bt=1&amp;bbb=1"/>
              <p:cNvSpPr/>
              <p:nvPr/>
            </p:nvSpPr>
            <p:spPr>
              <a:xfrm>
                <a:off x="722376" y="969264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规律方法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充分利用正态曲线的对称性及正态曲线与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轴所围成的面积为1的性质求解.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1）熟记正态曲线关于直线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对称,从而可知在关于直线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对称的区间上概率相等.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17_1#9ba33f970?vop=1&amp;vop=1&amp;pid=b63b230e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25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8_1#0d6c44cfa?vop=1&amp;pid=b63b230ee&amp;color=0,0,0&amp;vtp=1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6.设随机变量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8_1#0d6c44cfa?vop=1&amp;pid=b63b230e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9_1#0d6c44cfa.bracket?vop=1&amp;pid=b63b230ee&amp;color=0,0,0&amp;vpa=6&amp;vtp=1"/>
          <p:cNvSpPr/>
          <p:nvPr/>
        </p:nvSpPr>
        <p:spPr>
          <a:xfrm>
            <a:off x="10553510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18_2#0d6c44cfa.choices?vop=1&amp;pid=b63b230ee&amp;color=0,0,0&amp;vtp=1&amp;bbb=1"/>
          <p:cNvSpPr/>
          <p:nvPr/>
        </p:nvSpPr>
        <p:spPr>
          <a:xfrm>
            <a:off x="722376" y="13843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1455" algn="l"/>
                <a:tab pos="5477510" algn="l"/>
                <a:tab pos="821626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.9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B.7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C.5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.4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0_1#0d6c44cfa?vop=1&amp;vop=1&amp;pid=b63b230ee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&gt;−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20_1#0d6c44cfa?vop=1&amp;vop=1&amp;pid=b63b230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1_1#bee4e95ea?vop=1&amp;pid=b63b230ee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［山东青岛2025高二期中］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则下列选项正确的是(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21_1#bee4e95ea?vop=1&amp;pid=b63b230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2_1#bee4e95ea.bracket?vop=1&amp;pid=b63b230ee&amp;color=0,0,0&amp;vpa=7&amp;vtp=1&amp;bbb=1"/>
          <p:cNvSpPr/>
          <p:nvPr/>
        </p:nvSpPr>
        <p:spPr>
          <a:xfrm>
            <a:off x="5922645" y="1410150"/>
            <a:ext cx="7302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1_2#bee4e95ea.choices?vop=1&amp;pid=b63b230ee&amp;color=0,0,0&amp;vtp=1&amp;bbb=1"/>
              <p:cNvSpPr/>
              <p:nvPr/>
            </p:nvSpPr>
            <p:spPr>
              <a:xfrm>
                <a:off x="722376" y="1824677"/>
                <a:ext cx="10753344" cy="17813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21_2#bee4e95ea.choices?vop=1&amp;pid=b63b230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10753344" cy="1781302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-26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AS.23_1#bee4e95ea?htil=3&amp;vop=1&amp;vop=1&amp;pid=b63b230ee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9495" y="1054296"/>
            <a:ext cx="1664208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AS.23_2#bee4e95ea?htil=3&amp;vop=1&amp;vop=1&amp;pid=b63b230ee&amp;color=0,0,0&amp;vtp=1&amp;bt=1&amp;bbb=1&amp;hb=1&amp;hs=1"/>
              <p:cNvSpPr/>
              <p:nvPr/>
            </p:nvSpPr>
            <p:spPr>
              <a:xfrm>
                <a:off x="722376" y="972000"/>
                <a:ext cx="8951976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对于A,因为随机变量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B,由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,根据正态曲线关于直线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,故B正确;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3" name="QC_6_AS.23_2#bee4e95ea?htil=3&amp;vop=1&amp;vop=1&amp;pid=b63b230ee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951976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t="-25" r="1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AS.23_3#bee4e95ea?vop=1&amp;vop=1&amp;pid=b63b230ee&amp;color=0,0,0&amp;vtp=1&amp;bbb=1&amp;hb=1&amp;hs=1"/>
              <p:cNvSpPr/>
              <p:nvPr/>
            </p:nvSpPr>
            <p:spPr>
              <a:xfrm>
                <a:off x="722376" y="2768034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对于C,根据正态曲线,可知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显然成立,故C正确;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AS.23_3#bee4e95ea?vop=1&amp;vop=1&amp;pid=b63b230ee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68034"/>
                <a:ext cx="10753344" cy="1326134"/>
              </a:xfrm>
              <a:prstGeom prst="rect">
                <a:avLst/>
              </a:prstGeom>
              <a:blipFill rotWithShape="1">
                <a:blip r:embed="rId3"/>
                <a:stretch>
                  <a:fillRect l="-4" t="-5" b="-34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1fa18530.fixed?pid=213873a24&amp;color=100,146,38&amp;vtp=1&amp;bbb=1"/>
          <p:cNvSpPr/>
          <p:nvPr/>
        </p:nvSpPr>
        <p:spPr>
          <a:xfrm>
            <a:off x="5056632" y="950976"/>
            <a:ext cx="2093976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4.2</a:t>
            </a:r>
            <a:endParaRPr lang="en-US" altLang="zh-CN" sz="7200" dirty="0"/>
          </a:p>
        </p:txBody>
      </p:sp>
      <p:sp>
        <p:nvSpPr>
          <p:cNvPr id="3" name="C_2#51fa18530.fixed?pid=213873a24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4.2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随机变量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4_1#cecd7a367?vop=1&amp;pid=b63b230ee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如图是正态分布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的正态曲线，下面4个式子中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，等于图中阴影部分面积的式子有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24_1#cecd7a367?vop=1&amp;pid=b63b230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081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5_1#cecd7a367.bracket?vop=1&amp;pid=b63b230ee&amp;color=0,0,0&amp;vpa=8&amp;vtp=1&amp;bbb=1"/>
          <p:cNvSpPr/>
          <p:nvPr/>
        </p:nvSpPr>
        <p:spPr>
          <a:xfrm>
            <a:off x="922401" y="1429200"/>
            <a:ext cx="743649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ACD</a:t>
            </a:r>
            <a:endParaRPr lang="en-US" altLang="zh-CN" sz="2000" dirty="0"/>
          </a:p>
        </p:txBody>
      </p:sp>
      <p:pic>
        <p:nvPicPr>
          <p:cNvPr id="4" name="QC_6_BD.24_2#cecd7a367?vop=1&amp;pid=b63b230e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65192" y="2418402"/>
            <a:ext cx="2258568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24_3#cecd7a367.choices?vop=1&amp;pid=b63b230ee&amp;color=0,0,0&amp;vtp=1&amp;bbb=1"/>
              <p:cNvSpPr/>
              <p:nvPr/>
            </p:nvSpPr>
            <p:spPr>
              <a:xfrm>
                <a:off x="722376" y="3790002"/>
                <a:ext cx="10753344" cy="5838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000"/>
                  </a:lnSpc>
                  <a:tabLst>
                    <a:tab pos="2649855" algn="l"/>
                    <a:tab pos="5109210" algn="l"/>
                    <a:tab pos="75431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24_3#cecd7a367.choices?vop=1&amp;pid=b63b230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90002"/>
                <a:ext cx="10753344" cy="583883"/>
              </a:xfrm>
              <a:prstGeom prst="rect">
                <a:avLst/>
              </a:prstGeom>
              <a:blipFill rotWithShape="1">
                <a:blip r:embed="rId3"/>
                <a:stretch>
                  <a:fillRect l="-4" t="-55" b="-87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6_1#cecd7a367?vop=1&amp;vop=1&amp;pid=b63b230ee&amp;color=0,0,0&amp;vtp=1&amp;bt=1&amp;bbb=1"/>
              <p:cNvSpPr/>
              <p:nvPr/>
            </p:nvSpPr>
            <p:spPr>
              <a:xfrm>
                <a:off x="722376" y="972000"/>
                <a:ext cx="10753344" cy="20316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所以题图中阴影部分的面积为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再根据图象的对称性可知题图中阴影部分的面积为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,所以阴影部分的面积为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)]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26_1#cecd7a367?vop=1&amp;vop=1&amp;pid=b63b230e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31683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b="-12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7_1#74980e0a9?vop=1&amp;pid=b63b230ee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［山东泰安2025高二期中］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某体育器材厂生产一批乒乓球，设乒乓球的直径为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单位：厘米），若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则下列结论正确的是(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27_1#74980e0a9?vop=1&amp;pid=b63b230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8_1#74980e0a9.bracket?vop=1&amp;pid=b63b230ee&amp;color=0,0,0&amp;vpa=9&amp;vtp=1&amp;bbb=1"/>
          <p:cNvSpPr/>
          <p:nvPr/>
        </p:nvSpPr>
        <p:spPr>
          <a:xfrm>
            <a:off x="8514525" y="1410150"/>
            <a:ext cx="542036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7_2#74980e0a9.choices?vop=1&amp;pid=b63b230ee&amp;color=0,0,0&amp;vtp=1&amp;bbb=1"/>
              <p:cNvSpPr/>
              <p:nvPr/>
            </p:nvSpPr>
            <p:spPr>
              <a:xfrm>
                <a:off x="722376" y="1824677"/>
                <a:ext cx="10753344" cy="1033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越小，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越大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27_2#74980e0a9.choices?vop=1&amp;pid=b63b230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10753344" cy="1033653"/>
              </a:xfrm>
              <a:prstGeom prst="rect">
                <a:avLst/>
              </a:prstGeom>
              <a:blipFill rotWithShape="1">
                <a:blip r:embed="rId2"/>
                <a:stretch>
                  <a:fillRect l="-4" t="-31" b="-44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9_1#74980e0a9?vop=1&amp;vop=1&amp;pid=b63b230ee&amp;color=0,0,0&amp;vtp=1&amp;bt=1&amp;bbb=1&amp;hb=1"/>
              <p:cNvSpPr/>
              <p:nvPr/>
            </p:nvSpPr>
            <p:spPr>
              <a:xfrm>
                <a:off x="722376" y="972000"/>
                <a:ext cx="10753344" cy="4526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对于正态分布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,其正态曲线关于直线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对称.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,则该正态曲线关于直线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对称,所以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,A选项正确.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08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,由正态曲线的对称性可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98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08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98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)&gt;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06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,B选项错误.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因为正态曲线关于直线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对称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05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选项正确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越小,说明数据越集中在均值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附近,正态曲线越“瘦高”,那么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98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越小,D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选项错误.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29_1#74980e0a9?vop=1&amp;vop=1&amp;pid=b63b230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526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r="-2273" b="-9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0_1#5a37763d4?vop=1&amp;pid=a1a30a0a5&amp;color=0,0,0&amp;vtp=1&amp;bt=1&amp;bbb=1&amp;hb=1"/>
              <p:cNvSpPr/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［辽宁辽阳2024高二期末］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某市高三年级男生的身高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cm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近似服从正态分布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171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，现在该市随机选择一名高三男生，则他的身高位于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171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179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内的概率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（结果保留三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位有效数字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参考数据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683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30_1#5a37763d4?vop=1&amp;pid=a1a30a0a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-20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1_1#5a37763d4.bracket?vop=1&amp;pid=a1a30a0a5&amp;color=0,0,0&amp;vpa=10&amp;vtp=1"/>
          <p:cNvSpPr/>
          <p:nvPr/>
        </p:nvSpPr>
        <p:spPr>
          <a:xfrm>
            <a:off x="2700401" y="1886400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30_2#5a37763d4.choices?vop=1&amp;pid=a1a30a0a5&amp;color=0,0,0&amp;vtp=1&amp;bbb=1"/>
          <p:cNvSpPr/>
          <p:nvPr/>
        </p:nvSpPr>
        <p:spPr>
          <a:xfrm>
            <a:off x="722376" y="321532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1455" algn="l"/>
                <a:tab pos="5477510" algn="l"/>
                <a:tab pos="821626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.0.477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B.0.478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C.0.479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.0.480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2_1#5a37763d4?vop=1&amp;vop=1&amp;pid=a1a30a0a5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171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171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179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477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2_1#5a37763d4?vop=1&amp;vop=1&amp;pid=a1a30a0a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33_1#5a37763d4?vop=1&amp;vop=1&amp;pid=a1a30a0a5&amp;color=0,0,0&amp;vtp=1&amp;bt=1&amp;bbb=1&amp;hb=1"/>
              <p:cNvSpPr/>
              <p:nvPr/>
            </p:nvSpPr>
            <p:spPr>
              <a:xfrm>
                <a:off x="722376" y="969264"/>
                <a:ext cx="10753344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规律方法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求正态分布中特殊区间的概率问题时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，一定要掌握服从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在三个特殊区间上的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取值概率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,充分利用正态曲线的对称性和曲线与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轴之间的面积为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1的这些特殊性质将所求问题向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转化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,然后利用特定值求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出相应概率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33_1#5a37763d4?vop=1&amp;vop=1&amp;pid=a1a30a0a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240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r="-809" b="-20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4_1#9c4afc50a?vop=1&amp;pid=a1a30a0a5&amp;color=0,0,0&amp;vtp=1&amp;bt=1&amp;bbb=1&amp;hb=1"/>
              <p:cNvSpPr/>
              <p:nvPr/>
            </p:nvSpPr>
            <p:spPr>
              <a:xfrm>
                <a:off x="722376" y="972000"/>
                <a:ext cx="10753344" cy="1795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［辽宁大连八中2025高二期中］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对一个物理量做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次测量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，并以测量结果的平均值作为该物理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量的最终结果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.已知最终结果的误差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𝜀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，为使误差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𝜀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内的概率不小于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至少要测量的次数为(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参考数据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34_1#9c4afc50a?vop=1&amp;pid=a1a30a0a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5336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362" b="-25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5_1#9c4afc50a.bracket?vop=1&amp;pid=a1a30a0a5&amp;color=0,0,0&amp;vpa=11&amp;vtp=1"/>
          <p:cNvSpPr/>
          <p:nvPr/>
        </p:nvSpPr>
        <p:spPr>
          <a:xfrm>
            <a:off x="3208401" y="1911800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34_2#9c4afc50a.choices?vop=1&amp;pid=a1a30a0a5&amp;color=0,0,0&amp;vtp=1&amp;bbb=1"/>
          <p:cNvSpPr/>
          <p:nvPr/>
        </p:nvSpPr>
        <p:spPr>
          <a:xfrm>
            <a:off x="722376" y="2772732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19705" algn="l"/>
                <a:tab pos="5401310" algn="l"/>
                <a:tab pos="80956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B.25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C.50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.100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6_1#9c4afc50a?vop=1&amp;vop=1&amp;pid=a1a30a0a5&amp;color=0,0,0&amp;vtp=1&amp;bt=1&amp;bbb=1"/>
              <p:cNvSpPr/>
              <p:nvPr/>
            </p:nvSpPr>
            <p:spPr>
              <a:xfrm>
                <a:off x="722376" y="972000"/>
                <a:ext cx="10753344" cy="59404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由题意知，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6_1#9c4afc50a?vop=1&amp;vop=1&amp;pid=a1a30a0a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94043"/>
              </a:xfrm>
              <a:prstGeom prst="rect">
                <a:avLst/>
              </a:prstGeom>
              <a:blipFill rotWithShape="1">
                <a:blip r:embed="rId1"/>
                <a:stretch>
                  <a:fillRect l="-4" t="-76" b="-89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7_1#28951b01a?vop=1&amp;pid=a1a30a0a5&amp;color=0,0,0&amp;vtp=1&amp;bt=1&amp;bbb=1&amp;hb=1"/>
              <p:cNvSpPr/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［湖南娄底2025高二期中］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某校高三年级选考地理科的学生有100名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，现将他们该科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的一次考试分数转换为等级分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，已知等级分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的分数转换区间为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，若等级分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参考数据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682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37_1#28951b01a?vop=1&amp;pid=a1a30a0a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821" b="-20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8_1#28951b01a.bracket?vop=1&amp;pid=a1a30a0a5&amp;color=0,0,0&amp;vpa=12&amp;vtp=1&amp;bbb=1"/>
          <p:cNvSpPr/>
          <p:nvPr/>
        </p:nvSpPr>
        <p:spPr>
          <a:xfrm>
            <a:off x="2966657" y="1886400"/>
            <a:ext cx="5762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37_2#28951b01a.choices?vop=1&amp;pid=a1a30a0a5&amp;color=0,0,0&amp;vtp=1&amp;bbb=1"/>
              <p:cNvSpPr/>
              <p:nvPr/>
            </p:nvSpPr>
            <p:spPr>
              <a:xfrm>
                <a:off x="722376" y="3215327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这次考试等级分的标准差为5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.这次考试等级分超过70分的约有45人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.这次考试等级分在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内的人数约为48人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37_2#28951b01a.choices?vop=1&amp;pid=a1a30a0a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15327"/>
                <a:ext cx="10753344" cy="843153"/>
              </a:xfrm>
              <a:prstGeom prst="rect">
                <a:avLst/>
              </a:prstGeom>
              <a:blipFill rotWithShape="1">
                <a:blip r:embed="rId2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b6ad3296d.fixed?pid=553d5d1c7&amp;color=100,146,38&amp;vtp=1&amp;bbb=1"/>
          <p:cNvSpPr/>
          <p:nvPr/>
        </p:nvSpPr>
        <p:spPr>
          <a:xfrm>
            <a:off x="5221224" y="950976"/>
            <a:ext cx="1764792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4.2</a:t>
            </a:r>
            <a:endParaRPr lang="en-US" altLang="zh-CN" sz="7200" dirty="0"/>
          </a:p>
        </p:txBody>
      </p:sp>
      <p:sp>
        <p:nvSpPr>
          <p:cNvPr id="3" name="C_4#b6ad3296d.fixed?pid=553d5d1c7&amp;color=255,255,255&amp;vtp=1&amp;bbb=1"/>
          <p:cNvSpPr/>
          <p:nvPr/>
        </p:nvSpPr>
        <p:spPr>
          <a:xfrm>
            <a:off x="0" y="352958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4.2.5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正态分布</a:t>
            </a:r>
            <a:endParaRPr lang="en-US" altLang="zh-CN" sz="4400" dirty="0"/>
          </a:p>
        </p:txBody>
      </p:sp>
      <p:pic>
        <p:nvPicPr>
          <p:cNvPr id="4" name="C_4#b6ad3296d.fixed?pid=553d5d1c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b6ad3296d.fixed?pid=553d5d1c7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9_1#28951b01a?vop=1&amp;vop=1&amp;pid=a1a30a0a5&amp;color=0,0,0&amp;vtp=1&amp;bt=1&amp;bbb=1&amp;hb=1"/>
              <p:cNvSpPr/>
              <p:nvPr/>
            </p:nvSpPr>
            <p:spPr>
              <a:xfrm>
                <a:off x="722376" y="972000"/>
                <a:ext cx="10753344" cy="3142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对于A,因为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25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,所以这次考试等级分超过70分的学生约占一半,即有50人，故B错误;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498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477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所以这次考试等级分在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内的人数约为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477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人,故D正确.故选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9_1#28951b01a?vop=1&amp;vop=1&amp;pid=a1a30a0a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422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14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0_1#3caed33a9?vop=1&amp;pid=a1a30a0a5&amp;color=0,0,0&amp;vtp=1&amp;bt=1&amp;bbb=1&amp;hb=1"/>
          <p:cNvSpPr/>
          <p:nvPr/>
        </p:nvSpPr>
        <p:spPr>
          <a:xfrm>
            <a:off x="722376" y="972000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［辽宁沈阳2025高二联考］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某工厂为了提高精度，采购了一批新型机器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，现对这批机器的生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产能效进行测试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，对其生产的第一批零件的直径进行测量，质检部门随机抽查了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100个零件的直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径进行统计整理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，得到数据如表：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2" name="QO_6_BD.40_2#3caed33a9?colgroup=13,4,4,4,4,4&amp;vop=1&amp;pid=a1a30a0a5&amp;color=0,0,0&amp;vtp=1&amp;bbb=1"/>
              <p:cNvGraphicFramePr>
                <a:graphicFrameLocks noGrp="1"/>
              </p:cNvGraphicFramePr>
              <p:nvPr/>
            </p:nvGraphicFramePr>
            <p:xfrm>
              <a:off x="722376" y="2418403"/>
              <a:ext cx="10680192" cy="847471"/>
            </p:xfrm>
            <a:graphic>
              <a:graphicData uri="http://schemas.openxmlformats.org/drawingml/2006/table">
                <a:tbl>
                  <a:tblPr/>
                  <a:tblGrid>
                    <a:gridCol w="3666744"/>
                    <a:gridCol w="1408176"/>
                    <a:gridCol w="1408176"/>
                    <a:gridCol w="1408176"/>
                    <a:gridCol w="1408176"/>
                    <a:gridCol w="1380744"/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零件直径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（单位：</a:t>
                          </a: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厘米）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[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,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[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,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4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[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4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,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6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[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6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,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8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[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8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,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零件个数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2" name="QO_6_BD.40_2#3caed33a9?colgroup=13,4,4,4,4,4&amp;vop=1&amp;pid=a1a30a0a5&amp;color=0,0,0&amp;vtp=1&amp;bbb=1"/>
              <p:cNvGraphicFramePr>
                <a:graphicFrameLocks noGrp="1"/>
              </p:cNvGraphicFramePr>
              <p:nvPr/>
            </p:nvGraphicFramePr>
            <p:xfrm>
              <a:off x="722376" y="2418403"/>
              <a:ext cx="10680192" cy="847471"/>
            </p:xfrm>
            <a:graphic>
              <a:graphicData uri="http://schemas.openxmlformats.org/drawingml/2006/table">
                <a:tbl>
                  <a:tblPr/>
                  <a:tblGrid>
                    <a:gridCol w="3666744"/>
                    <a:gridCol w="1408176"/>
                    <a:gridCol w="1408176"/>
                    <a:gridCol w="1408176"/>
                    <a:gridCol w="1408176"/>
                    <a:gridCol w="1380744"/>
                  </a:tblGrid>
                  <a:tr h="42100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零件直径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（单位：</a:t>
                          </a: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厘米）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零件个数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40_3#3caed33a9?vop=1&amp;pid=a1a30a0a5&amp;color=0,0,0&amp;vtp=1&amp;bbb=1&amp;hb=1"/>
              <p:cNvSpPr/>
              <p:nvPr/>
            </p:nvSpPr>
            <p:spPr>
              <a:xfrm>
                <a:off x="722376" y="3396303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已知零件的直径可视为服从正态分布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分别为这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100个零件的直径的平均数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及方差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（同一组区间的直径尺寸用该组区间的中点值代表）.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BD.40_3#3caed33a9?vop=1&amp;pid=a1a30a0a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96303"/>
                <a:ext cx="10753344" cy="856234"/>
              </a:xfrm>
              <a:prstGeom prst="rect">
                <a:avLst/>
              </a:prstGeom>
              <a:blipFill rotWithShape="1">
                <a:blip r:embed="rId2"/>
                <a:stretch>
                  <a:fillRect l="-4" t="-38" r="-561" b="-52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BD.41_1#f7d88868b?vop=1&amp;pid=3caed33a9&amp;color=0,0,0&amp;vtp=1&amp;bbb=1"/>
              <p:cNvSpPr/>
              <p:nvPr/>
            </p:nvSpPr>
            <p:spPr>
              <a:xfrm>
                <a:off x="722376" y="4309687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（1）试估计这批零件直径在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044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内的概率.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7_BD.41_1#f7d88868b?vop=1&amp;pid=3caed33a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09687"/>
                <a:ext cx="10753344" cy="408559"/>
              </a:xfrm>
              <a:prstGeom prst="rect">
                <a:avLst/>
              </a:prstGeom>
              <a:blipFill rotWithShape="1">
                <a:blip r:embed="rId3"/>
                <a:stretch>
                  <a:fillRect l="-4" t="-141" b="-1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AN.42_1#f7d88868b?vop=1&amp;vop=1&amp;pid=3caed33a9&amp;color=0,0,0&amp;vtp=1&amp;bt=1&amp;bbb=1&amp;hb=1"/>
              <p:cNvSpPr/>
              <p:nvPr/>
            </p:nvSpPr>
            <p:spPr>
              <a:xfrm>
                <a:off x="722376" y="969264"/>
                <a:ext cx="10753344" cy="1447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【解】由平均数与方差的计算公式得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𝟏𝟎𝟎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𝟏𝟎𝟎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×[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𝟏𝟎𝟎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000" dirty="0"/>
              </a:p>
            </p:txBody>
          </p:sp>
        </mc:Choice>
        <mc:Fallback>
          <p:sp>
            <p:nvSpPr>
              <p:cNvPr id="2" name="QO_7_AN.42_1#f7d88868b?vop=1&amp;vop=1&amp;pid=3caed33a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447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b="-8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42_1#f7d88868b?vop=1&amp;vop=1&amp;pid=3caed33a9&amp;color=0,0,0&amp;vtp=1&amp;bt=1&amp;bbb=1&amp;hb=1"/>
              <p:cNvSpPr/>
              <p:nvPr/>
            </p:nvSpPr>
            <p:spPr>
              <a:xfrm>
                <a:off x="722376" y="2400300"/>
                <a:ext cx="10753344" cy="1143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𝝈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𝟏𝟎𝟎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×[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000" dirty="0"/>
              </a:p>
            </p:txBody>
          </p:sp>
        </mc:Choice>
        <mc:Fallback>
          <p:sp>
            <p:nvSpPr>
              <p:cNvPr id="3" name="QO_7_AN.42_1#f7d88868b?vop=1&amp;vop=1&amp;pid=3caed33a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400300"/>
                <a:ext cx="10753344" cy="1143000"/>
              </a:xfrm>
              <a:prstGeom prst="rect">
                <a:avLst/>
              </a:prstGeom>
              <a:blipFill rotWithShape="1">
                <a:blip r:embed="rId2"/>
                <a:stretch>
                  <a:fillRect l="-4" b="-1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42_1#f7d88868b?vop=1&amp;vop=1&amp;pid=3caed33a9&amp;color=0,0,0&amp;vtp=1&amp;bt=1&amp;bbb=1&amp;hb=1"/>
              <p:cNvSpPr/>
              <p:nvPr/>
            </p:nvSpPr>
            <p:spPr>
              <a:xfrm>
                <a:off x="722376" y="3543300"/>
                <a:ext cx="10753344" cy="2761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𝟏𝟎𝟎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𝟏𝟎𝟎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𝟎𝟓𝟐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𝝈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𝟎𝟓𝟐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表示零件直径,则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𝑵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𝝈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𝑵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𝟎𝟓𝟐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𝟐𝟐𝟖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𝟐𝟐𝟖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𝟗𝟓𝟒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𝟎𝟒𝟒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𝟗𝟓𝟒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𝟎𝟒𝟒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𝟒𝟕𝟕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7_AN.42_1#f7d88868b?vop=1&amp;vop=1&amp;pid=3caed33a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43300"/>
                <a:ext cx="10753344" cy="2761234"/>
              </a:xfrm>
              <a:prstGeom prst="rect">
                <a:avLst/>
              </a:prstGeom>
              <a:blipFill rotWithShape="1">
                <a:blip r:embed="rId3"/>
                <a:stretch>
                  <a:fillRect l="-4" b="-16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43_1#b9e7807ef?vop=1&amp;pid=3caed33a9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（2）以频率估计概率，若在这批零件中随机抽取4个，记直径在区间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内的零件个数为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𝑍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𝑍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的分布列及数学期望.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43_1#b9e7807ef?vop=1&amp;pid=3caed33a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1246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44_1#b9e7807ef?vop=1&amp;vop=1&amp;pid=3caed33a9&amp;color=0,0,0&amp;vtp=1&amp;bbb=1"/>
              <p:cNvSpPr/>
              <p:nvPr/>
            </p:nvSpPr>
            <p:spPr>
              <a:xfrm>
                <a:off x="722376" y="1834203"/>
                <a:ext cx="10753344" cy="3840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【解】以频率估计概率,这批零件直径在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Z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的所有可能取值为0,1,2,3,4,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𝟐𝟓𝟔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𝟏𝟐𝟖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𝟐𝟓𝟔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因此可得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𝒁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44_1#b9e7807ef?vop=1&amp;vop=1&amp;pid=3caed33a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3840734"/>
              </a:xfrm>
              <a:prstGeom prst="rect">
                <a:avLst/>
              </a:prstGeom>
              <a:blipFill rotWithShape="1">
                <a:blip r:embed="rId2"/>
                <a:stretch>
                  <a:fillRect l="-4" t="-8" b="-11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QO_7_AN.44_2#b9e7807ef?colgroup=1,7,7,7,7,7&amp;vop=1&amp;vop=1&amp;pid=3caed33a9&amp;color=0,0,0&amp;vtp=1&amp;bbb=1"/>
              <p:cNvGraphicFramePr>
                <a:graphicFrameLocks noGrp="1"/>
              </p:cNvGraphicFramePr>
              <p:nvPr/>
            </p:nvGraphicFramePr>
            <p:xfrm>
              <a:off x="722376" y="972000"/>
              <a:ext cx="10735056" cy="1029335"/>
            </p:xfrm>
            <a:graphic>
              <a:graphicData uri="http://schemas.openxmlformats.org/drawingml/2006/table">
                <a:tbl>
                  <a:tblPr/>
                  <a:tblGrid>
                    <a:gridCol w="630936"/>
                    <a:gridCol w="2020824"/>
                    <a:gridCol w="2020824"/>
                    <a:gridCol w="2020824"/>
                    <a:gridCol w="2020824"/>
                    <a:gridCol w="2020824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𝒁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0299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𝑷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𝟖𝟏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𝟐𝟓𝟔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𝟐𝟕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𝟔𝟒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𝟐𝟕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𝟏𝟐𝟖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𝟔𝟒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𝟐𝟓𝟔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QO_7_AN.44_2#b9e7807ef?colgroup=1,7,7,7,7,7&amp;vop=1&amp;vop=1&amp;pid=3caed33a9&amp;color=0,0,0&amp;vtp=1&amp;bbb=1"/>
              <p:cNvGraphicFramePr>
                <a:graphicFrameLocks noGrp="1"/>
              </p:cNvGraphicFramePr>
              <p:nvPr/>
            </p:nvGraphicFramePr>
            <p:xfrm>
              <a:off x="722376" y="972000"/>
              <a:ext cx="10735056" cy="1029335"/>
            </p:xfrm>
            <a:graphic>
              <a:graphicData uri="http://schemas.openxmlformats.org/drawingml/2006/table">
                <a:tbl>
                  <a:tblPr/>
                  <a:tblGrid>
                    <a:gridCol w="630936"/>
                    <a:gridCol w="2020824"/>
                    <a:gridCol w="2020824"/>
                    <a:gridCol w="2020824"/>
                    <a:gridCol w="2020824"/>
                    <a:gridCol w="2020824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032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44_3#b9e7807ef?vop=1&amp;vop=1&amp;pid=3caed33a9&amp;color=0,0,0&amp;vtp=1&amp;bbb=1"/>
              <p:cNvSpPr/>
              <p:nvPr/>
            </p:nvSpPr>
            <p:spPr>
              <a:xfrm>
                <a:off x="722376" y="2133600"/>
                <a:ext cx="10753344" cy="5955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𝒁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服从二项分布,所以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𝒁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的数学期望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44_3#b9e7807ef?vop=1&amp;vop=1&amp;pid=3caed33a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133600"/>
                <a:ext cx="10753344" cy="595503"/>
              </a:xfrm>
              <a:prstGeom prst="rect">
                <a:avLst/>
              </a:prstGeom>
              <a:blipFill rotWithShape="1">
                <a:blip r:embed="rId2"/>
                <a:stretch>
                  <a:fillRect l="-4" b="-87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45_1#88597bc00?vop=1&amp;pid=3caed33a9&amp;color=0,0,0&amp;vtp=1&amp;bt=1&amp;bbb=1&amp;hb=1"/>
              <p:cNvSpPr/>
              <p:nvPr/>
            </p:nvSpPr>
            <p:spPr>
              <a:xfrm>
                <a:off x="722376" y="972000"/>
                <a:ext cx="10753344" cy="21071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（3）若此工厂有甲、乙两台机器生产这种零件，且甲机器的生产效率是乙机器的生产效率的3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倍，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甲机器生产的零件的次品率为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，乙机器生产的零件的次品率为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，现从这批零件中随机抽取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,若检测出这个零件是次品，求这个零件是甲机器生产的概率.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参考数据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052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682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45_1#88597bc00?vop=1&amp;pid=3caed33a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107184"/>
              </a:xfrm>
              <a:prstGeom prst="rect">
                <a:avLst/>
              </a:prstGeom>
              <a:blipFill rotWithShape="1">
                <a:blip r:embed="rId1"/>
                <a:stretch>
                  <a:fillRect l="-4" t="-21" r="-3177" b="-18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46_1#88597bc00?vop=1&amp;vop=1&amp;pid=3caed33a9&amp;color=0,0,0&amp;vtp=1&amp;bbb=1&amp;hb=1"/>
              <p:cNvSpPr/>
              <p:nvPr/>
            </p:nvSpPr>
            <p:spPr>
              <a:xfrm>
                <a:off x="722376" y="3088011"/>
                <a:ext cx="10753344" cy="31736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【解】“抽取的零件为甲机器生产”记为事件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,“抽取的零件为乙机器生产”记为事件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,“抽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取的零件为次品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”记为事件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𝟒𝟎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𝟒𝟎</m:t>
                            </m:r>
                          </m:den>
                        </m:f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𝟏𝟏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所以这个零件是甲机器生产的概率为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𝟏𝟏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46_1#88597bc00?vop=1&amp;vop=1&amp;pid=3caed33a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088011"/>
                <a:ext cx="10753344" cy="3173603"/>
              </a:xfrm>
              <a:prstGeom prst="rect">
                <a:avLst/>
              </a:prstGeom>
              <a:blipFill rotWithShape="1">
                <a:blip r:embed="rId2"/>
                <a:stretch>
                  <a:fillRect l="-4" b="-12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47_1#70fc7ff59?vop=1&amp;pid=d3d0f6939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14.若随机变量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841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47_1#70fc7ff59?vop=1&amp;pid=d3d0f693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48_1#70fc7ff59?vop=1&amp;vop=1&amp;pid=d3d0f6939&amp;color=0,0,0&amp;vtp=1&amp;bbb=1"/>
              <p:cNvSpPr/>
              <p:nvPr/>
            </p:nvSpPr>
            <p:spPr>
              <a:xfrm>
                <a:off x="722376" y="1386528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𝟖𝟒𝟏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𝟖𝟒𝟏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𝟑𝟒𝟏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48_1#70fc7ff59?vop=1&amp;vop=1&amp;pid=d3d0f693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-25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EX.49_1#70fc7ff59?vop=1&amp;vop=1&amp;pid=d3d0f6939&amp;color=0,0,0&amp;vtp=1&amp;bt=1&amp;bbb=1"/>
              <p:cNvSpPr/>
              <p:nvPr/>
            </p:nvSpPr>
            <p:spPr>
              <a:xfrm>
                <a:off x="722376" y="969264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易错警示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1）求解时,易错解为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2）针对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的正态分布,求某区间上的取值概率时常利用如下两个公式：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EX.49_1#70fc7ff59?vop=1&amp;vop=1&amp;pid=d3d0f693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265934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b="-19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039c010e3.fixed?pid=553d5d1c7&amp;color=100,146,38&amp;vtp=1&amp;bbb=1"/>
          <p:cNvSpPr/>
          <p:nvPr/>
        </p:nvSpPr>
        <p:spPr>
          <a:xfrm>
            <a:off x="5221224" y="950976"/>
            <a:ext cx="1764792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4.2</a:t>
            </a:r>
            <a:endParaRPr lang="en-US" altLang="zh-CN" sz="7200" dirty="0"/>
          </a:p>
        </p:txBody>
      </p:sp>
      <p:sp>
        <p:nvSpPr>
          <p:cNvPr id="3" name="C_4#039c010e3.fixed?pid=553d5d1c7&amp;color=255,255,255&amp;vtp=1&amp;bbb=1"/>
          <p:cNvSpPr/>
          <p:nvPr/>
        </p:nvSpPr>
        <p:spPr>
          <a:xfrm>
            <a:off x="0" y="352958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4.2.5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正态分布</a:t>
            </a:r>
            <a:endParaRPr lang="en-US" altLang="zh-CN" sz="4400" dirty="0"/>
          </a:p>
        </p:txBody>
      </p:sp>
      <p:pic>
        <p:nvPicPr>
          <p:cNvPr id="4" name="C_4#039c010e3.fixed?pid=553d5d1c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039c010e3.fixed?pid=553d5d1c7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0_1#d05ef9aca?vop=1&amp;pid=039c010e3&amp;color=0,0,0&amp;vtp=1&amp;bt=1&amp;bbb=1&amp;hb=1"/>
              <p:cNvSpPr/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浙江台州2025高二联考］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无人机飞行最大距离是无人机性能的一个重要指标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.我国生产的某款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民用无人机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，其飞行的最大距离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（千米）服从正态分布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变小时，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参考数据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683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50_1#d05ef9aca?vop=1&amp;pid=039c010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573" b="-20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1_1#d05ef9aca.bracket?vop=1&amp;pid=039c010e3&amp;color=0,0,0&amp;vpa=13&amp;vtp=1"/>
          <p:cNvSpPr/>
          <p:nvPr/>
        </p:nvSpPr>
        <p:spPr>
          <a:xfrm>
            <a:off x="8635365" y="1886400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0_2#d05ef9aca.choices?vop=1&amp;pid=039c010e3&amp;color=0,0,0&amp;vtp=1&amp;bbb=1"/>
              <p:cNvSpPr/>
              <p:nvPr/>
            </p:nvSpPr>
            <p:spPr>
              <a:xfrm>
                <a:off x="722376" y="3261936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535555" algn="l"/>
                    <a:tab pos="5033010" algn="l"/>
                    <a:tab pos="79876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变大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不变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50_2#d05ef9aca.choices?vop=1&amp;pid=039c010e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61936"/>
                <a:ext cx="10753344" cy="405003"/>
              </a:xfrm>
              <a:prstGeom prst="rect">
                <a:avLst/>
              </a:prstGeom>
              <a:blipFill rotWithShape="1">
                <a:blip r:embed="rId2"/>
                <a:stretch>
                  <a:fillRect l="-4" t="-142" b="-12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_1#39598f23d?vop=1&amp;pid=6a08067fa&amp;color=0,0,0&amp;vtp=1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1.已知随机变量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，则实数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_1#39598f23d?vop=1&amp;pid=6a08067f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39598f23d.bracket?vop=1&amp;pid=6a08067fa&amp;color=0,0,0&amp;vpa=1&amp;vtp=1"/>
          <p:cNvSpPr/>
          <p:nvPr/>
        </p:nvSpPr>
        <p:spPr>
          <a:xfrm>
            <a:off x="9251950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_2#39598f23d.choices?vop=1&amp;pid=6a08067fa&amp;color=0,0,0&amp;vtp=1&amp;bbb=1"/>
              <p:cNvSpPr/>
              <p:nvPr/>
            </p:nvSpPr>
            <p:spPr>
              <a:xfrm>
                <a:off x="722376" y="1384300"/>
                <a:ext cx="10753344" cy="4364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900"/>
                  </a:lnSpc>
                  <a:tabLst>
                    <a:tab pos="2713355" algn="l"/>
                    <a:tab pos="5553710" algn="l"/>
                    <a:tab pos="82543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.1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C.2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.4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1_2#39598f23d.choices?vop=1&amp;pid=6a08067f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436436"/>
              </a:xfrm>
              <a:prstGeom prst="rect">
                <a:avLst/>
              </a:prstGeom>
              <a:blipFill rotWithShape="1">
                <a:blip r:embed="rId2"/>
                <a:stretch>
                  <a:fillRect l="-4" b="-134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52_1#d05ef9aca?vop=1&amp;vop=1&amp;pid=039c010e3&amp;color=0,0,0&amp;vtp=1&amp;bt=1&amp;bbb=1&amp;hb=1"/>
              <p:cNvSpPr/>
              <p:nvPr/>
            </p:nvSpPr>
            <p:spPr>
              <a:xfrm>
                <a:off x="722376" y="972000"/>
                <a:ext cx="10753344" cy="508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841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2" name="QC_5_AS.52_1#d05ef9aca?vop=1&amp;vop=1&amp;pid=039c010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08000"/>
              </a:xfrm>
              <a:prstGeom prst="rect">
                <a:avLst/>
              </a:prstGeom>
              <a:blipFill rotWithShape="1">
                <a:blip r:embed="rId1"/>
                <a:stretch>
                  <a:fillRect l="-4" t="-89" b="-24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52_1#d05ef9aca?vop=1&amp;vop=1&amp;pid=039c010e3&amp;color=0,0,0&amp;vtp=1&amp;bt=1&amp;bbb=1&amp;hb=1"/>
              <p:cNvSpPr/>
              <p:nvPr/>
            </p:nvSpPr>
            <p:spPr>
              <a:xfrm>
                <a:off x="722376" y="1475428"/>
                <a:ext cx="10753344" cy="83997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683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变小时,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的值不变,则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都不变.故选C.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3" name="QC_5_AS.52_1#d05ef9aca?vop=1&amp;vop=1&amp;pid=039c010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75428"/>
                <a:ext cx="10753344" cy="839978"/>
              </a:xfrm>
              <a:prstGeom prst="rect">
                <a:avLst/>
              </a:prstGeom>
              <a:blipFill rotWithShape="1">
                <a:blip r:embed="rId2"/>
                <a:stretch>
                  <a:fillRect l="-4" t="-38" b="-57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3_1#7ff92e260?vop=1&amp;pid=039c010e3&amp;color=0,0,0&amp;vtp=1&amp;bt=1&amp;bbb=1&amp;hb=1"/>
              <p:cNvSpPr/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2.某校高三学生的一次期中考试的数学成绩（单位：分）近似服从正态分布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，从中随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机抽取一位同学的数学成绩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，记该同学的数学成绩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，记该同学的数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学成绩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，则在事件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发生的条件下，事件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发生的概率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参考数据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53_1#7ff92e260?vop=1&amp;pid=039c010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490" b="-20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4_1#7ff92e260.bracket?vop=1&amp;pid=039c010e3&amp;color=0,0,0&amp;vpa=14&amp;vtp=1"/>
          <p:cNvSpPr/>
          <p:nvPr/>
        </p:nvSpPr>
        <p:spPr>
          <a:xfrm>
            <a:off x="10902188" y="1886400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3_2#7ff92e260.choices?vop=1&amp;pid=039c010e3&amp;color=0,0,0&amp;vtp=1&amp;bbb=1"/>
              <p:cNvSpPr/>
              <p:nvPr/>
            </p:nvSpPr>
            <p:spPr>
              <a:xfrm>
                <a:off x="722376" y="3215327"/>
                <a:ext cx="10753344" cy="59404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760980" algn="l"/>
                    <a:tab pos="5483860" algn="l"/>
                    <a:tab pos="82194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36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53_2#7ff92e260.choices?vop=1&amp;pid=039c010e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15327"/>
                <a:ext cx="10753344" cy="594043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-89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55_1#7ff92e260?vop=1&amp;vop=1&amp;pid=039c010e3&amp;color=0,0,0&amp;vtp=1&amp;bt=1&amp;bbb=1"/>
              <p:cNvSpPr/>
              <p:nvPr/>
            </p:nvSpPr>
            <p:spPr>
              <a:xfrm>
                <a:off x="722376" y="972000"/>
                <a:ext cx="10753344" cy="201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由题知,事件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为“该同学的数学成绩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&lt;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𝑋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&lt;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)−(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≤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𝑋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≤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68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200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40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19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55_1#7ff92e260?vop=1&amp;vop=1&amp;pid=039c010e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19300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6_1#c88a1307e?vop=1&amp;pid=039c010e3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3.一车间有3台车床加工同一型号的零件，且3台车床每天加工的零件数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（单位：件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）均服从正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.假设3台车床均能正常工作，若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3台车床中至少有一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台每天加工的零件数超过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35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的概率为(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56_1#c88a1307e?vop=1&amp;pid=039c010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502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7_1#c88a1307e.bracket?vop=1&amp;pid=039c010e3&amp;color=0,0,0&amp;vpa=15&amp;vtp=1"/>
          <p:cNvSpPr/>
          <p:nvPr/>
        </p:nvSpPr>
        <p:spPr>
          <a:xfrm>
            <a:off x="503085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6_2#c88a1307e.choices?vop=1&amp;pid=039c010e3&amp;color=0,0,0&amp;vtp=1&amp;bbb=1"/>
              <p:cNvSpPr/>
              <p:nvPr/>
            </p:nvSpPr>
            <p:spPr>
              <a:xfrm>
                <a:off x="722376" y="2281877"/>
                <a:ext cx="10753344" cy="59404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760980" algn="l"/>
                    <a:tab pos="5483860" algn="l"/>
                    <a:tab pos="82194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56_2#c88a1307e.choices?vop=1&amp;pid=039c010e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594043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-89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58_1#c88a1307e?vop=1&amp;vop=1&amp;pid=039c010e3&amp;color=0,0,0&amp;vtp=1&amp;bt=1&amp;bbb=1&amp;hb=1"/>
              <p:cNvSpPr/>
              <p:nvPr/>
            </p:nvSpPr>
            <p:spPr>
              <a:xfrm>
                <a:off x="722376" y="972000"/>
                <a:ext cx="10753344" cy="209899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设车床每天加工的零件数超过35的台数为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,由题意知每台车床加工的零件数超过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35的概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,则这3台车床中至少有一台每天加工的零件数超过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35的概率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58_1#c88a1307e?vop=1&amp;vop=1&amp;pid=039c010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98993"/>
              </a:xfrm>
              <a:prstGeom prst="rect">
                <a:avLst/>
              </a:prstGeom>
              <a:blipFill rotWithShape="1">
                <a:blip r:embed="rId1"/>
                <a:stretch>
                  <a:fillRect l="-4" t="-21" b="-22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9_1#d1d392340?vop=1&amp;pid=039c010e3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［辽宁省实验中学2025高二月考］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若小明坐公交上班的用时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（单位：分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）和骑自行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车上班的用时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（单位：分）分别满足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，且同一坐标系中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的正态曲线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的正态曲线在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分时相交，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59_1#d1d392340?vop=1&amp;pid=039c010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24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60_1#d1d392340.bracket?vop=1&amp;pid=039c010e3&amp;color=0,0,0&amp;vpa=16&amp;vtp=1&amp;bbb=1"/>
          <p:cNvSpPr/>
          <p:nvPr/>
        </p:nvSpPr>
        <p:spPr>
          <a:xfrm>
            <a:off x="7173532" y="1867350"/>
            <a:ext cx="5588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9_2#d1d392340.choices?vop=1&amp;pid=039c010e3&amp;color=0,0,0&amp;vtp=1&amp;bbb=1"/>
              <p:cNvSpPr/>
              <p:nvPr/>
            </p:nvSpPr>
            <p:spPr>
              <a:xfrm>
                <a:off x="722376" y="22818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的正态曲线与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的正态曲线相交所对应的另一个时间为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.若要在34分钟内上班不迟到，小明最好选择坐公交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59_2#d1d392340.choices?vop=1&amp;pid=039c010e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AS.61_1#d1d392340?htil=4&amp;vop=1&amp;vop=1&amp;pid=039c010e3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70992" y="1054295"/>
            <a:ext cx="2276856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61_2#d1d392340?htil=4&amp;vop=1&amp;vop=1&amp;pid=039c010e3&amp;color=0,0,0&amp;vtp=1&amp;bt=1&amp;bbb=1&amp;hb=1&amp;hs=1"/>
              <p:cNvSpPr/>
              <p:nvPr/>
            </p:nvSpPr>
            <p:spPr>
              <a:xfrm>
                <a:off x="722376" y="972000"/>
                <a:ext cx="8339328" cy="169481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由题意易知坐公交的方差比骑自行车的方差大,即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的正态曲线较矮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胖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的正态曲线更瘦高,</a:t>
                </a:r>
                <a:endParaRPr lang="en-US" altLang="zh-CN" sz="22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的正态曲线在38分钟后在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的正态曲线的上方,可在同一坐标系中作出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的大致的正态曲线,如图，易知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)&gt;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错误;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3" name="QC_5_AS.61_2#d1d392340?htil=4&amp;vop=1&amp;vop=1&amp;pid=039c010e3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339328" cy="1694815"/>
              </a:xfrm>
              <a:prstGeom prst="rect">
                <a:avLst/>
              </a:prstGeom>
              <a:blipFill rotWithShape="1">
                <a:blip r:embed="rId2"/>
                <a:stretch>
                  <a:fillRect l="-5" t="-27" r="3" b="-26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61_2#d1d392340?htil=4&amp;vop=1&amp;vop=1&amp;pid=039c010e3&amp;color=0,0,0&amp;vtp=1&amp;bt=1&amp;bbb=1&amp;hb=1&amp;hs=1"/>
              <p:cNvSpPr/>
              <p:nvPr/>
            </p:nvSpPr>
            <p:spPr>
              <a:xfrm>
                <a:off x="719993" y="2666815"/>
                <a:ext cx="10752014" cy="35168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原则可知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,故B正确;</a:t>
                </a:r>
                <a:endParaRPr lang="en-US" altLang="zh-CN" sz="22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根据条件可知两种方式相对应的概率密度函数分别为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π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30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72</m:t>
                            </m:r>
                          </m:den>
                        </m:f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𝑔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π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34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8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,,建立方程得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π</m:t>
                                </m:r>
                              </m:e>
                            </m:rad>
                          </m:den>
                        </m:f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(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34</m:t>
                                </m:r>
                                <m:sSup>
                                  <m:s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8</m:t>
                                </m:r>
                              </m:den>
                            </m:f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π</m:t>
                                </m:r>
                              </m:e>
                            </m:rad>
                          </m:den>
                        </m:f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(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30</m:t>
                                </m:r>
                                <m:sSup>
                                  <m:s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72</m:t>
                                </m:r>
                              </m:den>
                            </m:f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⇒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e</m:t>
                            </m:r>
                          </m:e>
                          <m:sup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(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34</m:t>
                                </m:r>
                                <m:sSup>
                                  <m:s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8</m:t>
                                </m:r>
                              </m:den>
                            </m:f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(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30</m:t>
                                </m:r>
                                <m:sSup>
                                  <m:s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72</m:t>
                                </m:r>
                              </m:den>
                            </m:f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=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整理可得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552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72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552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69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⇒</m:t>
                        </m:r>
                      </m:e>
                    </m:d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,故C错误;</a:t>
                </a:r>
                <a:endParaRPr lang="en-US" altLang="zh-CN" sz="22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C_5_AS.61_2#d1d392340?htil=4&amp;vop=1&amp;vop=1&amp;pid=039c010e3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3" y="2666815"/>
                <a:ext cx="10752014" cy="3516884"/>
              </a:xfrm>
              <a:prstGeom prst="rect">
                <a:avLst/>
              </a:prstGeom>
              <a:blipFill rotWithShape="1">
                <a:blip r:embed="rId3"/>
                <a:stretch>
                  <a:fillRect l="-5" t="-13" r="1" b="-10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62_1#34785fe75?vop=1&amp;pid=039c010e3&amp;color=0,0,0&amp;vtp=1&amp;bt=1&amp;bbb=1&amp;hb=1"/>
              <p:cNvSpPr/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［河北邢台2025高二期中］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某次大型联考10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000名学生参加，考试成绩（满分100分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）近似服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从正态分布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（其中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分别为样本的均值和标准差），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若本次考试平均成绩为65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，87分以上共有228人，学生甲的成绩为76分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，则学生甲的名次大致是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682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62_1#34785fe75?vop=1&amp;pid=039c010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467" b="-20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63_1#34785fe75.blank?vop=1&amp;pid=039c010e3&amp;color=0,0,0&amp;vpa=17&amp;vtp=1&amp;bbb=1"/>
          <p:cNvSpPr/>
          <p:nvPr/>
        </p:nvSpPr>
        <p:spPr>
          <a:xfrm>
            <a:off x="8888476" y="1848300"/>
            <a:ext cx="941388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587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64_1#34785fe75?vop=1&amp;vop=1&amp;pid=039c010e3&amp;color=0,0,0&amp;vtp=1&amp;bt=1&amp;bbb=1"/>
              <p:cNvSpPr/>
              <p:nvPr/>
            </p:nvSpPr>
            <p:spPr>
              <a:xfrm>
                <a:off x="722376" y="972000"/>
                <a:ext cx="10753344" cy="2824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已知本次考试成绩近似服从正态分布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,由题意可得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m:t>∵</m:t>
                          </m:r>
                          <m:f>
                            <m:fPr>
                              <m:ctrlPr>
                                <a:rPr lang="en-US" altLang="zh-CN" sz="20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</m:ctrlPr>
                            </m:fPr>
                            <m:num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228</m:t>
                              </m:r>
                            </m:num>
                            <m:den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10</m:t>
                              </m:r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 </m:t>
                              </m:r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000</m:t>
                              </m:r>
                            </m:den>
                          </m:f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m:t>=</m:t>
                          </m:r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m:t>0</m:t>
                          </m:r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m:t>.</m:t>
                          </m:r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m:t>022</m:t>
                          </m:r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m:t> </m:t>
                          </m:r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m:t>8</m:t>
                          </m:r>
                        </m:e>
                      </m:mr>
                    </m:m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≤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𝑋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≤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学生甲在该次考试中成绩为76分,且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≤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𝑋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≤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学生甲在本次考试中的名次大致为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587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（名）.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5_AS.64_1#34785fe75?vop=1&amp;vop=1&amp;pid=039c010e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824353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-16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EX.65_1#34785fe75?vop=1&amp;vop=1&amp;pid=039c010e3&amp;color=0,0,0&amp;vtp=1&amp;bt=1&amp;bbb=1&amp;hb=1"/>
              <p:cNvSpPr/>
              <p:nvPr/>
            </p:nvSpPr>
            <p:spPr>
              <a:xfrm>
                <a:off x="722376" y="969264"/>
                <a:ext cx="10753344" cy="2253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171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,351分以上共有57人，计算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,求出前400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名参赛者的最低得分,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与甲的得分比较即可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2）假设乙所说为真,由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，351分以上共有57人，计算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,求出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利用小概率事件即可得出结论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EX.65_1#34785fe75?vop=1&amp;vop=1&amp;pid=039c010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253234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b="-20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_1#39598f23d?vop=1&amp;vop=1&amp;pid=6a08067fa&amp;color=0,0,0&amp;vtp=1&amp;bt=1&amp;bbb=1"/>
              <p:cNvSpPr/>
              <p:nvPr/>
            </p:nvSpPr>
            <p:spPr>
              <a:xfrm>
                <a:off x="722376" y="972000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_1#39598f23d?vop=1&amp;vop=1&amp;pid=6a08067f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34785"/>
              </a:xfrm>
              <a:prstGeom prst="rect">
                <a:avLst/>
              </a:prstGeom>
              <a:blipFill rotWithShape="1">
                <a:blip r:embed="rId1"/>
                <a:stretch>
                  <a:fillRect l="-4" t="-103" b="-138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6_1#3ff90e88f?vop=1&amp;pid=039c010e3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［云南昆明三中2025高二期中］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某商场在五一假期期间开展了一项有奖闯关活动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，并对每一关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根据难度进行赋分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，已知甲、乙、丙三人都参加了该项闯关活动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.每个人闯关活动累计得分服从正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态分布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，且满分为450分，现要根据得分给共2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500名参加者中得分前400名发放奖励.</a:t>
            </a:r>
            <a:endParaRPr lang="en-US" altLang="zh-CN" sz="2000" dirty="0"/>
          </a:p>
        </p:txBody>
      </p:sp>
      <p:sp>
        <p:nvSpPr>
          <p:cNvPr id="3" name="QO_6_BD.67_1#0fa8daa9c?vop=1&amp;pid=3ff90e88f&amp;color=0,0,0&amp;vtp=1&amp;bbb=1&amp;hb=1"/>
          <p:cNvSpPr/>
          <p:nvPr/>
        </p:nvSpPr>
        <p:spPr>
          <a:xfrm>
            <a:off x="722376" y="2334075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（1）假设该闯关活动平均分数为171分，351分以上共有57人，已知甲的得分为270分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，问甲能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否获得奖励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，请说明理由；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68_1#0fa8daa9c?vop=1&amp;vop=1&amp;pid=3ff90e88f&amp;color=0,0,0&amp;vtp=1&amp;bt=1&amp;bbb=1"/>
              <p:cNvSpPr/>
              <p:nvPr/>
            </p:nvSpPr>
            <p:spPr>
              <a:xfrm>
                <a:off x="722376" y="969264"/>
                <a:ext cx="10753344" cy="3777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【解】甲能够获得奖励,理由如下：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设此次闯关活动的分数记为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𝑵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𝝈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𝟏𝟕𝟏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𝟓𝟎𝟎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𝟎𝟐𝟐𝟖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𝝁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𝝈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≤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𝑿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≤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𝝁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𝝈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𝟗𝟓𝟒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𝟎𝟐𝟐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𝟑𝟓𝟏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𝟑𝟓𝟏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𝟏𝟕𝟏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𝟒𝟎𝟎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𝟓𝟎𝟎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𝝁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𝝈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≤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𝑿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≤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𝝁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𝝈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𝟔𝟖𝟐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可知前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400名参赛者的最低得分略低于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𝟐𝟔𝟏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,而甲的得分为270分,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所以甲能够获得奖励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AN.68_1#0fa8daa9c?vop=1&amp;vop=1&amp;pid=3ff90e88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3777234"/>
              </a:xfrm>
              <a:prstGeom prst="rect">
                <a:avLst/>
              </a:prstGeom>
              <a:blipFill rotWithShape="1">
                <a:blip r:embed="rId1"/>
                <a:stretch>
                  <a:fillRect l="-4" t="-7" b="-11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69_1#a7f44a391?vop=1&amp;pid=3ff90e88f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（2）丙得知他的分数为430分，而乙告诉丙：“这次闯关活动平均分数为201分，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351分以上共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57人”，请结合统计学知识帮助丙辨别乙所说信息的真伪.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682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69_1#a7f44a391?vop=1&amp;pid=3ff90e88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106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70_1#a7f44a391?vop=1&amp;vop=1&amp;pid=3ff90e88f&amp;color=0,0,0&amp;vtp=1&amp;bbb=1&amp;hb=1"/>
              <p:cNvSpPr/>
              <p:nvPr/>
            </p:nvSpPr>
            <p:spPr>
              <a:xfrm>
                <a:off x="722376" y="2758128"/>
                <a:ext cx="10753344" cy="2812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【解】假设乙所说为真,则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𝟐𝟎𝟏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𝝁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𝝈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≤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𝑿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≤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𝝁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𝝈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𝟗𝟓𝟒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𝟎𝟐𝟐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𝟓𝟎𝟎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𝟎𝟐𝟐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𝟑𝟓𝟏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,从而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𝟐𝟎𝟏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𝟒𝟐𝟔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𝟒𝟑𝟎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𝝁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𝝈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≤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𝑿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≤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𝝁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𝝈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𝟗𝟗𝟕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𝟎𝟎𝟏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𝝈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为小概率事件,即丙的分数为430分是小概率事件,可认为其一般不可能发生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,但却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又发生了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,所以可认为乙所说为假.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70_1#a7f44a391?vop=1&amp;vop=1&amp;pid=3ff90e88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58128"/>
                <a:ext cx="10753344" cy="2812034"/>
              </a:xfrm>
              <a:prstGeom prst="rect">
                <a:avLst/>
              </a:prstGeom>
              <a:blipFill rotWithShape="1">
                <a:blip r:embed="rId2"/>
                <a:stretch>
                  <a:fillRect l="-4" t="-11" r="-1234" b="-16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_1#dacef5599?vop=1&amp;pid=6a08067fa&amp;color=0,0,0&amp;vtp=1&amp;bt=1&amp;bbb=1"/>
              <p:cNvSpPr/>
              <p:nvPr/>
            </p:nvSpPr>
            <p:spPr>
              <a:xfrm>
                <a:off x="722376" y="969264"/>
                <a:ext cx="10753344" cy="5939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［江苏常州2025高二调研］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，设随机变量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𝑋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4_1#dacef5599?vop=1&amp;pid=6a08067f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593979"/>
              </a:xfrm>
              <a:prstGeom prst="rect">
                <a:avLst/>
              </a:prstGeom>
              <a:blipFill rotWithShape="1">
                <a:blip r:embed="rId1"/>
                <a:stretch>
                  <a:fillRect l="-4" t="-43" b="-90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_1#dacef5599.bracket?vop=1&amp;pid=6a08067fa&amp;color=0,0,0&amp;vpa=2&amp;vtp=1"/>
          <p:cNvSpPr/>
          <p:nvPr/>
        </p:nvSpPr>
        <p:spPr>
          <a:xfrm>
            <a:off x="9755696" y="1218311"/>
            <a:ext cx="357188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_2#dacef5599.choices?vop=1&amp;pid=6a08067fa&amp;color=0,0,0&amp;vtp=1&amp;bbb=1"/>
              <p:cNvSpPr/>
              <p:nvPr/>
            </p:nvSpPr>
            <p:spPr>
              <a:xfrm>
                <a:off x="722376" y="157365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51455" algn="l"/>
                    <a:tab pos="5477510" algn="l"/>
                    <a:tab pos="82162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4_2#dacef5599.choices?vop=1&amp;pid=6a08067f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57365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32" b="-142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6_1#dacef5599?vop=1&amp;vop=1&amp;pid=6a08067fa&amp;color=0,0,0&amp;vtp=1&amp;bt=1&amp;bbb=1"/>
              <p:cNvSpPr/>
              <p:nvPr/>
            </p:nvSpPr>
            <p:spPr>
              <a:xfrm>
                <a:off x="722376" y="972000"/>
                <a:ext cx="10753344" cy="1872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因此可知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𝑋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𝑋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所以可得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6_1#dacef5599?vop=1&amp;vop=1&amp;pid=6a08067f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72234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b="-24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7_1#3ada00783?vop=1&amp;pid=6a08067fa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［内蒙古通辽一中2025高二期末］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已知三个随机变量的正态曲线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7_1#3ada00783?vop=1&amp;pid=6a08067f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_1#3ada00783.bracket?vop=1&amp;pid=6a08067fa&amp;color=0,0,0&amp;vpa=3&amp;vtp=1"/>
          <p:cNvSpPr/>
          <p:nvPr/>
        </p:nvSpPr>
        <p:spPr>
          <a:xfrm>
            <a:off x="909701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6_BD.7_2#3ada00783?htil=1&amp;vop=1&amp;pid=6a08067f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31006" y="1951677"/>
            <a:ext cx="1965960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7_3#3ada00783.choices?htil=1&amp;vop=1&amp;pid=6a08067fa&amp;color=0,0,0&amp;vtp=1&amp;bbb=1"/>
              <p:cNvSpPr/>
              <p:nvPr/>
            </p:nvSpPr>
            <p:spPr>
              <a:xfrm>
                <a:off x="722376" y="1824677"/>
                <a:ext cx="8659368" cy="8477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443738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443738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7_3#3ada00783.choices?htil=1&amp;vop=1&amp;pid=6a08067f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8659368" cy="847725"/>
              </a:xfrm>
              <a:prstGeom prst="rect">
                <a:avLst/>
              </a:prstGeom>
              <a:blipFill rotWithShape="1">
                <a:blip r:embed="rId3"/>
                <a:stretch>
                  <a:fillRect l="-4" t="-38" r="3" b="-63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9_1#3ada00783?vop=1&amp;vop=1&amp;pid=6a08067fa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因为正态曲线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关于同一条直线对称,所以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的对称轴在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的对称轴的右边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越大,曲线越“矮胖”,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越小,曲线越“瘦高”,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,正态曲线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一样“瘦高”,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明显“矮胖”,所以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9_1#3ada00783?vop=1&amp;vop=1&amp;pid=6a08067f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11462</Words>
  <Application>WPS 演示</Application>
  <PresentationFormat>宽屏</PresentationFormat>
  <Paragraphs>421</Paragraphs>
  <Slides>53</Slides>
  <Notes>52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53</vt:i4>
      </vt:variant>
    </vt:vector>
  </HeadingPairs>
  <TitlesOfParts>
    <vt:vector size="74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Cambria Math</vt:lpstr>
      <vt:lpstr>黑体</vt:lpstr>
      <vt:lpstr>宋体</vt:lpstr>
      <vt:lpstr>仿宋</vt:lpstr>
      <vt:lpstr>仿宋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正则</cp:lastModifiedBy>
  <cp:revision>4</cp:revision>
  <dcterms:created xsi:type="dcterms:W3CDTF">2025-08-01T10:41:00Z</dcterms:created>
  <dcterms:modified xsi:type="dcterms:W3CDTF">2025-08-05T02:44:15Z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9A192FBF4B834530958D8BAFD12C0F25_12</vt:lpwstr>
  </property>
  <property fmtid="{D5CDD505-2E9C-101B-9397-08002B2CF9AE}" pid="3" name="KSOProductBuildVer">
    <vt:lpwstr>2052-12.1.0.21915</vt:lpwstr>
  </property>
</Properties>
</file>