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  <p:sldId id="311" r:id="rId59"/>
    <p:sldId id="312" r:id="rId60"/>
    <p:sldId id="313" r:id="rId61"/>
    <p:sldId id="314" r:id="rId62"/>
    <p:sldId id="315" r:id="rId63"/>
    <p:sldId id="316" r:id="rId64"/>
    <p:sldId id="317" r:id="rId65"/>
    <p:sldId id="318" r:id="rId66"/>
    <p:sldId id="319" r:id="rId67"/>
    <p:sldId id="320" r:id="rId68"/>
    <p:sldId id="321" r:id="rId69"/>
    <p:sldId id="322" r:id="rId70"/>
    <p:sldId id="323" r:id="rId71"/>
    <p:sldId id="324" r:id="rId72"/>
    <p:sldId id="325" r:id="rId73"/>
    <p:sldId id="326" r:id="rId74"/>
    <p:sldId id="327" r:id="rId75"/>
    <p:sldId id="328" r:id="rId76"/>
    <p:sldId id="329" r:id="rId77"/>
    <p:sldId id="330" r:id="rId78"/>
    <p:sldId id="331" r:id="rId79"/>
    <p:sldId id="332" r:id="rId80"/>
    <p:sldId id="333" r:id="rId81"/>
    <p:sldId id="334" r:id="rId82"/>
    <p:sldId id="335" r:id="rId83"/>
    <p:sldId id="336" r:id="rId84"/>
    <p:sldId id="337" r:id="rId85"/>
    <p:sldId id="338" r:id="rId86"/>
    <p:sldId id="339" r:id="rId87"/>
    <p:sldId id="340" r:id="rId88"/>
    <p:sldId id="341" r:id="rId89"/>
    <p:sldId id="342" r:id="rId90"/>
    <p:sldId id="343" r:id="rId91"/>
    <p:sldId id="344" r:id="rId92"/>
    <p:sldId id="345" r:id="rId93"/>
    <p:sldId id="346" r:id="rId9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86" d="100"/>
          <a:sy n="86" d="100"/>
        </p:scale>
        <p:origin x="53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6915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7" Type="http://schemas.openxmlformats.org/officeDocument/2006/relationships/tableStyles" Target="tableStyles.xml"/><Relationship Id="rId96" Type="http://schemas.openxmlformats.org/officeDocument/2006/relationships/viewProps" Target="viewProps.xml"/><Relationship Id="rId95" Type="http://schemas.openxmlformats.org/officeDocument/2006/relationships/presProps" Target="presProps.xml"/><Relationship Id="rId94" Type="http://schemas.openxmlformats.org/officeDocument/2006/relationships/slide" Target="slides/slide91.xml"/><Relationship Id="rId93" Type="http://schemas.openxmlformats.org/officeDocument/2006/relationships/slide" Target="slides/slide90.xml"/><Relationship Id="rId92" Type="http://schemas.openxmlformats.org/officeDocument/2006/relationships/slide" Target="slides/slide89.xml"/><Relationship Id="rId91" Type="http://schemas.openxmlformats.org/officeDocument/2006/relationships/slide" Target="slides/slide88.xml"/><Relationship Id="rId90" Type="http://schemas.openxmlformats.org/officeDocument/2006/relationships/slide" Target="slides/slide87.xml"/><Relationship Id="rId9" Type="http://schemas.openxmlformats.org/officeDocument/2006/relationships/slide" Target="slides/slide6.xml"/><Relationship Id="rId89" Type="http://schemas.openxmlformats.org/officeDocument/2006/relationships/slide" Target="slides/slide86.xml"/><Relationship Id="rId88" Type="http://schemas.openxmlformats.org/officeDocument/2006/relationships/slide" Target="slides/slide85.xml"/><Relationship Id="rId87" Type="http://schemas.openxmlformats.org/officeDocument/2006/relationships/slide" Target="slides/slide84.xml"/><Relationship Id="rId86" Type="http://schemas.openxmlformats.org/officeDocument/2006/relationships/slide" Target="slides/slide83.xml"/><Relationship Id="rId85" Type="http://schemas.openxmlformats.org/officeDocument/2006/relationships/slide" Target="slides/slide82.xml"/><Relationship Id="rId84" Type="http://schemas.openxmlformats.org/officeDocument/2006/relationships/slide" Target="slides/slide81.xml"/><Relationship Id="rId83" Type="http://schemas.openxmlformats.org/officeDocument/2006/relationships/slide" Target="slides/slide80.xml"/><Relationship Id="rId82" Type="http://schemas.openxmlformats.org/officeDocument/2006/relationships/slide" Target="slides/slide79.xml"/><Relationship Id="rId81" Type="http://schemas.openxmlformats.org/officeDocument/2006/relationships/slide" Target="slides/slide78.xml"/><Relationship Id="rId80" Type="http://schemas.openxmlformats.org/officeDocument/2006/relationships/slide" Target="slides/slide77.xml"/><Relationship Id="rId8" Type="http://schemas.openxmlformats.org/officeDocument/2006/relationships/slide" Target="slides/slide5.xml"/><Relationship Id="rId79" Type="http://schemas.openxmlformats.org/officeDocument/2006/relationships/slide" Target="slides/slide76.xml"/><Relationship Id="rId78" Type="http://schemas.openxmlformats.org/officeDocument/2006/relationships/slide" Target="slides/slide75.xml"/><Relationship Id="rId77" Type="http://schemas.openxmlformats.org/officeDocument/2006/relationships/slide" Target="slides/slide74.xml"/><Relationship Id="rId76" Type="http://schemas.openxmlformats.org/officeDocument/2006/relationships/slide" Target="slides/slide73.xml"/><Relationship Id="rId75" Type="http://schemas.openxmlformats.org/officeDocument/2006/relationships/slide" Target="slides/slide72.xml"/><Relationship Id="rId74" Type="http://schemas.openxmlformats.org/officeDocument/2006/relationships/slide" Target="slides/slide71.xml"/><Relationship Id="rId73" Type="http://schemas.openxmlformats.org/officeDocument/2006/relationships/slide" Target="slides/slide70.xml"/><Relationship Id="rId72" Type="http://schemas.openxmlformats.org/officeDocument/2006/relationships/slide" Target="slides/slide69.xml"/><Relationship Id="rId71" Type="http://schemas.openxmlformats.org/officeDocument/2006/relationships/slide" Target="slides/slide68.xml"/><Relationship Id="rId70" Type="http://schemas.openxmlformats.org/officeDocument/2006/relationships/slide" Target="slides/slide67.xml"/><Relationship Id="rId7" Type="http://schemas.openxmlformats.org/officeDocument/2006/relationships/slide" Target="slides/slide4.xml"/><Relationship Id="rId69" Type="http://schemas.openxmlformats.org/officeDocument/2006/relationships/slide" Target="slides/slide66.xml"/><Relationship Id="rId68" Type="http://schemas.openxmlformats.org/officeDocument/2006/relationships/slide" Target="slides/slide65.xml"/><Relationship Id="rId67" Type="http://schemas.openxmlformats.org/officeDocument/2006/relationships/slide" Target="slides/slide64.xml"/><Relationship Id="rId66" Type="http://schemas.openxmlformats.org/officeDocument/2006/relationships/slide" Target="slides/slide63.xml"/><Relationship Id="rId65" Type="http://schemas.openxmlformats.org/officeDocument/2006/relationships/slide" Target="slides/slide62.xml"/><Relationship Id="rId64" Type="http://schemas.openxmlformats.org/officeDocument/2006/relationships/slide" Target="slides/slide61.xml"/><Relationship Id="rId63" Type="http://schemas.openxmlformats.org/officeDocument/2006/relationships/slide" Target="slides/slide60.xml"/><Relationship Id="rId62" Type="http://schemas.openxmlformats.org/officeDocument/2006/relationships/slide" Target="slides/slide59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8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0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2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3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4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5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6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7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8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9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0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2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3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4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5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6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7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8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0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2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3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4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5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6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7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8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0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fba530ff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易错点1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未能正确理解二项展开式的项与项数致误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ef660c0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易错点2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未能正确转化三项式问题而致误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7da14b5f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易错点1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混淆展开式中的奇偶次项与奇偶数项致误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3c0b238b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易错点2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不能正确理解二项式系数与项的系数而致误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2560a2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二项式定理的理解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73aa0ea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二项展开式中的特定项、项的系数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cbcfc07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题型3 根据二项展开式的系数求参数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86d836b7fce6965695640f#tid=688c766bd5ecdb0009cafa9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e8e819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题型4 多个二项展开式中的特定项、项的系数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8766f89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二项式系数的和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1fdf1f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展开式系数的和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e4c2adc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题型3 “杨辉三角”的理解与应用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2f92740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题型4 二项式系数的对称性与增减性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7a5ff4f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题型5 二项式定理的应用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ba530ff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易错点1 未能正确理解二项展开式的项与项数致误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f660c0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易错点2 未能正确转化三项式问题而致误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da14b5f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易错点1 混淆展开式中的奇偶次项与奇偶数项致误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c0b238b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易错点2 不能正确理解二项式系数与项的系数而致误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数学  选择性必修      第二册  RJB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0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19.xml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9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20.xml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7.xml"/><Relationship Id="rId3" Type="http://schemas.openxmlformats.org/officeDocument/2006/relationships/slideLayout" Target="../slideLayouts/slideLayout26.xml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6.xml"/><Relationship Id="rId1" Type="http://schemas.openxmlformats.org/officeDocument/2006/relationships/image" Target="../media/image4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6.xml"/><Relationship Id="rId1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0.xml"/><Relationship Id="rId3" Type="http://schemas.openxmlformats.org/officeDocument/2006/relationships/slideLayout" Target="../slideLayouts/slideLayout27.xml"/><Relationship Id="rId2" Type="http://schemas.openxmlformats.org/officeDocument/2006/relationships/image" Target="../media/image45.png"/><Relationship Id="rId1" Type="http://schemas.openxmlformats.org/officeDocument/2006/relationships/image" Target="../media/image44.png"/></Relationships>
</file>

<file path=ppt/slides/_rels/slide3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1.xml"/><Relationship Id="rId5" Type="http://schemas.openxmlformats.org/officeDocument/2006/relationships/slideLayout" Target="../slideLayouts/slideLayout27.xml"/><Relationship Id="rId4" Type="http://schemas.openxmlformats.org/officeDocument/2006/relationships/image" Target="../media/image49.png"/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image" Target="../media/image4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27.xml"/><Relationship Id="rId1" Type="http://schemas.openxmlformats.org/officeDocument/2006/relationships/image" Target="../media/image50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5.xml"/><Relationship Id="rId3" Type="http://schemas.openxmlformats.org/officeDocument/2006/relationships/slideLayout" Target="../slideLayouts/slideLayout21.xml"/><Relationship Id="rId2" Type="http://schemas.openxmlformats.org/officeDocument/2006/relationships/image" Target="../media/image52.png"/><Relationship Id="rId1" Type="http://schemas.openxmlformats.org/officeDocument/2006/relationships/image" Target="../media/image5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1.xml"/><Relationship Id="rId1" Type="http://schemas.openxmlformats.org/officeDocument/2006/relationships/image" Target="../media/image53.png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7.xml"/><Relationship Id="rId3" Type="http://schemas.openxmlformats.org/officeDocument/2006/relationships/slideLayout" Target="../slideLayouts/slideLayout21.xml"/><Relationship Id="rId2" Type="http://schemas.openxmlformats.org/officeDocument/2006/relationships/image" Target="../media/image55.png"/><Relationship Id="rId1" Type="http://schemas.openxmlformats.org/officeDocument/2006/relationships/image" Target="../media/image54.png"/></Relationships>
</file>

<file path=ppt/slides/_rels/slide3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8.xml"/><Relationship Id="rId5" Type="http://schemas.openxmlformats.org/officeDocument/2006/relationships/slideLayout" Target="../slideLayouts/slideLayout21.xml"/><Relationship Id="rId4" Type="http://schemas.openxmlformats.org/officeDocument/2006/relationships/image" Target="../media/image59.png"/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image" Target="../media/image56.png"/></Relationships>
</file>

<file path=ppt/slides/_rels/slide3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9.xml"/><Relationship Id="rId3" Type="http://schemas.openxmlformats.org/officeDocument/2006/relationships/slideLayout" Target="../slideLayouts/slideLayout22.xml"/><Relationship Id="rId2" Type="http://schemas.openxmlformats.org/officeDocument/2006/relationships/image" Target="../media/image61.png"/><Relationship Id="rId1" Type="http://schemas.openxmlformats.org/officeDocument/2006/relationships/image" Target="../media/image6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6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6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6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65.png"/></Relationships>
</file>

<file path=ppt/slides/_rels/slide4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4.xml"/><Relationship Id="rId3" Type="http://schemas.openxmlformats.org/officeDocument/2006/relationships/slideLayout" Target="../slideLayouts/slideLayout22.xml"/><Relationship Id="rId2" Type="http://schemas.openxmlformats.org/officeDocument/2006/relationships/image" Target="../media/image67.png"/><Relationship Id="rId1" Type="http://schemas.openxmlformats.org/officeDocument/2006/relationships/image" Target="../media/image6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68.png"/></Relationships>
</file>

<file path=ppt/slides/_rels/slide4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6.xml"/><Relationship Id="rId6" Type="http://schemas.openxmlformats.org/officeDocument/2006/relationships/slideLayout" Target="../slideLayouts/slideLayout22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image" Target="../media/image69.png"/></Relationships>
</file>

<file path=ppt/slides/_rels/slide4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7.xml"/><Relationship Id="rId3" Type="http://schemas.openxmlformats.org/officeDocument/2006/relationships/slideLayout" Target="../slideLayouts/slideLayout23.xml"/><Relationship Id="rId2" Type="http://schemas.openxmlformats.org/officeDocument/2006/relationships/image" Target="../media/image75.png"/><Relationship Id="rId1" Type="http://schemas.openxmlformats.org/officeDocument/2006/relationships/image" Target="../media/image74.jpeg"/></Relationships>
</file>

<file path=ppt/slides/_rels/slide4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8.xml"/><Relationship Id="rId4" Type="http://schemas.openxmlformats.org/officeDocument/2006/relationships/slideLayout" Target="../slideLayouts/slideLayout23.xml"/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image" Target="../media/image76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9.xml"/><Relationship Id="rId2" Type="http://schemas.openxmlformats.org/officeDocument/2006/relationships/slideLayout" Target="../slideLayouts/slideLayout23.xml"/><Relationship Id="rId1" Type="http://schemas.openxmlformats.org/officeDocument/2006/relationships/image" Target="../media/image7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11.png"/></Relationships>
</file>

<file path=ppt/slides/_rels/slide5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0.xml"/><Relationship Id="rId3" Type="http://schemas.openxmlformats.org/officeDocument/2006/relationships/slideLayout" Target="../slideLayouts/slideLayout23.xml"/><Relationship Id="rId2" Type="http://schemas.openxmlformats.org/officeDocument/2006/relationships/image" Target="../media/image81.jpeg"/><Relationship Id="rId1" Type="http://schemas.openxmlformats.org/officeDocument/2006/relationships/image" Target="../media/image80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1.xml"/><Relationship Id="rId2" Type="http://schemas.openxmlformats.org/officeDocument/2006/relationships/slideLayout" Target="../slideLayouts/slideLayout23.xml"/><Relationship Id="rId1" Type="http://schemas.openxmlformats.org/officeDocument/2006/relationships/image" Target="../media/image82.png"/></Relationships>
</file>

<file path=ppt/slides/_rels/slide5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2.xml"/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84.png"/><Relationship Id="rId1" Type="http://schemas.openxmlformats.org/officeDocument/2006/relationships/image" Target="../media/image83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3.xml"/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85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4.xml"/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86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5.xml"/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87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6.xml"/><Relationship Id="rId2" Type="http://schemas.openxmlformats.org/officeDocument/2006/relationships/slideLayout" Target="../slideLayouts/slideLayout25.xml"/><Relationship Id="rId1" Type="http://schemas.openxmlformats.org/officeDocument/2006/relationships/image" Target="../media/image88.png"/></Relationships>
</file>

<file path=ppt/slides/_rels/slide5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7.xml"/><Relationship Id="rId3" Type="http://schemas.openxmlformats.org/officeDocument/2006/relationships/slideLayout" Target="../slideLayouts/slideLayout25.xml"/><Relationship Id="rId2" Type="http://schemas.openxmlformats.org/officeDocument/2006/relationships/image" Target="../media/image90.png"/><Relationship Id="rId1" Type="http://schemas.openxmlformats.org/officeDocument/2006/relationships/image" Target="../media/image89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8.xml"/><Relationship Id="rId2" Type="http://schemas.openxmlformats.org/officeDocument/2006/relationships/slideLayout" Target="../slideLayouts/slideLayout25.xml"/><Relationship Id="rId1" Type="http://schemas.openxmlformats.org/officeDocument/2006/relationships/image" Target="../media/image91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9.xml"/><Relationship Id="rId2" Type="http://schemas.openxmlformats.org/officeDocument/2006/relationships/slideLayout" Target="../slideLayouts/slideLayout25.xml"/><Relationship Id="rId1" Type="http://schemas.openxmlformats.org/officeDocument/2006/relationships/image" Target="../media/image92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0.xml"/><Relationship Id="rId2" Type="http://schemas.openxmlformats.org/officeDocument/2006/relationships/slideLayout" Target="../slideLayouts/slideLayout25.xml"/><Relationship Id="rId1" Type="http://schemas.openxmlformats.org/officeDocument/2006/relationships/image" Target="../media/image93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1.xml"/><Relationship Id="rId2" Type="http://schemas.openxmlformats.org/officeDocument/2006/relationships/slideLayout" Target="../slideLayouts/slideLayout25.xml"/><Relationship Id="rId1" Type="http://schemas.openxmlformats.org/officeDocument/2006/relationships/image" Target="../media/image94.png"/></Relationships>
</file>

<file path=ppt/slides/_rels/slide6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2.xml"/><Relationship Id="rId5" Type="http://schemas.openxmlformats.org/officeDocument/2006/relationships/slideLayout" Target="../slideLayouts/slideLayout25.xml"/><Relationship Id="rId4" Type="http://schemas.openxmlformats.org/officeDocument/2006/relationships/image" Target="../media/image98.png"/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image" Target="../media/image95.png"/></Relationships>
</file>

<file path=ppt/slides/_rels/slide6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3.xml"/><Relationship Id="rId3" Type="http://schemas.openxmlformats.org/officeDocument/2006/relationships/slideLayout" Target="../slideLayouts/slideLayout28.xml"/><Relationship Id="rId2" Type="http://schemas.openxmlformats.org/officeDocument/2006/relationships/image" Target="../media/image100.png"/><Relationship Id="rId1" Type="http://schemas.openxmlformats.org/officeDocument/2006/relationships/image" Target="../media/image99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4.xml"/><Relationship Id="rId2" Type="http://schemas.openxmlformats.org/officeDocument/2006/relationships/slideLayout" Target="../slideLayouts/slideLayout28.xml"/><Relationship Id="rId1" Type="http://schemas.openxmlformats.org/officeDocument/2006/relationships/image" Target="../media/image101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5.xml"/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102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6.xml"/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103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7.xml"/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104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8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6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9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06.png"/><Relationship Id="rId1" Type="http://schemas.openxmlformats.org/officeDocument/2006/relationships/image" Target="../media/image10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14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07.png"/></Relationships>
</file>

<file path=ppt/slides/_rels/slide7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1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09.png"/><Relationship Id="rId1" Type="http://schemas.openxmlformats.org/officeDocument/2006/relationships/image" Target="../media/image108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2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10.png"/></Relationships>
</file>

<file path=ppt/slides/_rels/slide7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3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12.png"/><Relationship Id="rId1" Type="http://schemas.openxmlformats.org/officeDocument/2006/relationships/image" Target="../media/image111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13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5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14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6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15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7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16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8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17.png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8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0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19.png"/><Relationship Id="rId1" Type="http://schemas.openxmlformats.org/officeDocument/2006/relationships/image" Target="../media/image118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1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20.png"/></Relationships>
</file>

<file path=ppt/slides/_rels/slide8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2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22.png"/><Relationship Id="rId1" Type="http://schemas.openxmlformats.org/officeDocument/2006/relationships/image" Target="../media/image121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3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23.png"/></Relationships>
</file>

<file path=ppt/slides/_rels/slide8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4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25.png"/><Relationship Id="rId1" Type="http://schemas.openxmlformats.org/officeDocument/2006/relationships/image" Target="../media/image124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5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26.png"/></Relationships>
</file>

<file path=ppt/slides/_rels/slide8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6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28.png"/><Relationship Id="rId1" Type="http://schemas.openxmlformats.org/officeDocument/2006/relationships/image" Target="../media/image127.png"/></Relationships>
</file>

<file path=ppt/slides/_rels/slide8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7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30.png"/><Relationship Id="rId1" Type="http://schemas.openxmlformats.org/officeDocument/2006/relationships/image" Target="../media/image129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8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31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9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7.png"/></Relationships>
</file>

<file path=ppt/slides/_rels/slide9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0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136.png"/><Relationship Id="rId3" Type="http://schemas.openxmlformats.org/officeDocument/2006/relationships/image" Target="../media/image135.png"/><Relationship Id="rId2" Type="http://schemas.openxmlformats.org/officeDocument/2006/relationships/image" Target="../media/image134.png"/><Relationship Id="rId1" Type="http://schemas.openxmlformats.org/officeDocument/2006/relationships/image" Target="../media/image133.png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EX.10_1#dccebb5c6?vop=1&amp;vop=1&amp;pid=073aa0ea3&amp;color=0,0,0&amp;vtp=1&amp;bt=1&amp;bbb=1&amp;hb=1"/>
              <p:cNvSpPr/>
              <p:nvPr/>
            </p:nvSpPr>
            <p:spPr>
              <a:xfrm>
                <a:off x="722376" y="969264"/>
                <a:ext cx="10753344" cy="2723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归纳总结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求二项展开式的特定项的常用方法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1）求常数项,令通项公式中“变元”的指数为0（即0次项）;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2）求有理项,一般是先写出通项公式,在各项系数为有理数的前提下,令通项中“变元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”的指数恰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好是整数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,解决这类问题必须合并通项公式中“变元”的指数;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3）求第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项,先写出通项公式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，再代入通项公式求解.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EX.10_1#dccebb5c6?vop=1&amp;vop=1&amp;pid=073aa0ea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2723134"/>
              </a:xfrm>
              <a:prstGeom prst="rect">
                <a:avLst/>
              </a:prstGeom>
              <a:blipFill rotWithShape="1">
                <a:blip r:embed="rId1"/>
                <a:stretch>
                  <a:fillRect l="-4" t="-9" r="-1128" b="-16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1_1#6858c6079?vop=1&amp;pid=073aa0ea3&amp;color=0,0,0&amp;vtp=1&amp;bt=1&amp;bbb=1"/>
              <p:cNvSpPr/>
              <p:nvPr/>
            </p:nvSpPr>
            <p:spPr>
              <a:xfrm>
                <a:off x="722376" y="969265"/>
                <a:ext cx="10753344" cy="59378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［江苏南京2025高二期中］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二项式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的展开式中的常数项为(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6_BD.11_1#6858c6079?vop=1&amp;pid=073aa0ea3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593789"/>
              </a:xfrm>
              <a:prstGeom prst="rect">
                <a:avLst/>
              </a:prstGeom>
              <a:blipFill rotWithShape="1">
                <a:blip r:embed="rId1"/>
                <a:stretch>
                  <a:fillRect l="-4" t="-43" b="-90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2_1#6858c6079.bracket?vop=1&amp;pid=073aa0ea3&amp;color=0,0,0&amp;vpa=4&amp;vtp=1"/>
          <p:cNvSpPr/>
          <p:nvPr/>
        </p:nvSpPr>
        <p:spPr>
          <a:xfrm>
            <a:off x="8592058" y="1219200"/>
            <a:ext cx="385763" cy="3037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1_2#6858c6079.choices?vop=1&amp;pid=073aa0ea3&amp;color=0,0,0&amp;vtp=1&amp;bbb=1"/>
              <p:cNvSpPr/>
              <p:nvPr/>
            </p:nvSpPr>
            <p:spPr>
              <a:xfrm>
                <a:off x="722376" y="1574546"/>
                <a:ext cx="10753344" cy="59512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2760980" algn="l"/>
                    <a:tab pos="5483860" algn="l"/>
                    <a:tab pos="821944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BD.11_2#6858c6079.choices?vop=1&amp;pid=073aa0ea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574546"/>
                <a:ext cx="10753344" cy="595122"/>
              </a:xfrm>
              <a:prstGeom prst="rect">
                <a:avLst/>
              </a:prstGeom>
              <a:blipFill rotWithShape="1">
                <a:blip r:embed="rId2"/>
                <a:stretch>
                  <a:fillRect l="-4" t="-64" b="-87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3_1#6858c6079?vop=1&amp;vop=1&amp;pid=073aa0ea3&amp;color=0,0,0&amp;vtp=1&amp;bt=1&amp;bbb=1"/>
              <p:cNvSpPr/>
              <p:nvPr/>
            </p:nvSpPr>
            <p:spPr>
              <a:xfrm>
                <a:off x="722376" y="969264"/>
                <a:ext cx="10753344" cy="107772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二项展开式的通项为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,所以二项展开式中的常数项为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13_1#6858c6079?vop=1&amp;vop=1&amp;pid=073aa0ea3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077722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b="-48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EX.14_1#6858c6079?vop=1&amp;vop=1&amp;pid=073aa0ea3&amp;color=0,0,0&amp;vtp=1&amp;bt=1&amp;bbb=1&amp;hb=1"/>
              <p:cNvSpPr/>
              <p:nvPr/>
            </p:nvSpPr>
            <p:spPr>
              <a:xfrm>
                <a:off x="722376" y="969264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链接教材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本题对应教材第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32页例2,求二项展开式中的特定项时,需要先写出二项式的通项再求解,遇到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母上的分式时需要先化为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的负指数幂的形式.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EX.14_1#6858c6079?vop=1&amp;vop=1&amp;pid=073aa0ea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326134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437" b="-34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5_1#7d62f92bd?vop=1&amp;pid=073aa0ea3&amp;color=0,0,0&amp;vtp=1&amp;bt=1&amp;bbb=1"/>
              <p:cNvSpPr/>
              <p:nvPr/>
            </p:nvSpPr>
            <p:spPr>
              <a:xfrm>
                <a:off x="722376" y="969264"/>
                <a:ext cx="10753344" cy="43224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［黑龙江大庆实验中学2025高二期中］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</m:rad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</m:rad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的系数是(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15_1#7d62f92bd?vop=1&amp;pid=073aa0ea3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432245"/>
              </a:xfrm>
              <a:prstGeom prst="rect">
                <a:avLst/>
              </a:prstGeom>
              <a:blipFill rotWithShape="1">
                <a:blip r:embed="rId1"/>
                <a:stretch>
                  <a:fillRect l="-4" t="-59" b="-115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6_1#7d62f92bd.bracket?vop=1&amp;pid=073aa0ea3&amp;color=0,0,0&amp;vpa=5&amp;vtp=1"/>
          <p:cNvSpPr/>
          <p:nvPr/>
        </p:nvSpPr>
        <p:spPr>
          <a:xfrm>
            <a:off x="10318623" y="966343"/>
            <a:ext cx="385763" cy="4276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15_2#7d62f92bd.choices?vop=1&amp;pid=073aa0ea3&amp;color=0,0,0&amp;vtp=1&amp;bbb=1"/>
          <p:cNvSpPr/>
          <p:nvPr/>
        </p:nvSpPr>
        <p:spPr>
          <a:xfrm>
            <a:off x="722376" y="140677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51455" algn="l"/>
                <a:tab pos="5477510" algn="l"/>
                <a:tab pos="821626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.3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B.4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C.5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.6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7_1#7d62f92bd?vop=1&amp;vop=1&amp;pid=073aa0ea3&amp;color=0,0,0&amp;vtp=1&amp;bt=1&amp;bbb=1&amp;hb=1"/>
              <p:cNvSpPr/>
              <p:nvPr/>
            </p:nvSpPr>
            <p:spPr>
              <a:xfrm>
                <a:off x="722376" y="972000"/>
                <a:ext cx="10753344" cy="10332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𝑦</m:t>
                            </m:r>
                          </m:e>
                          <m:sup>
                            <m:f>
                              <m:f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e>
                          <m:sup>
                            <m:f>
                              <m:f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 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𝑟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 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𝑟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,令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𝑟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=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𝑟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=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=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的系数是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17_1#7d62f92bd?vop=1&amp;vop=1&amp;pid=073aa0ea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033209"/>
              </a:xfrm>
              <a:prstGeom prst="rect">
                <a:avLst/>
              </a:prstGeom>
              <a:blipFill rotWithShape="1">
                <a:blip r:embed="rId1"/>
                <a:stretch>
                  <a:fillRect l="-4" t="-44" b="-44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8_1#e7f31d346?vop=1&amp;pid=073aa0ea3&amp;color=0,0,0&amp;vtp=1&amp;bt=1&amp;bbb=1"/>
              <p:cNvSpPr/>
              <p:nvPr/>
            </p:nvSpPr>
            <p:spPr>
              <a:xfrm>
                <a:off x="722376" y="969265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的二项展开式中，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中间一项的二项式系数是(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18_1#e7f31d346?vop=1&amp;pid=073aa0ea3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405003"/>
              </a:xfrm>
              <a:prstGeom prst="rect">
                <a:avLst/>
              </a:prstGeom>
              <a:blipFill rotWithShape="1">
                <a:blip r:embed="rId1"/>
                <a:stretch>
                  <a:fillRect l="-4" t="-63" b="-128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9_1#e7f31d346.bracket?vop=1&amp;pid=073aa0ea3&amp;color=0,0,0&amp;vpa=6&amp;vtp=1"/>
          <p:cNvSpPr/>
          <p:nvPr/>
        </p:nvSpPr>
        <p:spPr>
          <a:xfrm>
            <a:off x="7257479" y="969265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8_2#e7f31d346.choices?vop=1&amp;pid=073aa0ea3&amp;color=0,0,0&amp;vtp=1&amp;bbb=1"/>
              <p:cNvSpPr/>
              <p:nvPr/>
            </p:nvSpPr>
            <p:spPr>
              <a:xfrm>
                <a:off x="722376" y="1430909"/>
                <a:ext cx="10753344" cy="41192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3043555" algn="l"/>
                    <a:tab pos="5579110" algn="l"/>
                    <a:tab pos="840676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32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16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BD.18_2#e7f31d346.choices?vop=1&amp;pid=073aa0ea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0909"/>
                <a:ext cx="10753344" cy="411925"/>
              </a:xfrm>
              <a:prstGeom prst="rect">
                <a:avLst/>
              </a:prstGeom>
              <a:blipFill rotWithShape="1">
                <a:blip r:embed="rId2"/>
                <a:stretch>
                  <a:fillRect l="-4" t="-62" b="-140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20_1#e7f31d346?vop=1&amp;vop=1&amp;pid=073aa0ea3&amp;color=0,0,0&amp;vtp=1&amp;bt=1&amp;bbb=1&amp;hb=1"/>
              <p:cNvSpPr/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二项式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的展开式共有9项,所以中间一项为第5项,所以中间一项的二项式系数为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20_1#e7f31d346?vop=1&amp;vop=1&amp;pid=073aa0ea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r="-1305" b="-49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1_1#78bd4e471?vop=1&amp;pid=8cbcfc078&amp;color=0,0,0&amp;vtp=1&amp;bt=1&amp;bbb=1&amp;hb=1"/>
              <p:cNvSpPr/>
              <p:nvPr/>
            </p:nvSpPr>
            <p:spPr>
              <a:xfrm>
                <a:off x="722376" y="969265"/>
                <a:ext cx="10753344" cy="9066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［江西景德镇2025高二期中］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的展开式中第3项与第5项的系数的比值为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列说法不正确的是(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21_1#78bd4e471?vop=1&amp;pid=8cbcfc07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906653"/>
              </a:xfrm>
              <a:prstGeom prst="rect">
                <a:avLst/>
              </a:prstGeom>
              <a:blipFill rotWithShape="1">
                <a:blip r:embed="rId1"/>
                <a:stretch>
                  <a:fillRect l="-4" t="-28" b="-50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2_1#78bd4e471.bracket?vop=1&amp;pid=8cbcfc078&amp;color=0,0,0&amp;vpa=7&amp;vtp=1"/>
          <p:cNvSpPr/>
          <p:nvPr/>
        </p:nvSpPr>
        <p:spPr>
          <a:xfrm>
            <a:off x="2954401" y="1470915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21_2#78bd4e471.choices?vop=1&amp;pid=8cbcfc078&amp;color=0,0,0&amp;vtp=1&amp;bbb=1"/>
              <p:cNvSpPr/>
              <p:nvPr/>
            </p:nvSpPr>
            <p:spPr>
              <a:xfrm>
                <a:off x="722376" y="1885569"/>
                <a:ext cx="10753344" cy="86296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.展开式中的常数项为45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的项的系数为210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.展开式中的有理项有6项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BD.21_2#78bd4e471.choices?vop=1&amp;pid=8cbcfc07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85569"/>
                <a:ext cx="10753344" cy="862965"/>
              </a:xfrm>
              <a:prstGeom prst="rect">
                <a:avLst/>
              </a:prstGeom>
              <a:blipFill rotWithShape="1">
                <a:blip r:embed="rId2"/>
                <a:stretch>
                  <a:fillRect l="-4" t="-29" b="-59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23_1#78bd4e471?vop=1&amp;vop=1&amp;pid=8cbcfc078&amp;color=0,0,0&amp;vtp=1&amp;bt=1&amp;bbb=1"/>
              <p:cNvSpPr/>
              <p:nvPr/>
            </p:nvSpPr>
            <p:spPr>
              <a:xfrm>
                <a:off x="722376" y="969264"/>
                <a:ext cx="10753344" cy="380777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 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𝑟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 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𝑟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6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由于第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3项与第5项的系数的比值为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14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14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(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×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(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)(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)(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×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×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×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den>
                        </m:f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14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（舍负）,故A错误；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𝑟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则展开式中的常数项为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,故B正确；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的项的系数为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,故C正确；</a:t>
                </a:r>
                <a:endParaRPr lang="en-US" altLang="zh-CN" sz="22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r>
                      <a:rPr lang="en-US" altLang="zh-CN" sz="20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𝐙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为偶数,此时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,2,4,6,8,10,共6项有理项，故D正确.故选A.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23_1#78bd4e471?vop=1&amp;vop=1&amp;pid=8cbcfc07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3807778"/>
              </a:xfrm>
              <a:prstGeom prst="rect">
                <a:avLst/>
              </a:prstGeom>
              <a:blipFill rotWithShape="1">
                <a:blip r:embed="rId1"/>
                <a:stretch>
                  <a:fillRect l="-4" t="-7" b="-13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dd9712643.fixed?pid=1c40e9bbb&amp;color=100,146,38&amp;vtp=1&amp;bbb=1"/>
          <p:cNvSpPr/>
          <p:nvPr/>
        </p:nvSpPr>
        <p:spPr>
          <a:xfrm>
            <a:off x="5056632" y="950976"/>
            <a:ext cx="2093976" cy="11978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3.3</a:t>
            </a:r>
            <a:endParaRPr lang="en-US" altLang="zh-CN" sz="7200" dirty="0"/>
          </a:p>
        </p:txBody>
      </p:sp>
      <p:sp>
        <p:nvSpPr>
          <p:cNvPr id="3" name="C_2#dd9712643.fixed?pid=1c40e9bbb&amp;color=255,255,255&amp;vtp=1&amp;bbb=1"/>
          <p:cNvSpPr/>
          <p:nvPr/>
        </p:nvSpPr>
        <p:spPr>
          <a:xfrm>
            <a:off x="0" y="3712464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3.3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二项式定理与杨辉三角</a:t>
            </a:r>
            <a:endParaRPr lang="en-US" altLang="zh-CN" sz="4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24_1#98dde2e9f?vop=1&amp;pid=8cbcfc078&amp;color=0,0,0&amp;vtp=1&amp;bt=1&amp;bbb=1&amp;hb=1"/>
              <p:cNvSpPr/>
              <p:nvPr/>
            </p:nvSpPr>
            <p:spPr>
              <a:xfrm>
                <a:off x="722376" y="969265"/>
                <a:ext cx="10753344" cy="105733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［山东泰安2024高二期中］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的展开式中第二项与第四项的二项式系数相等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数项与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展开式中的常数项相等，则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6_BD.24_1#98dde2e9f?vop=1&amp;pid=8cbcfc07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1057339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b="-44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25_1#98dde2e9f.blank?vop=1&amp;pid=8cbcfc078&amp;color=0,0,0&amp;vpa=8&amp;vtp=1"/>
          <p:cNvSpPr/>
          <p:nvPr/>
        </p:nvSpPr>
        <p:spPr>
          <a:xfrm>
            <a:off x="6381877" y="1602232"/>
            <a:ext cx="341313" cy="3037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p:sp>
        <p:nvSpPr>
          <p:cNvPr id="4" name="QB_6_AN.26_1#98dde2e9f.blank?vop=1&amp;pid=8cbcfc078&amp;color=0,0,0&amp;vpa=9&amp;vtp=1"/>
          <p:cNvSpPr/>
          <p:nvPr/>
        </p:nvSpPr>
        <p:spPr>
          <a:xfrm>
            <a:off x="7425436" y="1636014"/>
            <a:ext cx="341313" cy="3037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S.27_1#98dde2e9f?vop=1&amp;vop=1&amp;pid=8cbcfc078&amp;color=0,0,0&amp;vtp=1&amp;bbb=1&amp;hb=1"/>
              <p:cNvSpPr/>
              <p:nvPr/>
            </p:nvSpPr>
            <p:spPr>
              <a:xfrm>
                <a:off x="722376" y="2036826"/>
                <a:ext cx="10753344" cy="277361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的展开式中第二项和第四项的二项式系数分别为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,根据组合数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的性质可得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,易得其展开式的通项为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2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2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p>
                    <m:sSup>
                      <m:sSupPr>
                        <m:ctrlPr>
                          <a:rPr lang="en-US" altLang="zh-CN" sz="22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p>
                    <m:sSup>
                      <m:sSupPr>
                        <m:ctrlPr>
                          <a:rPr lang="en-US" altLang="zh-CN" sz="22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,令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,所以常数项为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中,取得常数的项情况有两种：选2个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,1个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,0个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或者选0个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,0个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,3个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所以其展开式中的常数项为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6_AS.27_1#98dde2e9f?vop=1&amp;vop=1&amp;pid=8cbcfc07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036826"/>
                <a:ext cx="10753344" cy="2773617"/>
              </a:xfrm>
              <a:prstGeom prst="rect">
                <a:avLst/>
              </a:prstGeom>
              <a:blipFill rotWithShape="1">
                <a:blip r:embed="rId2"/>
                <a:stretch>
                  <a:fillRect l="-4" t="-14" r="-425" b="-16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8_1#3ce9e538e?vop=1&amp;pid=6e8e81936&amp;color=0,0,0&amp;vtp=1&amp;bt=1&amp;bbb=1"/>
              <p:cNvSpPr/>
              <p:nvPr/>
            </p:nvSpPr>
            <p:spPr>
              <a:xfrm>
                <a:off x="722376" y="969265"/>
                <a:ext cx="10753344" cy="54927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［湖北六校2025高二期中］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的系数为(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6_BD.28_1#3ce9e538e?vop=1&amp;pid=6e8e8193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549275"/>
              </a:xfrm>
              <a:prstGeom prst="rect">
                <a:avLst/>
              </a:prstGeom>
              <a:blipFill rotWithShape="1">
                <a:blip r:embed="rId1"/>
                <a:stretch>
                  <a:fillRect l="-4" t="-46" b="-86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9_1#3ce9e538e.bracket?vop=1&amp;pid=6e8e81936&amp;color=0,0,0&amp;vpa=10&amp;vtp=1"/>
          <p:cNvSpPr/>
          <p:nvPr/>
        </p:nvSpPr>
        <p:spPr>
          <a:xfrm>
            <a:off x="8848725" y="1168908"/>
            <a:ext cx="355600" cy="3037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p:sp>
        <p:nvSpPr>
          <p:cNvPr id="4" name="QC_6_BD.28_2#3ce9e538e.choices?vop=1&amp;pid=6e8e81936&amp;color=0,0,0&amp;vtp=1&amp;bbb=1"/>
          <p:cNvSpPr/>
          <p:nvPr/>
        </p:nvSpPr>
        <p:spPr>
          <a:xfrm>
            <a:off x="722376" y="1527302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19705" algn="l"/>
                <a:tab pos="5401310" algn="l"/>
                <a:tab pos="80956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.12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B.40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C.60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.100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30_1#3ce9e538e?vop=1&amp;vop=1&amp;pid=6e8e81936&amp;color=0,0,0&amp;vtp=1&amp;bt=1&amp;bbb=1&amp;hb=1"/>
              <p:cNvSpPr/>
              <p:nvPr/>
            </p:nvSpPr>
            <p:spPr>
              <a:xfrm>
                <a:off x="722376" y="972000"/>
                <a:ext cx="10753344" cy="26970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∈{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})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的项为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80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60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的系数为60.故选C.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30_1#3ce9e538e?vop=1&amp;vop=1&amp;pid=6e8e8193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697036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b="-16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31_1#b9385cac5?vop=1&amp;pid=6e8e81936&amp;color=0,0,0&amp;vtp=1&amp;bt=1&amp;bbb=1"/>
              <p:cNvSpPr/>
              <p:nvPr/>
            </p:nvSpPr>
            <p:spPr>
              <a:xfrm>
                <a:off x="722376" y="969265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10.在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的展开式中，若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的系数为800，则含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项的系数为(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31_1#b9385cac5?vop=1&amp;pid=6e8e8193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405003"/>
              </a:xfrm>
              <a:prstGeom prst="rect">
                <a:avLst/>
              </a:prstGeom>
              <a:blipFill rotWithShape="1">
                <a:blip r:embed="rId1"/>
                <a:stretch>
                  <a:fillRect l="-4" t="-63" b="-128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32_1#b9385cac5.bracket?vop=1&amp;pid=6e8e81936&amp;color=0,0,0&amp;vpa=11&amp;vtp=1"/>
          <p:cNvSpPr/>
          <p:nvPr/>
        </p:nvSpPr>
        <p:spPr>
          <a:xfrm>
            <a:off x="9544876" y="96926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31_2#b9385cac5.choices?vop=1&amp;pid=6e8e81936&amp;color=0,0,0&amp;vtp=1&amp;bbb=1"/>
          <p:cNvSpPr/>
          <p:nvPr/>
        </p:nvSpPr>
        <p:spPr>
          <a:xfrm>
            <a:off x="722376" y="1384300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643505" algn="l"/>
                <a:tab pos="5401310" algn="l"/>
                <a:tab pos="81718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.30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B.960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C.300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.360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33_1#b9385cac5?vop=1&amp;vop=1&amp;pid=6e8e81936&amp;color=0,0,0&amp;vtp=1&amp;bt=1&amp;bbb=1&amp;hb=1"/>
              <p:cNvSpPr/>
              <p:nvPr/>
            </p:nvSpPr>
            <p:spPr>
              <a:xfrm>
                <a:off x="722376" y="972000"/>
                <a:ext cx="10753344" cy="90709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由题意可知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800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160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800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,所以含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项的系数为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.故选B.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33_1#b9385cac5?vop=1&amp;vop=1&amp;pid=6e8e8193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07098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b="-49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34_1#502f48e8d?vop=1&amp;pid=6e8e81936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［天津河西区2025高二期中］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的系数为0，则实数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值为(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34_1#502f48e8d?vop=1&amp;pid=6e8e8193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396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35_1#502f48e8d.bracket?vop=1&amp;pid=6e8e81936&amp;color=0,0,0&amp;vpa=12&amp;vtp=1"/>
          <p:cNvSpPr/>
          <p:nvPr/>
        </p:nvSpPr>
        <p:spPr>
          <a:xfrm>
            <a:off x="1430401" y="14101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34_2#502f48e8d.choices?vop=1&amp;pid=6e8e81936&amp;color=0,0,0&amp;vtp=1&amp;bbb=1"/>
              <p:cNvSpPr/>
              <p:nvPr/>
            </p:nvSpPr>
            <p:spPr>
              <a:xfrm>
                <a:off x="722376" y="1871286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846705" algn="l"/>
                    <a:tab pos="5655310" algn="l"/>
                    <a:tab pos="829881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C.10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.20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BD.34_2#502f48e8d.choices?vop=1&amp;pid=6e8e8193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71286"/>
                <a:ext cx="10753344" cy="405003"/>
              </a:xfrm>
              <a:prstGeom prst="rect">
                <a:avLst/>
              </a:prstGeom>
              <a:blipFill rotWithShape="1">
                <a:blip r:embed="rId2"/>
                <a:stretch>
                  <a:fillRect l="-4" t="-142" b="-127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36_1#502f48e8d?vop=1&amp;vop=1&amp;pid=6e8e81936&amp;color=0,0,0&amp;vtp=1&amp;bt=1&amp;bbb=1&amp;hb=1"/>
              <p:cNvSpPr/>
              <p:nvPr/>
            </p:nvSpPr>
            <p:spPr>
              <a:xfrm>
                <a:off x="722376" y="972000"/>
                <a:ext cx="10753344" cy="1338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依题意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展开式中含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的项为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,其系数为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60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展开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式中含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的项为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,其系数为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.因为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的系数为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.故选A.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36_1#502f48e8d?vop=1&amp;vop=1&amp;pid=6e8e8193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388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1234" b="-33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37_1#f50cd497b?vop=1&amp;pid=fba530ff7&amp;color=0,0,0&amp;vtp=1&amp;bt=1&amp;bbb=1"/>
              <p:cNvSpPr/>
              <p:nvPr/>
            </p:nvSpPr>
            <p:spPr>
              <a:xfrm>
                <a:off x="722376" y="969265"/>
                <a:ext cx="10753344" cy="4364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［北京顺义牛栏山一中2025高二月考］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7_BD.37_1#f50cd497b?vop=1&amp;pid=fba530ff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436499"/>
              </a:xfrm>
              <a:prstGeom prst="rect">
                <a:avLst/>
              </a:prstGeom>
              <a:blipFill rotWithShape="1">
                <a:blip r:embed="rId1"/>
                <a:stretch>
                  <a:fillRect l="-4" t="-58" b="-134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38_1#f50cd497b.bracket?vop=1&amp;pid=fba530ff7&amp;color=0,0,0&amp;vpa=13&amp;vtp=1"/>
          <p:cNvSpPr/>
          <p:nvPr/>
        </p:nvSpPr>
        <p:spPr>
          <a:xfrm>
            <a:off x="10480231" y="964375"/>
            <a:ext cx="385763" cy="437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7_BD.37_2#f50cd497b.choices?vop=1&amp;pid=fba530ff7&amp;color=0,0,0&amp;vtp=1&amp;bbb=1"/>
              <p:cNvSpPr/>
              <p:nvPr/>
            </p:nvSpPr>
            <p:spPr>
              <a:xfrm>
                <a:off x="722376" y="1417510"/>
                <a:ext cx="10753344" cy="195097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的展开式中共有6项</a:t>
                </a:r>
                <a:endParaRPr lang="en-US" altLang="zh-CN" sz="20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展开式中的第四项与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</m:rad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的展开式中的第四项不同</a:t>
                </a:r>
                <a:endParaRPr lang="en-US" altLang="zh-CN" sz="20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的展开式中第一项与第二项的系数相等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的展开式中系数为有理数的项共有四项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7_BD.37_2#f50cd497b.choices?vop=1&amp;pid=fba530ff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17510"/>
                <a:ext cx="10753344" cy="1950974"/>
              </a:xfrm>
              <a:prstGeom prst="rect">
                <a:avLst/>
              </a:prstGeom>
              <a:blipFill rotWithShape="1">
                <a:blip r:embed="rId2"/>
                <a:stretch>
                  <a:fillRect l="-4" t="-10" b="-28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AS.39_1#f50cd497b?vop=1&amp;vop=1&amp;pid=fba530ff7&amp;color=0,0,0&amp;vtp=1&amp;bt=1&amp;bbb=1&amp;hb=1"/>
              <p:cNvSpPr/>
              <p:nvPr/>
            </p:nvSpPr>
            <p:spPr>
              <a:xfrm>
                <a:off x="722376" y="972000"/>
                <a:ext cx="10753344" cy="230390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,可知展开式共有7项,故A错误；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展开式中的第四项为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</m:rad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</m:rad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的展开式中的第四项为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</m:rad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,相同,故B错误；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</m:rad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,所以第一项的系数为8,第二项的系数为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,不相等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错误；</a:t>
                </a:r>
                <a:endParaRPr lang="en-US" altLang="zh-CN" sz="22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</m:rad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,当系数为有理数时,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,2,4,6,共有四项,故D正确.故选D.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7_AS.39_1#f50cd497b?vop=1&amp;vop=1&amp;pid=fba530ff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03907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4128" b="-25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EX.40_1#f50cd497b?vop=1&amp;vop=1&amp;pid=fba530ff7&amp;color=0,0,0&amp;vtp=1&amp;bt=1&amp;bbb=1&amp;hb=1"/>
              <p:cNvSpPr/>
              <p:nvPr/>
            </p:nvSpPr>
            <p:spPr>
              <a:xfrm>
                <a:off x="722376" y="969264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易错警示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二项式定理问题中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,使用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展开式的通项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解题时要注意通项表示的是第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项,而不是第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项,通项中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的位置不能颠倒.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7_EX.40_1#f50cd497b?vop=1&amp;vop=1&amp;pid=fba530ff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326134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b="-34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#bd864f9dd.fixed?pid=622801840&amp;color=100,146,38&amp;vtp=1&amp;bbb=1"/>
          <p:cNvSpPr/>
          <p:nvPr/>
        </p:nvSpPr>
        <p:spPr>
          <a:xfrm>
            <a:off x="5221224" y="950976"/>
            <a:ext cx="1764792" cy="11978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3.3</a:t>
            </a:r>
            <a:endParaRPr lang="en-US" altLang="zh-CN" sz="7200" dirty="0"/>
          </a:p>
        </p:txBody>
      </p:sp>
      <p:sp>
        <p:nvSpPr>
          <p:cNvPr id="3" name="C_4#bd864f9dd.fixed?pid=622801840&amp;color=255,255,255&amp;vtp=1&amp;bbb=1"/>
          <p:cNvSpPr/>
          <p:nvPr/>
        </p:nvSpPr>
        <p:spPr>
          <a:xfrm>
            <a:off x="0" y="3529584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课时1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二项式定理</a:t>
            </a:r>
            <a:endParaRPr lang="en-US" altLang="zh-CN" sz="4400" dirty="0"/>
          </a:p>
        </p:txBody>
      </p:sp>
      <p:pic>
        <p:nvPicPr>
          <p:cNvPr id="4" name="C_4#bd864f9dd.fixed?pid=622801840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4_BD#bd864f9dd.fixed?pid=622801840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7_BD.41_1#96ed19342?vop=1&amp;pid=ef660c037&amp;color=0,0,0&amp;vtp=1&amp;bt=1&amp;bbb=1"/>
              <p:cNvSpPr/>
              <p:nvPr/>
            </p:nvSpPr>
            <p:spPr>
              <a:xfrm>
                <a:off x="722376" y="969264"/>
                <a:ext cx="10753344" cy="53213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［辽宁大连2025模拟］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e>
                          <m:sup>
                            <m:f>
                              <m:f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项的系数为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7_BD.41_1#96ed19342?vop=1&amp;pid=ef660c03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532130"/>
              </a:xfrm>
              <a:prstGeom prst="rect">
                <a:avLst/>
              </a:prstGeom>
              <a:blipFill rotWithShape="1">
                <a:blip r:embed="rId1"/>
                <a:stretch>
                  <a:fillRect l="-4" t="-48" b="-168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7_AN.42_1#96ed19342.blank?vop=1&amp;pid=ef660c037&amp;color=0,0,0&amp;vpa=14&amp;vtp=1&amp;bbb=1"/>
          <p:cNvSpPr/>
          <p:nvPr/>
        </p:nvSpPr>
        <p:spPr>
          <a:xfrm>
            <a:off x="8265414" y="1140396"/>
            <a:ext cx="655638" cy="3037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175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7_AS.43_1#96ed19342?vop=1&amp;vop=1&amp;pid=ef660c037&amp;color=0,0,0&amp;vtp=1&amp;bbb=1"/>
              <p:cNvSpPr/>
              <p:nvPr/>
            </p:nvSpPr>
            <p:spPr>
              <a:xfrm>
                <a:off x="722376" y="1508442"/>
                <a:ext cx="10753344" cy="43478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依题意得含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项的系数为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175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7_AS.43_1#96ed19342?vop=1&amp;vop=1&amp;pid=ef660c03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508442"/>
                <a:ext cx="10753344" cy="434785"/>
              </a:xfrm>
              <a:prstGeom prst="rect">
                <a:avLst/>
              </a:prstGeom>
              <a:blipFill rotWithShape="1">
                <a:blip r:embed="rId2"/>
                <a:stretch>
                  <a:fillRect l="-4" t="-73" b="-138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7_BD.44_1#f8d0f6ede?vop=1&amp;pid=ef660c037&amp;color=0,0,0&amp;vtp=1&amp;bt=1&amp;bbb=1"/>
              <p:cNvSpPr/>
              <p:nvPr/>
            </p:nvSpPr>
            <p:spPr>
              <a:xfrm>
                <a:off x="722376" y="969265"/>
                <a:ext cx="10753344" cy="58426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14.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的展开式的常数项为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7_BD.44_1#f8d0f6ede?vop=1&amp;pid=ef660c03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584264"/>
              </a:xfrm>
              <a:prstGeom prst="rect">
                <a:avLst/>
              </a:prstGeom>
              <a:blipFill rotWithShape="1">
                <a:blip r:embed="rId1"/>
                <a:stretch>
                  <a:fillRect l="-4" t="-44" b="-86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7_AN.45_1#f8d0f6ede.blank?vop=1&amp;pid=ef660c037&amp;color=0,0,0&amp;vpa=15&amp;vtp=1&amp;bbb=1&amp;rh=38.55504"/>
              <p:cNvSpPr/>
              <p:nvPr/>
            </p:nvSpPr>
            <p:spPr>
              <a:xfrm>
                <a:off x="4864481" y="938212"/>
                <a:ext cx="585343" cy="48964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𝟔𝟑</m:t>
                        </m:r>
                        <m:rad>
                          <m:radPr>
                            <m:degHide m:val="on"/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e>
                        </m:rad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7_AN.45_1#f8d0f6ede.blank?vop=1&amp;pid=ef660c037&amp;color=0,0,0&amp;vpa=15&amp;vtp=1&amp;bbb=1&amp;rh=38.55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4481" y="938212"/>
                <a:ext cx="585343" cy="489649"/>
              </a:xfrm>
              <a:prstGeom prst="rect">
                <a:avLst/>
              </a:prstGeom>
              <a:blipFill rotWithShape="1">
                <a:blip r:embed="rId2"/>
                <a:stretch>
                  <a:fillRect l="-65" t="-65" r="43" b="-10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7_AS.46_1#f8d0f6ede?vop=1&amp;vop=1&amp;pid=ef660c037&amp;color=0,0,0&amp;vtp=1&amp;bbb=1&amp;hb=1"/>
          <p:cNvSpPr/>
          <p:nvPr/>
        </p:nvSpPr>
        <p:spPr>
          <a:xfrm>
            <a:off x="722376" y="1555623"/>
            <a:ext cx="10753344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由二项式定理得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7_AS.46_1#f8d0f6ede?vop=1&amp;vop=1&amp;pid=ef660c037&amp;color=0,0,0&amp;vtp=1&amp;bbb=1&amp;hb=1"/>
              <p:cNvSpPr/>
              <p:nvPr/>
            </p:nvSpPr>
            <p:spPr>
              <a:xfrm>
                <a:off x="722376" y="2063623"/>
                <a:ext cx="10753344" cy="12954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[(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)+</m:t>
                        </m:r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]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rad>
                      <m:radPr>
                        <m:degHide m:val="on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⋅(</m:t>
                    </m:r>
                    <m:rad>
                      <m:radPr>
                        <m:degHide m:val="on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</m:rad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⋅(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den>
                    </m:f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⋅(</m:t>
                    </m:r>
                    <m:rad>
                      <m:radPr>
                        <m:degHide m:val="on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</m:rad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⋅(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)⋅(</m:t>
                    </m:r>
                    <m:rad>
                      <m:radPr>
                        <m:degHide m:val="on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</m:rad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</m:t>
                    </m:r>
                    <m:rad>
                      <m:radPr>
                        <m:degHide m:val="on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</m:rad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100"/>
                  </a:lnSpc>
                </a:pPr>
                <a:endParaRPr lang="en-US" altLang="zh-CN" sz="2200" dirty="0"/>
              </a:p>
            </p:txBody>
          </p:sp>
        </mc:Choice>
        <mc:Fallback>
          <p:sp>
            <p:nvSpPr>
              <p:cNvPr id="5" name="QB_7_AS.46_1#f8d0f6ede?vop=1&amp;vop=1&amp;pid=ef660c03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063623"/>
                <a:ext cx="10753344" cy="1295400"/>
              </a:xfrm>
              <a:prstGeom prst="rect">
                <a:avLst/>
              </a:prstGeom>
              <a:blipFill rotWithShape="1">
                <a:blip r:embed="rId3"/>
                <a:stretch>
                  <a:fillRect l="-4" t="-39" b="-9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7_AS.46_1#f8d0f6ede?vop=1&amp;vop=1&amp;pid=ef660c037&amp;color=0,0,0&amp;vtp=1&amp;bbb=1&amp;hb=1"/>
              <p:cNvSpPr/>
              <p:nvPr/>
            </p:nvSpPr>
            <p:spPr>
              <a:xfrm>
                <a:off x="722376" y="3359023"/>
                <a:ext cx="10753344" cy="278212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其中为常数项的有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rad>
                      <m:radPr>
                        <m:degHide m:val="on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中的第3项：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⋅(</m:t>
                    </m:r>
                    <m:rad>
                      <m:radPr>
                        <m:degHide m:val="on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</m:rad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中的第2项：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</m:t>
                    </m:r>
                    <m:rad>
                      <m:radPr>
                        <m:degHide m:val="on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</m:rad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展开式的最后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1项：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</m:t>
                    </m:r>
                    <m:rad>
                      <m:radPr>
                        <m:degHide m:val="on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</m:rad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综上可知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,常数项为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</m:t>
                    </m:r>
                    <m:rad>
                      <m:radPr>
                        <m:degHide m:val="on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</m:rad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</m:t>
                    </m:r>
                    <m:rad>
                      <m:radPr>
                        <m:degHide m:val="on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</m:rad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63</m:t>
                        </m:r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B_7_AS.46_1#f8d0f6ede?vop=1&amp;vop=1&amp;pid=ef660c03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359023"/>
                <a:ext cx="10753344" cy="2782126"/>
              </a:xfrm>
              <a:prstGeom prst="rect">
                <a:avLst/>
              </a:prstGeom>
              <a:blipFill rotWithShape="1">
                <a:blip r:embed="rId4"/>
                <a:stretch>
                  <a:fillRect l="-4" t="-18" b="-4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7_EX.47_1#f8d0f6ede?vop=1&amp;vop=1&amp;pid=ef660c037&amp;color=0,0,0&amp;vtp=1&amp;bt=1&amp;bbb=1&amp;hb=1"/>
              <p:cNvSpPr/>
              <p:nvPr/>
            </p:nvSpPr>
            <p:spPr>
              <a:xfrm>
                <a:off x="722376" y="969264"/>
                <a:ext cx="10753344" cy="152520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多种解法</a:t>
                </a:r>
                <a:endParaRPr lang="en-US" altLang="zh-CN" sz="20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原式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+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2</m:t>
                                </m:r>
                              </m:e>
                            </m:rad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+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32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sup>
                        </m:s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32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sup>
                        </m:s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</m:rad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</m:rad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的系数为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</m:rad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,所以所求的常数项为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sup>
                        </m:sSub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×(</m:t>
                        </m:r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e>
                        </m:rad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63</m:t>
                        </m:r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7_EX.47_1#f8d0f6ede?vop=1&amp;vop=1&amp;pid=ef660c03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525207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337" b="-7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EX.48_1#f8d0f6ede?vop=1&amp;vop=1&amp;pid=ef660c037&amp;color=0,0,0&amp;vtp=1&amp;bt=1&amp;bbb=1&amp;hb=1"/>
          <p:cNvSpPr/>
          <p:nvPr/>
        </p:nvSpPr>
        <p:spPr>
          <a:xfrm>
            <a:off x="722376" y="969264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易错警示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解决三项式问题有两种方法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：方法一,反复利用二项式定理,先把三项式中的某两项视为一项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,用二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项式定理展开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,然后再利用二项展开式求解.方法二,转化为二项式,二项式常见的两种转化形式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：三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项式恰好是二项式的平方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,则可转化为二项式求解;三项式可分解因式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,则可转化为两个二项式的积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的形式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.利用二项式定理求特定项,注意二项式定理的灵活应用.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#394547866.fixed?pid=a576313b2&amp;color=100,146,38&amp;vtp=1&amp;bbb=1"/>
          <p:cNvSpPr/>
          <p:nvPr/>
        </p:nvSpPr>
        <p:spPr>
          <a:xfrm>
            <a:off x="5221224" y="950976"/>
            <a:ext cx="1764792" cy="11978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3.3</a:t>
            </a:r>
            <a:endParaRPr lang="en-US" altLang="zh-CN" sz="7200" dirty="0"/>
          </a:p>
        </p:txBody>
      </p:sp>
      <p:sp>
        <p:nvSpPr>
          <p:cNvPr id="3" name="C_4#394547866.fixed?pid=a576313b2&amp;color=255,255,255&amp;vtp=1&amp;bbb=1"/>
          <p:cNvSpPr/>
          <p:nvPr/>
        </p:nvSpPr>
        <p:spPr>
          <a:xfrm>
            <a:off x="0" y="3529584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课时2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二项式系数的性质与杨辉三角</a:t>
            </a:r>
            <a:endParaRPr lang="en-US" altLang="zh-CN" sz="4400" dirty="0"/>
          </a:p>
        </p:txBody>
      </p:sp>
      <p:pic>
        <p:nvPicPr>
          <p:cNvPr id="4" name="C_4#394547866.fixed?pid=a576313b2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4_BD#394547866.fixed?pid=a576313b2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49_1#1eabf1428?vop=1&amp;pid=38766f89c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［陕西榆林2025高二质检］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若二项式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的展开式中所有二项式系数之和为32，则含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的系数是(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49_1#1eabf1428?vop=1&amp;pid=38766f89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50_1#1eabf1428.bracket?vop=1&amp;pid=38766f89c&amp;color=0,0,0&amp;vpa=16&amp;vtp=1"/>
          <p:cNvSpPr/>
          <p:nvPr/>
        </p:nvSpPr>
        <p:spPr>
          <a:xfrm>
            <a:off x="1938401" y="14101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49_2#1eabf1428.choices?vop=1&amp;pid=38766f89c&amp;color=0,0,0&amp;vtp=1&amp;bbb=1"/>
              <p:cNvSpPr/>
              <p:nvPr/>
            </p:nvSpPr>
            <p:spPr>
              <a:xfrm>
                <a:off x="722376" y="1871286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668905" algn="l"/>
                    <a:tab pos="5477510" algn="l"/>
                    <a:tab pos="812101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.80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80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C.40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BD.49_2#1eabf1428.choices?vop=1&amp;pid=38766f89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71286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41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51_1#1eabf1428?vop=1&amp;vop=1&amp;pid=38766f89c&amp;color=0,0,0&amp;vtp=1&amp;bt=1&amp;bbb=1&amp;hb=1"/>
              <p:cNvSpPr/>
              <p:nvPr/>
            </p:nvSpPr>
            <p:spPr>
              <a:xfrm>
                <a:off x="722376" y="972000"/>
                <a:ext cx="10753344" cy="92614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,则二项式为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,其通项为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的二项展开式中含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项的系数为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.故选A.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51_1#1eabf1428?vop=1&amp;vop=1&amp;pid=38766f89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26148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b="-55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52_1#5567eb15e?vop=1&amp;pid=38766f89c&amp;color=0,0,0&amp;vtp=1&amp;bt=1&amp;bbb=1"/>
              <p:cNvSpPr/>
              <p:nvPr/>
            </p:nvSpPr>
            <p:spPr>
              <a:xfrm>
                <a:off x="722376" y="1010100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2000" b="0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sz="20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sSubSup>
                      <m:sSubSupPr>
                        <m:ctrlPr>
                          <a:rPr lang="en-US" altLang="zh-CN" sz="20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sSubSup>
                      <m:sSubSupPr>
                        <m:ctrlPr>
                          <a:rPr lang="en-US" altLang="zh-CN" sz="20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20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  <m:sSubSup>
                      <m:sSubSupPr>
                        <m:ctrlPr>
                          <a:rPr lang="en-US" altLang="zh-CN" sz="20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bSup>
                    <m:r>
                      <a:rPr lang="en-US" altLang="zh-CN" sz="2000" b="0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729</m:t>
                    </m:r>
                    <m:r>
                      <a:rPr lang="en-US" altLang="zh-CN" sz="2000" b="0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20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2000" b="0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20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的值为</a:t>
                </a:r>
                <a:r>
                  <a:rPr lang="en-US" altLang="zh-CN" sz="2000" i="0" spc="-5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spc="-50" dirty="0"/>
              </a:p>
            </p:txBody>
          </p:sp>
        </mc:Choice>
        <mc:Fallback>
          <p:sp>
            <p:nvSpPr>
              <p:cNvPr id="2" name="QB_6_BD.52_1#5567eb15e?vop=1&amp;pid=38766f89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010100"/>
                <a:ext cx="10753344" cy="405003"/>
              </a:xfrm>
              <a:prstGeom prst="rect">
                <a:avLst/>
              </a:prstGeom>
              <a:blipFill rotWithShape="1">
                <a:blip r:embed="rId1"/>
                <a:stretch>
                  <a:fillRect l="-4" t="-111" b="-127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53_1#5567eb15e.blank?vop=1&amp;pid=38766f89c&amp;color=0,0,0&amp;vpa=17&amp;vtp=1&amp;bbb=1"/>
          <p:cNvSpPr/>
          <p:nvPr/>
        </p:nvSpPr>
        <p:spPr>
          <a:xfrm>
            <a:off x="10684447" y="972000"/>
            <a:ext cx="498475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63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54_1#5567eb15e?vop=1&amp;vop=1&amp;pid=38766f89c&amp;color=0,0,0&amp;vtp=1&amp;bbb=1&amp;hb=1"/>
              <p:cNvSpPr/>
              <p:nvPr/>
            </p:nvSpPr>
            <p:spPr>
              <a:xfrm>
                <a:off x="722376" y="1424627"/>
                <a:ext cx="10753344" cy="13259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由二项式定理得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∴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729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∴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=(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6_AS.54_1#5567eb15e?vop=1&amp;vop=1&amp;pid=38766f89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24627"/>
                <a:ext cx="10753344" cy="1325944"/>
              </a:xfrm>
              <a:prstGeom prst="rect">
                <a:avLst/>
              </a:prstGeom>
              <a:blipFill rotWithShape="1">
                <a:blip r:embed="rId2"/>
                <a:stretch>
                  <a:fillRect l="-4" t="-24" b="-34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55_1#1711eab1c?vop=1&amp;pid=38766f89c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［江苏扬州中学2025高二月考］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</m:rad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是正实数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）的展开式的二项式系数之和为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256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，展开式中含有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项的系数为1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120.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55_1#1711eab1c?vop=1&amp;pid=38766f89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7_BD.56_1#1fe354755?vop=1&amp;pid=1711eab1c&amp;color=0,0,0&amp;vtp=1&amp;bbb=1"/>
          <p:cNvSpPr/>
          <p:nvPr/>
        </p:nvSpPr>
        <p:spPr>
          <a:xfrm>
            <a:off x="722376" y="1815598"/>
            <a:ext cx="10753344" cy="399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（1）求展开式中偶数项的二项式系数之和；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57_1#1fe354755?vop=1&amp;vop=1&amp;pid=1711eab1c&amp;color=0,0,0&amp;vtp=1&amp;bbb=1"/>
              <p:cNvSpPr/>
              <p:nvPr/>
            </p:nvSpPr>
            <p:spPr>
              <a:xfrm>
                <a:off x="722376" y="2221617"/>
                <a:ext cx="10753344" cy="264115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∵(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𝒎</m:t>
                    </m:r>
                    <m:rad>
                      <m:radPr>
                        <m:degHide m:val="on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</m:rad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是正实数）的展开式的二项式系数之和为256，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∴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𝟐𝟓𝟔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𝟖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∴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二项展开式的通项为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𝑻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𝒌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𝒌</m:t>
                        </m:r>
                      </m:sup>
                    </m:sSub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𝒎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𝒌</m:t>
                        </m:r>
                      </m:sup>
                    </m:s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𝒌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，令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𝒌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𝒌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项的系数为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p>
                    </m:sSub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𝒎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𝟏𝟐𝟎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（舍去）.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∴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展开式中偶数项的二项式系数之和为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𝟖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𝟓𝟔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𝟓𝟔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𝟖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𝟏𝟐𝟖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7_AN.57_1#1fe354755?vop=1&amp;vop=1&amp;pid=1711eab1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21617"/>
                <a:ext cx="10753344" cy="2641156"/>
              </a:xfrm>
              <a:prstGeom prst="rect">
                <a:avLst/>
              </a:prstGeom>
              <a:blipFill rotWithShape="1">
                <a:blip r:embed="rId2"/>
                <a:stretch>
                  <a:fillRect l="-4" t="-15" b="-19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7_BD.58_1#91d35bbd8?vop=1&amp;pid=1711eab1c&amp;color=0,0,0&amp;vtp=1&amp;bbb=1"/>
              <p:cNvSpPr/>
              <p:nvPr/>
            </p:nvSpPr>
            <p:spPr>
              <a:xfrm>
                <a:off x="722376" y="4863852"/>
                <a:ext cx="10753344" cy="3982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</m:rad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项的系数.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O_7_BD.58_1#91d35bbd8?vop=1&amp;pid=1711eab1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863852"/>
                <a:ext cx="10753344" cy="398209"/>
              </a:xfrm>
              <a:prstGeom prst="rect">
                <a:avLst/>
              </a:prstGeom>
              <a:blipFill rotWithShape="1">
                <a:blip r:embed="rId3"/>
                <a:stretch>
                  <a:fillRect l="-4" t="-97" b="-115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7_AN.59_1#91d35bbd8?vop=1&amp;vop=1&amp;pid=1711eab1c&amp;color=0,0,0&amp;vtp=1&amp;bbb=1"/>
              <p:cNvSpPr/>
              <p:nvPr/>
            </p:nvSpPr>
            <p:spPr>
              <a:xfrm>
                <a:off x="722376" y="5266061"/>
                <a:ext cx="10753344" cy="87566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【解】由（1）知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𝒎</m:t>
                    </m:r>
                    <m:rad>
                      <m:radPr>
                        <m:degHide m:val="on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</m:rad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𝒙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ad>
                      <m:radPr>
                        <m:degHide m:val="on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</m:rad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𝒙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ad>
                          <m:radPr>
                            <m:degHide m:val="on"/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𝒙</m:t>
                            </m:r>
                          </m:e>
                        </m:rad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𝒙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ad>
                      <m:radPr>
                        <m:degHide m:val="on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</m:rad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∴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项的系数为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p>
                    </m:sSub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𝟏𝟐𝟎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𝟐𝟖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𝟐𝟑𝟐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O_7_AN.59_1#91d35bbd8?vop=1&amp;vop=1&amp;pid=1711eab1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5266061"/>
                <a:ext cx="10753344" cy="875665"/>
              </a:xfrm>
              <a:prstGeom prst="rect">
                <a:avLst/>
              </a:prstGeom>
              <a:blipFill rotWithShape="1">
                <a:blip r:embed="rId4"/>
                <a:stretch>
                  <a:fillRect l="-4" t="-1" b="-58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60_1#6fc062439?vop=1&amp;pid=01fdf1f11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4.已知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的取值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可以为(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60_1#6fc062439?vop=1&amp;pid=01fdf1f1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61_1#6fc062439.bracket?vop=1&amp;pid=01fdf1f11&amp;color=0,0,0&amp;vpa=18&amp;vtp=1"/>
          <p:cNvSpPr/>
          <p:nvPr/>
        </p:nvSpPr>
        <p:spPr>
          <a:xfrm>
            <a:off x="1684401" y="14101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60_2#6fc062439.choices?vop=1&amp;pid=01fdf1f11&amp;color=0,0,0&amp;vtp=1&amp;bbb=1"/>
              <p:cNvSpPr/>
              <p:nvPr/>
            </p:nvSpPr>
            <p:spPr>
              <a:xfrm>
                <a:off x="722376" y="1871286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662555" algn="l"/>
                    <a:tab pos="5299710" algn="l"/>
                    <a:tab pos="812736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.2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B.1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BD.60_2#6fc062439.choices?vop=1&amp;pid=01fdf1f1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71286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41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_1#51ffefe21?vop=1&amp;pid=d2560a2ce&amp;color=0,0,0&amp;vtp=1&amp;bt=1&amp;bbb=1"/>
              <p:cNvSpPr/>
              <p:nvPr/>
            </p:nvSpPr>
            <p:spPr>
              <a:xfrm>
                <a:off x="722376" y="969265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的展开式共有12项，则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1_1#51ffefe21?vop=1&amp;pid=d2560a2c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405003"/>
              </a:xfrm>
              <a:prstGeom prst="rect">
                <a:avLst/>
              </a:prstGeom>
              <a:blipFill rotWithShape="1">
                <a:blip r:embed="rId1"/>
                <a:stretch>
                  <a:fillRect l="-4" t="-63" b="-128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_1#51ffefe21.bracket?vop=1&amp;pid=d2560a2ce&amp;color=0,0,0&amp;vpa=1&amp;vtp=1"/>
          <p:cNvSpPr/>
          <p:nvPr/>
        </p:nvSpPr>
        <p:spPr>
          <a:xfrm>
            <a:off x="5060633" y="969265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1_2#51ffefe21.choices?vop=1&amp;pid=d2560a2ce&amp;color=0,0,0&amp;vtp=1&amp;bbb=1"/>
          <p:cNvSpPr/>
          <p:nvPr/>
        </p:nvSpPr>
        <p:spPr>
          <a:xfrm>
            <a:off x="722376" y="1384300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681605" algn="l"/>
                <a:tab pos="5477510" algn="l"/>
                <a:tab pos="82861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.9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B.10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C.11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.8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62_1#6fc062439?vop=1&amp;vop=1&amp;pid=01fdf1f11&amp;color=0,0,0&amp;vtp=1&amp;bt=1&amp;bbb=1"/>
              <p:cNvSpPr/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.故选A.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62_1#6fc062439?vop=1&amp;vop=1&amp;pid=01fdf1f1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b="-49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EX.63_1#6fc062439?vop=1&amp;vop=1&amp;pid=01fdf1f11&amp;color=0,0,0&amp;vtp=1&amp;bt=1&amp;bbb=1&amp;hb=1"/>
              <p:cNvSpPr/>
              <p:nvPr/>
            </p:nvSpPr>
            <p:spPr>
              <a:xfrm>
                <a:off x="722376" y="969264"/>
                <a:ext cx="10753344" cy="1783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链接教材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本题对应教材第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35页习题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第2题，“赋值法”普遍适用于恒等式,是一种重要的方法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,对形如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r>
                      <a:rPr lang="en-US" altLang="zh-CN" sz="20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𝐑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的式子求其展开式的各项系数之和,常用赋值法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,只需令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即可;对形如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𝑏𝑦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r>
                      <a:rPr lang="en-US" altLang="zh-CN" sz="20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𝐑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的式子求其展开式的各项系数之和,只需令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即可.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EX.63_1#6fc062439?vop=1&amp;vop=1&amp;pid=01fdf1f1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7833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655" b="-25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64_1#5fe4b60e8?vop=1&amp;pid=01fdf1f11&amp;color=0,0,0&amp;vtp=1&amp;bt=1&amp;bbb=1&amp;hb=1"/>
              <p:cNvSpPr/>
              <p:nvPr/>
            </p:nvSpPr>
            <p:spPr>
              <a:xfrm>
                <a:off x="722376" y="972000"/>
                <a:ext cx="10753344" cy="927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［天津南开中学2025高二月考］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的展开式中的各项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系数之和为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243，则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6_BD.64_1#5fe4b60e8?vop=1&amp;pid=01fdf1f1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27100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65_1#5fe4b60e8.bracket?vop=1&amp;pid=01fdf1f11&amp;color=0,0,0&amp;vpa=19&amp;vtp=1"/>
          <p:cNvSpPr/>
          <p:nvPr/>
        </p:nvSpPr>
        <p:spPr>
          <a:xfrm>
            <a:off x="5182362" y="1549468"/>
            <a:ext cx="357188" cy="3037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p:sp>
        <p:nvSpPr>
          <p:cNvPr id="4" name="QC_6_BD.64_2#5fe4b60e8.choices?vop=1&amp;pid=01fdf1f11&amp;color=0,0,0&amp;vtp=1&amp;bbb=1"/>
          <p:cNvSpPr/>
          <p:nvPr/>
        </p:nvSpPr>
        <p:spPr>
          <a:xfrm>
            <a:off x="722376" y="1907354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57805" algn="l"/>
                <a:tab pos="5477510" algn="l"/>
                <a:tab pos="82099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.32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B.31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C.16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.15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66_1#5fe4b60e8?vop=1&amp;vop=1&amp;pid=01fdf1f11&amp;color=0,0,0&amp;vtp=1&amp;bt=1&amp;bbb=1"/>
              <p:cNvSpPr/>
              <p:nvPr/>
            </p:nvSpPr>
            <p:spPr>
              <a:xfrm>
                <a:off x="722376" y="972000"/>
                <a:ext cx="10753344" cy="2349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.故选B.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66_1#5fe4b60e8?vop=1&amp;vop=1&amp;pid=01fdf1f1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495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67_1#100756a98?vop=1&amp;pid=01fdf1f11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［辽宁省实验中学2025高二期初］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对任意实数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,则下列结论正确的是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67_1#100756a98?vop=1&amp;pid=01fdf1f1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68_1#100756a98.bracket?vop=1&amp;pid=01fdf1f11&amp;color=0,0,0&amp;vpa=20&amp;vtp=1&amp;bbb=1"/>
          <p:cNvSpPr/>
          <p:nvPr/>
        </p:nvSpPr>
        <p:spPr>
          <a:xfrm>
            <a:off x="922401" y="1867350"/>
            <a:ext cx="743649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ACD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67_2#100756a98.choices?vop=1&amp;pid=01fdf1f11&amp;color=0,0,0&amp;vtp=1&amp;bbb=1"/>
              <p:cNvSpPr/>
              <p:nvPr/>
            </p:nvSpPr>
            <p:spPr>
              <a:xfrm>
                <a:off x="722376" y="2281877"/>
                <a:ext cx="10753344" cy="84772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144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BD.67_2#100756a98.choices?vop=1&amp;pid=01fdf1f1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7"/>
                <a:ext cx="10753344" cy="847725"/>
              </a:xfrm>
              <a:prstGeom prst="rect">
                <a:avLst/>
              </a:prstGeom>
              <a:blipFill rotWithShape="1">
                <a:blip r:embed="rId2"/>
                <a:stretch>
                  <a:fillRect l="-4" t="-38" b="-63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69_1#100756a98?vop=1&amp;vop=1&amp;pid=01fdf1f11&amp;color=0,0,0&amp;vtp=1&amp;bt=1&amp;bbb=1&amp;hb=1"/>
              <p:cNvSpPr/>
              <p:nvPr/>
            </p:nvSpPr>
            <p:spPr>
              <a:xfrm>
                <a:off x="722376" y="972000"/>
                <a:ext cx="10753344" cy="27351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对任意实数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[−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)]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144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,故A正确；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,故B不正确；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,故C正确；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69_1#100756a98?vop=1&amp;vop=1&amp;pid=01fdf1f1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35136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b="-16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70_1#1254e33af?vop=1&amp;pid=01fdf1f11&amp;color=0,0,0&amp;vtp=1&amp;bt=1&amp;bbb=1&amp;hb=1"/>
              <p:cNvSpPr/>
              <p:nvPr/>
            </p:nvSpPr>
            <p:spPr>
              <a:xfrm>
                <a:off x="722376" y="972000"/>
                <a:ext cx="10753344" cy="88417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［吉林长春东北师大附中2025高二期末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70_1#1254e33af?vop=1&amp;pid=01fdf1f1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84174"/>
              </a:xfrm>
              <a:prstGeom prst="rect">
                <a:avLst/>
              </a:prstGeom>
              <a:blipFill rotWithShape="1">
                <a:blip r:embed="rId1"/>
                <a:stretch>
                  <a:fillRect l="-4" t="-51" b="-62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BD.71_1#b8737b927?vop=1&amp;pid=1254e33af&amp;color=0,0,0&amp;vtp=1&amp;bbb=1"/>
              <p:cNvSpPr/>
              <p:nvPr/>
            </p:nvSpPr>
            <p:spPr>
              <a:xfrm>
                <a:off x="722376" y="1867413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7_BD.71_1#b8737b927?vop=1&amp;pid=1254e33a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67413"/>
                <a:ext cx="10753344" cy="408559"/>
              </a:xfrm>
              <a:prstGeom prst="rect">
                <a:avLst/>
              </a:prstGeom>
              <a:blipFill rotWithShape="1">
                <a:blip r:embed="rId2"/>
                <a:stretch>
                  <a:fillRect l="-4" t="-126" b="-117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72_1#b8737b927?vop=1&amp;vop=1&amp;pid=1254e33af&amp;color=0,0,0&amp;vtp=1&amp;bbb=1&amp;hb=1"/>
              <p:cNvSpPr/>
              <p:nvPr/>
            </p:nvSpPr>
            <p:spPr>
              <a:xfrm>
                <a:off x="722376" y="2286513"/>
                <a:ext cx="10753344" cy="230657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【解】在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e>
                    </m:rad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𝒙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的展开式中,当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𝒙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𝑻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𝒓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𝒓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e>
                    </m:rad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𝒙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𝒓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𝒓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,1,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⋯</m:t>
                    </m:r>
                  </m:oMath>
                </a14:m>
                <a:r>
                  <a:rPr lang="en-US" altLang="zh-CN" sz="2000" b="1" i="0" kern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∈(−∞,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,+∞)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|=−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𝒙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(−</m:t>
                        </m:r>
                        <m:rad>
                          <m:radPr>
                            <m:degHide m:val="on"/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e>
                        </m:rad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|=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ad>
                          <m:radPr>
                            <m:degHide m:val="on"/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e>
                        </m:rad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𝟐𝟗</m:t>
                    </m:r>
                    <m:rad>
                      <m:radPr>
                        <m:degHide m:val="on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e>
                    </m:rad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7_AN.72_1#b8737b927?vop=1&amp;vop=1&amp;pid=1254e33a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6513"/>
                <a:ext cx="10753344" cy="2306574"/>
              </a:xfrm>
              <a:prstGeom prst="rect">
                <a:avLst/>
              </a:prstGeom>
              <a:blipFill rotWithShape="1">
                <a:blip r:embed="rId3"/>
                <a:stretch>
                  <a:fillRect l="-4" t="-22" r="-3147" b="-23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7_BD.73_1#988e2fad2?vop=1&amp;pid=1254e33af&amp;color=0,0,0&amp;vtp=1&amp;bbb=1"/>
              <p:cNvSpPr/>
              <p:nvPr/>
            </p:nvSpPr>
            <p:spPr>
              <a:xfrm>
                <a:off x="722376" y="4643506"/>
                <a:ext cx="10753344" cy="4364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（2）求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</m:rad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</m:rad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</m:rad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O_7_BD.73_1#988e2fad2?vop=1&amp;pid=1254e33a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643506"/>
                <a:ext cx="10753344" cy="436499"/>
              </a:xfrm>
              <a:prstGeom prst="rect">
                <a:avLst/>
              </a:prstGeom>
              <a:blipFill rotWithShape="1">
                <a:blip r:embed="rId4"/>
                <a:stretch>
                  <a:fillRect l="-4" t="-88" b="-133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7_AN.74_1#988e2fad2?vop=1&amp;vop=1&amp;pid=1254e33af&amp;color=0,0,0&amp;vtp=1&amp;bbb=1"/>
              <p:cNvSpPr/>
              <p:nvPr/>
            </p:nvSpPr>
            <p:spPr>
              <a:xfrm>
                <a:off x="722376" y="5087307"/>
                <a:ext cx="10753344" cy="93497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【解】根据题意,令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𝒙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e>
                    </m:rad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ad>
                      <m:radPr>
                        <m:degHide m:val="on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e>
                    </m:rad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  <m:rad>
                      <m:radPr>
                        <m:degHide m:val="on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e>
                    </m:rad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（1）知,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e>
                    </m:rad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ad>
                      <m:radPr>
                        <m:degHide m:val="on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e>
                    </m:rad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  <m:rad>
                      <m:radPr>
                        <m:degHide m:val="on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e>
                    </m:rad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−(−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O_7_AN.74_1#988e2fad2?vop=1&amp;vop=1&amp;pid=1254e33a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5087307"/>
                <a:ext cx="10753344" cy="934974"/>
              </a:xfrm>
              <a:prstGeom prst="rect">
                <a:avLst/>
              </a:prstGeom>
              <a:blipFill rotWithShape="1">
                <a:blip r:embed="rId5"/>
                <a:stretch>
                  <a:fillRect l="-4" t="-34" b="-59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75_1#9d57f8def?vop=1&amp;pid=4e4c2adc4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［北京陈经纶中学2025高二月考］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“杨辉三角”是中国数学史上的一个伟大成就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，激发起一批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又一批数学爱好者的探究欲望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.如图，由“杨辉三角”，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判断下列叙述正确的是(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76_1#9d57f8def.bracket?vop=1&amp;pid=4e4c2adc4&amp;color=0,0,0&amp;vpa=21&amp;vtp=1"/>
          <p:cNvSpPr/>
          <p:nvPr/>
        </p:nvSpPr>
        <p:spPr>
          <a:xfrm>
            <a:off x="9607614" y="14101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6_BD.75_2#9d57f8def?htil=1&amp;vop=1&amp;pid=4e4c2adc4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53748" y="1951677"/>
            <a:ext cx="3200400" cy="1892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75_3#9d57f8def.choices?htil=1&amp;vop=1&amp;pid=4e4c2adc4&amp;color=0,0,0&amp;vtp=1&amp;bbb=1"/>
              <p:cNvSpPr/>
              <p:nvPr/>
            </p:nvSpPr>
            <p:spPr>
              <a:xfrm>
                <a:off x="722376" y="1824677"/>
                <a:ext cx="7415784" cy="199720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.第2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023行中从左往右第1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013个数与第1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014个数相等</a:t>
                </a:r>
                <a:endParaRPr lang="en-US" altLang="zh-CN" sz="20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.记第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行的第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lim>
                        </m:limUpp>
                      </m:e>
                      <m:lim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lim>
                    </m:limLow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.第20行中第8个数与第9个数之比为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6_BD.75_3#9d57f8def.choices?htil=1&amp;vop=1&amp;pid=4e4c2adc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4677"/>
                <a:ext cx="7415784" cy="1997202"/>
              </a:xfrm>
              <a:prstGeom prst="rect">
                <a:avLst/>
              </a:prstGeom>
              <a:blipFill rotWithShape="1">
                <a:blip r:embed="rId2"/>
                <a:stretch>
                  <a:fillRect l="-5" t="-16" b="-23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77_1#9d57f8def?vop=1&amp;vop=1&amp;pid=4e4c2adc4&amp;color=0,0,0&amp;vtp=1&amp;bt=1&amp;bbb=1&amp;hb=1"/>
              <p:cNvSpPr/>
              <p:nvPr/>
            </p:nvSpPr>
            <p:spPr>
              <a:xfrm>
                <a:off x="722376" y="972000"/>
                <a:ext cx="10753344" cy="977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由题图易知,第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行的第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A,由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200" dirty="0"/>
              </a:p>
            </p:txBody>
          </p:sp>
        </mc:Choice>
        <mc:Fallback>
          <p:sp>
            <p:nvSpPr>
              <p:cNvPr id="2" name="QC_6_AS.77_1#9d57f8def?vop=1&amp;vop=1&amp;pid=4e4c2adc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77900"/>
              </a:xfrm>
              <a:prstGeom prst="rect">
                <a:avLst/>
              </a:prstGeom>
              <a:blipFill rotWithShape="1">
                <a:blip r:embed="rId1"/>
                <a:stretch>
                  <a:fillRect l="-4" t="-46" b="-513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AS.77_1#9d57f8def?vop=1&amp;vop=1&amp;pid=4e4c2adc4&amp;color=0,0,0&amp;vtp=1&amp;bt=1&amp;bbb=1&amp;hb=1"/>
              <p:cNvSpPr/>
              <p:nvPr/>
            </p:nvSpPr>
            <p:spPr>
              <a:xfrm>
                <a:off x="722376" y="1991937"/>
                <a:ext cx="10753344" cy="9652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=(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=(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119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,故A错误；</a:t>
                </a:r>
                <a:endParaRPr lang="en-US" altLang="zh-CN" sz="2200" dirty="0"/>
              </a:p>
              <a:p>
                <a:pPr latinLnBrk="1">
                  <a:lnSpc>
                    <a:spcPts val="100"/>
                  </a:lnSpc>
                </a:pPr>
                <a:endParaRPr lang="en-US" altLang="zh-CN" sz="2200" dirty="0"/>
              </a:p>
            </p:txBody>
          </p:sp>
        </mc:Choice>
        <mc:Fallback>
          <p:sp>
            <p:nvSpPr>
              <p:cNvPr id="3" name="QC_6_AS.77_1#9d57f8def?vop=1&amp;vop=1&amp;pid=4e4c2adc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91937"/>
                <a:ext cx="10753344" cy="965200"/>
              </a:xfrm>
              <a:prstGeom prst="rect">
                <a:avLst/>
              </a:prstGeom>
              <a:blipFill rotWithShape="1">
                <a:blip r:embed="rId2"/>
                <a:stretch>
                  <a:fillRect l="-4" t="-60" b="-12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AS.77_1#9d57f8def?vop=1&amp;vop=1&amp;pid=4e4c2adc4&amp;color=0,0,0&amp;vtp=1&amp;bt=1&amp;bbb=1&amp;hb=1"/>
              <p:cNvSpPr/>
              <p:nvPr/>
            </p:nvSpPr>
            <p:spPr>
              <a:xfrm>
                <a:off x="722376" y="2935928"/>
                <a:ext cx="10753344" cy="291979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B,第2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023行有2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024项,从左往右第1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013个数与第1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014个数分别为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012</m:t>
                        </m:r>
                      </m:sup>
                    </m:sSub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013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012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013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,故B错误；</a:t>
                </a:r>
                <a:endParaRPr lang="en-US" altLang="zh-CN" sz="22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C,第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行的第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lim>
                        </m:limUpp>
                      </m:e>
                      <m:lim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lim>
                    </m:limLow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p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lim>
                        </m:limUpp>
                      </m:e>
                      <m:lim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lim>
                    </m:limLow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,故C错误；</a:t>
                </a:r>
                <a:endParaRPr lang="en-US" altLang="zh-CN" sz="22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D,第20行中,第8个数与第9个数的比为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,故D正确.故选D.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C_6_AS.77_1#9d57f8def?vop=1&amp;vop=1&amp;pid=4e4c2adc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935928"/>
                <a:ext cx="10753344" cy="2919794"/>
              </a:xfrm>
              <a:prstGeom prst="rect">
                <a:avLst/>
              </a:prstGeom>
              <a:blipFill rotWithShape="1">
                <a:blip r:embed="rId3"/>
                <a:stretch>
                  <a:fillRect l="-4" t="-11" b="-17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  <p:bldP spid="4" grpId="0" animBg="1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EX.78_1#9d57f8def?vop=1&amp;vop=1&amp;pid=4e4c2adc4&amp;color=0,0,0&amp;vtp=1&amp;bt=1&amp;bbb=1"/>
          <p:cNvSpPr/>
          <p:nvPr/>
        </p:nvSpPr>
        <p:spPr>
          <a:xfrm>
            <a:off x="722376" y="969264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规律方法</a:t>
            </a:r>
            <a:endParaRPr lang="en-US" altLang="zh-CN" sz="2000" dirty="0"/>
          </a:p>
        </p:txBody>
      </p:sp>
      <p:sp>
        <p:nvSpPr>
          <p:cNvPr id="3" name="QC_6_EX.78_2#9d57f8def?vop=1&amp;vop=1&amp;pid=4e4c2adc4&amp;color=0,0,0&amp;vtp=1&amp;bbb=1"/>
          <p:cNvSpPr/>
          <p:nvPr/>
        </p:nvSpPr>
        <p:spPr>
          <a:xfrm>
            <a:off x="722376" y="1430909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解决“杨辉三角”问题的一般方法</a:t>
            </a:r>
            <a:endParaRPr lang="en-US" altLang="zh-CN" sz="2000" dirty="0"/>
          </a:p>
        </p:txBody>
      </p:sp>
      <p:pic>
        <p:nvPicPr>
          <p:cNvPr id="4" name="QC_6_EX.78_3#9d57f8def?vop=1&amp;vop=1&amp;pid=4e4c2adc4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75888" y="1968500"/>
            <a:ext cx="4846320" cy="401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3_1#51ffefe21?vop=1&amp;vop=1&amp;pid=d2560a2ce&amp;color=0,0,0&amp;vtp=1&amp;bt=1&amp;bbb=1&amp;hb=1"/>
              <p:cNvSpPr/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的展开式共有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项,而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的展开式共有12项,所以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3_1#51ffefe21?vop=1&amp;vop=1&amp;pid=d2560a2c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b="-49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79_1#ab6a37f86?vop=1&amp;pid=4e4c2adc4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9.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［河北张家口多校2024高二联考］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在我国南宋数学家杨辉1261年所著的《详解九章算法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》一书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中展示了二项式系数表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，即杨辉三角.数学爱好者对杨辉三角做了广泛的研究，第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12行中从左到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右第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2个数与第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3个数之比为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第2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024行的第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个数最大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80_1#ab6a37f86.blank?vop=1&amp;pid=4e4c2adc4&amp;color=0,0,0&amp;vpa=22&amp;vtp=1&amp;bbb=1&amp;rh=34.55504"/>
              <p:cNvSpPr/>
              <p:nvPr/>
            </p:nvSpPr>
            <p:spPr>
              <a:xfrm>
                <a:off x="3838639" y="1779274"/>
                <a:ext cx="352425" cy="43884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𝟏𝟏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6_AN.80_1#ab6a37f86.blank?vop=1&amp;pid=4e4c2adc4&amp;color=0,0,0&amp;vpa=22&amp;vtp=1&amp;bbb=1&amp;rh=34.55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8639" y="1779274"/>
                <a:ext cx="352425" cy="438849"/>
              </a:xfrm>
              <a:prstGeom prst="rect">
                <a:avLst/>
              </a:prstGeom>
              <a:blipFill rotWithShape="1">
                <a:blip r:embed="rId1"/>
                <a:stretch>
                  <a:fillRect l="-18" t="-1" r="18" b="-12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6_AN.82_1#ab6a37f86.blank?vop=1&amp;pid=4e4c2adc4&amp;color=0,0,0&amp;vpa=23&amp;vtp=1&amp;bbb=1"/>
          <p:cNvSpPr/>
          <p:nvPr/>
        </p:nvSpPr>
        <p:spPr>
          <a:xfrm>
            <a:off x="6199251" y="1829250"/>
            <a:ext cx="941388" cy="3859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013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p:pic>
        <p:nvPicPr>
          <p:cNvPr id="5" name="QB_6_BD.81_1#ab6a37f86?vop=1&amp;pid=4e4c2adc4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2776" y="2408877"/>
            <a:ext cx="4352544" cy="3118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AS.83_1#ab6a37f86?vop=1&amp;vop=1&amp;pid=4e4c2adc4&amp;color=0,0,0&amp;vtp=1&amp;bt=1&amp;bbb=1&amp;hb=1"/>
              <p:cNvSpPr/>
              <p:nvPr/>
            </p:nvSpPr>
            <p:spPr>
              <a:xfrm>
                <a:off x="722376" y="969264"/>
                <a:ext cx="10753344" cy="115868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第12行中从左到右第2个数与第3个数之比为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12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12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66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.第2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024行有2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025个数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,中间的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一个数最大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,是第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013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个数.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6_AS.83_1#ab6a37f86?vop=1&amp;vop=1&amp;pid=4e4c2adc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158685"/>
              </a:xfrm>
              <a:prstGeom prst="rect">
                <a:avLst/>
              </a:prstGeom>
              <a:blipFill rotWithShape="1">
                <a:blip r:embed="rId1"/>
                <a:stretch>
                  <a:fillRect l="-4" t="-22" b="-41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84_1#d30cdecab?vop=1&amp;pid=e2f92740c&amp;color=0,0,0&amp;vtp=1&amp;bt=1&amp;bbb=1&amp;hb=1"/>
              <p:cNvSpPr/>
              <p:nvPr/>
            </p:nvSpPr>
            <p:spPr>
              <a:xfrm>
                <a:off x="722376" y="969265"/>
                <a:ext cx="10753344" cy="9066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［辽宁大连二十四中等校2025高二联考］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的二项展开式中第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3项和第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项的二项式系数最大，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84_1#d30cdecab?vop=1&amp;pid=e2f92740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906653"/>
              </a:xfrm>
              <a:prstGeom prst="rect">
                <a:avLst/>
              </a:prstGeom>
              <a:blipFill rotWithShape="1">
                <a:blip r:embed="rId1"/>
                <a:stretch>
                  <a:fillRect l="-4" t="-28" r="-638" b="-50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85_1#d30cdecab.bracket?vop=1&amp;pid=e2f92740c&amp;color=0,0,0&amp;vpa=24&amp;vtp=1&amp;bbb=1"/>
          <p:cNvSpPr/>
          <p:nvPr/>
        </p:nvSpPr>
        <p:spPr>
          <a:xfrm>
            <a:off x="3878326" y="1470915"/>
            <a:ext cx="7302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BCD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84_2#d30cdecab.choices?vop=1&amp;pid=e2f92740c&amp;color=0,0,0&amp;vtp=1&amp;bbb=1"/>
              <p:cNvSpPr/>
              <p:nvPr/>
            </p:nvSpPr>
            <p:spPr>
              <a:xfrm>
                <a:off x="722376" y="188487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.展开式的各项系数和为243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展开式中奇数项的二项式系数和为16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.展开式中不含常数项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BD.84_2#d30cdecab.choices?vop=1&amp;pid=e2f92740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84870"/>
                <a:ext cx="10753344" cy="843153"/>
              </a:xfrm>
              <a:prstGeom prst="rect">
                <a:avLst/>
              </a:prstGeom>
              <a:blipFill rotWithShape="1">
                <a:blip r:embed="rId2"/>
                <a:stretch>
                  <a:fillRect l="-4" t="-23" b="-54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86_1#d30cdecab?vop=1&amp;vop=1&amp;pid=e2f92740c&amp;color=0,0,0&amp;vtp=1&amp;bt=1&amp;bbb=1&amp;hb=1"/>
              <p:cNvSpPr/>
              <p:nvPr/>
            </p:nvSpPr>
            <p:spPr>
              <a:xfrm>
                <a:off x="722376" y="969264"/>
                <a:ext cx="10753344" cy="357212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A项,在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的二项展开式中第3项和第4项的二项式系数最大,则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,故A错误；</a:t>
                </a:r>
                <a:endParaRPr lang="en-US" altLang="zh-CN" sz="22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项,在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中,令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,故展开式的各项系数和为243,故B正确；</a:t>
                </a:r>
                <a:endParaRPr lang="en-US" altLang="zh-CN" sz="22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项,在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的展开式中的二项式系数的和为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,其中奇数项和偶数项的二项式系数的和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,所以展开式中奇数项的二项式系数的和为16,故C正确；</a:t>
                </a:r>
                <a:endParaRPr lang="en-US" altLang="zh-CN" sz="22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项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𝑟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𝑟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为整数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,令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,不满足要求,所以展开式中不含常数项,故D正确.故选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86_1#d30cdecab?vop=1&amp;vop=1&amp;pid=e2f92740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3572129"/>
              </a:xfrm>
              <a:prstGeom prst="rect">
                <a:avLst/>
              </a:prstGeom>
              <a:blipFill rotWithShape="1">
                <a:blip r:embed="rId1"/>
                <a:stretch>
                  <a:fillRect l="-4" t="-7" b="-13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87_1#08b10f11e?vop=1&amp;pid=e2f92740c&amp;color=0,0,0&amp;vtp=1&amp;bt=1&amp;bbb=1&amp;hb=1"/>
              <p:cNvSpPr/>
              <p:nvPr/>
            </p:nvSpPr>
            <p:spPr>
              <a:xfrm>
                <a:off x="722376" y="969265"/>
                <a:ext cx="10753344" cy="868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［广东深圳2025高二月考］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的展开式中，若仅有第5项的二项式系数最大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，则展开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式中系数最大的项是(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87_1#08b10f11e?vop=1&amp;pid=e2f92740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868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9" r="-467" b="-52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88_1#08b10f11e.bracket?vop=1&amp;pid=e2f92740c&amp;color=0,0,0&amp;vpa=25&amp;vtp=1"/>
          <p:cNvSpPr/>
          <p:nvPr/>
        </p:nvSpPr>
        <p:spPr>
          <a:xfrm>
            <a:off x="3195701" y="1432815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87_2#08b10f11e.choices?vop=1&amp;pid=e2f92740c&amp;color=0,0,0&amp;vtp=1&amp;bbb=1"/>
          <p:cNvSpPr/>
          <p:nvPr/>
        </p:nvSpPr>
        <p:spPr>
          <a:xfrm>
            <a:off x="722376" y="1894141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297430" algn="l"/>
                <a:tab pos="4569460" algn="l"/>
                <a:tab pos="775589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A.第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3项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.第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4项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.第2项或第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3项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.第3项或第4项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89_1#08b10f11e?vop=1&amp;vop=1&amp;pid=e2f92740c&amp;color=0,0,0&amp;vtp=1&amp;bt=1&amp;bbb=1"/>
              <p:cNvSpPr/>
              <p:nvPr/>
            </p:nvSpPr>
            <p:spPr>
              <a:xfrm>
                <a:off x="722376" y="969264"/>
                <a:ext cx="10753344" cy="3726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的展开式中,仅第5项的二项式系数最大,得展开式共9项,则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𝑟</m:t>
                            </m:r>
                          </m:sup>
                        </m:sSup>
                      </m:den>
                    </m:f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r>
                      <a:rPr lang="en-US" altLang="zh-CN" sz="20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𝐍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9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设展开式中系数最大项是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en-US" altLang="zh-CN" sz="20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2000" b="0" i="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altLang="zh-CN" sz="2000" b="0" i="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𝑟</m:t>
                                    </m:r>
                                  </m:sup>
                                </m:sSup>
                              </m:den>
                            </m:f>
                            <m:sSubSup>
                              <m:sSub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8</m:t>
                                </m:r>
                              </m:sub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𝑟</m:t>
                                </m:r>
                              </m:sup>
                            </m:sSub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≥</m:t>
                            </m:r>
                            <m:f>
                              <m:f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en-US" altLang="zh-CN" sz="20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2000" b="0" i="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altLang="zh-CN" sz="2000" b="0" i="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𝑟</m:t>
                                    </m:r>
                                    <m:r>
                                      <a:rPr lang="en-US" altLang="zh-CN" sz="2000" b="0" i="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+</m:t>
                                    </m:r>
                                    <m:r>
                                      <a:rPr lang="en-US" altLang="zh-CN" sz="2000" b="0" i="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1</m:t>
                                    </m:r>
                                  </m:sup>
                                </m:sSup>
                              </m:den>
                            </m:f>
                            <m:sSubSup>
                              <m:sSub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8</m:t>
                                </m:r>
                              </m:sub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𝑟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+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</m:t>
                                </m:r>
                              </m:sup>
                            </m:sSub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en-US" altLang="zh-CN" sz="20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2000" b="0" i="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altLang="zh-CN" sz="2000" b="0" i="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𝑟</m:t>
                                    </m:r>
                                  </m:sup>
                                </m:sSup>
                              </m:den>
                            </m:f>
                            <m:sSubSup>
                              <m:sSub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8</m:t>
                                </m:r>
                              </m:sub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𝑟</m:t>
                                </m:r>
                              </m:sup>
                            </m:sSub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≥</m:t>
                            </m:r>
                            <m:f>
                              <m:f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en-US" altLang="zh-CN" sz="20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2000" b="0" i="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altLang="zh-CN" sz="2000" b="0" i="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𝑟</m:t>
                                    </m:r>
                                    <m:r>
                                      <a:rPr lang="en-US" altLang="zh-CN" sz="2000" b="0" i="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−</m:t>
                                    </m:r>
                                    <m:r>
                                      <a:rPr lang="en-US" altLang="zh-CN" sz="2000" b="0" i="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1</m:t>
                                    </m:r>
                                  </m:sup>
                                </m:sSup>
                              </m:den>
                            </m:f>
                            <m:sSubSup>
                              <m:sSub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8</m:t>
                                </m:r>
                              </m:sub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𝑟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</m:t>
                                </m:r>
                              </m:sup>
                            </m:sSub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&amp;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⋅</m:t>
                            </m:r>
                            <m:f>
                              <m:f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8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!</m:t>
                                </m:r>
                              </m:num>
                              <m:den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𝑟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!(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8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𝑟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)!</m:t>
                                </m:r>
                              </m:den>
                            </m:f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≥</m:t>
                            </m:r>
                            <m:f>
                              <m:f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8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!</m:t>
                                </m:r>
                              </m:num>
                              <m:den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(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𝑟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+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)!(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7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𝑟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)!</m:t>
                                </m:r>
                              </m:den>
                            </m:f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8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!</m:t>
                                </m:r>
                              </m:num>
                              <m:den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𝑟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!(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8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𝑟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)!</m:t>
                                </m:r>
                              </m:den>
                            </m:f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≥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⋅</m:t>
                            </m:r>
                            <m:f>
                              <m:f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8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!</m:t>
                                </m:r>
                              </m:num>
                              <m:den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(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𝑟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)!(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9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𝑟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)!</m:t>
                                </m:r>
                              </m:den>
                            </m:f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r>
                      <a:rPr lang="en-US" altLang="zh-CN" sz="20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𝐍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,因此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所以展开式中系数最大的项是第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3项或第4项.故选D.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89_1#08b10f11e?vop=1&amp;vop=1&amp;pid=e2f92740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3726434"/>
              </a:xfrm>
              <a:prstGeom prst="rect">
                <a:avLst/>
              </a:prstGeom>
              <a:blipFill rotWithShape="1">
                <a:blip r:embed="rId1"/>
                <a:stretch>
                  <a:fillRect l="-4" t="-7" b="-12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90_1#7f4cb4e5f?vop=1&amp;pid=97a5ff4f8&amp;color=0,0,0&amp;vtp=1&amp;bt=1&amp;bbb=1"/>
              <p:cNvSpPr/>
              <p:nvPr/>
            </p:nvSpPr>
            <p:spPr>
              <a:xfrm>
                <a:off x="722376" y="969265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［安徽部分重点中学2025高二联考］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99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的小数点后第三位数字为(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90_1#7f4cb4e5f?vop=1&amp;pid=97a5ff4f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405003"/>
              </a:xfrm>
              <a:prstGeom prst="rect">
                <a:avLst/>
              </a:prstGeom>
              <a:blipFill rotWithShape="1">
                <a:blip r:embed="rId1"/>
                <a:stretch>
                  <a:fillRect l="-4" t="-63" b="-128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91_1#7f4cb4e5f.bracket?vop=1&amp;pid=97a5ff4f8&amp;color=0,0,0&amp;vpa=26&amp;vtp=1"/>
          <p:cNvSpPr/>
          <p:nvPr/>
        </p:nvSpPr>
        <p:spPr>
          <a:xfrm>
            <a:off x="8837994" y="96926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6_BD.90_2#7f4cb4e5f.choices?vop=1&amp;pid=97a5ff4f8&amp;color=0,0,0&amp;vtp=1&amp;bbb=1"/>
          <p:cNvSpPr/>
          <p:nvPr/>
        </p:nvSpPr>
        <p:spPr>
          <a:xfrm>
            <a:off x="722376" y="1384300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51455" algn="l"/>
                <a:tab pos="5477510" algn="l"/>
                <a:tab pos="821626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.4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B.0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C.2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.3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92_1#7f4cb4e5f?vop=1&amp;vop=1&amp;pid=97a5ff4f8&amp;color=0,0,0&amp;vtp=1&amp;bt=1&amp;bbb=1&amp;hb=1"/>
          <p:cNvSpPr/>
          <p:nvPr/>
        </p:nvSpPr>
        <p:spPr>
          <a:xfrm>
            <a:off x="722376" y="972000"/>
            <a:ext cx="10753344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因为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AS.92_1#7f4cb4e5f?vop=1&amp;vop=1&amp;pid=97a5ff4f8&amp;color=0,0,0&amp;vtp=1&amp;bt=1&amp;bbb=1&amp;hb=1"/>
              <p:cNvSpPr/>
              <p:nvPr/>
            </p:nvSpPr>
            <p:spPr>
              <a:xfrm>
                <a:off x="722376" y="1475428"/>
                <a:ext cx="10753344" cy="9398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99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01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01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+⋯−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01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01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004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01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01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904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100"/>
                  </a:lnSpc>
                </a:pPr>
                <a:endParaRPr lang="en-US" altLang="zh-CN" sz="2200" dirty="0"/>
              </a:p>
            </p:txBody>
          </p:sp>
        </mc:Choice>
        <mc:Fallback>
          <p:sp>
            <p:nvSpPr>
              <p:cNvPr id="3" name="QC_6_AS.92_1#7f4cb4e5f?vop=1&amp;vop=1&amp;pid=97a5ff4f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75428"/>
                <a:ext cx="10753344" cy="939800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-13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AS.92_1#7f4cb4e5f?vop=1&amp;vop=1&amp;pid=97a5ff4f8&amp;color=0,0,0&amp;vtp=1&amp;bt=1&amp;bbb=1&amp;hb=1"/>
              <p:cNvSpPr/>
              <p:nvPr/>
            </p:nvSpPr>
            <p:spPr>
              <a:xfrm>
                <a:off x="722376" y="2402528"/>
                <a:ext cx="10753344" cy="3983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因此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99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的小数点后第三位数字为4.故选A.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C_6_AS.92_1#7f4cb4e5f?vop=1&amp;vop=1&amp;pid=97a5ff4f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402528"/>
                <a:ext cx="10753344" cy="398336"/>
              </a:xfrm>
              <a:prstGeom prst="rect">
                <a:avLst/>
              </a:prstGeom>
              <a:blipFill rotWithShape="1">
                <a:blip r:embed="rId2"/>
                <a:stretch>
                  <a:fillRect l="-4" t="-81" b="-115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  <p:bldP spid="4" grpId="0" animBg="1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93_1#7f40c81de?vop=1&amp;pid=97a5ff4f8&amp;color=0,0,0&amp;vtp=1&amp;bt=1&amp;bbb=1"/>
              <p:cNvSpPr/>
              <p:nvPr/>
            </p:nvSpPr>
            <p:spPr>
              <a:xfrm>
                <a:off x="722376" y="969264"/>
                <a:ext cx="10753344" cy="40576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［内蒙古鄂尔多斯2025高二期中］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今天是星期五，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天以后是星期(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93_1#7f40c81de?vop=1&amp;pid=97a5ff4f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405765"/>
              </a:xfrm>
              <a:prstGeom prst="rect">
                <a:avLst/>
              </a:prstGeom>
              <a:blipFill rotWithShape="1">
                <a:blip r:embed="rId1"/>
                <a:stretch>
                  <a:fillRect l="-4" t="-63" b="-126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94_1#7f40c81de.bracket?vop=1&amp;pid=97a5ff4f8&amp;color=0,0,0&amp;vpa=27&amp;vtp=1"/>
          <p:cNvSpPr/>
          <p:nvPr/>
        </p:nvSpPr>
        <p:spPr>
          <a:xfrm>
            <a:off x="9006967" y="965263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93_2#7f40c81de.choices?vop=1&amp;pid=97a5ff4f8&amp;color=0,0,0&amp;vtp=1&amp;bbb=1"/>
          <p:cNvSpPr/>
          <p:nvPr/>
        </p:nvSpPr>
        <p:spPr>
          <a:xfrm>
            <a:off x="722376" y="138029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.一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B.日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C.五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.六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95_1#7f40c81de?vop=1&amp;vop=1&amp;pid=97a5ff4f8&amp;color=0,0,0&amp;vtp=1&amp;bt=1&amp;bbb=1&amp;hb=1"/>
              <p:cNvSpPr/>
              <p:nvPr/>
            </p:nvSpPr>
            <p:spPr>
              <a:xfrm>
                <a:off x="722376" y="972000"/>
                <a:ext cx="10753344" cy="93687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024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024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除以7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的余数为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1,故今天是星期五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天以后是星期六.故选D.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95_1#7f40c81de?vop=1&amp;vop=1&amp;pid=97a5ff4f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36879"/>
              </a:xfrm>
              <a:prstGeom prst="rect">
                <a:avLst/>
              </a:prstGeom>
              <a:blipFill rotWithShape="1">
                <a:blip r:embed="rId1"/>
                <a:stretch>
                  <a:fillRect l="-4" t="-48" b="-56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4_1#282d193f6?vop=1&amp;pid=d2560a2ce&amp;color=0,0,0&amp;vtp=1&amp;bt=1&amp;bbb=1"/>
              <p:cNvSpPr/>
              <p:nvPr/>
            </p:nvSpPr>
            <p:spPr>
              <a:xfrm>
                <a:off x="722376" y="969265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𝑆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𝑆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4_1#282d193f6?vop=1&amp;pid=d2560a2c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405003"/>
              </a:xfrm>
              <a:prstGeom prst="rect">
                <a:avLst/>
              </a:prstGeom>
              <a:blipFill rotWithShape="1">
                <a:blip r:embed="rId1"/>
                <a:stretch>
                  <a:fillRect l="-4" t="-63" b="-128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5_1#282d193f6.bracket?vop=1&amp;pid=d2560a2ce&amp;color=0,0,0&amp;vpa=2&amp;vtp=1"/>
          <p:cNvSpPr/>
          <p:nvPr/>
        </p:nvSpPr>
        <p:spPr>
          <a:xfrm>
            <a:off x="7181406" y="96926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4_2#282d193f6.choices?vop=1&amp;pid=d2560a2ce&amp;color=0,0,0&amp;vtp=1&amp;bbb=1"/>
              <p:cNvSpPr/>
              <p:nvPr/>
            </p:nvSpPr>
            <p:spPr>
              <a:xfrm>
                <a:off x="722376" y="1430909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376805" algn="l"/>
                    <a:tab pos="5160010" algn="l"/>
                    <a:tab pos="815911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BD.4_2#282d193f6.choices?vop=1&amp;pid=d2560a2c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0909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63" b="-142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96_1#a194cf33a?vop=1&amp;pid=97a5ff4f8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［贵州贵阳2025高二月考］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十进制计数法简单易懂，方便人们进行计算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，也可以用其他进制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，如十进制下，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⋯⋯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⋯⋯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⋯⋯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，将余数从下往上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排列起来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，所得125就是68的七进制，表示形式为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，其个位数为5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.那么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用七进制表示十进制的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其个位数是(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96_1#a194cf33a?vop=1&amp;pid=97a5ff4f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97_1#a194cf33a.bracket?vop=1&amp;pid=97a5ff4f8&amp;color=0,0,0&amp;vpa=28&amp;vtp=1"/>
          <p:cNvSpPr/>
          <p:nvPr/>
        </p:nvSpPr>
        <p:spPr>
          <a:xfrm>
            <a:off x="5348669" y="23245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6_BD.96_2#a194cf33a.choices?vop=1&amp;pid=97a5ff4f8&amp;color=0,0,0&amp;vtp=1&amp;bbb=1"/>
          <p:cNvSpPr/>
          <p:nvPr/>
        </p:nvSpPr>
        <p:spPr>
          <a:xfrm>
            <a:off x="722376" y="273907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51455" algn="l"/>
                <a:tab pos="5477510" algn="l"/>
                <a:tab pos="821626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.6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B.5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C.2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.1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98_1#a194cf33a?vop=1&amp;vop=1&amp;pid=97a5ff4f8&amp;color=0,0,0&amp;vtp=1&amp;bt=1&amp;bbb=1&amp;hb=1"/>
              <p:cNvSpPr/>
              <p:nvPr/>
            </p:nvSpPr>
            <p:spPr>
              <a:xfrm>
                <a:off x="722376" y="972000"/>
                <a:ext cx="10753344" cy="17829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∵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)+⋯+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11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且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)+⋯+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能被7整除,而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11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⋯⋯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∴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被7除的余数为6,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用七进制表示十进制的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,其个位数是6.故选A.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98_1#a194cf33a?vop=1&amp;vop=1&amp;pid=97a5ff4f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82953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2309" b="-25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99_1#8f014a5f5?vop=1&amp;pid=97a5ff4f8&amp;color=0,0,0&amp;vtp=1&amp;bt=1&amp;bbb=1"/>
              <p:cNvSpPr/>
              <p:nvPr/>
            </p:nvSpPr>
            <p:spPr>
              <a:xfrm>
                <a:off x="722376" y="969264"/>
                <a:ext cx="10753344" cy="59397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15.当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时，证明：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．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99_1#8f014a5f5?vop=1&amp;pid=97a5ff4f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593979"/>
              </a:xfrm>
              <a:prstGeom prst="rect">
                <a:avLst/>
              </a:prstGeom>
              <a:blipFill rotWithShape="1">
                <a:blip r:embed="rId1"/>
                <a:stretch>
                  <a:fillRect l="-4" t="-43" b="-90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100_1#8f014a5f5?vop=1&amp;vop=1&amp;pid=97a5ff4f8&amp;color=0,0,0&amp;vtp=1&amp;bbb=1&amp;hb=1"/>
              <p:cNvSpPr/>
              <p:nvPr/>
            </p:nvSpPr>
            <p:spPr>
              <a:xfrm>
                <a:off x="722376" y="1573847"/>
                <a:ext cx="10753344" cy="96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【证明】由二项式定理可得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𝒏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</m:sup>
                    </m:sSub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𝒏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𝒏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𝒏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p>
                    </m:sSub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𝒏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,则有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ct val="110000"/>
                  </a:lnSpc>
                </a:pPr>
                <a:endParaRPr lang="en-US" altLang="zh-CN" sz="2000" dirty="0"/>
              </a:p>
            </p:txBody>
          </p:sp>
        </mc:Choice>
        <mc:Fallback>
          <p:sp>
            <p:nvSpPr>
              <p:cNvPr id="3" name="QO_6_AN.100_1#8f014a5f5?vop=1&amp;vop=1&amp;pid=97a5ff4f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573847"/>
                <a:ext cx="10753344" cy="965200"/>
              </a:xfrm>
              <a:prstGeom prst="rect">
                <a:avLst/>
              </a:prstGeom>
              <a:blipFill rotWithShape="1">
                <a:blip r:embed="rId2"/>
                <a:stretch>
                  <a:fillRect l="-4" t="-33" b="-347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100_1#8f014a5f5?vop=1&amp;vop=1&amp;pid=97a5ff4f8&amp;color=0,0,0&amp;vtp=1&amp;bbb=1&amp;hb=1"/>
              <p:cNvSpPr/>
              <p:nvPr/>
            </p:nvSpPr>
            <p:spPr>
              <a:xfrm>
                <a:off x="722376" y="2539047"/>
                <a:ext cx="10753344" cy="9906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𝒏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𝒏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𝒏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𝒏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)≥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,当且仅当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时等号成立，</a:t>
                </a:r>
                <a:endParaRPr lang="en-US" altLang="zh-CN" sz="2000" dirty="0"/>
              </a:p>
              <a:p>
                <a:pPr latinLnBrk="1">
                  <a:lnSpc>
                    <a:spcPts val="100"/>
                  </a:lnSpc>
                </a:pPr>
                <a:endParaRPr lang="en-US" altLang="zh-CN" sz="2000" dirty="0"/>
              </a:p>
            </p:txBody>
          </p:sp>
        </mc:Choice>
        <mc:Fallback>
          <p:sp>
            <p:nvSpPr>
              <p:cNvPr id="4" name="QO_6_AN.100_1#8f014a5f5?vop=1&amp;vop=1&amp;pid=97a5ff4f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539047"/>
                <a:ext cx="10753344" cy="990600"/>
              </a:xfrm>
              <a:prstGeom prst="rect">
                <a:avLst/>
              </a:prstGeom>
              <a:blipFill rotWithShape="1">
                <a:blip r:embed="rId3"/>
                <a:stretch>
                  <a:fillRect l="-4" t="-32" b="-12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100_1#8f014a5f5?vop=1&amp;vop=1&amp;pid=97a5ff4f8&amp;color=0,0,0&amp;vtp=1&amp;bbb=1&amp;hb=1"/>
              <p:cNvSpPr/>
              <p:nvPr/>
            </p:nvSpPr>
            <p:spPr>
              <a:xfrm>
                <a:off x="722376" y="3504247"/>
                <a:ext cx="10753344" cy="5958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𝒏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成立.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O_6_AN.100_1#8f014a5f5?vop=1&amp;vop=1&amp;pid=97a5ff4f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504247"/>
                <a:ext cx="10753344" cy="595884"/>
              </a:xfrm>
              <a:prstGeom prst="rect">
                <a:avLst/>
              </a:prstGeom>
              <a:blipFill rotWithShape="1">
                <a:blip r:embed="rId4"/>
                <a:stretch>
                  <a:fillRect l="-4" t="-53" b="-86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7_BD.101_1#55a40714c?vop=1&amp;pid=7da14b5ff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16.已知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的展开式中，奇次项系数的和比偶次项系数的和小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7_BD.101_1#55a40714c?vop=1&amp;pid=7da14b5f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7_AN.102_1#55a40714c.blank?vop=1&amp;pid=7da14b5ff&amp;color=0,0,0&amp;vpa=29&amp;vtp=1&amp;bbb=1"/>
          <p:cNvSpPr/>
          <p:nvPr/>
        </p:nvSpPr>
        <p:spPr>
          <a:xfrm>
            <a:off x="3488881" y="1372050"/>
            <a:ext cx="65563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255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7_AS.103_1#55a40714c?vop=1&amp;vop=1&amp;pid=7da14b5ff&amp;color=0,0,0&amp;vtp=1&amp;bbb=1"/>
              <p:cNvSpPr/>
              <p:nvPr/>
            </p:nvSpPr>
            <p:spPr>
              <a:xfrm>
                <a:off x="722376" y="1824677"/>
                <a:ext cx="10753344" cy="41575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且奇次项的系数和为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,偶次项的系数和为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由已知得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+⋯)−(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+⋯)=(−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255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7_AS.103_1#55a40714c?vop=1&amp;vop=1&amp;pid=7da14b5f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4677"/>
                <a:ext cx="10753344" cy="4157536"/>
              </a:xfrm>
              <a:prstGeom prst="rect">
                <a:avLst/>
              </a:prstGeom>
              <a:blipFill rotWithShape="1">
                <a:blip r:embed="rId2"/>
                <a:stretch>
                  <a:fillRect l="-4" t="-8" b="-11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7_EX.104_1#55a40714c?vop=1&amp;vop=1&amp;pid=7da14b5ff&amp;color=0,0,0&amp;vtp=1&amp;bt=1&amp;bbb=1&amp;hb=1"/>
              <p:cNvSpPr/>
              <p:nvPr/>
            </p:nvSpPr>
            <p:spPr>
              <a:xfrm>
                <a:off x="722376" y="969264"/>
                <a:ext cx="10753344" cy="320516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易错警示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1）求解这类题易犯下列错误：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误把奇次项、偶次项看成是奇数项、偶数项;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错误地认为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把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看成二项展开式中各项的二项式系数和,忽略了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2）解决此类问题应掌握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的展开式中各项的二项式系数的和为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,且奇数项二项式系数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和与偶数项二项式系数和都等于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7_EX.104_1#55a40714c?vop=1&amp;vop=1&amp;pid=7da14b5f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3205163"/>
              </a:xfrm>
              <a:prstGeom prst="rect">
                <a:avLst/>
              </a:prstGeom>
              <a:blipFill rotWithShape="1">
                <a:blip r:embed="rId1"/>
                <a:stretch>
                  <a:fillRect l="-4" t="-8" b="-14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105_1#dc04e28fd?vop=1&amp;pid=3c0b238b4&amp;color=0,0,0&amp;vtp=1&amp;bt=1&amp;bbb=1"/>
              <p:cNvSpPr/>
              <p:nvPr/>
            </p:nvSpPr>
            <p:spPr>
              <a:xfrm>
                <a:off x="722376" y="969264"/>
                <a:ext cx="10753344" cy="63004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17.在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e>
                        </m:rad>
                      </m:den>
                    </m:f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的展开式中，各项系数和与二项式系数和之比为32，则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的系数为(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7_BD.105_1#dc04e28fd?vop=1&amp;pid=3c0b238b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630047"/>
              </a:xfrm>
              <a:prstGeom prst="rect">
                <a:avLst/>
              </a:prstGeom>
              <a:blipFill rotWithShape="1">
                <a:blip r:embed="rId1"/>
                <a:stretch>
                  <a:fillRect l="-4" t="-40" b="-88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106_1#dc04e28fd.bracket?vop=1&amp;pid=3c0b238b4&amp;color=0,0,0&amp;vpa=30&amp;vtp=1"/>
          <p:cNvSpPr/>
          <p:nvPr/>
        </p:nvSpPr>
        <p:spPr>
          <a:xfrm>
            <a:off x="9986772" y="1226883"/>
            <a:ext cx="355600" cy="3037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p:sp>
        <p:nvSpPr>
          <p:cNvPr id="4" name="QC_7_BD.105_2#dc04e28fd.choices?vop=1&amp;pid=3c0b238b4&amp;color=0,0,0&amp;vtp=1&amp;bbb=1"/>
          <p:cNvSpPr/>
          <p:nvPr/>
        </p:nvSpPr>
        <p:spPr>
          <a:xfrm>
            <a:off x="722376" y="1606613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19705" algn="l"/>
                <a:tab pos="5401310" algn="l"/>
                <a:tab pos="80956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.50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B.70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C.90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.120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AS.107_1#dc04e28fd?vop=1&amp;vop=1&amp;pid=3c0b238b4&amp;color=0,0,0&amp;vtp=1&amp;bt=1&amp;bbb=1&amp;hb=1"/>
              <p:cNvSpPr/>
              <p:nvPr/>
            </p:nvSpPr>
            <p:spPr>
              <a:xfrm>
                <a:off x="722376" y="972000"/>
                <a:ext cx="10753344" cy="228422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e>
                        </m:rad>
                      </m:den>
                    </m:f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中,令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,即展开式中各项系数和为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.又展开式的二项式系数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,由题意得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5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e>
                        </m:rad>
                      </m:den>
                    </m:f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⋅(</m:t>
                    </m:r>
                    <m:f>
                      <m:f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22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2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e>
                        </m:rad>
                      </m:den>
                    </m:f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p>
                    <m:sSubSup>
                      <m:sSub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2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2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  <m:r>
                              <a:rPr lang="en-US" altLang="zh-CN" sz="22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𝑘</m:t>
                            </m:r>
                          </m:num>
                          <m:den>
                            <m:r>
                              <a:rPr lang="en-US" altLang="zh-CN" sz="22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.令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90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的系数为90.故选C.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7_AS.107_1#dc04e28fd?vop=1&amp;vop=1&amp;pid=3c0b238b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84222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478" b="-22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EX.108_1#dc04e28fd?vop=1&amp;vop=1&amp;pid=3c0b238b4&amp;color=0,0,0&amp;vtp=1&amp;bt=1&amp;bbb=1&amp;hb=1"/>
              <p:cNvSpPr/>
              <p:nvPr/>
            </p:nvSpPr>
            <p:spPr>
              <a:xfrm>
                <a:off x="722376" y="969264"/>
                <a:ext cx="10753344" cy="2723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易错警示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混淆二项式系数与项的系数而致误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的展开式中,二项式系数是指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⋯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,它们是组合数,只与各项的项数有关,而与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值无关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;而项的系数是指该项中除变量外的常数部分,它不仅与各项的项数有关,而且也与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.如第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项的二项式系数是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,而该项的系数是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.当然,在某些特殊的二项展开式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中,各项的系数与二项式系数是相等的.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7_EX.108_1#dc04e28fd?vop=1&amp;vop=1&amp;pid=3c0b238b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2723134"/>
              </a:xfrm>
              <a:prstGeom prst="rect">
                <a:avLst/>
              </a:prstGeom>
              <a:blipFill rotWithShape="1">
                <a:blip r:embed="rId1"/>
                <a:stretch>
                  <a:fillRect l="-4" t="-9" r="-537" b="-16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#c02931ef0.fixed?pid=9d6fc49f5&amp;color=100,146,38&amp;vtp=1&amp;bbb=1"/>
          <p:cNvSpPr/>
          <p:nvPr/>
        </p:nvSpPr>
        <p:spPr>
          <a:xfrm>
            <a:off x="5221224" y="950976"/>
            <a:ext cx="1764792" cy="11978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3.3</a:t>
            </a:r>
            <a:endParaRPr lang="en-US" altLang="zh-CN" sz="7200" dirty="0"/>
          </a:p>
        </p:txBody>
      </p:sp>
      <p:sp>
        <p:nvSpPr>
          <p:cNvPr id="3" name="C_4#c02931ef0.fixed?pid=9d6fc49f5&amp;color=255,255,255&amp;vtp=1&amp;bbb=1"/>
          <p:cNvSpPr/>
          <p:nvPr/>
        </p:nvSpPr>
        <p:spPr>
          <a:xfrm>
            <a:off x="0" y="3529584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第3.3节综合训练</a:t>
            </a:r>
            <a:endParaRPr lang="en-US" altLang="zh-CN" sz="4400" dirty="0"/>
          </a:p>
        </p:txBody>
      </p:sp>
      <p:pic>
        <p:nvPicPr>
          <p:cNvPr id="4" name="C_4#c02931ef0.fixed?pid=9d6fc49f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4_BD#c02931ef0.fixed?pid=9d6fc49f5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刷能力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09_1#dd57d9225?vop=1&amp;pid=c02931ef0&amp;color=0,0,0&amp;vtp=1&amp;bt=1&amp;bbb=1"/>
              <p:cNvSpPr/>
              <p:nvPr/>
            </p:nvSpPr>
            <p:spPr>
              <a:xfrm>
                <a:off x="722376" y="969265"/>
                <a:ext cx="10753344" cy="55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1.已知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e>
                        </m:rad>
                      </m:den>
                    </m:f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的展开式中第9项为常数项，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则展开式中的各项系数之和为(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5_BD.109_1#dd57d9225?vop=1&amp;pid=c02931ef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558800"/>
              </a:xfrm>
              <a:prstGeom prst="rect">
                <a:avLst/>
              </a:prstGeom>
              <a:blipFill rotWithShape="1">
                <a:blip r:embed="rId1"/>
                <a:stretch>
                  <a:fillRect l="-4" t="-46" b="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10_1#dd57d9225.bracket?vop=1&amp;pid=c02931ef0&amp;color=0,0,0&amp;vpa=31&amp;vtp=1"/>
          <p:cNvSpPr/>
          <p:nvPr/>
        </p:nvSpPr>
        <p:spPr>
          <a:xfrm>
            <a:off x="9240647" y="1146683"/>
            <a:ext cx="374650" cy="3037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09_2#dd57d9225.choices?vop=1&amp;pid=c02931ef0&amp;color=0,0,0&amp;vtp=1&amp;bbb=1"/>
              <p:cNvSpPr/>
              <p:nvPr/>
            </p:nvSpPr>
            <p:spPr>
              <a:xfrm>
                <a:off x="722376" y="1536700"/>
                <a:ext cx="10753344" cy="58388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000"/>
                  </a:lnSpc>
                  <a:tabLst>
                    <a:tab pos="2618105" algn="l"/>
                    <a:tab pos="5439410" algn="l"/>
                    <a:tab pos="809561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10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10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09_2#dd57d9225.choices?vop=1&amp;pid=c02931ef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536700"/>
                <a:ext cx="10753344" cy="583883"/>
              </a:xfrm>
              <a:prstGeom prst="rect">
                <a:avLst/>
              </a:prstGeom>
              <a:blipFill rotWithShape="1">
                <a:blip r:embed="rId2"/>
                <a:stretch>
                  <a:fillRect l="-4" b="-87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6_1#282d193f6?vop=1&amp;vop=1&amp;pid=d2560a2ce&amp;color=0,0,0&amp;vtp=1&amp;bt=1&amp;bbb=1"/>
              <p:cNvSpPr/>
              <p:nvPr/>
            </p:nvSpPr>
            <p:spPr>
              <a:xfrm>
                <a:off x="722376" y="972000"/>
                <a:ext cx="10753344" cy="90944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𝑆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=[(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]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,故选A.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6_1#282d193f6?vop=1&amp;vop=1&amp;pid=d2560a2c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09447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b="-60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11_1#dd57d9225?vop=1&amp;vop=1&amp;pid=c02931ef0&amp;color=0,0,0&amp;vtp=1&amp;bt=1&amp;bbb=1&amp;hb=1"/>
              <p:cNvSpPr/>
              <p:nvPr/>
            </p:nvSpPr>
            <p:spPr>
              <a:xfrm>
                <a:off x="722376" y="969264"/>
                <a:ext cx="10753344" cy="1104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⋅(−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e>
                        </m:rad>
                      </m:den>
                    </m:f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20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e>
                        </m:rad>
                      </m:den>
                    </m:f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10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,所以展开式中的各项系数之和为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10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.故选A.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11_1#dd57d9225?vop=1&amp;vop=1&amp;pid=c02931ef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104900"/>
              </a:xfrm>
              <a:prstGeom prst="rect">
                <a:avLst/>
              </a:prstGeom>
              <a:blipFill rotWithShape="1">
                <a:blip r:embed="rId1"/>
                <a:stretch>
                  <a:fillRect l="-4" t="-23" b="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12_1#8d38a9ad5?vop=1&amp;pid=c02931ef0&amp;color=0,0,0&amp;vtp=1&amp;bt=1&amp;bbb=1&amp;hb=1"/>
              <p:cNvSpPr/>
              <p:nvPr/>
            </p:nvSpPr>
            <p:spPr>
              <a:xfrm>
                <a:off x="722376" y="972000"/>
                <a:ext cx="10753344" cy="8751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［江苏镇江中学2025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高二期中］</a:t>
                </a:r>
                <a:endParaRPr lang="en-US" altLang="zh-CN" sz="2000" b="0" i="0">
                  <a:solidFill>
                    <a:srgbClr val="000000"/>
                  </a:solidFill>
                  <a:latin typeface="仿宋" panose="02010609060101010101" pitchFamily="34" charset="-122"/>
                  <a:ea typeface="仿宋" panose="02010609060101010101" pitchFamily="34" charset="-122"/>
                  <a:cs typeface="仿宋" panose="02010609060101010101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024</m:t>
                        </m:r>
                      </m:sup>
                    </m:s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024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p>
                    </m:s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12_1#8d38a9ad5?vop=1&amp;pid=c02931ef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75157"/>
              </a:xfrm>
              <a:prstGeom prst="rect">
                <a:avLst/>
              </a:prstGeom>
              <a:blipFill rotWithShape="1">
                <a:blip r:embed="rId1"/>
                <a:stretch>
                  <a:fillRect l="-4" t="-51" b="-58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13_1#8d38a9ad5.bracket?vop=1&amp;pid=c02931ef0&amp;color=0,0,0&amp;vpa=32&amp;vtp=1"/>
          <p:cNvSpPr/>
          <p:nvPr/>
        </p:nvSpPr>
        <p:spPr>
          <a:xfrm>
            <a:off x="9393936" y="1419992"/>
            <a:ext cx="374650" cy="4180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12_2#8d38a9ad5.choices?vop=1&amp;pid=c02931ef0&amp;color=0,0,0&amp;vtp=1&amp;bbb=1"/>
              <p:cNvSpPr/>
              <p:nvPr/>
            </p:nvSpPr>
            <p:spPr>
              <a:xfrm>
                <a:off x="722376" y="1893828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751455" algn="l"/>
                    <a:tab pos="5287010" algn="l"/>
                    <a:tab pos="783526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B.1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C.0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.2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024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12_2#8d38a9ad5.choices?vop=1&amp;pid=c02931ef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93828"/>
                <a:ext cx="10753344" cy="405003"/>
              </a:xfrm>
              <a:prstGeom prst="rect">
                <a:avLst/>
              </a:prstGeom>
              <a:blipFill rotWithShape="1">
                <a:blip r:embed="rId2"/>
                <a:stretch>
                  <a:fillRect l="-4" t="-64" b="-128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14_1#8d38a9ad5?vop=1&amp;vop=1&amp;pid=c02931ef0&amp;color=0,0,0&amp;vtp=1&amp;bt=1&amp;bbb=1"/>
              <p:cNvSpPr/>
              <p:nvPr/>
            </p:nvSpPr>
            <p:spPr>
              <a:xfrm>
                <a:off x="722376" y="972000"/>
                <a:ext cx="10753344" cy="135705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由二项式定理得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024</m:t>
                        </m:r>
                      </m:sup>
                    </m:s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024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p>
                    </m:s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024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024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024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.故选A.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14_1#8d38a9ad5?vop=1&amp;vop=1&amp;pid=c02931ef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57059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b="-38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15_1#762c4f668?vop=1&amp;pid=c02931ef0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［山东泰安2025高二月考］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)⋅(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的系数为12，则实数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15_1#762c4f668?vop=1&amp;pid=c02931ef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354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16_1#762c4f668.bracket?vop=1&amp;pid=c02931ef0&amp;color=0,0,0&amp;vpa=33&amp;vtp=1"/>
          <p:cNvSpPr/>
          <p:nvPr/>
        </p:nvSpPr>
        <p:spPr>
          <a:xfrm>
            <a:off x="909701" y="14101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15_2#762c4f668.choices?vop=1&amp;pid=c02931ef0&amp;color=0,0,0&amp;vtp=1&amp;bbb=1"/>
              <p:cNvSpPr/>
              <p:nvPr/>
            </p:nvSpPr>
            <p:spPr>
              <a:xfrm>
                <a:off x="722376" y="1871286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662555" algn="l"/>
                    <a:tab pos="5299710" algn="l"/>
                    <a:tab pos="812736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.2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B.3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15_2#762c4f668.choices?vop=1&amp;pid=c02931ef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71286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41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17_1#762c4f668?vop=1&amp;vop=1&amp;pid=c02931ef0&amp;color=0,0,0&amp;vtp=1&amp;bt=1&amp;bbb=1&amp;hb=1"/>
              <p:cNvSpPr/>
              <p:nvPr/>
            </p:nvSpPr>
            <p:spPr>
              <a:xfrm>
                <a:off x="722376" y="972000"/>
                <a:ext cx="10753344" cy="1808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的项为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17_1#762c4f668?vop=1&amp;vop=1&amp;pid=c02931ef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087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b="-24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18_1#fefadb41a?vop=1&amp;pid=c02931ef0&amp;color=0,0,0&amp;vtp=1&amp;bt=1&amp;bbb=1&amp;hb=1"/>
              <p:cNvSpPr/>
              <p:nvPr/>
            </p:nvSpPr>
            <p:spPr>
              <a:xfrm>
                <a:off x="722376" y="969264"/>
                <a:ext cx="10753344" cy="105733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［福建泉州2025高二月考］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的展开式中二项式系数之和为32，各项系数之和为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243，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则展开式中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的系数是(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5_BD.118_1#fefadb41a?vop=1&amp;pid=c02931ef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057339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r="-3643" b="-44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19_1#fefadb41a.bracket?vop=1&amp;pid=c02931ef0&amp;color=0,0,0&amp;vpa=34&amp;vtp=1"/>
          <p:cNvSpPr/>
          <p:nvPr/>
        </p:nvSpPr>
        <p:spPr>
          <a:xfrm>
            <a:off x="3322892" y="1679385"/>
            <a:ext cx="355600" cy="3037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p:sp>
        <p:nvSpPr>
          <p:cNvPr id="4" name="QC_5_BD.118_2#fefadb41a.choices?vop=1&amp;pid=c02931ef0&amp;color=0,0,0&amp;vtp=1&amp;bbb=1"/>
          <p:cNvSpPr/>
          <p:nvPr/>
        </p:nvSpPr>
        <p:spPr>
          <a:xfrm>
            <a:off x="722376" y="203777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57805" algn="l"/>
                <a:tab pos="5477510" algn="l"/>
                <a:tab pos="82099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.32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B.64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C.80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.16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20_1#fefadb41a?vop=1&amp;vop=1&amp;pid=c02931ef0&amp;color=0,0,0&amp;vtp=1&amp;bt=1&amp;bbb=1&amp;hb=1"/>
              <p:cNvSpPr/>
              <p:nvPr/>
            </p:nvSpPr>
            <p:spPr>
              <a:xfrm>
                <a:off x="722376" y="969264"/>
                <a:ext cx="10753344" cy="247973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的二项式系数之和为32,所以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,即二项式为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.因为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的展开式各项系数之和为243,所以令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,代入可得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二项式为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,则该二项展开式的通项为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∈{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,则展开式中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的系数为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20_1#fefadb41a?vop=1&amp;vop=1&amp;pid=c02931ef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2479739"/>
              </a:xfrm>
              <a:prstGeom prst="rect">
                <a:avLst/>
              </a:prstGeom>
              <a:blipFill rotWithShape="1">
                <a:blip r:embed="rId1"/>
                <a:stretch>
                  <a:fillRect l="-4" t="-10" r="-325" b="-19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21_1#36ba566c0?vop=1&amp;pid=c02931ef0&amp;color=0,0,0&amp;vtp=1&amp;bt=1&amp;bbb=1"/>
              <p:cNvSpPr/>
              <p:nvPr/>
            </p:nvSpPr>
            <p:spPr>
              <a:xfrm>
                <a:off x="722376" y="969264"/>
                <a:ext cx="10753344" cy="40576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［山西吕梁部分学校2025高二联考］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𝑧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展开式中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𝑧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项的系数为(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21_1#36ba566c0?vop=1&amp;pid=c02931ef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405765"/>
              </a:xfrm>
              <a:prstGeom prst="rect">
                <a:avLst/>
              </a:prstGeom>
              <a:blipFill rotWithShape="1">
                <a:blip r:embed="rId1"/>
                <a:stretch>
                  <a:fillRect l="-4" t="-63" b="-126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22_1#36ba566c0.bracket?vop=1&amp;pid=c02931ef0&amp;color=0,0,0&amp;vpa=35&amp;vtp=1"/>
          <p:cNvSpPr/>
          <p:nvPr/>
        </p:nvSpPr>
        <p:spPr>
          <a:xfrm>
            <a:off x="9632823" y="965263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21_2#36ba566c0.choices?vop=1&amp;pid=c02931ef0&amp;color=0,0,0&amp;vtp=1&amp;bbb=1"/>
          <p:cNvSpPr/>
          <p:nvPr/>
        </p:nvSpPr>
        <p:spPr>
          <a:xfrm>
            <a:off x="722376" y="138029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19705" algn="l"/>
                <a:tab pos="5401310" algn="l"/>
                <a:tab pos="80956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.40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B.60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C.80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.120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23_1#36ba566c0?vop=1&amp;vop=1&amp;pid=c02931ef0&amp;color=0,0,0&amp;vtp=1&amp;bt=1&amp;bbb=1&amp;hb=1"/>
              <p:cNvSpPr/>
              <p:nvPr/>
            </p:nvSpPr>
            <p:spPr>
              <a:xfrm>
                <a:off x="722376" y="972000"/>
                <a:ext cx="10753344" cy="1364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𝑧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展开式中的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𝑧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项可以看成在5个因式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𝑧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中,有1个因式中取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,剩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4个因式中2个取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,2个取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𝑧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相乘而得,即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𝑧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𝑧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,所以展开式中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𝑧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的系数为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120.故选D.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23_1#36ba566c0?vop=1&amp;vop=1&amp;pid=c02931ef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64234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b="-33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124_1#36ba566c0?vop=1&amp;vop=1&amp;pid=c02931ef0&amp;color=0,0,0&amp;vtp=1&amp;bt=1&amp;bbb=1&amp;hb=1"/>
          <p:cNvSpPr/>
          <p:nvPr/>
        </p:nvSpPr>
        <p:spPr>
          <a:xfrm>
            <a:off x="722376" y="969264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归纳总结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三项展开式的求解方法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解决三项展开式问题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,主要有两种处理方法,一种是将三项式转化为二项式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,另一种就是利用分类加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、分步乘法计数原理,结合三项式的每一项的构成形式分类讨论求解.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7_1#dccebb5c6?vop=1&amp;pid=073aa0ea3&amp;color=0,0,0&amp;vtp=1&amp;bt=1&amp;bbb=1"/>
              <p:cNvSpPr/>
              <p:nvPr/>
            </p:nvSpPr>
            <p:spPr>
              <a:xfrm>
                <a:off x="722376" y="969264"/>
                <a:ext cx="10753344" cy="62992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［浙江湖州2025高二月考］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e>
                        </m:rad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的展开式中的第4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项是(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6_BD.7_1#dccebb5c6?vop=1&amp;pid=073aa0ea3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629920"/>
              </a:xfrm>
              <a:prstGeom prst="rect">
                <a:avLst/>
              </a:prstGeom>
              <a:blipFill rotWithShape="1">
                <a:blip r:embed="rId1"/>
                <a:stretch>
                  <a:fillRect l="-4" t="-40" b="-88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8_1#dccebb5c6.bracket?vop=1&amp;pid=073aa0ea3&amp;color=0,0,0&amp;vpa=3&amp;vtp=1"/>
          <p:cNvSpPr/>
          <p:nvPr/>
        </p:nvSpPr>
        <p:spPr>
          <a:xfrm>
            <a:off x="7935214" y="1213866"/>
            <a:ext cx="355600" cy="3037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7_2#dccebb5c6.choices?vop=1&amp;pid=073aa0ea3&amp;color=0,0,0&amp;vtp=1&amp;bbb=1"/>
              <p:cNvSpPr/>
              <p:nvPr/>
            </p:nvSpPr>
            <p:spPr>
              <a:xfrm>
                <a:off x="722376" y="1607312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773680" algn="l"/>
                    <a:tab pos="5331460" algn="l"/>
                    <a:tab pos="821944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B.20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.160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C_6_BD.7_2#dccebb5c6.choices?vop=1&amp;pid=073aa0ea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607312"/>
                <a:ext cx="10753344" cy="405003"/>
              </a:xfrm>
              <a:prstGeom prst="rect">
                <a:avLst/>
              </a:prstGeom>
              <a:blipFill rotWithShape="1">
                <a:blip r:embed="rId2"/>
                <a:stretch>
                  <a:fillRect l="-4" t="-31" b="-128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25_1#35a2ee626?vop=1&amp;pid=c02931ef0&amp;color=0,0,0&amp;vtp=1&amp;bt=1&amp;bbb=1&amp;hb=1"/>
              <p:cNvSpPr/>
              <p:nvPr/>
            </p:nvSpPr>
            <p:spPr>
              <a:xfrm>
                <a:off x="722376" y="972000"/>
                <a:ext cx="10753344" cy="133146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6.“中国剩余定理”又称“孙子定理”，此定理讲的是关于同余的问题.用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表示整数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被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整除，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r>
                      <a:rPr lang="en-US" altLang="zh-CN" sz="20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𝐙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对模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同余，记为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≡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16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14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15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25_1#35a2ee626?vop=1&amp;pid=c02931ef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31468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2799" b="-39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26_1#35a2ee626.bracket?vop=1&amp;pid=c02931ef0&amp;color=0,0,0&amp;vpa=36&amp;vtp=1"/>
          <p:cNvSpPr/>
          <p:nvPr/>
        </p:nvSpPr>
        <p:spPr>
          <a:xfrm>
            <a:off x="7085584" y="1882082"/>
            <a:ext cx="385763" cy="4180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25_2#35a2ee626.choices?vop=1&amp;pid=c02931ef0&amp;color=0,0,0&amp;vtp=1&amp;bbb=1"/>
              <p:cNvSpPr/>
              <p:nvPr/>
            </p:nvSpPr>
            <p:spPr>
              <a:xfrm>
                <a:off x="722376" y="2355919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751455" algn="l"/>
                    <a:tab pos="5477510" algn="l"/>
                    <a:tab pos="821626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≡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≡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031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≡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032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≡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033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25_2#35a2ee626.choices?vop=1&amp;pid=c02931ef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55919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7" b="-142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27_1#35a2ee626?vop=1&amp;vop=1&amp;pid=c02931ef0&amp;color=0,0,0&amp;vtp=1&amp;bt=1&amp;bbb=1"/>
              <p:cNvSpPr/>
              <p:nvPr/>
            </p:nvSpPr>
            <p:spPr>
              <a:xfrm>
                <a:off x="722376" y="972000"/>
                <a:ext cx="10753344" cy="3129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由二项式定理,得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16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2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15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16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16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2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16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16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14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2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14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14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14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14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14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14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14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能被7整除,</a:t>
                </a:r>
                <a:endParaRPr lang="en-US" altLang="zh-CN" sz="22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14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255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被7除余3,所以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≡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030除以7余0,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031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除以7余1,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032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除以7余2,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033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除以7余3,所以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≡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033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27_1#35a2ee626?vop=1&amp;vop=1&amp;pid=c02931ef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129153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b="-14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28_1#3952734db?vop=1&amp;pid=c02931ef0&amp;color=0,0,0&amp;vtp=1&amp;bt=1&amp;bbb=1&amp;hb=1"/>
              <p:cNvSpPr/>
              <p:nvPr/>
            </p:nvSpPr>
            <p:spPr>
              <a:xfrm>
                <a:off x="722376" y="969265"/>
                <a:ext cx="10753344" cy="9066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［山东烟台二中2024高二月考］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的展开式中第5项与第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7项的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二项式系数相等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，且展开式的各项系数之和为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28_1#3952734db?vop=1&amp;pid=c02931ef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906653"/>
              </a:xfrm>
              <a:prstGeom prst="rect">
                <a:avLst/>
              </a:prstGeom>
              <a:blipFill rotWithShape="1">
                <a:blip r:embed="rId1"/>
                <a:stretch>
                  <a:fillRect l="-4" t="-28" b="-50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29_1#3952734db.bracket?vop=1&amp;pid=c02931ef0&amp;color=0,0,0&amp;vpa=37&amp;vtp=1&amp;bbb=1"/>
          <p:cNvSpPr/>
          <p:nvPr/>
        </p:nvSpPr>
        <p:spPr>
          <a:xfrm>
            <a:off x="9163114" y="1470915"/>
            <a:ext cx="743649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ACD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28_2#3952734db.choices?vop=1&amp;pid=c02931ef0&amp;color=0,0,0&amp;vtp=1&amp;bbb=1"/>
              <p:cNvSpPr/>
              <p:nvPr/>
            </p:nvSpPr>
            <p:spPr>
              <a:xfrm>
                <a:off x="722376" y="1885569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.展开式中奇数项的二项式系数和为256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.展开式中第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6项的系数最大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.展开式中存在常数项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28_2#3952734db.choices?vop=1&amp;pid=c02931ef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85569"/>
                <a:ext cx="10753344" cy="843153"/>
              </a:xfrm>
              <a:prstGeom prst="rect">
                <a:avLst/>
              </a:prstGeom>
              <a:blipFill rotWithShape="1">
                <a:blip r:embed="rId2"/>
                <a:stretch>
                  <a:fillRect l="-4" t="-30" b="-54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30_1#3952734db?vop=1&amp;vop=1&amp;pid=c02931ef0&amp;color=0,0,0&amp;vtp=1&amp;bt=1&amp;bbb=1&amp;hb=1"/>
              <p:cNvSpPr/>
              <p:nvPr/>
            </p:nvSpPr>
            <p:spPr>
              <a:xfrm>
                <a:off x="722376" y="972000"/>
                <a:ext cx="10753344" cy="3472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由题意可得,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A选项,令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024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,又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,因此该二项式为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,故A正确;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B选项,根据二项式定理可知,展开式中奇数项的二项式系数和为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,故B错误;</a:t>
                </a:r>
                <a:endParaRPr lang="en-US" altLang="zh-CN" sz="22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C选项,根据二项式定理可知,展开式的通项为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1,2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⋯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,10，显然,系数最大为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,即展开式中第6项的系数最大,故C正确;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D选项,当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时,也即展开式的第9项为常数项,且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，故D正确.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30_1#3952734db?vop=1&amp;vop=1&amp;pid=c02931ef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472434"/>
              </a:xfrm>
              <a:prstGeom prst="rect">
                <a:avLst/>
              </a:prstGeom>
              <a:blipFill rotWithShape="1">
                <a:blip r:embed="rId1"/>
                <a:stretch>
                  <a:fillRect l="-4" t="-13" r="-1577" b="-12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31_1#0a5c4b0bb?vop=1&amp;pid=c02931ef0&amp;color=0,0,0&amp;vtp=1&amp;bt=1&amp;bbb=1&amp;hb=1"/>
              <p:cNvSpPr/>
              <p:nvPr/>
            </p:nvSpPr>
            <p:spPr>
              <a:xfrm>
                <a:off x="722376" y="972000"/>
                <a:ext cx="10753344" cy="86296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［辽宁大连育明高级中学2025高二期末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31_1#0a5c4b0bb?vop=1&amp;pid=c02931ef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62965"/>
              </a:xfrm>
              <a:prstGeom prst="rect">
                <a:avLst/>
              </a:prstGeom>
              <a:blipFill rotWithShape="1">
                <a:blip r:embed="rId1"/>
                <a:stretch>
                  <a:fillRect l="-4" t="-52" b="-59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32_1#0a5c4b0bb.bracket?vop=1&amp;pid=c02931ef0&amp;color=0,0,0&amp;vpa=38&amp;vtp=1&amp;bbb=1"/>
          <p:cNvSpPr/>
          <p:nvPr/>
        </p:nvSpPr>
        <p:spPr>
          <a:xfrm>
            <a:off x="8727758" y="1425199"/>
            <a:ext cx="743649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ACD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31_2#0a5c4b0bb.choices?vop=1&amp;pid=c02931ef0&amp;color=0,0,0&amp;vtp=1&amp;bbb=1"/>
              <p:cNvSpPr/>
              <p:nvPr/>
            </p:nvSpPr>
            <p:spPr>
              <a:xfrm>
                <a:off x="722376" y="1839727"/>
                <a:ext cx="10753344" cy="2070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的值为2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的值为80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lim>
                        </m:limUpp>
                      </m:e>
                      <m:lim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lim>
                    </m:limLow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31_2#0a5c4b0bb.choices?vop=1&amp;pid=c02931ef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39727"/>
                <a:ext cx="10753344" cy="2070100"/>
              </a:xfrm>
              <a:prstGeom prst="rect">
                <a:avLst/>
              </a:prstGeom>
              <a:blipFill rotWithShape="1">
                <a:blip r:embed="rId2"/>
                <a:stretch>
                  <a:fillRect l="-4" t="-6" b="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33_1#0a5c4b0bb?vop=1&amp;vop=1&amp;pid=c02931ef0&amp;color=0,0,0&amp;vtp=1&amp;bt=1&amp;bbb=1&amp;hb=1"/>
              <p:cNvSpPr/>
              <p:nvPr/>
            </p:nvSpPr>
            <p:spPr>
              <a:xfrm>
                <a:off x="722376" y="972000"/>
                <a:ext cx="10753344" cy="419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对于A,令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,故A正确；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B,含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的项为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16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,故B错误；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C,令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)×(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,故C正确；</a:t>
                </a:r>
                <a:endParaRPr lang="en-US" altLang="zh-CN" sz="22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D,令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两边同乘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lim>
                        </m:limUpp>
                      </m:e>
                      <m:lim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lim>
                    </m:limLow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33_1#0a5c4b0bb?vop=1&amp;vop=1&amp;pid=c02931ef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191000"/>
              </a:xfrm>
              <a:prstGeom prst="rect">
                <a:avLst/>
              </a:prstGeom>
              <a:blipFill rotWithShape="1">
                <a:blip r:embed="rId1"/>
                <a:stretch>
                  <a:fillRect l="-4" t="-11" r="-11674" b="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134_1#13f571695?vop=1&amp;pid=c02931ef0&amp;color=0,0,0&amp;vtp=1&amp;bt=1&amp;bbb=1&amp;hb=1"/>
              <p:cNvSpPr/>
              <p:nvPr/>
            </p:nvSpPr>
            <p:spPr>
              <a:xfrm>
                <a:off x="722376" y="969265"/>
                <a:ext cx="10753344" cy="103854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［北京延庆一中2024高二月考］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radPr>
                              <m:deg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3</m:t>
                                </m:r>
                              </m:deg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展开式中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，第三项的系数与第四项的系数之比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；展开式中有理项的系数之和为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用数字作答）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5_BD.134_1#13f571695?vop=1&amp;pid=c02931ef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1038543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b="-26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135_1#13f571695.blank?vop=1&amp;pid=c02931ef0&amp;color=0,0,0&amp;vpa=39&amp;vtp=1"/>
          <p:cNvSpPr/>
          <p:nvPr/>
        </p:nvSpPr>
        <p:spPr>
          <a:xfrm>
            <a:off x="2501519" y="1583246"/>
            <a:ext cx="341313" cy="3037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p:sp>
        <p:nvSpPr>
          <p:cNvPr id="4" name="QB_5_AN.136_1#13f571695.blank?vop=1&amp;pid=c02931ef0&amp;color=0,0,0&amp;vpa=40&amp;vtp=1&amp;bbb=1"/>
          <p:cNvSpPr/>
          <p:nvPr/>
        </p:nvSpPr>
        <p:spPr>
          <a:xfrm>
            <a:off x="6413119" y="1583246"/>
            <a:ext cx="655638" cy="3037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702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137_1#13f571695?vop=1&amp;vop=1&amp;pid=c02931ef0&amp;color=0,0,0&amp;vtp=1&amp;bbb=1"/>
              <p:cNvSpPr/>
              <p:nvPr/>
            </p:nvSpPr>
            <p:spPr>
              <a:xfrm>
                <a:off x="722376" y="2015300"/>
                <a:ext cx="10753344" cy="4120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依题意,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radPr>
                              <m:deg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3</m:t>
                                </m:r>
                              </m:deg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radPr>
                              <m:deg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3</m:t>
                                </m:r>
                              </m:deg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𝑟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r>
                      <a:rPr lang="en-US" altLang="zh-CN" sz="2000" b="1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𝐍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6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因此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p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p>
                        </m:sSup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(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×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(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)(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×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×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den>
                        </m:f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易知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,3,6时,对应的项是有理项,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sup>
                    </m:sSup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128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560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14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所以展开式中有理项的系数之和为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128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560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14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702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5_AS.137_1#13f571695?vop=1&amp;vop=1&amp;pid=c02931ef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015300"/>
                <a:ext cx="10753344" cy="4120134"/>
              </a:xfrm>
              <a:prstGeom prst="rect">
                <a:avLst/>
              </a:prstGeom>
              <a:blipFill rotWithShape="1">
                <a:blip r:embed="rId2"/>
                <a:stretch>
                  <a:fillRect l="-4" t="-11" r="-1270" b="-10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38_1#b6da86b3b?vop=1&amp;pid=c02931ef0&amp;color=0,0,0&amp;vtp=1&amp;bt=1&amp;bbb=1&amp;hb=1"/>
              <p:cNvSpPr/>
              <p:nvPr/>
            </p:nvSpPr>
            <p:spPr>
              <a:xfrm>
                <a:off x="722376" y="969264"/>
                <a:ext cx="10753344" cy="103854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［广东中山一中2024高二段考］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的展开式中，第2项与第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3项的二项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式系数之比是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138_1#b6da86b3b?vop=1&amp;pid=c02931ef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038543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r="-602" b="-26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6_BD.139_1#0bfe1e57b?vop=1&amp;pid=b6da86b3b&amp;color=0,0,0&amp;vtp=1&amp;bbb=1"/>
          <p:cNvSpPr/>
          <p:nvPr/>
        </p:nvSpPr>
        <p:spPr>
          <a:xfrm>
            <a:off x="722376" y="2017649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（1）求展开式中的常数项，并指出是第几项；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140_1#0bfe1e57b?vop=1&amp;vop=1&amp;pid=b6da86b3b&amp;color=0,0,0&amp;vtp=1&amp;bbb=1"/>
              <p:cNvSpPr/>
              <p:nvPr/>
            </p:nvSpPr>
            <p:spPr>
              <a:xfrm>
                <a:off x="722376" y="2436749"/>
                <a:ext cx="10753344" cy="254889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【解】依题意可得,展开式第2项的二项式系数为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,第3项的二项式系数为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𝒏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𝒏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b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num>
                      <m:den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𝒏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(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𝒏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×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den>
                        </m:f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altLang="zh-CN" sz="2000" b="1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𝒙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𝑻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𝒓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𝒓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𝒙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𝒓</m:t>
                        </m:r>
                      </m:sup>
                    </m:s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(−</m:t>
                        </m:r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2000" b="1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𝟐</m:t>
                                </m:r>
                              </m:den>
                            </m:f>
                          </m:sup>
                        </m:s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𝒓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𝒓</m:t>
                        </m:r>
                      </m:sup>
                    </m:s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𝒓</m:t>
                        </m:r>
                      </m:sup>
                    </m:s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𝒓</m:t>
                        </m:r>
                      </m:sup>
                    </m:sSub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𝒓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𝐍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𝑻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p>
                    </m:sSub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为常数项,所以常数项为60,为第5项.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6_AN.140_1#0bfe1e57b?vop=1&amp;vop=1&amp;pid=b6da86b3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436749"/>
                <a:ext cx="10753344" cy="2548890"/>
              </a:xfrm>
              <a:prstGeom prst="rect">
                <a:avLst/>
              </a:prstGeom>
              <a:blipFill rotWithShape="1">
                <a:blip r:embed="rId2"/>
                <a:stretch>
                  <a:fillRect l="-4" t="-10" r="-1411" b="-21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41_1#a65e3f2a8?vop=1&amp;pid=b6da86b3b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（2）求展开式中的所有有理项；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142_1#a65e3f2a8?vop=1&amp;vop=1&amp;pid=b6da86b3b&amp;color=0,0,0&amp;vtp=1&amp;bbb=1"/>
              <p:cNvSpPr/>
              <p:nvPr/>
            </p:nvSpPr>
            <p:spPr>
              <a:xfrm>
                <a:off x="722376" y="1386528"/>
                <a:ext cx="10753344" cy="33573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【解】由（1）知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𝑻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𝒓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𝒓</m:t>
                        </m:r>
                      </m:sup>
                    </m:s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𝒓</m:t>
                        </m:r>
                      </m:sup>
                    </m:s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𝒓</m:t>
                        </m:r>
                      </m:sup>
                    </m:sSub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𝒓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𝐍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𝐙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𝑻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p>
                    </m:s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</m:sup>
                    </m:sSub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𝟔𝟒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𝑻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𝟐𝟒𝟎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𝑻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p>
                    </m:sSub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𝑻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p>
                    </m:sSub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故有理项为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𝟔𝟒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𝟐𝟒𝟎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,60,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142_1#a65e3f2a8?vop=1&amp;vop=1&amp;pid=b6da86b3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3357309"/>
              </a:xfrm>
              <a:prstGeom prst="rect">
                <a:avLst/>
              </a:prstGeom>
              <a:blipFill rotWithShape="1">
                <a:blip r:embed="rId1"/>
                <a:stretch>
                  <a:fillRect l="-4" t="-10" b="-13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43_1#ab22edf5c?vop=1&amp;pid=b6da86b3b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（3）求展开式中系数绝对值最大的项.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144_1#ab22edf5c?vop=1&amp;vop=1&amp;pid=b6da86b3b&amp;color=0,0,0&amp;vtp=1&amp;bbb=1"/>
              <p:cNvSpPr/>
              <p:nvPr/>
            </p:nvSpPr>
            <p:spPr>
              <a:xfrm>
                <a:off x="722376" y="1386528"/>
                <a:ext cx="10753344" cy="21381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98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【解】令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2000" b="1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𝟐</m:t>
                                </m:r>
                              </m:e>
                              <m:sup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𝟔</m:t>
                                </m:r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𝒓</m:t>
                                </m:r>
                              </m:sup>
                            </m:sSup>
                            <m:sSubSup>
                              <m:sSubSupPr>
                                <m:ctrlPr>
                                  <a:rPr lang="en-US" altLang="zh-CN" sz="2000" b="1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𝐂</m:t>
                                </m:r>
                              </m:e>
                              <m:sub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𝟔</m:t>
                                </m:r>
                              </m:sub>
                              <m:sup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𝒓</m:t>
                                </m:r>
                              </m:sup>
                            </m:sSub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≥</m:t>
                            </m:r>
                            <m:sSup>
                              <m:sSupPr>
                                <m:ctrlPr>
                                  <a:rPr lang="en-US" altLang="zh-CN" sz="2000" b="1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𝟐</m:t>
                                </m:r>
                              </m:e>
                              <m:sup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𝟕</m:t>
                                </m:r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𝒓</m:t>
                                </m:r>
                              </m:sup>
                            </m:sSup>
                            <m:sSubSup>
                              <m:sSubSupPr>
                                <m:ctrlPr>
                                  <a:rPr lang="en-US" altLang="zh-CN" sz="2000" b="1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𝐂</m:t>
                                </m:r>
                              </m:e>
                              <m:sub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𝟔</m:t>
                                </m:r>
                              </m:sub>
                              <m:sup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𝒓</m:t>
                                </m:r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𝟏</m:t>
                                </m:r>
                              </m:sup>
                            </m:sSub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2000" b="1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𝟐</m:t>
                                </m:r>
                              </m:e>
                              <m:sup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𝟔</m:t>
                                </m:r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𝒓</m:t>
                                </m:r>
                              </m:sup>
                            </m:sSup>
                            <m:sSubSup>
                              <m:sSubSupPr>
                                <m:ctrlPr>
                                  <a:rPr lang="en-US" altLang="zh-CN" sz="2000" b="1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𝐂</m:t>
                                </m:r>
                              </m:e>
                              <m:sub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𝟔</m:t>
                                </m:r>
                              </m:sub>
                              <m:sup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𝒓</m:t>
                                </m:r>
                              </m:sup>
                            </m:sSub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≥</m:t>
                            </m:r>
                            <m:sSup>
                              <m:sSupPr>
                                <m:ctrlPr>
                                  <a:rPr lang="en-US" altLang="zh-CN" sz="2000" b="1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𝟐</m:t>
                                </m:r>
                              </m:e>
                              <m:sup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𝟓</m:t>
                                </m:r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𝒓</m:t>
                                </m:r>
                              </m:sup>
                            </m:sSup>
                            <m:sSubSup>
                              <m:sSubSupPr>
                                <m:ctrlPr>
                                  <a:rPr lang="en-US" altLang="zh-CN" sz="2000" b="1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𝐂</m:t>
                                </m:r>
                              </m:e>
                              <m:sub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𝟔</m:t>
                                </m:r>
                              </m:sub>
                              <m:sup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𝒓</m:t>
                                </m:r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+</m:t>
                                </m:r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𝟏</m:t>
                                </m:r>
                              </m:sup>
                            </m:sSubSup>
                          </m:e>
                        </m:eqArr>
                      </m:e>
                    </m:d>
                    <m:d>
                      <m:dPr>
                        <m:begChr m:val=""/>
                        <m:endChr m:val="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⇒</m:t>
                        </m:r>
                        <m:d>
                          <m:dPr>
                            <m:begChr m:val="{"/>
                            <m:endChr m:val=""/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dPr>
                          <m:e>
                            <m:eqArr>
                              <m:eqArrPr>
                                <m:ctrlPr>
                                  <a:rPr lang="en-US" altLang="zh-CN" sz="2000" b="1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eqArrPr>
                              <m:e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&amp;</m:t>
                                </m:r>
                                <m:sSubSup>
                                  <m:sSubSupPr>
                                    <m:ctrlPr>
                                      <a:rPr lang="en-US" altLang="zh-CN" sz="2000" b="1" i="1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𝐂</m:t>
                                    </m:r>
                                  </m:e>
                                  <m:sub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𝟔</m:t>
                                    </m:r>
                                  </m:sub>
                                  <m:sup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𝒓</m:t>
                                    </m:r>
                                  </m:sup>
                                </m:sSubSup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≥</m:t>
                                </m:r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𝟐</m:t>
                                </m:r>
                                <m:sSubSup>
                                  <m:sSubSupPr>
                                    <m:ctrlPr>
                                      <a:rPr lang="en-US" altLang="zh-CN" sz="2000" b="1" i="1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𝐂</m:t>
                                    </m:r>
                                  </m:e>
                                  <m:sub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𝟔</m:t>
                                    </m:r>
                                  </m:sub>
                                  <m:sup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𝒓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−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𝟏</m:t>
                                    </m:r>
                                  </m:sup>
                                </m:sSubSup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,</m:t>
                                </m:r>
                              </m:e>
                              <m:e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&amp;</m:t>
                                </m:r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𝟐</m:t>
                                </m:r>
                                <m:sSubSup>
                                  <m:sSubSupPr>
                                    <m:ctrlPr>
                                      <a:rPr lang="en-US" altLang="zh-CN" sz="2000" b="1" i="1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𝐂</m:t>
                                    </m:r>
                                  </m:e>
                                  <m:sub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𝟔</m:t>
                                    </m:r>
                                  </m:sub>
                                  <m:sup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𝒓</m:t>
                                    </m:r>
                                  </m:sup>
                                </m:sSubSup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≥</m:t>
                                </m:r>
                                <m:sSubSup>
                                  <m:sSubSupPr>
                                    <m:ctrlPr>
                                      <a:rPr lang="en-US" altLang="zh-CN" sz="2000" b="1" i="1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𝐂</m:t>
                                    </m:r>
                                  </m:e>
                                  <m:sub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𝟔</m:t>
                                    </m:r>
                                  </m:sub>
                                  <m:sup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𝒓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+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𝟏</m:t>
                                    </m:r>
                                  </m:sup>
                                </m:sSubSup>
                              </m:e>
                            </m:eqArr>
                          </m:e>
                        </m:d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⇒</m:t>
                        </m:r>
                      </m:e>
                    </m:d>
                    <m:d>
                      <m:dPr>
                        <m:begChr m:val=""/>
                        <m:endChr m:val="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d>
                          <m:dPr>
                            <m:begChr m:val="{"/>
                            <m:endChr m:val=""/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dPr>
                          <m:e>
                            <m:eqArr>
                              <m:eqArrPr>
                                <m:ctrlPr>
                                  <a:rPr lang="en-US" altLang="zh-CN" sz="2000" b="1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eqArrPr>
                              <m:e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&amp;</m:t>
                                </m:r>
                                <m:f>
                                  <m:fPr>
                                    <m:ctrlPr>
                                      <a:rPr lang="en-US" altLang="zh-CN" sz="2000" b="1" i="1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𝟔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!</m:t>
                                    </m:r>
                                  </m:num>
                                  <m:den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(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𝟔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−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𝒓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)!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𝒓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!</m:t>
                                    </m:r>
                                  </m:den>
                                </m:f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≥</m:t>
                                </m:r>
                                <m:f>
                                  <m:fPr>
                                    <m:ctrlPr>
                                      <a:rPr lang="en-US" altLang="zh-CN" sz="2000" b="1" i="1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𝟐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×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𝟔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!</m:t>
                                    </m:r>
                                  </m:num>
                                  <m:den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(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𝟕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−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𝒓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)!(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𝒓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−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𝟏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)!</m:t>
                                    </m:r>
                                  </m:den>
                                </m:f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,</m:t>
                                </m:r>
                              </m:e>
                              <m:e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&amp;</m:t>
                                </m:r>
                                <m:f>
                                  <m:fPr>
                                    <m:ctrlPr>
                                      <a:rPr lang="en-US" altLang="zh-CN" sz="2000" b="1" i="1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𝟐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×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𝟔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!</m:t>
                                    </m:r>
                                  </m:num>
                                  <m:den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(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𝟔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−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𝒓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)!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𝒓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!</m:t>
                                    </m:r>
                                  </m:den>
                                </m:f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≥</m:t>
                                </m:r>
                                <m:f>
                                  <m:fPr>
                                    <m:ctrlPr>
                                      <a:rPr lang="en-US" altLang="zh-CN" sz="2000" b="1" i="1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𝟔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!</m:t>
                                    </m:r>
                                  </m:num>
                                  <m:den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(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𝟓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−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𝒓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)!(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𝒓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+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𝟏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)!</m:t>
                                    </m:r>
                                  </m:den>
                                </m:f>
                              </m:e>
                            </m:eqArr>
                          </m:e>
                        </m:d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⇒</m:t>
                        </m:r>
                        <m:d>
                          <m:dPr>
                            <m:begChr m:val="{"/>
                            <m:endChr m:val=""/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dPr>
                          <m:e>
                            <m:eqArr>
                              <m:eqArrPr>
                                <m:ctrlPr>
                                  <a:rPr lang="en-US" altLang="zh-CN" sz="2000" b="1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eqArrPr>
                              <m:e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&amp;</m:t>
                                </m:r>
                                <m:f>
                                  <m:fPr>
                                    <m:ctrlPr>
                                      <a:rPr lang="en-US" altLang="zh-CN" sz="2000" b="1" i="1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𝟕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−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𝒓</m:t>
                                    </m:r>
                                  </m:num>
                                  <m:den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𝒓</m:t>
                                    </m:r>
                                  </m:den>
                                </m:f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≥</m:t>
                                </m:r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𝟐</m:t>
                                </m:r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,</m:t>
                                </m:r>
                              </m:e>
                              <m:e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&amp;</m:t>
                                </m:r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𝟐</m:t>
                                </m:r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≥</m:t>
                                </m:r>
                                <m:f>
                                  <m:fPr>
                                    <m:ctrlPr>
                                      <a:rPr lang="en-US" altLang="zh-CN" sz="2000" b="1" i="1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𝟔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−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𝒓</m:t>
                                    </m:r>
                                  </m:num>
                                  <m:den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𝒓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+</m:t>
                                    </m:r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𝟏</m:t>
                                    </m:r>
                                  </m:den>
                                </m:f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,</m:t>
                                </m:r>
                              </m:e>
                            </m:eqArr>
                          </m:e>
                        </m:d>
                      </m:e>
                    </m: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,又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𝐍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𝑻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𝟐𝟒𝟎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,即展开式中系数绝对值最大的项为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𝟐𝟒𝟎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144_1#ab22edf5c?vop=1&amp;vop=1&amp;pid=b6da86b3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2138109"/>
              </a:xfrm>
              <a:prstGeom prst="rect">
                <a:avLst/>
              </a:prstGeom>
              <a:blipFill rotWithShape="1">
                <a:blip r:embed="rId1"/>
                <a:stretch>
                  <a:fillRect l="-4" t="-15" b="-21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9_1#dccebb5c6?vop=1&amp;vop=1&amp;pid=073aa0ea3&amp;color=0,0,0&amp;vtp=1&amp;bt=1&amp;bbb=1"/>
              <p:cNvSpPr/>
              <p:nvPr/>
            </p:nvSpPr>
            <p:spPr>
              <a:xfrm>
                <a:off x="722376" y="972000"/>
                <a:ext cx="10753344" cy="1427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由题意得展开式的第四项为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</m:rad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2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9_1#dccebb5c6?vop=1&amp;vop=1&amp;pid=073aa0ea3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427734"/>
              </a:xfrm>
              <a:prstGeom prst="rect">
                <a:avLst/>
              </a:prstGeom>
              <a:blipFill rotWithShape="1">
                <a:blip r:embed="rId1"/>
                <a:stretch>
                  <a:fillRect l="-4" t="-32" b="-31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145_1#ff4c9c7b6?vop=1&amp;pid=71c112915&amp;color=0,0,0&amp;vtp=1&amp;bt=1&amp;bbb=1"/>
              <p:cNvSpPr/>
              <p:nvPr/>
            </p:nvSpPr>
            <p:spPr>
              <a:xfrm>
                <a:off x="722376" y="969265"/>
                <a:ext cx="10753344" cy="673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3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［中国科学技术大学2025强基计划］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958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展开式为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1958</m:t>
                            </m:r>
                          </m:lim>
                        </m:limUpp>
                      </m:e>
                      <m:lim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lim>
                    </m:limLow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1958</m:t>
                            </m:r>
                          </m:lim>
                        </m:limUpp>
                      </m:e>
                      <m:lim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lim>
                    </m:limLow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𝑘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6_BD.145_1#ff4c9c7b6?vop=1&amp;pid=71c11291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673100"/>
              </a:xfrm>
              <a:prstGeom prst="rect">
                <a:avLst/>
              </a:prstGeom>
              <a:blipFill rotWithShape="1">
                <a:blip r:embed="rId1"/>
                <a:stretch>
                  <a:fillRect l="-4" t="-38" b="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146_1#ff4c9c7b6.blank?vop=1&amp;pid=71c112915&amp;color=0,0,0&amp;vpa=41&amp;vtp=1&amp;bbb=1&amp;rh=35.03"/>
              <p:cNvSpPr/>
              <p:nvPr/>
            </p:nvSpPr>
            <p:spPr>
              <a:xfrm>
                <a:off x="9675241" y="994346"/>
                <a:ext cx="615950" cy="44488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𝟗𝟓𝟗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𝟗𝟖𝟎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6_AN.146_1#ff4c9c7b6.blank?vop=1&amp;pid=71c112915&amp;color=0,0,0&amp;vpa=41&amp;vtp=1&amp;bbb=1&amp;rh=35.0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5241" y="994346"/>
                <a:ext cx="615950" cy="444881"/>
              </a:xfrm>
              <a:prstGeom prst="rect">
                <a:avLst/>
              </a:prstGeom>
              <a:blipFill rotWithShape="1">
                <a:blip r:embed="rId2"/>
                <a:stretch>
                  <a:fillRect l="-62" t="-128" r="62" b="-26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147_1#ff4c9c7b6?vop=1&amp;vop=1&amp;pid=71c112915&amp;color=0,0,0&amp;vtp=1&amp;bbb=1&amp;hb=1"/>
              <p:cNvSpPr/>
              <p:nvPr/>
            </p:nvSpPr>
            <p:spPr>
              <a:xfrm>
                <a:off x="722376" y="1638300"/>
                <a:ext cx="10753344" cy="2832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3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根据二项式定理，可得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958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的展开式为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958</m:t>
                            </m:r>
                          </m:lim>
                        </m:limUpp>
                      </m:e>
                      <m:lim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lim>
                    </m:limLow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p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958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=(−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p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b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958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𝑘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𝑘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+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)!+(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𝑘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令上式中的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+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𝑘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+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𝑘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+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𝑘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𝑘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+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𝑘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+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𝑘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+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100"/>
                  </a:lnSpc>
                </a:pPr>
                <a:endParaRPr lang="en-US" altLang="zh-CN" sz="2200" dirty="0"/>
              </a:p>
            </p:txBody>
          </p:sp>
        </mc:Choice>
        <mc:Fallback>
          <p:sp>
            <p:nvSpPr>
              <p:cNvPr id="4" name="QB_6_AS.147_1#ff4c9c7b6?vop=1&amp;vop=1&amp;pid=71c11291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638300"/>
                <a:ext cx="10753344" cy="2832100"/>
              </a:xfrm>
              <a:prstGeom prst="rect">
                <a:avLst/>
              </a:prstGeom>
              <a:blipFill rotWithShape="1">
                <a:blip r:embed="rId3"/>
                <a:stretch>
                  <a:fillRect l="-4" b="-4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S.147_1#ff4c9c7b6?vop=1&amp;vop=1&amp;pid=71c112915&amp;color=0,0,0&amp;vtp=1&amp;bbb=1&amp;hb=1"/>
              <p:cNvSpPr/>
              <p:nvPr/>
            </p:nvSpPr>
            <p:spPr>
              <a:xfrm>
                <a:off x="722376" y="4445000"/>
                <a:ext cx="10753344" cy="12192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4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958</m:t>
                            </m:r>
                          </m:lim>
                        </m:limUpp>
                      </m:e>
                      <m:lim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lim>
                    </m:limLow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𝑘</m:t>
                            </m:r>
                          </m:sub>
                        </m:sSub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limLow>
                      <m:limLow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958</m:t>
                            </m:r>
                          </m:lim>
                        </m:limUpp>
                      </m:e>
                      <m:lim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lim>
                    </m:limLow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𝑘</m:t>
                            </m:r>
                          </m:sup>
                        </m:sSup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𝑘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959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960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×[(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 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959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0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 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959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)−(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 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959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 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959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)+(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 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959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 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959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)−⋯−(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 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959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 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957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 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959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 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958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)+(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 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959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 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958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 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959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 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959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)]=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959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960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 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959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 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959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959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960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959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980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6_AS.147_1#ff4c9c7b6?vop=1&amp;vop=1&amp;pid=71c11291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445000"/>
                <a:ext cx="10753344" cy="1219200"/>
              </a:xfrm>
              <a:prstGeom prst="rect">
                <a:avLst/>
              </a:prstGeom>
              <a:blipFill rotWithShape="1">
                <a:blip r:embed="rId4"/>
                <a:stretch>
                  <a:fillRect l="-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20750</Words>
  <Application>WPS 演示</Application>
  <PresentationFormat>宽屏</PresentationFormat>
  <Paragraphs>617</Paragraphs>
  <Slides>91</Slides>
  <Notes>91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91</vt:i4>
      </vt:variant>
    </vt:vector>
  </HeadingPairs>
  <TitlesOfParts>
    <vt:vector size="112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Cambria Math</vt:lpstr>
      <vt:lpstr>Calibri</vt:lpstr>
      <vt:lpstr>Arial Unicode MS</vt:lpstr>
      <vt:lpstr>仿宋</vt:lpstr>
      <vt:lpstr>仿宋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正则</cp:lastModifiedBy>
  <cp:revision>4</cp:revision>
  <dcterms:created xsi:type="dcterms:W3CDTF">2025-08-01T10:53:00Z</dcterms:created>
  <dcterms:modified xsi:type="dcterms:W3CDTF">2025-08-05T02:21:51Z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8C8B489DB1634AFA82B7926C850C6E06_12</vt:lpwstr>
  </property>
  <property fmtid="{D5CDD505-2E9C-101B-9397-08002B2CF9AE}" pid="3" name="KSOProductBuildVer">
    <vt:lpwstr>2052-12.1.0.21915</vt:lpwstr>
  </property>
</Properties>
</file>