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94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948c3c0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不能正确选择全概率公式与贝叶斯公式而致错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9a727f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乘法公式的应用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87d6a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全概率公式的应用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58acf1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贝叶斯公式的应用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73fd9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全概率公式与贝叶斯公式的综合应用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48c3c0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不能正确选择全概率公式与贝叶斯公式而致错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9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1#294babdc5?vop=1&amp;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设“小胡从这8道题中任抽1道题作答时能答对”为事件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,“抽到能答对的题”为事件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抽到有思路的题”为事件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,“抽到完全不会的题”为事件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由全概率公式可得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3_1#294babdc5?vop=1&amp;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9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48" b="-1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4_1#5c1824a9a?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5.某医用口罩生产厂家生产医用普通口罩、医用外科口罩、医用防护口罩三种产品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，三种产品的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生产比例如图所示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，且三种产品中绑带式口罩的比例分别为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.若从该厂生产的口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罩中任选一个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则选到绑带式口罩的概率为(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4_1#5c1824a9a?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33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5c1824a9a.bracket?vop=1&amp;pid=8987d6a99&amp;color=0,0,0&amp;vpa=5&amp;vtp=1"/>
          <p:cNvSpPr/>
          <p:nvPr/>
        </p:nvSpPr>
        <p:spPr>
          <a:xfrm>
            <a:off x="5735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6_BD.14_2#5c1824a9a?vop=1&amp;pid=8987d6a9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2408877"/>
            <a:ext cx="236829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14_3#5c1824a9a.choices?vop=1&amp;pid=8987d6a99&amp;color=0,0,0&amp;vtp=1&amp;bbb=1"/>
          <p:cNvSpPr/>
          <p:nvPr/>
        </p:nvSpPr>
        <p:spPr>
          <a:xfrm>
            <a:off x="722376" y="39201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.0.23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B.0.47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C.0.53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.0.77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5c1824a9a?vop=1&amp;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由题图可知医用普通口罩、医用外科口罩、医用防护口罩的占比分别为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分别表示选到医用普通口罩、医用外科口罩、医用防护口罩,则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两两互斥,所以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又三种产品中绑带式口罩的比例分别为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为“选到绑带式口罩”,则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所以由全概率公式可得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,选到绑带式口罩的概率为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6_1#5c1824a9a?vop=1&amp;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358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d15856ef3?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在孟德尔豌豆试验中，子二代的基因型为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D为显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为隐性基因，生物学中将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统一记为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，且这三种基因型的比为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子二代中任意选取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2株豌豆进行杂交试验，那么子三代中基因型为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7_1#d15856ef3?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d15856ef3.bracket?vop=1&amp;pid=8987d6a99&amp;color=0,0,0&amp;vpa=6&amp;vtp=1"/>
          <p:cNvSpPr/>
          <p:nvPr/>
        </p:nvSpPr>
        <p:spPr>
          <a:xfrm>
            <a:off x="9523476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d15856ef3.choices?vop=1&amp;pid=8987d6a99&amp;color=0,0,0&amp;vtp=1&amp;bbb=1"/>
              <p:cNvSpPr/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14955" algn="l"/>
                    <a:tab pos="5591810" algn="l"/>
                    <a:tab pos="8267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7_2#d15856ef3.choices?vop=1&amp;pid=8987d6a9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595122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9_1#d15856ef3?vop=1&amp;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531780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,记事件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子二代中选择的2株豌豆的基因型是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,记事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子二代中选择的2株豌豆的基因型是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,记事件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子二代中选择的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2株豌豆的基因型是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在子二代中任取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2株豌豆作为父本母本杂交,分以下三种情况讨论：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若选择的是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,则子三代中基因型为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若选择的是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,则子三代中基因型为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若选择的是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,则子三代中基因型为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三代中基因型为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9_1#d15856ef3?vop=1&amp;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17808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844" b="-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0_1#8097b7ecb?vop=1&amp;pid=758acf129&amp;color=0,0,0&amp;vtp=1&amp;bt=1&amp;bbb=1&amp;hb=1"/>
              <p:cNvSpPr/>
              <p:nvPr/>
            </p:nvSpPr>
            <p:spPr>
              <a:xfrm>
                <a:off x="722376" y="972000"/>
                <a:ext cx="10753344" cy="284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［安徽蚌埠二中2024高二月考］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英国数学家贝叶斯在概率论研究方面成就显著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，随机事件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存在如下关系: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.对于一个电商平台，用户可以选择使用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三种支付方式进行支付.已知使用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支付方式支付的用户占总用户的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的用户占总用户的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，其余的用户使用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.平台试运营过程中发现三种支付方式都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会遇到支付问题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，为了优化服务，进行数据统计发现：出现支付问题的概率是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，若一个遇到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支付问题的用户使用三种支付方式支付的概率均为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则以下说法正确的是(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0_1#8097b7ecb?vop=1&amp;pid=758acf1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44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449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1_1#8097b7ecb.bracket?vop=1&amp;pid=758acf129&amp;color=0,0,0&amp;vpa=7&amp;vtp=1&amp;bbb=1"/>
          <p:cNvSpPr/>
          <p:nvPr/>
        </p:nvSpPr>
        <p:spPr>
          <a:xfrm>
            <a:off x="9196451" y="3473708"/>
            <a:ext cx="542036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0_2#8097b7ecb.choices?vop=1&amp;pid=758acf129&amp;color=0,0,0&amp;vtp=1&amp;bbb=1"/>
              <p:cNvSpPr/>
              <p:nvPr/>
            </p:nvSpPr>
            <p:spPr>
              <a:xfrm>
                <a:off x="722376" y="3827022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支付方式支付的用户中有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的人遇到支付问题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支付方式支付遇到支付问题与使用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支付方式支付遇到支付问题的概率不同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.要将出现支付问题的概率降到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支付通道关闭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.减少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支付方式支付的人数有可能降低出现支付问题的概率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20_2#8097b7ecb.choices?vop=1&amp;pid=758acf12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27022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25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2_1#8097b7ecb?vop=1&amp;vop=1&amp;pid=758acf129&amp;color=0,0,0&amp;vtp=1&amp;bt=1&amp;bbb=1&amp;hb=1"/>
              <p:cNvSpPr/>
              <p:nvPr/>
            </p:nvSpPr>
            <p:spPr>
              <a:xfrm>
                <a:off x="722376" y="972000"/>
                <a:ext cx="10753344" cy="5304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分别表示事件“使用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支付方式支付”“使用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支付方式支付”“使用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表示事件“出现支付问题”,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支付方式支付的用户中有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的人遇到支付问题,A正确;</a:t>
                </a:r>
                <a:endParaRPr lang="en-US" altLang="zh-CN" sz="22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支付方式支付遇到支付问题与使用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支付方式支付遇到支付问题的概率相同,B错误;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支付方式支付的用户中有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的人遇到支付问题,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而使用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支付方式支付的用户中均只有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的人遇到支付问题,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故减少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支付方式支付的人数有可能降低出现支付问题的概率,D错误;</a:t>
                </a:r>
                <a:endParaRPr lang="en-US" altLang="zh-CN" sz="22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结合前面分析可知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，要将出现支付问题的概率降到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支付通道关闭,C正确.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22_1#8097b7ecb?vop=1&amp;vop=1&amp;pid=758acf1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04409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490" b="-5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89ea01465?vop=1&amp;pid=758acf129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8.某人下午5：00下班，他回家的交通方式与到家时间的关系如表所示.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B_6_BD.23_2#89ea01465?colgroup=6,6,6,6,6,6&amp;vop=1&amp;pid=758acf129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698480" cy="2432114"/>
            </p:xfrm>
            <a:graphic>
              <a:graphicData uri="http://schemas.openxmlformats.org/drawingml/2006/table">
                <a:tbl>
                  <a:tblPr/>
                  <a:tblGrid>
                    <a:gridCol w="1783080"/>
                    <a:gridCol w="1783080"/>
                    <a:gridCol w="1783080"/>
                    <a:gridCol w="1783080"/>
                    <a:gridCol w="1783080"/>
                    <a:gridCol w="1783080"/>
                  </a:tblGrid>
                  <a:tr h="79737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到家时间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∼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40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∼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∼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50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∼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：</m:t>
                              </m:r>
                              <m:r>
                                <a:rPr lang="en-US" altLang="zh-CN" sz="20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晚于5：54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372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乘地铁到家的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0.45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372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乘汽车到家的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B_6_BD.23_2#89ea01465?colgroup=6,6,6,6,6,6&amp;vop=1&amp;pid=758acf129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698480" cy="2432114"/>
            </p:xfrm>
            <a:graphic>
              <a:graphicData uri="http://schemas.openxmlformats.org/drawingml/2006/table">
                <a:tbl>
                  <a:tblPr/>
                  <a:tblGrid>
                    <a:gridCol w="1783080"/>
                    <a:gridCol w="1783080"/>
                    <a:gridCol w="1783080"/>
                    <a:gridCol w="1783080"/>
                    <a:gridCol w="1783080"/>
                    <a:gridCol w="1783080"/>
                  </a:tblGrid>
                  <a:tr h="7975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到家时间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晚于5：54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372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乘地铁到家的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0.45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372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乘汽车到家的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BD.23_3#89ea01465?vop=1&amp;pid=758acf129&amp;color=0,0,0&amp;vtp=1&amp;bbb=1&amp;hb=1"/>
          <p:cNvSpPr/>
          <p:nvPr/>
        </p:nvSpPr>
        <p:spPr>
          <a:xfrm>
            <a:off x="722376" y="4078928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某日他抛一枚硬币决定乘地铁回家还是乘汽车回家，结果他是5：47到家的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，则他是乘地铁回家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的概率为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4_1#89ea01465.blank?vop=1&amp;pid=758acf129&amp;color=0,0,0&amp;vpa=8&amp;vtp=1&amp;bbb=1&amp;rh=34.67"/>
              <p:cNvSpPr/>
              <p:nvPr/>
            </p:nvSpPr>
            <p:spPr>
              <a:xfrm>
                <a:off x="1762189" y="4431861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4_1#89ea01465.blank?vop=1&amp;pid=758acf129&amp;color=0,0,0&amp;vpa=8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189" y="4431861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l="-18" t="-45" r="18" b="-9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25_1#89ea01465?vop=1&amp;vop=1&amp;pid=758acf129&amp;color=0,0,0&amp;vtp=1&amp;bt=1&amp;bbb=1&amp;hb=1"/>
              <p:cNvSpPr/>
              <p:nvPr/>
            </p:nvSpPr>
            <p:spPr>
              <a:xfrm>
                <a:off x="722376" y="972000"/>
                <a:ext cx="10753344" cy="252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表示“乘地铁回家”,则事件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</m:e>
                    </m:ba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表示“乘汽车回家”.到家时间为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,属于区间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表示“到家时间在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”,则所求概率为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,因为他是由抛硬币决定乘地铁回家还是乘汽车回家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由贝叶斯公式得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𝐻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𝐻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𝐻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25_1#89ea01465?vop=1&amp;vop=1&amp;pid=758acf12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52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2b13df504?vop=1&amp;pid=758acf129&amp;color=0,0,0&amp;vtp=1&amp;bt=1&amp;bbb=1&amp;hb=1"/>
          <p:cNvSpPr/>
          <p:nvPr/>
        </p:nvSpPr>
        <p:spPr>
          <a:xfrm>
            <a:off x="722376" y="972000"/>
            <a:ext cx="10753344" cy="15706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［湖北荆门2025高二月考］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现有编号分别为1，2，3的三个口袋，其中1号袋内装有两个1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号球，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2号球与一个3号球；2号袋内装有两个1号球与一个3号球；3号袋内装有三个1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号球与两个2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.第一次先从1号袋内随机地取一个球，放入与球上号码相同的口袋中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，第二次从该口袋中任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取一个球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O_7_BD.27_1#4efc1cbe6?vop=1&amp;pid=2b13df504&amp;color=0,0,0&amp;vtp=1&amp;bbb=1"/>
          <p:cNvSpPr/>
          <p:nvPr/>
        </p:nvSpPr>
        <p:spPr>
          <a:xfrm>
            <a:off x="722376" y="2576137"/>
            <a:ext cx="10753344" cy="360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（1）求第二次取到1号球的概率；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8_1#4efc1cbe6?vop=1&amp;vop=1&amp;pid=2b13df504&amp;color=0,0,0&amp;vtp=1&amp;bbb=1&amp;hb=1"/>
              <p:cNvSpPr/>
              <p:nvPr/>
            </p:nvSpPr>
            <p:spPr>
              <a:xfrm>
                <a:off x="722376" y="2946723"/>
                <a:ext cx="10753344" cy="203219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表示第一次取到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号球,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,2,3,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表示第二次取到1号球,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两两互斥,且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由全概率公式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lim>
                        </m:limUpp>
                      </m:e>
                      <m:lim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lim>
                    </m:limLow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28_1#4efc1cbe6?vop=1&amp;vop=1&amp;pid=2b13df5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46723"/>
                <a:ext cx="10753344" cy="2032191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BD.29_1#1986ab89f?vop=1&amp;pid=2b13df504&amp;color=0,0,0&amp;vtp=1&amp;bbb=1"/>
          <p:cNvSpPr/>
          <p:nvPr/>
        </p:nvSpPr>
        <p:spPr>
          <a:xfrm>
            <a:off x="722376" y="4966023"/>
            <a:ext cx="10753344" cy="360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（2）若第二次取到1号球，求它取自编号为1的口袋的概率.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30_1#1986ab89f?vop=1&amp;vop=1&amp;pid=2b13df504&amp;color=0,0,0&amp;vtp=1&amp;bbb=1"/>
              <p:cNvSpPr/>
              <p:nvPr/>
            </p:nvSpPr>
            <p:spPr>
              <a:xfrm>
                <a:off x="722376" y="5365819"/>
                <a:ext cx="10753344" cy="8896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【解】依题设知,第二次的球取自与第一次取到的球上号码相同的口袋,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30_1#1986ab89f?vop=1&amp;vop=1&amp;pid=2b13df5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365819"/>
                <a:ext cx="10753344" cy="889699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7911da7b.fixed?pid=213873a24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</a:t>
            </a:r>
            <a:endParaRPr lang="en-US" altLang="zh-CN" sz="7200" dirty="0"/>
          </a:p>
        </p:txBody>
      </p:sp>
      <p:sp>
        <p:nvSpPr>
          <p:cNvPr id="3" name="C_2#07911da7b.fixed?pid=213873a24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条件概率与事件的独立性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EX.31_1#2b13df504?vop=1&amp;vop=1&amp;pid=758acf129&amp;color=0,0,0&amp;vtp=1&amp;bt=1&amp;bbb=1"/>
              <p:cNvSpPr/>
              <p:nvPr/>
            </p:nvSpPr>
            <p:spPr>
              <a:xfrm>
                <a:off x="722376" y="969264"/>
                <a:ext cx="10753344" cy="261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归纳总结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利用贝叶斯公式求概率的步骤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：利用全概率公式计算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：代入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求解.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EX.31_1#2b13df504?vop=1&amp;vop=1&amp;pid=758acf12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616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2_1#463e022d5?vop=1&amp;pid=3e73fd93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［江西宜春2025高二开学考］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某批水稻种子有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的是变异种，变异种当中有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是长不大的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.在正常的种子中，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的都能长大.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32_1#463e022d5?vop=1&amp;pid=3e73fd9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463e022d5.bracket?vop=1&amp;pid=3e73fd93a&amp;color=0,0,0&amp;vpa=9&amp;vtp=1&amp;bbb=1"/>
          <p:cNvSpPr/>
          <p:nvPr/>
        </p:nvSpPr>
        <p:spPr>
          <a:xfrm>
            <a:off x="8158226" y="1410150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2_2#463e022d5.choices?vop=1&amp;pid=3e73fd93a&amp;color=0,0,0&amp;vtp=1&amp;bbb=1"/>
              <p:cNvSpPr/>
              <p:nvPr/>
            </p:nvSpPr>
            <p:spPr>
              <a:xfrm>
                <a:off x="722376" y="1824677"/>
                <a:ext cx="10753344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A.这批水稻种子长不大的占比超过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.这批水稻种子既是变异种又是长不大的概率低于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.如果有种子长不大，那么它是变异种的概率高于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.如果有种子长大了，那么它是变异种的概率高于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32_2#463e022d5.choices?vop=1&amp;pid=3e73fd9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781302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6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4_1#463e022d5?vop=1&amp;vop=1&amp;pid=3e73fd93a&amp;color=0,0,0&amp;vtp=1&amp;bt=1&amp;bbb=1&amp;hb=1"/>
              <p:cNvSpPr/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表示“水稻种子是变异种”，事件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表示“水稻种子是长不大的”.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6_AS.34_1#463e022d5?vop=1&amp;vop=1&amp;pid=3e73fd9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9" b="-24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34_1#463e022d5?vop=1&amp;vop=1&amp;pid=3e73fd93a&amp;color=0,0,0&amp;vtp=1&amp;bt=1&amp;bbb=1&amp;hb=1"/>
              <p:cNvSpPr/>
              <p:nvPr/>
            </p:nvSpPr>
            <p:spPr>
              <a:xfrm>
                <a:off x="722376" y="1475428"/>
                <a:ext cx="10753344" cy="990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%)×(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,故A正确；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6_AS.34_1#463e022d5?vop=1&amp;vop=1&amp;pid=3e73fd9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5428"/>
                <a:ext cx="10753344" cy="9906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1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AS.34_1#463e022d5?vop=1&amp;vop=1&amp;pid=3e73fd93a&amp;color=0,0,0&amp;vtp=1&amp;bt=1&amp;bbb=1&amp;hb=1"/>
              <p:cNvSpPr/>
              <p:nvPr/>
            </p:nvSpPr>
            <p:spPr>
              <a:xfrm>
                <a:off x="722376" y="2466028"/>
                <a:ext cx="10753344" cy="2120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,故B错误；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%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%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,故C正确；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种子能长大的概率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%×(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%)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%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6_AS.34_1#463e022d5?vop=1&amp;vop=1&amp;pid=3e73fd9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66028"/>
                <a:ext cx="10753344" cy="2120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e1ccb4e3e?vop=1&amp;pid=3e73fd93a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［吉林长春2025高二月考］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某校元旦晚会设计了一个抽奖游戏，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主持人从编号分别为1,2,3,4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的四个外观相同的空箱子中随机选择一个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，放入奖品，再将四个箱子关闭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，即主持人知道奖品在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哪个箱子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.当抽奖人选择某个箱子后，在箱子打开之前，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主持人会随机打开一个没有奖品的箱子，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并问抽奖人是否愿意更改选择以便增加中奖概率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.已知甲先选择了1号箱子，此时主持人打开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箱子的概率为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在主持人打开2号箱子的情况下，奖品在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4号箱子的概率为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6_1#e1ccb4e3e.blank?vop=1&amp;pid=3e73fd93a&amp;color=0,0,0&amp;vpa=10&amp;vtp=1&amp;bbb=1&amp;rh=34.67"/>
              <p:cNvSpPr/>
              <p:nvPr/>
            </p:nvSpPr>
            <p:spPr>
              <a:xfrm>
                <a:off x="2257489" y="2689928"/>
                <a:ext cx="241300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36_1#e1ccb4e3e.blank?vop=1&amp;pid=3e73fd93a&amp;color=0,0,0&amp;vpa=10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489" y="2689928"/>
                <a:ext cx="241300" cy="440309"/>
              </a:xfrm>
              <a:prstGeom prst="rect">
                <a:avLst/>
              </a:prstGeom>
              <a:blipFill rotWithShape="1">
                <a:blip r:embed="rId1"/>
                <a:stretch>
                  <a:fillRect l="-27" t="-15" r="27" b="-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37_1#e1ccb4e3e.blank?vop=1&amp;pid=3e73fd93a&amp;color=0,0,0&amp;vpa=11&amp;vtp=1&amp;bbb=1"/>
              <p:cNvSpPr/>
              <p:nvPr/>
            </p:nvSpPr>
            <p:spPr>
              <a:xfrm>
                <a:off x="9159939" y="2689864"/>
                <a:ext cx="241300" cy="44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37_1#e1ccb4e3e.blank?vop=1&amp;pid=3e73fd93a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9939" y="2689864"/>
                <a:ext cx="241300" cy="444500"/>
              </a:xfrm>
              <a:prstGeom prst="rect">
                <a:avLst/>
              </a:prstGeom>
              <a:blipFill rotWithShape="1">
                <a:blip r:embed="rId2"/>
                <a:stretch>
                  <a:fillRect l="-27" t="-1" r="27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EX.38_1#e1ccb4e3e?vop=1&amp;vop=1&amp;pid=3e73fd93a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号箱子有奖品,用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表示主持人打开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号箱子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,根据条件求出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,利用全概率公式,即可求解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;再利用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贝叶斯公式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,即可求解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EX.38_1#e1ccb4e3e?vop=1&amp;vop=1&amp;pid=3e73fd9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39_1#e1ccb4e3e?vop=1&amp;vop=1&amp;pid=3e73fd93a&amp;color=0,0,0&amp;vtp=1&amp;bt=1&amp;bbb=1"/>
              <p:cNvSpPr/>
              <p:nvPr/>
            </p:nvSpPr>
            <p:spPr>
              <a:xfrm>
                <a:off x="722376" y="972000"/>
                <a:ext cx="10753344" cy="306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号箱子有奖品,用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表示主持人打开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号箱子.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39_1#e1ccb4e3e?vop=1&amp;vop=1&amp;pid=3e73fd9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60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0_1#df546f1fa?vop=1&amp;pid=948c3c0de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［黑龙江哈尔滨三中等校2025高二联考］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春夏换季是流行性感冒爆发期，已知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地区分别有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的人患了流感，且这三个地区的人口数之比是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，现从这三个地区中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任意选取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1人，若选取的这人患了流感，则这人来自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地区的概率是(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40_1#df546f1fa?vop=1&amp;pid=948c3c0d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41_1#df546f1fa.bracket?vop=1&amp;pid=948c3c0de&amp;color=0,0,0&amp;vpa=12&amp;vtp=1"/>
          <p:cNvSpPr/>
          <p:nvPr/>
        </p:nvSpPr>
        <p:spPr>
          <a:xfrm>
            <a:off x="8357108" y="18927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40_2#df546f1fa.choices?vop=1&amp;pid=948c3c0de&amp;color=0,0,0&amp;vtp=1&amp;bbb=1"/>
          <p:cNvSpPr/>
          <p:nvPr/>
        </p:nvSpPr>
        <p:spPr>
          <a:xfrm>
            <a:off x="722376" y="230556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.0.25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B.0.27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C.0.48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.0.52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42_1#df546f1fa?vop=1&amp;vop=1&amp;pid=948c3c0de&amp;color=0,0,0&amp;vtp=1&amp;bt=1&amp;bbb=1"/>
              <p:cNvSpPr/>
              <p:nvPr/>
            </p:nvSpPr>
            <p:spPr>
              <a:xfrm>
                <a:off x="722376" y="972000"/>
                <a:ext cx="10753344" cy="2705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表示“这人患了流感”,事件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分别表示“这人来自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地区”,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𝑀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𝑀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11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42_1#df546f1fa?vop=1&amp;vop=1&amp;pid=948c3c0d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05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EX.43_1#df546f1fa?vop=1&amp;vop=1&amp;pid=948c3c0de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若随机试验可以看成分两个阶段进行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,且第一阶段的具体结果未知,则：（1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）如果要求的是第二阶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段某一个结果发生的概率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,那么用全概率公式;（2）如果第二个阶段的某一个结果是已知的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,要求的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是此结果为第一阶段某一个结果所引起的概率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,一般用贝叶斯公式.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e866ff6cd.fixed?pid=346d3a60e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</a:t>
            </a:r>
            <a:endParaRPr lang="en-US" altLang="zh-CN" sz="7200" dirty="0"/>
          </a:p>
        </p:txBody>
      </p:sp>
      <p:sp>
        <p:nvSpPr>
          <p:cNvPr id="3" name="C_4#e866ff6cd.fixed?pid=346d3a60e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4.1.2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乘法公式与全概率公式</a:t>
            </a:r>
            <a:endParaRPr lang="en-US" altLang="zh-CN" sz="4400" dirty="0"/>
          </a:p>
        </p:txBody>
      </p:sp>
      <p:pic>
        <p:nvPicPr>
          <p:cNvPr id="4" name="C_4#e866ff6cd.fixed?pid=346d3a60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e866ff6cd.fixed?pid=346d3a60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_1#78d42928a?vop=1&amp;pid=79a727f54&amp;color=0,0,0&amp;vtp=1&amp;bt=1&amp;bbb=1&amp;hb=1"/>
              <p:cNvSpPr/>
              <p:nvPr/>
            </p:nvSpPr>
            <p:spPr>
              <a:xfrm>
                <a:off x="722376" y="969265"/>
                <a:ext cx="10753344" cy="8936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［山东烟台二中2024高二月考］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1_1#78d42928a?vop=1&amp;pid=79a727f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893699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2043" b="-65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_1#78d42928a.blank?vop=1&amp;pid=79a727f54&amp;color=0,0,0&amp;vpa=1&amp;vtp=1&amp;bbb=1"/>
          <p:cNvSpPr/>
          <p:nvPr/>
        </p:nvSpPr>
        <p:spPr>
          <a:xfrm>
            <a:off x="10799382" y="931165"/>
            <a:ext cx="5715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0.4</a:t>
            </a:r>
            <a:endParaRPr lang="en-US" altLang="zh-CN" sz="2000" dirty="0"/>
          </a:p>
        </p:txBody>
      </p:sp>
      <p:sp>
        <p:nvSpPr>
          <p:cNvPr id="4" name="QB_6_AN.3_1#78d42928a.blank?vop=1&amp;pid=79a727f54&amp;color=0,0,0&amp;vpa=2&amp;vtp=1&amp;bbb=1"/>
          <p:cNvSpPr/>
          <p:nvPr/>
        </p:nvSpPr>
        <p:spPr>
          <a:xfrm>
            <a:off x="1988122" y="1378649"/>
            <a:ext cx="571500" cy="437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0.8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_1#78d42928a?vop=1&amp;vop=1&amp;pid=79a727f54&amp;color=0,0,0&amp;vtp=1&amp;bbb=1"/>
              <p:cNvSpPr/>
              <p:nvPr/>
            </p:nvSpPr>
            <p:spPr>
              <a:xfrm>
                <a:off x="722376" y="1869884"/>
                <a:ext cx="10753344" cy="2023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根据条件概率的公式可得,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)∪(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4_1#78d42928a?vop=1&amp;vop=1&amp;pid=79a727f5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9884"/>
                <a:ext cx="10753344" cy="2023999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b="-2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_1#75b464682?vop=1&amp;pid=79a727f54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2.某种疾病能导致心肌受损害.若第一次患该病，则心肌受损害的概率为0.3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;第一次患病心肌未受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损害而第二次再患该病时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，心肌受损害的概率为0.6.试求某人患病两次心肌未受损害的概率.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_1#75b464682?vop=1&amp;vop=1&amp;pid=79a727f54&amp;color=0,0,0&amp;vtp=1&amp;bbb=1&amp;hb=1"/>
              <p:cNvSpPr/>
              <p:nvPr/>
            </p:nvSpPr>
            <p:spPr>
              <a:xfrm>
                <a:off x="722376" y="1834203"/>
                <a:ext cx="10753344" cy="230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“第一次患病心肌受损害”,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“第二次患病心肌受损害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”,则所求概率为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_1#75b464682?vop=1&amp;vop=1&amp;pid=79a727f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230339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2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9228dc6b7?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［山东省实验中学等校2025高二联考改编］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一位教授去参加学术会议，他选择自驾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、乘坐动车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和乘坐飞机的概率分别为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，现在知道他选择自驾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、乘坐动车和乘坐飞机迟到的概率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则这位教授迟到的概率为(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7_1#9228dc6b7?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36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9228dc6b7.bracket?vop=1&amp;pid=8987d6a99&amp;color=0,0,0&amp;vpa=3&amp;vtp=1"/>
          <p:cNvSpPr/>
          <p:nvPr/>
        </p:nvSpPr>
        <p:spPr>
          <a:xfrm>
            <a:off x="6245289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7_2#9228dc6b7.choices?vop=1&amp;pid=8987d6a99&amp;color=0,0,0&amp;vtp=1&amp;bbb=1"/>
          <p:cNvSpPr/>
          <p:nvPr/>
        </p:nvSpPr>
        <p:spPr>
          <a:xfrm>
            <a:off x="722376" y="22818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4780" algn="l"/>
                <a:tab pos="5331460" algn="l"/>
                <a:tab pos="81432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C.0.22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.0.32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9228dc6b7?vop=1&amp;vop=1&amp;pid=8987d6a99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依题意得,这位教授迟到的概率为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9_1#9228dc6b7?vop=1&amp;vop=1&amp;pid=8987d6a9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0_1#9228dc6b7?vop=1&amp;vop=1&amp;pid=8987d6a99&amp;color=0,0,0&amp;vtp=1&amp;bt=1&amp;bbb=1&amp;hb=1"/>
              <p:cNvSpPr/>
              <p:nvPr/>
            </p:nvSpPr>
            <p:spPr>
              <a:xfrm>
                <a:off x="722376" y="969264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链接教材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63页习题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组第6题的变式，考查全概率公式的应用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.全概率公式的适用范围及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：所研究的事件试验前提或前一步骤试验有多种可能,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在这多种可能中均有所研究的事件发生,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这时要求所研究事件的概率就可用全概率公式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.运用全概率公式的一般步骤如下：（1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）求出样本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的一个划分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;（2）求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;（3）求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求目标事件的概率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.可以形象地把全概率公式看成“由原因推结果”.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0_1#9228dc6b7?vop=1&amp;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1535" b="-1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1_1#294babdc5?vop=1&amp;pid=8987d6a99&amp;color=0,0,0&amp;vtp=1&amp;bt=1&amp;bbb=1&amp;hb=1"/>
              <p:cNvSpPr/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［广东江门2025高二期中］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某测试由8道四选一的单选题组成.学生小胡能答对其中4道题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4道题中，他对2道有思路，其余2道则完全不会.若小胡答对每道有思路的题的概率为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答对每道不会的题的概率为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，则当他从这8道题中任抽1道题作答时，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能答对的概率为(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1_1#294babdc5?vop=1&amp;pid=8987d6a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97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r="-974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_1#294babdc5.bracket?vop=1&amp;pid=8987d6a99&amp;color=0,0,0&amp;vpa=4&amp;vtp=1"/>
          <p:cNvSpPr/>
          <p:nvPr/>
        </p:nvSpPr>
        <p:spPr>
          <a:xfrm>
            <a:off x="10472801" y="2012700"/>
            <a:ext cx="37465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1_2#294babdc5.choices?vop=1&amp;pid=8987d6a99&amp;color=0,0,0&amp;vtp=1&amp;bbb=1"/>
              <p:cNvSpPr/>
              <p:nvPr/>
            </p:nvSpPr>
            <p:spPr>
              <a:xfrm>
                <a:off x="722376" y="2371602"/>
                <a:ext cx="10753344" cy="59410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43530" algn="l"/>
                    <a:tab pos="5534660" algn="l"/>
                    <a:tab pos="82384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1_2#294babdc5.choices?vop=1&amp;pid=8987d6a9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1602"/>
                <a:ext cx="10753344" cy="594106"/>
              </a:xfrm>
              <a:prstGeom prst="rect">
                <a:avLst/>
              </a:prstGeom>
              <a:blipFill rotWithShape="1">
                <a:blip r:embed="rId2"/>
                <a:stretch>
                  <a:fillRect l="-4" t="-86" b="-89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7499</Words>
  <Application>WPS 演示</Application>
  <PresentationFormat>宽屏</PresentationFormat>
  <Paragraphs>260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2025-08-01T10:43:00Z</dcterms:created>
  <dcterms:modified xsi:type="dcterms:W3CDTF">2025-08-05T02:32:16Z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D7B2F449F00D4B0D81353047356148CE_12</vt:lpwstr>
  </property>
  <property fmtid="{D5CDD505-2E9C-101B-9397-08002B2CF9AE}" pid="3" name="KSOProductBuildVer">
    <vt:lpwstr>2052-12.1.0.21915</vt:lpwstr>
  </property>
</Properties>
</file>