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bc8f46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随机变量的概念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1d8a9d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离散型随机变量的取值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109163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随机变量之间的关系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ad5ecdb0009cafa9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7.xml"/><Relationship Id="rId8" Type="http://schemas.openxmlformats.org/officeDocument/2006/relationships/slideLayout" Target="../slideLayouts/slideLayout15.xml"/><Relationship Id="rId7" Type="http://schemas.openxmlformats.org/officeDocument/2006/relationships/image" Target="../media/image33.png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9_1#cf98f0200?vop=1&amp;pid=51d8a9d07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［甘肃兰州西北师大附中2025高二月考］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抛掷2枚骰子，记录朝上的点数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，所得点数之和记为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表示的随机试验结果是(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9_1#cf98f0200?vop=1&amp;pid=51d8a9d0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_1#cf98f0200.bracket?vop=1&amp;pid=51d8a9d07&amp;color=0,0,0&amp;vpa=3&amp;vtp=1"/>
          <p:cNvSpPr/>
          <p:nvPr/>
        </p:nvSpPr>
        <p:spPr>
          <a:xfrm>
            <a:off x="5075873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9_2#cf98f0200.choices?vop=1&amp;pid=51d8a9d07&amp;color=0,0,0&amp;vtp=1&amp;bbb=1"/>
          <p:cNvSpPr/>
          <p:nvPr/>
        </p:nvSpPr>
        <p:spPr>
          <a:xfrm>
            <a:off x="722376" y="182467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A.2枚都是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4点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.1枚是1点，另1枚是3点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.2枚都是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2点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.1枚是1点，另1枚是3点或者2枚都是2点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1_1#cf98f0200?vop=1&amp;vop=1&amp;pid=51d8a9d07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A表示的是随机试验中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的其中一个结果,B,C中表示的是随机试验中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的部分结果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是表示随机试验中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的所有试验结果.故选D.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1_1#cf98f0200?vop=1&amp;vop=1&amp;pid=51d8a9d0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779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2_1#e40a47b01?vop=1&amp;pid=51d8a9d07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［江西宜春2025高二开学考］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一串钥匙有6把，只有一把能打开锁，依次试验，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打不开的扔掉，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直到找到能开锁的钥匙为止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，则试验次数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的可能取值为(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2_1#e40a47b01?vop=1&amp;pid=51d8a9d0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382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3_1#e40a47b01.bracket?vop=1&amp;pid=51d8a9d07&amp;color=0,0,0&amp;vpa=4&amp;vtp=1"/>
          <p:cNvSpPr/>
          <p:nvPr/>
        </p:nvSpPr>
        <p:spPr>
          <a:xfrm>
            <a:off x="7175437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2_2#e40a47b01.choices?vop=1&amp;pid=51d8a9d07&amp;color=0,0,0&amp;vtp=1&amp;bbb=1"/>
              <p:cNvSpPr/>
              <p:nvPr/>
            </p:nvSpPr>
            <p:spPr>
              <a:xfrm>
                <a:off x="722376" y="1871286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60980" algn="l"/>
                    <a:tab pos="54838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A.1，2，3，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，6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.0，1，2，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，6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.0，1，2，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，5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.1，2，3，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，5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2_2#e40a47b01.choices?vop=1&amp;pid=51d8a9d0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1286"/>
                <a:ext cx="10753344" cy="405003"/>
              </a:xfrm>
              <a:prstGeom prst="rect">
                <a:avLst/>
              </a:prstGeom>
              <a:blipFill rotWithShape="1">
                <a:blip r:embed="rId2"/>
                <a:stretch>
                  <a:fillRect l="-4" t="-142" b="-12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4_1#e40a47b01?vop=1&amp;vop=1&amp;pid=51d8a9d07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由试验次数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的含义可知,至少试验一次才能找到能开锁的钥匙,如果第五次依然没有开锁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么能确定剩下的一把为能开锁的钥匙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的所有可能取值为1,2,3,4,5.故选D.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4_1#e40a47b01?vop=1&amp;vop=1&amp;pid=51d8a9d0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685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5_1#10c6f1131?vop=1&amp;pid=51d8a9d07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［河北石家庄2024高二月考］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在一次比赛中，需回答三个问题，比赛规定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：每题回答正确得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分，回答不正确得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分.则选手甲回答这三个问题正确的题数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选手甲回答这三个问题的总得分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15_1#10c6f1131?vop=1&amp;pid=51d8a9d0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2888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6_1#10c6f1131.blank?vop=1&amp;pid=51d8a9d07&amp;color=0,0,0&amp;vpa=5&amp;vtp=1&amp;bbb=1"/>
          <p:cNvSpPr/>
          <p:nvPr/>
        </p:nvSpPr>
        <p:spPr>
          <a:xfrm>
            <a:off x="10369487" y="1391100"/>
            <a:ext cx="1031875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3,2,1,0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17_1#10c6f1131.blank?vop=1&amp;pid=51d8a9d07&amp;color=0,0,0&amp;vpa=6&amp;vtp=1&amp;bbb=1"/>
              <p:cNvSpPr/>
              <p:nvPr/>
            </p:nvSpPr>
            <p:spPr>
              <a:xfrm>
                <a:off x="6518211" y="1913324"/>
                <a:ext cx="2587625" cy="298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300,100,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𝟑𝟎𝟎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AN.17_1#10c6f1131.blank?vop=1&amp;pid=51d8a9d07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8211" y="1913324"/>
                <a:ext cx="2587625" cy="298577"/>
              </a:xfrm>
              <a:prstGeom prst="rect">
                <a:avLst/>
              </a:prstGeom>
              <a:blipFill rotWithShape="1">
                <a:blip r:embed="rId2"/>
                <a:stretch>
                  <a:fillRect l="-22" t="-3851" r="22" b="-63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18_1#10c6f1131?vop=1&amp;vop=1&amp;pid=51d8a9d07&amp;color=0,0,0&amp;vtp=1&amp;bbb=1"/>
              <p:cNvSpPr/>
              <p:nvPr/>
            </p:nvSpPr>
            <p:spPr>
              <a:xfrm>
                <a:off x="722376" y="2281878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甲回答问题的结果可能为回答全对,两对一错,两错一对,全错,共四种结果,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的所有可能取值是3,2,1,0,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相应得分为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300分,100分,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因此甲回答这三个问题的总得分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的所有可能取值为300,100,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18_1#10c6f1131?vop=1&amp;vop=1&amp;pid=51d8a9d0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10753344" cy="18087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4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9_1#9c6e3a95b?vop=1&amp;pid=51d8a9d07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6.写出下列随机变量可能的取值，并说明随机变量所取的值表示的随机试验的结果.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20_1#7daa13740?vop=1&amp;pid=9c6e3a95b&amp;color=0,0,0&amp;vtp=1&amp;bbb=1"/>
              <p:cNvSpPr/>
              <p:nvPr/>
            </p:nvSpPr>
            <p:spPr>
              <a:xfrm>
                <a:off x="722376" y="1433137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（1）某市医院明天接到120急救电话的次数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BD.20_1#7daa13740?vop=1&amp;pid=9c6e3a95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21_1#7daa13740?vop=1&amp;vop=1&amp;pid=9c6e3a95b&amp;color=0,0,0&amp;vtp=1&amp;bbb=1"/>
              <p:cNvSpPr/>
              <p:nvPr/>
            </p:nvSpPr>
            <p:spPr>
              <a:xfrm>
                <a:off x="722376" y="1890337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𝒊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,表示接到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𝒊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次急救电话,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𝒊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21_1#7daa13740?vop=1&amp;vop=1&amp;pid=9c6e3a95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0337"/>
                <a:ext cx="10753344" cy="405003"/>
              </a:xfrm>
              <a:prstGeom prst="rect">
                <a:avLst/>
              </a:prstGeom>
              <a:blipFill rotWithShape="1">
                <a:blip r:embed="rId2"/>
                <a:stretch>
                  <a:fillRect l="-4" t="-142" b="-12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BD.22_1#74c36f435?vop=1&amp;pid=9c6e3a95b&amp;color=0,0,0&amp;vtp=1&amp;bbb=1"/>
              <p:cNvSpPr/>
              <p:nvPr/>
            </p:nvSpPr>
            <p:spPr>
              <a:xfrm>
                <a:off x="722376" y="2347537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（2）一个袋中装有5个白球和5个黑球，从中任取3个，其中所含白球的个数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7_BD.22_1#74c36f435?vop=1&amp;pid=9c6e3a95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7537"/>
                <a:ext cx="10753344" cy="408559"/>
              </a:xfrm>
              <a:prstGeom prst="rect">
                <a:avLst/>
              </a:prstGeom>
              <a:blipFill rotWithShape="1">
                <a:blip r:embed="rId3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23_1#74c36f435?vop=1&amp;vop=1&amp;pid=9c6e3a95b&amp;color=0,0,0&amp;vtp=1&amp;bbb=1&amp;hb=1"/>
              <p:cNvSpPr/>
              <p:nvPr/>
            </p:nvSpPr>
            <p:spPr>
              <a:xfrm>
                <a:off x="722376" y="2758128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【解】随机变量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所有可能的取值为0,1,2,3.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表示“取出的3个球中有0个白球”;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表示“取出的3个球中有1个白球”;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取出的3个球中有2个白球”;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表示“取出的3个球全是白球”.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7_AN.23_1#74c36f435?vop=1&amp;vop=1&amp;pid=9c6e3a95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58128"/>
                <a:ext cx="10753344" cy="1326134"/>
              </a:xfrm>
              <a:prstGeom prst="rect">
                <a:avLst/>
              </a:prstGeom>
              <a:blipFill rotWithShape="1">
                <a:blip r:embed="rId4"/>
                <a:stretch>
                  <a:fillRect l="-4" t="-24" b="-3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4_1#a99795d74?vop=1&amp;pid=c10916358&amp;color=0,0,0&amp;vtp=1&amp;bt=1&amp;bbb=1&amp;hb=1"/>
              <p:cNvSpPr/>
              <p:nvPr/>
            </p:nvSpPr>
            <p:spPr>
              <a:xfrm>
                <a:off x="722376" y="969265"/>
                <a:ext cx="10753344" cy="881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7.已知离散型随机变量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，2，3，4，5.令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24_1#a99795d74?vop=1&amp;pid=c109163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881253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-51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25_1#a99795d74.blank?vop=1&amp;pid=c10916358&amp;color=0,0,0&amp;vpa=7&amp;vtp=1&amp;bbb=1&amp;rh=34.67"/>
              <p:cNvSpPr/>
              <p:nvPr/>
            </p:nvSpPr>
            <p:spPr>
              <a:xfrm>
                <a:off x="2011681" y="1359979"/>
                <a:ext cx="352425" cy="440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25_1#a99795d74.blank?vop=1&amp;pid=c10916358&amp;color=0,0,0&amp;vpa=7&amp;vtp=1&amp;bbb=1&amp;rh=34.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1681" y="1359979"/>
                <a:ext cx="352425" cy="440309"/>
              </a:xfrm>
              <a:prstGeom prst="rect">
                <a:avLst/>
              </a:prstGeom>
              <a:blipFill rotWithShape="1">
                <a:blip r:embed="rId2"/>
                <a:stretch>
                  <a:fillRect t="-101" b="-8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6_1#a99795d74?vop=1&amp;vop=1&amp;pid=c10916358&amp;color=0,0,0&amp;vtp=1&amp;bbb=1"/>
              <p:cNvSpPr/>
              <p:nvPr/>
            </p:nvSpPr>
            <p:spPr>
              <a:xfrm>
                <a:off x="722376" y="1862010"/>
                <a:ext cx="10753344" cy="20480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由已知,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的所有可能取值为0,2,4,6,8,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AS.26_1#a99795d74?vop=1&amp;vop=1&amp;pid=c109163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62010"/>
                <a:ext cx="10753344" cy="2048002"/>
              </a:xfrm>
              <a:prstGeom prst="rect">
                <a:avLst/>
              </a:prstGeom>
              <a:blipFill rotWithShape="1">
                <a:blip r:embed="rId3"/>
                <a:stretch>
                  <a:fillRect l="-4" t="-9" b="-2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7_1#41fcbfa10?vop=1&amp;pid=c10916358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8.某公司快递员的工资结构是“底薪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送件提成”，每天底薪为70元,每送件一次加提成1元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公司任意抽取一名快递员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，设其日送件数为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,获得的日工资为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27_1#41fcbfa10?vop=1&amp;pid=c109163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28_1#b70bde5c6?vop=1&amp;pid=41fcbfa10&amp;color=0,0,0&amp;vtp=1&amp;bbb=1"/>
              <p:cNvSpPr/>
              <p:nvPr/>
            </p:nvSpPr>
            <p:spPr>
              <a:xfrm>
                <a:off x="722376" y="18808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BD.28_1#b70bde5c6?vop=1&amp;pid=41fcbfa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29_1#b70bde5c6?vop=1&amp;vop=1&amp;pid=41fcbfa10&amp;color=0,0,0&amp;vtp=1&amp;bbb=1"/>
              <p:cNvSpPr/>
              <p:nvPr/>
            </p:nvSpPr>
            <p:spPr>
              <a:xfrm>
                <a:off x="722376" y="23380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时,即快递员送件120次,结合题意有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𝟏𝟗𝟎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29_1#b70bde5c6?vop=1&amp;vop=1&amp;pid=41fcbfa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8012"/>
                <a:ext cx="10753344" cy="408559"/>
              </a:xfrm>
              <a:prstGeom prst="rect">
                <a:avLst/>
              </a:prstGeom>
              <a:blipFill rotWithShape="1">
                <a:blip r:embed="rId3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BD.30_1#bf371c56a?vop=1&amp;pid=41fcbfa10&amp;color=0,0,0&amp;vtp=1&amp;bbb=1"/>
              <p:cNvSpPr/>
              <p:nvPr/>
            </p:nvSpPr>
            <p:spPr>
              <a:xfrm>
                <a:off x="722376" y="27952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（2）求该快递员日工资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（单位：元）与日送件数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的关系;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7_BD.30_1#bf371c56a?vop=1&amp;pid=41fcbfa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95212"/>
                <a:ext cx="10753344" cy="408559"/>
              </a:xfrm>
              <a:prstGeom prst="rect">
                <a:avLst/>
              </a:prstGeom>
              <a:blipFill rotWithShape="1">
                <a:blip r:embed="rId4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31_1#bf371c56a?vop=1&amp;vop=1&amp;pid=41fcbfa10&amp;color=0,0,0&amp;vtp=1&amp;bbb=1"/>
              <p:cNvSpPr/>
              <p:nvPr/>
            </p:nvSpPr>
            <p:spPr>
              <a:xfrm>
                <a:off x="722376" y="32524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【解】由题意可得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7_AN.31_1#bf371c56a?vop=1&amp;vop=1&amp;pid=41fcbfa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52412"/>
                <a:ext cx="10753344" cy="408559"/>
              </a:xfrm>
              <a:prstGeom prst="rect">
                <a:avLst/>
              </a:prstGeom>
              <a:blipFill rotWithShape="1">
                <a:blip r:embed="rId5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7_BD.32_1#84767ee68?vop=1&amp;pid=41fcbfa10&amp;color=0,0,0&amp;vtp=1&amp;bbb=1"/>
              <p:cNvSpPr/>
              <p:nvPr/>
            </p:nvSpPr>
            <p:spPr>
              <a:xfrm>
                <a:off x="722376" y="37096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O_7_BD.32_1#84767ee68?vop=1&amp;pid=41fcbfa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09612"/>
                <a:ext cx="10753344" cy="408559"/>
              </a:xfrm>
              <a:prstGeom prst="rect">
                <a:avLst/>
              </a:prstGeom>
              <a:blipFill rotWithShape="1">
                <a:blip r:embed="rId6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7_AN.33_1#84767ee68?vop=1&amp;vop=1&amp;pid=41fcbfa10&amp;color=0,0,0&amp;vtp=1&amp;bbb=1"/>
              <p:cNvSpPr/>
              <p:nvPr/>
            </p:nvSpPr>
            <p:spPr>
              <a:xfrm>
                <a:off x="722376" y="4120203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【解】由（2）可知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𝟐𝟐𝟎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O_7_AN.33_1#84767ee68?vop=1&amp;vop=1&amp;pid=41fcbfa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20203"/>
                <a:ext cx="10753344" cy="856234"/>
              </a:xfrm>
              <a:prstGeom prst="rect">
                <a:avLst/>
              </a:prstGeom>
              <a:blipFill rotWithShape="1">
                <a:blip r:embed="rId7"/>
                <a:stretch>
                  <a:fillRect l="-4" t="-38" b="-52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EX.34_1#41fcbfa10?vop=1&amp;vop=1&amp;pid=c10916358&amp;color=0,0,0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名师点拨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1）求解此类问题的关键是明确随机变量的取值所表示的含义．对于变量间的关系问题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,可类比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函数关系求解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．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2）对立事件的概率和为1,常借助此关系求对立事件的概率．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1fa18530.fixed?pid=213873a24&amp;color=100,146,38&amp;vtp=1&amp;bbb=1"/>
          <p:cNvSpPr/>
          <p:nvPr/>
        </p:nvSpPr>
        <p:spPr>
          <a:xfrm>
            <a:off x="5056632" y="950976"/>
            <a:ext cx="209397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4.2</a:t>
            </a:r>
            <a:endParaRPr lang="en-US" altLang="zh-CN" sz="7200" dirty="0"/>
          </a:p>
        </p:txBody>
      </p:sp>
      <p:sp>
        <p:nvSpPr>
          <p:cNvPr id="3" name="C_2#51fa18530.fixed?pid=213873a24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4.2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随机变量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652aed230.fixed?pid=b87c743a6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4.2</a:t>
            </a:r>
            <a:endParaRPr lang="en-US" altLang="zh-CN" sz="7200" dirty="0"/>
          </a:p>
        </p:txBody>
      </p:sp>
      <p:sp>
        <p:nvSpPr>
          <p:cNvPr id="3" name="C_4#652aed230.fixed?pid=b87c743a6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4.2.1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随机变量及其与事件的联系</a:t>
            </a:r>
            <a:endParaRPr lang="en-US" altLang="zh-CN" sz="4400" dirty="0"/>
          </a:p>
        </p:txBody>
      </p:sp>
      <p:pic>
        <p:nvPicPr>
          <p:cNvPr id="4" name="C_4#652aed230.fixed?pid=b87c743a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652aed230.fixed?pid=b87c743a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ba0b7d01a?vop=1&amp;pid=6bc8f46e7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［辽宁东北育才学校2024高二月考］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袋中有3个白球、5个黑球，从中任取2个球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，下列选项中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可以用随机变量表示的是(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_1#ba0b7d01a.bracket?vop=1&amp;pid=6bc8f46e7&amp;color=0,0,0&amp;vpa=1&amp;vtp=1"/>
          <p:cNvSpPr/>
          <p:nvPr/>
        </p:nvSpPr>
        <p:spPr>
          <a:xfrm>
            <a:off x="3716401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_2#ba0b7d01a.choices?vop=1&amp;pid=6bc8f46e7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91155" algn="l"/>
                <a:tab pos="5756910" algn="l"/>
                <a:tab pos="84829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A.至少取到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1个白球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.至多取到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1个白球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C.取到白球的个数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.取到球的个数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_1#ba0b7d01a?vop=1&amp;vop=1&amp;pid=6bc8f46e7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选项A,B是随机事件;选项D中球的个数是定值2;选项C中白球的个数可能的取值为0,1,2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以用随机变量表示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.故选C.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_1#ba0b7d01a?vop=1&amp;vop=1&amp;pid=6bc8f46e7&amp;color=0,0,0&amp;vtp=1&amp;bt=1&amp;bbb=1&amp;hb=1"/>
          <p:cNvSpPr/>
          <p:nvPr/>
        </p:nvSpPr>
        <p:spPr>
          <a:xfrm>
            <a:off x="722376" y="969264"/>
            <a:ext cx="10753344" cy="2265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规律方法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如果一个随机试验的结果对应的变量具有以下两点特征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,则该变量为随机变量.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1）随机试验的结果具有可变性,即每次试验对应的结果不尽相同.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2）随机试验的结果具有确定性,即每次试验总是恰好出现这些结果中的一个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,但在一次试验之前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却不能确定这次试验会出现哪一个结果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bfecc4a03?vop=1&amp;pid=6bc8f46e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［山西临汾2025高二月考］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下列变量是离散型随机变量的是(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bfecc4a03.bracket?vop=1&amp;pid=6bc8f46e7&amp;color=0,0,0&amp;vpa=2&amp;vtp=1&amp;bbb=1"/>
          <p:cNvSpPr/>
          <p:nvPr/>
        </p:nvSpPr>
        <p:spPr>
          <a:xfrm>
            <a:off x="8740839" y="969265"/>
            <a:ext cx="52863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5_2#bfecc4a03.choices?vop=1&amp;pid=6bc8f46e7&amp;color=0,0,0&amp;vtp=1&amp;bbb=1"/>
              <p:cNvSpPr/>
              <p:nvPr/>
            </p:nvSpPr>
            <p:spPr>
              <a:xfrm>
                <a:off x="722376" y="1384300"/>
                <a:ext cx="10753344" cy="1795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A.某水位监测站所测水位在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这一范围内变化，该水位监测站实时所测水位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.抛掷一枚硬币直到出现正面朝上为止，需要的抛掷次数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.在某次期中考试中，一个考场30名考生中做对数学第11题的人数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的实根个数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5_2#bfecc4a03.choices?vop=1&amp;pid=6bc8f46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1795336"/>
              </a:xfrm>
              <a:prstGeom prst="rect">
                <a:avLst/>
              </a:prstGeom>
              <a:blipFill rotWithShape="1">
                <a:blip r:embed="rId1"/>
                <a:stretch>
                  <a:fillRect l="-4" b="-2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7_1#bfecc4a03?vop=1&amp;vop=1&amp;pid=6bc8f46e7&amp;color=0,0,0&amp;vtp=1&amp;bt=1&amp;bbb=1"/>
              <p:cNvSpPr/>
              <p:nvPr/>
            </p:nvSpPr>
            <p:spPr>
              <a:xfrm>
                <a:off x="722376" y="972000"/>
                <a:ext cx="10753344" cy="18080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对于A,水位在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内变化,不能一一列举,所以不是离散型随机变量,故A错误;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B,需要的抛掷次数可以一一列举,所以是离散型随机变量,故B正确;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C,做对数学第11题的人数可以一一列举,所以是离散型随机变量,故C正确;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的实根有2个,是确定的值,不是随机变量,故D错误.故选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7_1#bfecc4a03?vop=1&amp;vop=1&amp;pid=6bc8f46e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08036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8_1#bfecc4a03?vop=1&amp;vop=1&amp;pid=6bc8f46e7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特别注意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由离散型随机变量的概念可知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,它是可以一一列举出来的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,而连续型随机变量可以在某个实数范围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内连续取值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2373</Words>
  <Application>WPS 演示</Application>
  <PresentationFormat>宽屏</PresentationFormat>
  <Paragraphs>121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2025-08-01T10:42:00Z</dcterms:created>
  <dcterms:modified xsi:type="dcterms:W3CDTF">2025-08-05T02:35:42Z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A76E4DBF2941445A8587E941DA2CDDAB_12</vt:lpwstr>
  </property>
  <property fmtid="{D5CDD505-2E9C-101B-9397-08002B2CF9AE}" pid="3" name="KSOProductBuildVer">
    <vt:lpwstr>2052-12.1.0.21915</vt:lpwstr>
  </property>
</Properties>
</file>