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94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b58995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一、单项选择题：本大题共8小题，每小题5分，共40分.在每小题给出的四个选项中，只有一项是符合题目要求的.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05a842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二、多项选择题：本大题共3小题，每小题6分，共18分.在每小题给出的选项中，有多项符合题目要求.全部选对的得6分，部分选对的得部分分，有选错的得0分.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efc35f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三、填空题：本大题共3小题，每小题5分，共15分.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1e843b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四、解答题：本大题共5小题，共77分.解答应写出文字说明、证明过程或演算步骤.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d1b2baa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35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排列组合中的重点、难点问题</a:t>
            </a:r>
            <a:endParaRPr lang="en-US" sz="35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4e75f9000925e21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0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f261f3da6?vop=1&amp;vop=1&amp;pid=0b58995b4&amp;color=0,0,0&amp;vtp=1&amp;bt=1&amp;bbb=1&amp;hb=1"/>
              <p:cNvSpPr/>
              <p:nvPr/>
            </p:nvSpPr>
            <p:spPr>
              <a:xfrm>
                <a:off x="722376" y="969264"/>
                <a:ext cx="10753344" cy="26139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（负值舍去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f261f3da6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613978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2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4c359e3fd?vop=1&amp;pid=0b58995b4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4c359e3fd?vop=1&amp;pid=0b58995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4c359e3fd.bracket?vop=1&amp;pid=0b58995b4&amp;color=0,0,0&amp;vpa=5&amp;vtp=1"/>
          <p:cNvSpPr/>
          <p:nvPr/>
        </p:nvSpPr>
        <p:spPr>
          <a:xfrm>
            <a:off x="5593906" y="965263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4c359e3fd.choices?vop=1&amp;pid=0b58995b4&amp;color=0,0,0&amp;vtp=1&amp;bbb=1"/>
              <p:cNvSpPr/>
              <p:nvPr/>
            </p:nvSpPr>
            <p:spPr>
              <a:xfrm>
                <a:off x="722376" y="142690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595880" algn="l"/>
                    <a:tab pos="5331460" algn="l"/>
                    <a:tab pos="8054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.40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C.120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4c359e3fd.choices?vop=1&amp;pid=0b58995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690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6" b="-14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4c359e3fd?vop=1&amp;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14087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因为多项式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可看成5个三项式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的乘积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,根据组合数的定义和计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算公式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项为从中选出2个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,2个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的系数为120.故选C.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4c359e3fd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8748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0ed3f941b?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6.某中学第24届篮球赛正如火如荼地进行中，全年级共20个班，每四个班一组，如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班为一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班为二组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进行单循环小组赛（没有并列），胜出的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5个班级和从余下队伍中选出的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数据最优秀的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1个班级共6支球队按抽签的方式进行淘汰赛，最后胜出的3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个班级再进行单循环赛，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按积分的高低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（假设没有并列）决出最终的冠亚季军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，则此次篮球赛学校共举办的比赛场数为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0ed3f941b?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203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0ed3f941b.bracket?vop=1&amp;pid=0b58995b4&amp;color=0,0,0&amp;vpa=6&amp;vtp=1"/>
          <p:cNvSpPr/>
          <p:nvPr/>
        </p:nvSpPr>
        <p:spPr>
          <a:xfrm>
            <a:off x="909701" y="27817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6_2#0ed3f941b.choices?vop=1&amp;pid=0b58995b4&amp;color=0,0,0&amp;vtp=1&amp;bbb=1"/>
          <p:cNvSpPr/>
          <p:nvPr/>
        </p:nvSpPr>
        <p:spPr>
          <a:xfrm>
            <a:off x="722376" y="32428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0ed3f941b?vop=1&amp;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13256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先进行单循环赛,有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（场）,胜出的5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个班级和从余下队伍中选出的数据最优秀的1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个班级共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6支球队按抽签的方式进行淘汰赛,6支球队打3场,决出最后胜出的3个班级,最后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3个班级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再进行单循环赛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（场）,所以共举办了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（场）比赛.故选D.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0ed3f941b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690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d1fdd8638?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［山东日照一中2025高二月考］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2,3,4,5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的元素的个数为(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d1fdd8638?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069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d1fdd8638.bracket?vop=1&amp;pid=0b58995b4&amp;color=0,0,0&amp;vpa=7&amp;vtp=1"/>
          <p:cNvSpPr/>
          <p:nvPr/>
        </p:nvSpPr>
        <p:spPr>
          <a:xfrm>
            <a:off x="10924286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d1fdd8638.choices?vop=1&amp;pid=0b58995b4&amp;color=0,0,0&amp;vtp=1&amp;bbb=1"/>
          <p:cNvSpPr/>
          <p:nvPr/>
        </p:nvSpPr>
        <p:spPr>
          <a:xfrm>
            <a:off x="722376" y="1824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B.144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C.184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.252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d1fdd8638?vop=1&amp;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中有5个为0,1个为1或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个元素；若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4个为0,2个为1或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中有3个为0,3个为1或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由上可知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的元素的个数为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d1fdd8638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067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f26a67254?vop=1&amp;pid=0b58995b4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［湖南长沙2025高二月考］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五行是中华民族创造的哲学思想，多用于哲学、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中医学和占卜方面，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五行学说是中华文明重要组成部分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.古代的人们认为天下万物皆由五类元素组成，分别是金、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木、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、火、土，彼此之间存在相生相克的关系.五行图如图所示，现有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5种不同的颜色可供选择给五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行涂色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，要求五行相生不能用同一种颜色（例如金生水，水生木，不能同色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），五行相克可以用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同一种颜色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（例如水克火，木克土，可以用同一种颜色），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则不同的涂色方法种数有(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f26a67254.bracket?vop=1&amp;pid=0b58995b4&amp;color=0,0,0&amp;vpa=8&amp;vtp=1"/>
          <p:cNvSpPr/>
          <p:nvPr/>
        </p:nvSpPr>
        <p:spPr>
          <a:xfrm>
            <a:off x="10307701" y="27817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2_2#f26a67254?vop=1&amp;pid=0b58995b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3208" y="3323277"/>
            <a:ext cx="2011680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2_3#f26a67254.choices?vop=1&amp;pid=0b58995b4&amp;color=0,0,0&amp;vtp=1&amp;bbb=1"/>
          <p:cNvSpPr/>
          <p:nvPr/>
        </p:nvSpPr>
        <p:spPr>
          <a:xfrm>
            <a:off x="722376" y="54822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f26a67254?vop=1&amp;vop=1&amp;pid=0b58995b4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五行相克可以用同一种颜色,也可以不用同一种颜色,即无限制条件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，五行相生不能用同一种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颜色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,即相邻位置不能用同一种颜色，</a:t>
            </a:r>
            <a:endParaRPr lang="en-US" altLang="zh-CN" sz="2200" dirty="0"/>
          </a:p>
        </p:txBody>
      </p:sp>
      <p:pic>
        <p:nvPicPr>
          <p:cNvPr id="3" name="QC_5_AS.24_2#f26a67254?htil=1&amp;vop=1&amp;vop=1&amp;pid=0b58995b4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0331" y="2017083"/>
            <a:ext cx="149961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4_3#f26a67254?htil=1&amp;vop=1&amp;vop=1&amp;pid=0b58995b4&amp;color=0,0,0&amp;vtp=1&amp;bbb=1&amp;hb=1&amp;hs=1"/>
              <p:cNvSpPr/>
              <p:nvPr/>
            </p:nvSpPr>
            <p:spPr>
              <a:xfrm>
                <a:off x="722376" y="1890083"/>
                <a:ext cx="9116568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故问题转化为如图所示的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五个区域,有5种不同的颜色可用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,要求相邻区域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不能涂同一种颜色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AS.24_3#f26a67254?htil=1&amp;vop=1&amp;vop=1&amp;pid=0b58995b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0083"/>
                <a:ext cx="9116568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r="3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4_4#f26a67254?htil=1&amp;vop=1&amp;vop=1&amp;pid=0b58995b4&amp;color=0,0,0&amp;vtp=1&amp;bbb=1&amp;hb=1&amp;hs=1"/>
              <p:cNvSpPr/>
              <p:nvPr/>
            </p:nvSpPr>
            <p:spPr>
              <a:xfrm>
                <a:off x="722376" y="2805499"/>
                <a:ext cx="9116568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分为以下两类情况：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三个区域涂三种不同的颜色,第一步涂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5种不同的颜色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AS.24_4#f26a67254?htil=1&amp;vop=1&amp;vop=1&amp;pid=0b58995b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5499"/>
                <a:ext cx="9116568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8" r="3" b="-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4_4#f26a67254?htil=1&amp;vop=1&amp;vop=1&amp;pid=0b58995b4&amp;color=0,0,0&amp;vtp=1&amp;bbb=1&amp;hb=1&amp;hs=1"/>
              <p:cNvSpPr/>
              <p:nvPr/>
            </p:nvSpPr>
            <p:spPr>
              <a:xfrm>
                <a:off x="719993" y="3661733"/>
                <a:ext cx="1075201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3种涂在这3个区域上,则有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颜色不同,有3种方法,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颜色不同,则有3种方法,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故由分步乘法计数原理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三个区域涂两种不同的颜色,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AS.24_4#f26a67254?htil=1&amp;vop=1&amp;vop=1&amp;pid=0b58995b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3661733"/>
                <a:ext cx="10752014" cy="2278634"/>
              </a:xfrm>
              <a:prstGeom prst="rect">
                <a:avLst/>
              </a:prstGeom>
              <a:blipFill rotWithShape="1">
                <a:blip r:embed="rId4"/>
                <a:stretch>
                  <a:fillRect l="-5" t="-14" r="1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5#f26a67254?vop=1&amp;vop=1&amp;pid=0b58995b4&amp;color=0,0,0&amp;mp=1&amp;vtp=1&amp;bt=1&amp;bbb=1&amp;hb=1"/>
              <p:cNvSpPr/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不能涂同一种颜色,则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涂同一种颜色或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涂同一种颜色,两种情况方法数相同.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涂同一种颜色,第一步涂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可看成同一区域,且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区域不同色,即涂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2个区域不同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,从5种不同的颜色中选2种涂在不同的2个区域上,则有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颜色相同,则有4种方法,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区域,由于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颜色不同,则有3种方法,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故由分步乘法计数原理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涂同一种颜色,与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涂同一种颜色的方法数相同,则共有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由分类加法计数原理可知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,不同的涂色方法共有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种.故选D.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AS.24_5#f26a67254?vop=1&amp;vop=1&amp;pid=0b58995b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06c5055c.fixed?pid=0dfcf316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06c5055c.fixed?pid=0dfcf316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第三章素养检测</a:t>
            </a:r>
            <a:endParaRPr lang="en-US" altLang="zh-CN" sz="4400" dirty="0"/>
          </a:p>
        </p:txBody>
      </p:sp>
      <p:pic>
        <p:nvPicPr>
          <p:cNvPr id="4" name="C_3#506c5055c.fixed?pid=0dfcf316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06c5055c.fixed?pid=0dfcf316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35aad5a16?vop=1&amp;pid=505a8425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［河南信阳2025高二月考］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下列等式中正确的是(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35aad5a16.bracket?vop=1&amp;pid=505a84250&amp;color=0,0,0&amp;vpa=9&amp;vtp=1&amp;bbb=1"/>
          <p:cNvSpPr/>
          <p:nvPr/>
        </p:nvSpPr>
        <p:spPr>
          <a:xfrm>
            <a:off x="6480239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5_2#35aad5a16.choices?vop=1&amp;pid=505a84250&amp;color=0,0,0&amp;vtp=1&amp;bbb=1"/>
              <p:cNvSpPr/>
              <p:nvPr/>
            </p:nvSpPr>
            <p:spPr>
              <a:xfrm>
                <a:off x="722376" y="1384300"/>
                <a:ext cx="10753344" cy="134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3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lim>
                    </m:limLow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3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lim>
                    </m:limLow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!)=(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5_2#35aad5a16.choices?vop=1&amp;pid=505a842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346200"/>
              </a:xfrm>
              <a:prstGeom prst="rect">
                <a:avLst/>
              </a:prstGeom>
              <a:blipFill rotWithShape="1">
                <a:blip r:embed="rId1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35aad5a16?vop=1&amp;vop=1&amp;pid=505a84250&amp;color=0,0,0&amp;vtp=1&amp;bt=1&amp;bbb=1&amp;hb=1"/>
              <p:cNvSpPr/>
              <p:nvPr/>
            </p:nvSpPr>
            <p:spPr>
              <a:xfrm>
                <a:off x="722376" y="969264"/>
                <a:ext cx="10753344" cy="4958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不一定成立,故A不正确；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=⋯=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!−(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lim>
                    </m:limLow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!,所以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!)=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!]=(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!)+(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!)+⋯+(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!=(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)!−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35aad5a16?vop=1&amp;vop=1&amp;pid=505a842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958334"/>
              </a:xfrm>
              <a:prstGeom prst="rect">
                <a:avLst/>
              </a:prstGeom>
              <a:blipFill rotWithShape="1">
                <a:blip r:embed="rId1"/>
                <a:stretch>
                  <a:fillRect l="-4" t="-5" r="-248" b="-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c6bcba31a?vop=1&amp;pid=505a84250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则下列结论正确的是(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c6bcba31a?vop=1&amp;pid=505a8425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c6bcba31a.bracket?vop=1&amp;pid=505a84250&amp;color=0,0,0&amp;vpa=10&amp;vtp=1&amp;bbb=1"/>
          <p:cNvSpPr/>
          <p:nvPr/>
        </p:nvSpPr>
        <p:spPr>
          <a:xfrm>
            <a:off x="8846503" y="965263"/>
            <a:ext cx="7493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8_2#c6bcba31a.choices?vop=1&amp;pid=505a84250&amp;color=0,0,0&amp;vtp=1&amp;bbb=1"/>
              <p:cNvSpPr/>
              <p:nvPr/>
            </p:nvSpPr>
            <p:spPr>
              <a:xfrm>
                <a:off x="722376" y="1380299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8_2#c6bcba31a.choices?vop=1&amp;pid=505a842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0299"/>
                <a:ext cx="10753344" cy="927100"/>
              </a:xfrm>
              <a:prstGeom prst="rect">
                <a:avLst/>
              </a:prstGeom>
              <a:blipFill rotWithShape="1">
                <a:blip r:embed="rId2"/>
                <a:stretch>
                  <a:fillRect l="-4" t="-48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c6bcba31a?vop=1&amp;vop=1&amp;pid=505a84250&amp;color=0,0,0&amp;vtp=1&amp;bt=1&amp;bbb=1&amp;hb=1"/>
              <p:cNvSpPr/>
              <p:nvPr/>
            </p:nvSpPr>
            <p:spPr>
              <a:xfrm>
                <a:off x="722376" y="972000"/>
                <a:ext cx="10753344" cy="3231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,5时,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c6bcba31a?vop=1&amp;vop=1&amp;pid=505a842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31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e39352c4c?vop=1&amp;pid=505a84250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［山东省实验中学2025高二期中］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杨辉是我国古代数学史上一位著述丰富的数学家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，著有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详解九章算法》《日用算法》和《杨辉算法》.他在1261年所著的《详解九章算法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》给出杨辉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，如图所示是杨辉三角的数字表示.杨辉三角的发现要比欧洲早500年左右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，由此可见我国古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代数学的成就是非常值得中华民族自豪的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.根据以上材料，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e39352c4c.bracket?vop=1&amp;pid=505a84250&amp;color=0,0,0&amp;vpa=11&amp;vtp=1&amp;bbb=1"/>
          <p:cNvSpPr/>
          <p:nvPr/>
        </p:nvSpPr>
        <p:spPr>
          <a:xfrm>
            <a:off x="9379014" y="2324550"/>
            <a:ext cx="7191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ABC</a:t>
            </a:r>
            <a:endParaRPr lang="en-US" altLang="zh-CN" sz="2000" dirty="0"/>
          </a:p>
        </p:txBody>
      </p:sp>
      <p:pic>
        <p:nvPicPr>
          <p:cNvPr id="4" name="QC_5_BD.31_2#e39352c4c?htil=2&amp;vop=1&amp;pid=505a8425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2546" y="2866077"/>
            <a:ext cx="3794760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e39352c4c.choices?htil=2&amp;vop=1&amp;pid=505a84250&amp;color=0,0,0&amp;vtp=1&amp;bbb=1&amp;hb=1"/>
              <p:cNvSpPr/>
              <p:nvPr/>
            </p:nvSpPr>
            <p:spPr>
              <a:xfrm>
                <a:off x="722376" y="2791274"/>
                <a:ext cx="6821424" cy="24839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A.第10行所有数字的和等于1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.第10行所有数字的平方和等于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.记每一行的第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个数组成的数列称为第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三角形数阵前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024行中第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斜列各项之和为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e39352c4c.choices?htil=2&amp;vop=1&amp;pid=505a8425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1274"/>
                <a:ext cx="6821424" cy="2483993"/>
              </a:xfrm>
              <a:prstGeom prst="rect">
                <a:avLst/>
              </a:prstGeom>
              <a:blipFill rotWithShape="1">
                <a:blip r:embed="rId2"/>
                <a:stretch>
                  <a:fillRect l="-6" t="-18" b="-2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e39352c4c?vop=1&amp;vop=1&amp;pid=505a84250&amp;color=0,0,0&amp;vtp=1&amp;bt=1&amp;bbb=1&amp;hb=1"/>
              <p:cNvSpPr/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对于A,由题图分析知,杨辉三角的第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的展开式中二项式系数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10行所有数字的和为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33_1#e39352c4c?vop=1&amp;vop=1&amp;pid=505a842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59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33_1#e39352c4c?vop=1&amp;vop=1&amp;pid=505a84250&amp;color=0,0,0&amp;vtp=1&amp;bt=1&amp;bbb=1&amp;hb=1"/>
              <p:cNvSpPr/>
              <p:nvPr/>
            </p:nvSpPr>
            <p:spPr>
              <a:xfrm>
                <a:off x="722376" y="2369508"/>
                <a:ext cx="10753344" cy="1041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33_1#e39352c4c?vop=1&amp;vop=1&amp;pid=505a842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9508"/>
                <a:ext cx="10753344" cy="1041400"/>
              </a:xfrm>
              <a:prstGeom prst="rect">
                <a:avLst/>
              </a:prstGeom>
              <a:blipFill rotWithShape="1">
                <a:blip r:embed="rId2"/>
                <a:stretch>
                  <a:fillRect l="-4" t="-31" b="-1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33_1#e39352c4c?vop=1&amp;vop=1&amp;pid=505a84250&amp;color=0,0,0&amp;vtp=1&amp;bt=1&amp;bbb=1&amp;hb=1"/>
              <p:cNvSpPr/>
              <p:nvPr/>
            </p:nvSpPr>
            <p:spPr>
              <a:xfrm>
                <a:off x="722376" y="3410908"/>
                <a:ext cx="10753344" cy="2552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所以对于含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项,左侧的系数为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,右侧的系数为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所以第10行所有数字的平方和为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33_1#e39352c4c?vop=1&amp;vop=1&amp;pid=505a842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10908"/>
                <a:ext cx="10753344" cy="25527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33_2#e39352c4c?vop=1&amp;vop=1&amp;pid=505a84250&amp;color=0,0,0&amp;mp=1&amp;vtp=1&amp;bt=1&amp;bbb=1&amp;hb=1"/>
              <p:cNvSpPr/>
              <p:nvPr/>
            </p:nvSpPr>
            <p:spPr>
              <a:xfrm>
                <a:off x="722376" y="972000"/>
                <a:ext cx="10753344" cy="1066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对于D,由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C_5_AS.33_2#e39352c4c?vop=1&amp;vop=1&amp;pid=505a8425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66800"/>
              </a:xfrm>
              <a:prstGeom prst="rect">
                <a:avLst/>
              </a:prstGeom>
              <a:blipFill rotWithShape="1">
                <a:blip r:embed="rId1"/>
                <a:stretch>
                  <a:fillRect l="-4" t="-42" b="-1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33_2#e39352c4c?vop=1&amp;vop=1&amp;pid=505a84250&amp;color=0,0,0&amp;mp=1&amp;vtp=1&amp;bt=1&amp;bbb=1&amp;hb=1"/>
              <p:cNvSpPr/>
              <p:nvPr/>
            </p:nvSpPr>
            <p:spPr>
              <a:xfrm>
                <a:off x="722376" y="2034736"/>
                <a:ext cx="10753344" cy="182708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时,三角形数阵前2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024行中第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斜列各项之和为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时,三角形数阵前2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024行中第1斜列各项之和为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所以该三角形数阵前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024行中第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斜列各项之和为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AS.33_2#e39352c4c?vop=1&amp;vop=1&amp;pid=505a8425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34736"/>
                <a:ext cx="10753344" cy="1827086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28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6f2b64c9c?vop=1&amp;pid=5efc35fe8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［广西贵港2025高二期中］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从1，2，3，4，5，6这6个数中任取4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个不同的数组成一个四位数，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则能被3整除的四位数的个数为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35_1#6f2b64c9c.blank?vop=1&amp;pid=5efc35fe8&amp;color=0,0,0&amp;vpa=12&amp;vtp=1&amp;bbb=1"/>
          <p:cNvSpPr/>
          <p:nvPr/>
        </p:nvSpPr>
        <p:spPr>
          <a:xfrm>
            <a:off x="4145026" y="13720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6_1#6f2b64c9c?vop=1&amp;vop=1&amp;pid=5efc35fe8&amp;color=0,0,0&amp;vtp=1&amp;bbb=1&amp;hb=1"/>
              <p:cNvSpPr/>
              <p:nvPr/>
            </p:nvSpPr>
            <p:spPr>
              <a:xfrm>
                <a:off x="722376" y="1922594"/>
                <a:ext cx="10753344" cy="1414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要使组成的四位数能被3整除，则该四位数各位数字之和为3的倍数，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取出的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4个数字之和为3的倍数的情况有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共5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，所以组成的四位数能被3整除的个数为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6_1#6f2b64c9c?vop=1&amp;vop=1&amp;pid=5efc35f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4"/>
                <a:ext cx="10753344" cy="1414209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785" b="-3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7_1#650d84b40?vop=1&amp;pid=5efc35fe8&amp;color=0,0,0&amp;vtp=1&amp;bt=1&amp;bbb=1&amp;hb=1"/>
              <p:cNvSpPr/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［辽宁本溪一中2024高二期末］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的展开式中常数项为80，则实数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7_1#650d84b40?vop=1&amp;pid=5efc35f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5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8_1#650d84b40.blank?vop=1&amp;pid=5efc35fe8&amp;color=0,0,0&amp;vpa=13&amp;vtp=1&amp;bbb=1&amp;rh=32.4"/>
              <p:cNvSpPr/>
              <p:nvPr/>
            </p:nvSpPr>
            <p:spPr>
              <a:xfrm>
                <a:off x="746189" y="1350645"/>
                <a:ext cx="474155" cy="4114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8_1#650d84b40.blank?vop=1&amp;pid=5efc35fe8&amp;color=0,0,0&amp;vpa=13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89" y="1350645"/>
                <a:ext cx="474155" cy="411480"/>
              </a:xfrm>
              <a:prstGeom prst="rect">
                <a:avLst/>
              </a:prstGeom>
              <a:blipFill rotWithShape="1">
                <a:blip r:embed="rId2"/>
                <a:stretch>
                  <a:fillRect l="-13" r="107" b="-49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9_1#650d84b40?vop=1&amp;vop=1&amp;pid=5efc35fe8&amp;color=0,0,0&amp;vtp=1&amp;bbb=1"/>
              <p:cNvSpPr/>
              <p:nvPr/>
            </p:nvSpPr>
            <p:spPr>
              <a:xfrm>
                <a:off x="722376" y="1847532"/>
                <a:ext cx="10753344" cy="34540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,无整数解;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展开式中的常数项为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9_1#650d84b40?vop=1&amp;vop=1&amp;pid=5efc35f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7532"/>
                <a:ext cx="10753344" cy="3454083"/>
              </a:xfrm>
              <a:prstGeom prst="rect">
                <a:avLst/>
              </a:prstGeom>
              <a:blipFill rotWithShape="1">
                <a:blip r:embed="rId3"/>
                <a:stretch>
                  <a:fillRect l="-4" t="-9" b="-14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0_1#acb9f2b24?vop=1&amp;pid=5efc35fe8&amp;color=0,0,0&amp;vtp=1&amp;bt=1&amp;bbb=1&amp;hb=1"/>
              <p:cNvSpPr/>
              <p:nvPr/>
            </p:nvSpPr>
            <p:spPr>
              <a:xfrm>
                <a:off x="722376" y="972000"/>
                <a:ext cx="10753344" cy="741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［山东聊城一中2025调研］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除数函数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的函数值等于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的正因数的个数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，例如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答对一空给3分）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40_1#acb9f2b24?vop=1&amp;pid=5efc35f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741553"/>
              </a:xfrm>
              <a:prstGeom prst="rect">
                <a:avLst/>
              </a:prstGeom>
              <a:blipFill rotWithShape="1">
                <a:blip r:embed="rId1"/>
                <a:stretch>
                  <a:fillRect l="-4" t="-61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1_1#acb9f2b24.blank?vop=1&amp;pid=5efc35fe8&amp;color=0,0,0&amp;vpa=14&amp;vtp=1&amp;bbb=1"/>
              <p:cNvSpPr/>
              <p:nvPr/>
            </p:nvSpPr>
            <p:spPr>
              <a:xfrm>
                <a:off x="4356291" y="1361571"/>
                <a:ext cx="751078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41_1#acb9f2b24.blank?vop=1&amp;pid=5efc35fe8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291" y="1361571"/>
                <a:ext cx="751078" cy="294577"/>
              </a:xfrm>
              <a:prstGeom prst="rect">
                <a:avLst/>
              </a:prstGeom>
              <a:blipFill rotWithShape="1">
                <a:blip r:embed="rId2"/>
                <a:stretch>
                  <a:fillRect l="-25" t="-44" r="9" b="-7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42_1#acb9f2b24.blank?vop=1&amp;pid=5efc35fe8&amp;color=0,0,0&amp;vpa=15&amp;vtp=1&amp;bbb=1"/>
          <p:cNvSpPr/>
          <p:nvPr/>
        </p:nvSpPr>
        <p:spPr>
          <a:xfrm>
            <a:off x="6592316" y="1318456"/>
            <a:ext cx="498475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43_1#acb9f2b24?vop=1&amp;vop=1&amp;pid=5efc35fe8&amp;color=0,0,0&amp;vtp=1&amp;bbb=1&amp;hb=1"/>
              <p:cNvSpPr/>
              <p:nvPr/>
            </p:nvSpPr>
            <p:spPr>
              <a:xfrm>
                <a:off x="722376" y="1720791"/>
                <a:ext cx="10753344" cy="4288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的正因数为1,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个,故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从2，2，2，11，23中选0个数，即因数为1，有1种情况；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从2，2，2，11，23中选1个数,有2,11,23共3种情况;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从2，2，2，11，23中选2个数相乘,有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共4种情况;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从2，2，2，11，23中选3个数相乘,即有2个不选,同③为4种情况,分别为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从2，2，2，11，23中选4个数相乘,即有1个不选,同②为3种情况,分别为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从2，2，2，11，23中选5个数相乘,即因数为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,有1种情况，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43_1#acb9f2b24?vop=1&amp;vop=1&amp;pid=5efc35f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720791"/>
                <a:ext cx="10753344" cy="4288409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r="-1234" b="-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4d8f2fc11?vop=1&amp;pid=0b58995b4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［天津河东区2025高二期中］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的展开式中系数最大的项是(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4d8f2fc11?vop=1&amp;pid=0b58995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4d8f2fc11.bracket?vop=1&amp;pid=0b58995b4&amp;color=0,0,0&amp;vpa=1&amp;vtp=1"/>
          <p:cNvSpPr/>
          <p:nvPr/>
        </p:nvSpPr>
        <p:spPr>
          <a:xfrm>
            <a:off x="8522716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4d8f2fc11.choices?vop=1&amp;pid=0b58995b4&amp;color=0,0,0&amp;vtp=1&amp;bbb=1"/>
              <p:cNvSpPr/>
              <p:nvPr/>
            </p:nvSpPr>
            <p:spPr>
              <a:xfrm>
                <a:off x="722376" y="1430909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27655" algn="l"/>
                    <a:tab pos="5185410" algn="l"/>
                    <a:tab pos="8000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4d8f2fc11.choices?vop=1&amp;pid=0b58995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5fe869d8f?vop=1&amp;pid=01e843b74&amp;color=0,0,0&amp;vtp=1&amp;bt=1&amp;bbb=1"/>
              <p:cNvSpPr/>
              <p:nvPr/>
            </p:nvSpPr>
            <p:spPr>
              <a:xfrm>
                <a:off x="722376" y="972000"/>
                <a:ext cx="10753344" cy="4083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15.（本小题满分13分）已知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4_1#5fe869d8f?vop=1&amp;pid=01e843b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305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5_1#a9747dccf?vop=1&amp;pid=5fe869d8f&amp;color=0,0,0&amp;vtp=1&amp;bbb=1"/>
              <p:cNvSpPr/>
              <p:nvPr/>
            </p:nvSpPr>
            <p:spPr>
              <a:xfrm>
                <a:off x="722376" y="1438979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45_1#a9747dccf?vop=1&amp;pid=5fe869d8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8979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-11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6_1#a9747dccf?vop=1&amp;vop=1&amp;pid=5fe869d8f&amp;color=0,0,0&amp;vtp=1&amp;bbb=1"/>
              <p:cNvSpPr/>
              <p:nvPr/>
            </p:nvSpPr>
            <p:spPr>
              <a:xfrm>
                <a:off x="722376" y="1849570"/>
                <a:ext cx="10753344" cy="175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【解】由已知得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≤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≤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46_1#a9747dccf?vop=1&amp;vop=1&amp;pid=5fe869d8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9570"/>
                <a:ext cx="10753344" cy="17526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47_1#f7581e236?vop=1&amp;pid=5fe869d8f&amp;color=0,0,0&amp;vtp=1&amp;bbb=1"/>
              <p:cNvSpPr/>
              <p:nvPr/>
            </p:nvSpPr>
            <p:spPr>
              <a:xfrm>
                <a:off x="722376" y="3602170"/>
                <a:ext cx="10753344" cy="40836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47_1#f7581e236?vop=1&amp;pid=5fe869d8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02170"/>
                <a:ext cx="10753344" cy="408369"/>
              </a:xfrm>
              <a:prstGeom prst="rect">
                <a:avLst/>
              </a:prstGeom>
              <a:blipFill rotWithShape="1">
                <a:blip r:embed="rId4"/>
                <a:stretch>
                  <a:fillRect l="-4" t="-110" b="-118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8_1#f7581e236?vop=1&amp;vop=1&amp;pid=5fe869d8f&amp;color=0,0,0&amp;vtp=1&amp;bbb=1"/>
              <p:cNvSpPr/>
              <p:nvPr/>
            </p:nvSpPr>
            <p:spPr>
              <a:xfrm>
                <a:off x="722376" y="4058989"/>
                <a:ext cx="10753344" cy="4281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【解】将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𝟏𝟕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𝟑𝟑𝟎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8_1#f7581e236?vop=1&amp;vop=1&amp;pid=5fe869d8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58989"/>
                <a:ext cx="10753344" cy="428117"/>
              </a:xfrm>
              <a:prstGeom prst="rect">
                <a:avLst/>
              </a:prstGeom>
              <a:blipFill rotWithShape="1">
                <a:blip r:embed="rId5"/>
                <a:stretch>
                  <a:fillRect l="-4" t="-16" b="-127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c4ccbb6dd?vop=1&amp;pid=01e843b74&amp;color=0,0,0&amp;vtp=1&amp;bt=1&amp;bbb=1&amp;hb=1"/>
          <p:cNvSpPr/>
          <p:nvPr/>
        </p:nvSpPr>
        <p:spPr>
          <a:xfrm>
            <a:off x="722376" y="972000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16.（本小题满分15分）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［湖北宜昌2025高二期中联考］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实施乡村振兴战略，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优先发展教育事业.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教育既承载着传播知识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、塑造文明乡风的功能，更为乡村建设提供了人才支撑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，为了补齐落后地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区教育发展的短板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，解决落后地区优秀教师资源匮乏的问题，某教育局抽调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6名优秀教师按照以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下要求分配到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3所乡村学校去任教.</a:t>
            </a:r>
            <a:endParaRPr lang="en-US" altLang="zh-CN" sz="2000" dirty="0"/>
          </a:p>
        </p:txBody>
      </p:sp>
      <p:sp>
        <p:nvSpPr>
          <p:cNvPr id="3" name="QO_6_BD.50_1#b3a800953?vop=1&amp;pid=c4ccbb6dd&amp;color=0,0,0&amp;vtp=1&amp;bbb=1"/>
          <p:cNvSpPr/>
          <p:nvPr/>
        </p:nvSpPr>
        <p:spPr>
          <a:xfrm>
            <a:off x="722376" y="27952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（1）若分配到甲学校1人、乙学校2人、丙学校3人，有多少种分配方法？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1_1#b3a800953?vop=1&amp;vop=1&amp;pid=c4ccbb6dd&amp;color=0,0,0&amp;vtp=1&amp;bbb=1"/>
              <p:cNvSpPr/>
              <p:nvPr/>
            </p:nvSpPr>
            <p:spPr>
              <a:xfrm>
                <a:off x="722376" y="3205803"/>
                <a:ext cx="10753344" cy="19143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【解】6名教师中选1名到甲学校有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从剩余的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5名教师中选2名到乙学校有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3名教师都分配到丙学校有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则分配到甲学校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1人、乙学校2人、丙学校3人，共有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51_1#b3a800953?vop=1&amp;vop=1&amp;pid=c4ccbb6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05803"/>
                <a:ext cx="10753344" cy="1914335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2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c5999fea5?vop=1&amp;pid=c4ccbb6dd&amp;color=0,0,0&amp;vtp=1&amp;bt=1&amp;bbb=1"/>
          <p:cNvSpPr/>
          <p:nvPr/>
        </p:nvSpPr>
        <p:spPr>
          <a:xfrm>
            <a:off x="722376" y="972000"/>
            <a:ext cx="10753344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（2）若分配到一所学校4人，另外两所学校各1人，有多少种分配方法？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3_1#c5999fea5?vop=1&amp;vop=1&amp;pid=c4ccbb6dd&amp;color=0,0,0&amp;vtp=1&amp;bbb=1&amp;hb=1"/>
              <p:cNvSpPr/>
              <p:nvPr/>
            </p:nvSpPr>
            <p:spPr>
              <a:xfrm>
                <a:off x="722376" y="1355413"/>
                <a:ext cx="10753344" cy="126314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【解】先将6名教师分为人数分别为1，1，4的三个组，有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种方法，再分配到三所学校有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则分配到一所学校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4人，另外两所学校各1人，共有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3_1#c5999fea5?vop=1&amp;vop=1&amp;pid=c4ccbb6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55413"/>
                <a:ext cx="10753344" cy="1263142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3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54_1#7510948f0?vop=1&amp;pid=c4ccbb6dd&amp;color=0,0,0&amp;vtp=1&amp;bbb=1"/>
          <p:cNvSpPr/>
          <p:nvPr/>
        </p:nvSpPr>
        <p:spPr>
          <a:xfrm>
            <a:off x="722376" y="2618936"/>
            <a:ext cx="10753344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（3）若每所学校至少被分配到一人，有多少种分配方法？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55_1#7510948f0?vop=1&amp;vop=1&amp;pid=c4ccbb6dd&amp;color=0,0,0&amp;vtp=1&amp;bbb=1"/>
              <p:cNvSpPr/>
              <p:nvPr/>
            </p:nvSpPr>
            <p:spPr>
              <a:xfrm>
                <a:off x="722376" y="3047942"/>
                <a:ext cx="10753344" cy="2970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【解】由题可得教师的分配方案可以分以下情况：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6名教师分为人数分别为1，2，3的三个组,有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6人分配到三所学校共有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种分配方法；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6名教师分为人数分别为1，1，4的三个组,有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6人分配到三所学校共有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种分配方法；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6名教师平均分配到三所学校有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种分配方法，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6人分配到三所学校，每所学校至少被分配到一人，共有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𝟑𝟔𝟎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55_1#7510948f0?vop=1&amp;vop=1&amp;pid=c4ccbb6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47942"/>
                <a:ext cx="10753344" cy="2970784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-12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00bc0c826?vop=1&amp;pid=01e843b74&amp;color=0,0,0&amp;vtp=1&amp;bt=1&amp;bbb=1&amp;hb=1"/>
          <p:cNvSpPr/>
          <p:nvPr/>
        </p:nvSpPr>
        <p:spPr>
          <a:xfrm>
            <a:off x="722376" y="972000"/>
            <a:ext cx="10753344" cy="1278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17.（本小题满分15分）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［福建三明一中2025高二月考］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中华文化源远流长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，为了让青少年更好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地了解中国的传统文化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，某培训中心计划利用暑期开设“围棋”“武术”“书法”“剪纸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”“刺绣”六门体验课程.</a:t>
            </a:r>
            <a:endParaRPr lang="en-US" altLang="zh-CN" sz="2000" dirty="0"/>
          </a:p>
        </p:txBody>
      </p:sp>
      <p:sp>
        <p:nvSpPr>
          <p:cNvPr id="3" name="QO_6_BD.57_1#69fee2995?vop=1&amp;pid=00bc0c826&amp;color=0,0,0&amp;vtp=1&amp;bbb=1&amp;hb=1"/>
          <p:cNvSpPr/>
          <p:nvPr/>
        </p:nvSpPr>
        <p:spPr>
          <a:xfrm>
            <a:off x="722376" y="2294197"/>
            <a:ext cx="10753344" cy="8340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（1）若体验课连续开设六周，每周一门，求“京剧”课程不排第一周，“剪纸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”课程不排最后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一周的所有排法种数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8_1#69fee2995?vop=1&amp;vop=1&amp;pid=00bc0c826&amp;color=0,0,0&amp;vtp=1&amp;bbb=1"/>
              <p:cNvSpPr/>
              <p:nvPr/>
            </p:nvSpPr>
            <p:spPr>
              <a:xfrm>
                <a:off x="722376" y="3138366"/>
                <a:ext cx="10753344" cy="42856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【解】依题得,所有排法种数为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58_1#69fee2995?vop=1&amp;vop=1&amp;pid=00bc0c8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8366"/>
                <a:ext cx="10753344" cy="428562"/>
              </a:xfrm>
              <a:prstGeom prst="rect">
                <a:avLst/>
              </a:prstGeom>
              <a:blipFill rotWithShape="1">
                <a:blip r:embed="rId1"/>
                <a:stretch>
                  <a:fillRect l="-4" t="-46" b="-125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59_1#340c84d4d?vop=1&amp;pid=00bc0c826&amp;color=0,0,0&amp;vtp=1&amp;bbb=1&amp;hb=1"/>
          <p:cNvSpPr/>
          <p:nvPr/>
        </p:nvSpPr>
        <p:spPr>
          <a:xfrm>
            <a:off x="722376" y="3569531"/>
            <a:ext cx="10753344" cy="8340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（2）现有甲、乙、丙三名学生报名参加暑期的体验课程，每人都选两门课程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，甲和乙有且只有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一门共同的课程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，丙和甲、乙的课程都不同，求所有选课的方法种数；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60_1#340c84d4d?vop=1&amp;vop=1&amp;pid=00bc0c826&amp;color=0,0,0&amp;vtp=1&amp;bbb=1"/>
              <p:cNvSpPr/>
              <p:nvPr/>
            </p:nvSpPr>
            <p:spPr>
              <a:xfrm>
                <a:off x="722376" y="4407731"/>
                <a:ext cx="10753344" cy="18091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【解】第一步,先将甲和乙的不同课程选好,有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,将甲和乙的相同课程选好,有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,因为丙和甲、乙的课程都不同,所以丙的选法有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因此所有选课的方法种数为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60_1#340c84d4d?vop=1&amp;vop=1&amp;pid=00bc0c8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07731"/>
                <a:ext cx="10753344" cy="1809115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2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1_1#a0b0a169d?vop=1&amp;pid=00bc0c82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（3）计划安排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五名教师教这六门课程，每门课程只由一名教师任教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，每名教师至少任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教一门课程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，教师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不任教“围棋”课程，教师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只能任教一门课程，求所有课程安排的方法种数.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1_1#a0b0a169d?vop=1&amp;pid=00bc0c8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998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2_1#a0b0a169d?vop=1&amp;vop=1&amp;pid=00bc0c826&amp;color=0,0,0&amp;vtp=1&amp;bbb=1&amp;hb=1"/>
              <p:cNvSpPr/>
              <p:nvPr/>
            </p:nvSpPr>
            <p:spPr>
              <a:xfrm>
                <a:off x="722376" y="1834203"/>
                <a:ext cx="10753344" cy="3713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【解】①当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只任教1门课程时，先排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的任教课程,有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再从剩下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5门中排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的任教课程,有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接下来剩余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4门中必有2门为同一名教师任教,分三组全排列,共有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只任教1门课程时,有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任教2门课程时，先选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任教的2门课程有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种,这样有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安排方法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，课程安排的方法种数为1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140.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2_1#a0b0a169d?vop=1&amp;vop=1&amp;pid=00bc0c8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3713353"/>
              </a:xfrm>
              <a:prstGeom prst="rect">
                <a:avLst/>
              </a:prstGeom>
              <a:blipFill rotWithShape="1">
                <a:blip r:embed="rId2"/>
                <a:stretch>
                  <a:fillRect l="-4" t="-9" r="-461" b="-12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3_1#92cb87cff?vop=1&amp;pid=01e843b74&amp;color=0,0,0&amp;vtp=1&amp;bt=1&amp;bbb=1&amp;hb=1"/>
              <p:cNvSpPr/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18.（本小题满分17分）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［上海宝山区2025高二期末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已知函数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为正整数.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3_1#92cb87cff?vop=1&amp;pid=01e843b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4_1#48854e003?vop=1&amp;pid=92cb87cff&amp;color=0,0,0&amp;vtp=1&amp;bbb=1"/>
              <p:cNvSpPr/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64_1#48854e003?vop=1&amp;pid=92cb87c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65_1#48854e003?vop=1&amp;vop=1&amp;pid=92cb87cff&amp;color=0,0,0&amp;vtp=1&amp;bbb=1"/>
              <p:cNvSpPr/>
              <p:nvPr/>
            </p:nvSpPr>
            <p:spPr>
              <a:xfrm>
                <a:off x="722376" y="2291403"/>
                <a:ext cx="10753344" cy="1338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65_1#48854e003?vop=1&amp;vop=1&amp;pid=92cb87c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338009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34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6_1#9eed8525a?vop=1&amp;pid=92cb87cff&amp;color=0,0,0&amp;vtp=1&amp;bt=1&amp;bbb=1&amp;hb=1"/>
              <p:cNvSpPr/>
              <p:nvPr/>
            </p:nvSpPr>
            <p:spPr>
              <a:xfrm>
                <a:off x="722376" y="972000"/>
                <a:ext cx="10753344" cy="4364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中任取一个数，求取到的数为有理数的概率；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6_1#9eed8525a?vop=1&amp;pid=92cb87c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6499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r="-3431" b="-133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7_1#9eed8525a?vop=1&amp;vop=1&amp;pid=92cb87cff&amp;color=0,0,0&amp;vtp=1&amp;bbb=1&amp;hb=1"/>
              <p:cNvSpPr/>
              <p:nvPr/>
            </p:nvSpPr>
            <p:spPr>
              <a:xfrm>
                <a:off x="722376" y="1419738"/>
                <a:ext cx="10753344" cy="2819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为有理数,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中任取一个数,取到有理数的概率为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7_1#9eed8525a?vop=1&amp;vop=1&amp;pid=92cb87cf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738"/>
                <a:ext cx="10753344" cy="28194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8_1#e75a18abb?vop=1&amp;pid=92cb87cff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时，若对任意的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，求正整数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8_1#e75a18abb?vop=1&amp;pid=92cb87cf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9_1#e75a18abb?vop=1&amp;vop=1&amp;pid=92cb87cff&amp;color=0,0,0&amp;vtp=1&amp;bbb=1"/>
              <p:cNvSpPr/>
              <p:nvPr/>
            </p:nvSpPr>
            <p:spPr>
              <a:xfrm>
                <a:off x="722376" y="1386528"/>
                <a:ext cx="10753344" cy="439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b>
                    </m:sSub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又二项式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,1,2,3,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𝟎𝟐𝟒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𝟎𝟐𝟑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𝟎𝟐𝟒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𝟎𝟐𝟒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p>
                        </m:s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𝟔𝟕𝟒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𝟔𝟕𝟒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sub>
                        </m:sSub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𝟔𝟕𝟒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&lt;⋯&lt;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𝟔𝟕𝟒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𝟔𝟕𝟓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𝟔𝟕𝟔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&gt;⋯&gt;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𝟎𝟐𝟒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𝟔𝟕𝟒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𝟔𝟕𝟓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因为对任意的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𝟔𝟕𝟒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𝟔𝟕𝟓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9_1#e75a18abb?vop=1&amp;vop=1&amp;pid=92cb87c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4399534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-1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0_1#8c1e63cb0?vop=1&amp;pid=01e843b74&amp;color=0,0,0&amp;vtp=1&amp;bt=1&amp;bbb=1&amp;hb=1"/>
              <p:cNvSpPr/>
              <p:nvPr/>
            </p:nvSpPr>
            <p:spPr>
              <a:xfrm>
                <a:off x="722376" y="972000"/>
                <a:ext cx="10753344" cy="2290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19.（本小题满分17分）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［江苏南京六校2025高二联考］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我们学过组合数的定义，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)⋯(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.牛顿在研究广义二项式定理过程中把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二项式系数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中的下标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推广到任意实数，规定广义组合数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)⋯(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是组合数的一种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，且规定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于是广义二项式定理可写成：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，等式右端有无穷项.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70_1#8c1e63cb0?vop=1&amp;pid=01e843b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0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71_1#64ce80c82?vop=1&amp;pid=8c1e63cb0&amp;color=0,0,0&amp;vtp=1&amp;bbb=1"/>
              <p:cNvSpPr/>
              <p:nvPr/>
            </p:nvSpPr>
            <p:spPr>
              <a:xfrm>
                <a:off x="722376" y="3315277"/>
                <a:ext cx="10753344" cy="4181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71_1#64ce80c82?vop=1&amp;pid=8c1e63c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15277"/>
                <a:ext cx="10753344" cy="418148"/>
              </a:xfrm>
              <a:prstGeom prst="rect">
                <a:avLst/>
              </a:prstGeom>
              <a:blipFill rotWithShape="1">
                <a:blip r:embed="rId2"/>
                <a:stretch>
                  <a:fillRect l="-4" t="-138" b="-12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72_1#64ce80c82?vop=1&amp;vop=1&amp;pid=8c1e63cb0&amp;color=0,0,0&amp;vtp=1&amp;bbb=1"/>
              <p:cNvSpPr/>
              <p:nvPr/>
            </p:nvSpPr>
            <p:spPr>
              <a:xfrm>
                <a:off x="722376" y="3736409"/>
                <a:ext cx="10753344" cy="6068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72_1#64ce80c82?vop=1&amp;vop=1&amp;pid=8c1e63c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36409"/>
                <a:ext cx="10753344" cy="606870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8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3_1#9c66e5974?vop=1&amp;pid=8c1e63cb0&amp;color=0,0,0&amp;vtp=1&amp;bt=1&amp;bbb=1"/>
              <p:cNvSpPr/>
              <p:nvPr/>
            </p:nvSpPr>
            <p:spPr>
              <a:xfrm>
                <a:off x="722376" y="972000"/>
                <a:ext cx="10753344" cy="40786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（2）计算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的近似值，保留到小数点后2位；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3_1#9c66e5974?vop=1&amp;pid=8c1e63cb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7861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4_1#9c66e5974?vop=1&amp;vop=1&amp;pid=8c1e63cb0&amp;color=0,0,0&amp;vtp=1&amp;bbb=1"/>
              <p:cNvSpPr/>
              <p:nvPr/>
            </p:nvSpPr>
            <p:spPr>
              <a:xfrm>
                <a:off x="722376" y="1386528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𝟎𝟒𝟖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74_1#9c66e5974?vop=1&amp;vop=1&amp;pid=8c1e63c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22659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75_1#0d0519b0b?vop=1&amp;pid=8c1e63cb0&amp;color=0,0,0&amp;vtp=1&amp;bbb=1"/>
              <p:cNvSpPr/>
              <p:nvPr/>
            </p:nvSpPr>
            <p:spPr>
              <a:xfrm>
                <a:off x="722376" y="3705675"/>
                <a:ext cx="10753344" cy="40836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75_1#0d0519b0b?vop=1&amp;pid=8c1e63c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05675"/>
                <a:ext cx="10753344" cy="408369"/>
              </a:xfrm>
              <a:prstGeom prst="rect">
                <a:avLst/>
              </a:prstGeom>
              <a:blipFill rotWithShape="1">
                <a:blip r:embed="rId3"/>
                <a:stretch>
                  <a:fillRect l="-4" t="-110" b="-118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76_1#0d0519b0b?vop=1&amp;vop=1&amp;pid=8c1e63cb0&amp;color=0,0,0&amp;vtp=1&amp;bbb=1"/>
              <p:cNvSpPr/>
              <p:nvPr/>
            </p:nvSpPr>
            <p:spPr>
              <a:xfrm>
                <a:off x="722376" y="4119822"/>
                <a:ext cx="10753344" cy="1837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【解】根据已知条件所给式子,考虑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左式为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的系数为0,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76_1#0d0519b0b?vop=1&amp;vop=1&amp;pid=8c1e63c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19822"/>
                <a:ext cx="10753344" cy="1837817"/>
              </a:xfrm>
              <a:prstGeom prst="rect">
                <a:avLst/>
              </a:prstGeom>
              <a:blipFill rotWithShape="1">
                <a:blip r:embed="rId4"/>
                <a:stretch>
                  <a:fillRect l="-4" t="-31" b="-29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d8f2fc11?vop=1&amp;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,1,2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即为第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项的二项式系数,根据二项式系数的性质可知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,所以系数最大的项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d8f2fc11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724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77_1#8c1e63cb0?vop=1&amp;vop=1&amp;pid=01e843b74&amp;color=0,0,0&amp;vtp=1&amp;bt=1&amp;bbb=1"/>
              <p:cNvSpPr/>
              <p:nvPr/>
            </p:nvSpPr>
            <p:spPr>
              <a:xfrm>
                <a:off x="722376" y="969264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1）根据广义组合数公式代入即可求解；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2）根据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,代入广义二项式定理的展开式即可求解；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3）分析式子特征,考虑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，再根据展开式中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的系数即可求解.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77_1#8c1e63cb0?vop=1&amp;vop=1&amp;pid=01e843b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9ff6492c?vop=1&amp;pid=0b58995b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［江苏盐城三校2024高二联考］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某中学运动会上一天安排长跑、跳绳等6场不同的比赛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一场比赛不安排长跑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，最后一场不安排跳绳，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则不同的安排方案种数为(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9ff6492c.bracket?vop=1&amp;pid=0b58995b4&amp;color=0,0,0&amp;vpa=2&amp;vtp=1"/>
          <p:cNvSpPr/>
          <p:nvPr/>
        </p:nvSpPr>
        <p:spPr>
          <a:xfrm>
            <a:off x="8796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29ff6492c.choices?vop=1&amp;pid=0b58995b4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.504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B.510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C.480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.500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29ff6492c?vop=1&amp;vop=1&amp;pid=0b58995b4&amp;color=0,0,0&amp;vtp=1&amp;bt=1&amp;bb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根据第一场安排的比赛是否为跳绳,分为如下两种情况：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,若第一场安排跳绳,则最后一场安排不受限制,共有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（种）安排方案;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,若第一场不安排跳绳,则也不能安排长跑,则第一场有4种安排方案，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再安排最后一场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,最后一场不能为跳绳,故有4种安排方案,则共有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（种）安排方案,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故不同的安排方案共有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29ff6492c?vop=1&amp;vop=1&amp;pid=0b58995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d8dc8d7bf?vop=1&amp;pid=0b58995b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20名同学排成一个4行5列的矩形方阵，要求其中的甲、乙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、丙三人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中任意两人不在同一行也不在同一列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，则这20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名同学不同的站法种数为(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7_2#d8dc8d7bf?vop=1&amp;pid=0b58995b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951677"/>
            <a:ext cx="119786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8_1#d8dc8d7bf.bracket?vop=1&amp;pid=0b58995b4&amp;color=0,0,0&amp;vpa=3&amp;vtp=1"/>
          <p:cNvSpPr/>
          <p:nvPr/>
        </p:nvSpPr>
        <p:spPr>
          <a:xfrm>
            <a:off x="884085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d8dc8d7bf.choices?vop=1&amp;pid=0b58995b4&amp;color=0,0,0&amp;vtp=1&amp;bbb=1"/>
              <p:cNvSpPr/>
              <p:nvPr/>
            </p:nvSpPr>
            <p:spPr>
              <a:xfrm>
                <a:off x="722376" y="2942277"/>
                <a:ext cx="10753344" cy="4007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08580" algn="l"/>
                    <a:tab pos="5382260" algn="l"/>
                    <a:tab pos="81686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880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d8dc8d7bf.choices?vop=1&amp;pid=0b58995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42277"/>
                <a:ext cx="10753344" cy="400749"/>
              </a:xfrm>
              <a:prstGeom prst="rect">
                <a:avLst/>
              </a:prstGeom>
              <a:blipFill rotWithShape="1">
                <a:blip r:embed="rId2"/>
                <a:stretch>
                  <a:fillRect l="-4" t="-80" b="-140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d8dc8d7bf?vop=1&amp;vop=1&amp;pid=0b58995b4&amp;color=0,0,0&amp;vtp=1&amp;bt=1&amp;bbb=1&amp;hb=1"/>
              <p:cNvSpPr/>
              <p:nvPr/>
            </p:nvSpPr>
            <p:spPr>
              <a:xfrm>
                <a:off x="722376" y="972000"/>
                <a:ext cx="10753344" cy="32177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求20名同学不同的站法需分步考虑：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先考虑甲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、乙、丙,从4行中任取1行,5列中任取1列,其对应的位置让甲站,有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种站法；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从余下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3行中任取1行,4列中任取1列,其对应的位置让乙站,有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种站法；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从余下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2行中任取1行,3列中任取1列,其对应的位置让丙站,有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种站法,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因此符合要求的甲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、乙、丙的站法有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种,再考虑除甲、乙、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丙外的17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名同学的站法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20名同学不同的站法种数为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d8dc8d7bf?vop=1&amp;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7736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92" b="-1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f261f3da6?vop=1&amp;pid=0b58995b4&amp;color=0,0,0&amp;vtp=1&amp;bt=1&amp;bbb=1&amp;hb=1"/>
              <p:cNvSpPr/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［山西朔州2025高二月考］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的展开式中各项系数之和为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，各项二项式系数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f261f3da6?vop=1&amp;pid=0b58995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-50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f261f3da6.bracket?vop=1&amp;pid=0b58995b4&amp;color=0,0,0&amp;vpa=4&amp;vtp=1"/>
          <p:cNvSpPr/>
          <p:nvPr/>
        </p:nvSpPr>
        <p:spPr>
          <a:xfrm>
            <a:off x="7172643" y="1470915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0_2#f261f3da6.choices?vop=1&amp;pid=0b58995b4&amp;color=0,0,0&amp;vtp=1&amp;bbb=1"/>
          <p:cNvSpPr/>
          <p:nvPr/>
        </p:nvSpPr>
        <p:spPr>
          <a:xfrm>
            <a:off x="722376" y="188487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.90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B.180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.540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13510</Words>
  <Application>WPS 演示</Application>
  <PresentationFormat>宽屏</PresentationFormat>
  <Paragraphs>368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Cambria Math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2025-08-01T10:57:00Z</dcterms:created>
  <dcterms:modified xsi:type="dcterms:W3CDTF">2025-08-05T02:26:56Z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5EB68B0A4CFC48D487E3EE6FA479817C_12</vt:lpwstr>
  </property>
  <property fmtid="{D5CDD505-2E9C-101B-9397-08002B2CF9AE}" pid="3" name="KSOProductBuildVer">
    <vt:lpwstr>2052-12.1.0.21915</vt:lpwstr>
  </property>
</Properties>
</file>