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22"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6" d="100"/>
          <a:sy n="86" d="100"/>
        </p:scale>
        <p:origin x="533" y="62"/>
      </p:cViewPr>
      <p:guideLst/>
    </p:cSldViewPr>
  </p:slideViewPr>
  <p:notesTextViewPr>
    <p:cViewPr>
      <p:scale>
        <a:sx n="1" d="1"/>
        <a:sy n="1" d="1"/>
      </p:scale>
      <p:origin x="0" y="0"/>
    </p:cViewPr>
  </p:notesTextViewPr>
  <p:sorterViewPr>
    <p:cViewPr>
      <p:scale>
        <a:sx n="125" d="100"/>
        <a:sy n="125" d="100"/>
      </p:scale>
      <p:origin x="0" y="-4762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9c90c10a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对二项分布理解不透彻致误</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488a2001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易错点2</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对超几何分布概念理解不清致误</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45a4447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a:t>
                </a:r>
                <a14:m>
                  <m:oMath xmlns:m="http://schemas.openxmlformats.org/officeDocument/2006/math">
                    <m:r>
                      <a:rPr lang="en-US" sz="2800" b="1" i="0" dirty="0">
                        <a:solidFill>
                          <a:srgbClr val="000000"/>
                        </a:solidFill>
                        <a:latin typeface="Cambria Math" panose="02040503050406030204" pitchFamily="18" charset="0"/>
                        <a:ea typeface="汉仪舒圆黑简体" pitchFamily="34" charset="-122"/>
                        <a:cs typeface="汉仪舒圆黑简体" pitchFamily="34" charset="-120"/>
                      </a:rPr>
                      <m:t>𝒏</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次独立重复试验</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52728" y="539496"/>
                <a:ext cx="8878824" cy="374904"/>
              </a:xfrm>
              <a:prstGeom prst="rect">
                <a:avLst/>
              </a:prstGeom>
              <a:blipFill rotWithShape="1">
                <a:blip r:embed="rId4"/>
                <a:stretch>
                  <a:fillRect l="-6" t="-102" r="1" b="-13720"/>
                </a:stretch>
              </a:blipFill>
            </p:spPr>
            <p:txBody>
              <a:bodyPr/>
              <a:lstStyle/>
              <a:p>
                <a:r>
                  <a:rPr lang="zh-CN" altLang="en-US">
                    <a:noFill/>
                  </a:rPr>
                  <a:t> </a:t>
                </a:r>
              </a:p>
            </p:txBody>
          </p:sp>
        </mc:Fallback>
      </mc:AlternateContent>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27767b7b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二项分布及其应用</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c8cb0357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超几何分布及其应用</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9c90c10a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对二项分布理解不透彻致误</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488a2001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对超几何分布概念理解不清致误</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86d836b7fce6965695640f#tid=688c766ad5ecdb0009cafa9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数学  选择性必修      第二册  RJB</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5.xml"/><Relationship Id="rId2" Type="http://schemas.openxmlformats.org/officeDocument/2006/relationships/image" Target="../media/image21.jpeg"/><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5.xml"/><Relationship Id="rId2" Type="http://schemas.openxmlformats.org/officeDocument/2006/relationships/image" Target="../media/image23.png"/><Relationship Id="rId1"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24.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6.xml"/><Relationship Id="rId2" Type="http://schemas.openxmlformats.org/officeDocument/2006/relationships/image" Target="../media/image26.png"/><Relationship Id="rId1"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6.xml"/><Relationship Id="rId1"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6.xml"/><Relationship Id="rId1" Type="http://schemas.openxmlformats.org/officeDocument/2006/relationships/image" Target="../media/image28.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6.xml"/><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6.xml"/><Relationship Id="rId1"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6.xml"/><Relationship Id="rId1"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image" Target="../media/image34.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6.xml"/><Relationship Id="rId2" Type="http://schemas.openxmlformats.org/officeDocument/2006/relationships/image" Target="../media/image36.png"/><Relationship Id="rId1"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6.xml"/><Relationship Id="rId1" Type="http://schemas.openxmlformats.org/officeDocument/2006/relationships/image" Target="../media/image37.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6.xml"/><Relationship Id="rId2" Type="http://schemas.openxmlformats.org/officeDocument/2006/relationships/image" Target="../media/image39.png"/><Relationship Id="rId1"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6.xml"/><Relationship Id="rId1" Type="http://schemas.openxmlformats.org/officeDocument/2006/relationships/image" Target="../media/image40.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6.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jpeg"/></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16.xml"/><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6.xml"/><Relationship Id="rId2" Type="http://schemas.openxmlformats.org/officeDocument/2006/relationships/image" Target="../media/image49.png"/><Relationship Id="rId1" Type="http://schemas.openxmlformats.org/officeDocument/2006/relationships/image" Target="../media/image4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6.xml"/><Relationship Id="rId1" Type="http://schemas.openxmlformats.org/officeDocument/2006/relationships/image" Target="../media/image50.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7.xml"/><Relationship Id="rId2" Type="http://schemas.openxmlformats.org/officeDocument/2006/relationships/image" Target="../media/image52.png"/><Relationship Id="rId1" Type="http://schemas.openxmlformats.org/officeDocument/2006/relationships/image" Target="../media/image5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7.xml"/><Relationship Id="rId1" Type="http://schemas.openxmlformats.org/officeDocument/2006/relationships/image" Target="../media/image53.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7.xml"/><Relationship Id="rId2" Type="http://schemas.openxmlformats.org/officeDocument/2006/relationships/image" Target="../media/image55.png"/><Relationship Id="rId1" Type="http://schemas.openxmlformats.org/officeDocument/2006/relationships/image" Target="../media/image54.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7.xml"/><Relationship Id="rId1" Type="http://schemas.openxmlformats.org/officeDocument/2006/relationships/image" Target="../media/image56.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7.xml"/><Relationship Id="rId1" Type="http://schemas.openxmlformats.org/officeDocument/2006/relationships/image" Target="../media/image57.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7.xml"/><Relationship Id="rId1" Type="http://schemas.openxmlformats.org/officeDocument/2006/relationships/image" Target="../media/image5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7.xml"/><Relationship Id="rId1" Type="http://schemas.openxmlformats.org/officeDocument/2006/relationships/image" Target="../media/image59.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7.xml"/><Relationship Id="rId1" Type="http://schemas.openxmlformats.org/officeDocument/2006/relationships/image" Target="../media/image60.png"/></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17.xml"/><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7.xml"/><Relationship Id="rId1" Type="http://schemas.openxmlformats.org/officeDocument/2006/relationships/image" Target="../media/image64.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8.xml"/><Relationship Id="rId1" Type="http://schemas.openxmlformats.org/officeDocument/2006/relationships/image" Target="../media/image65.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5.xml"/><Relationship Id="rId2" Type="http://schemas.openxmlformats.org/officeDocument/2006/relationships/image" Target="../media/image12.png"/><Relationship Id="rId1"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8.xml"/><Relationship Id="rId1" Type="http://schemas.openxmlformats.org/officeDocument/2006/relationships/image" Target="../media/image66.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8.xml"/><Relationship Id="rId1" Type="http://schemas.openxmlformats.org/officeDocument/2006/relationships/image" Target="../media/image67.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9.xml"/><Relationship Id="rId2" Type="http://schemas.openxmlformats.org/officeDocument/2006/relationships/image" Target="../media/image69.png"/><Relationship Id="rId1" Type="http://schemas.openxmlformats.org/officeDocument/2006/relationships/image" Target="../media/image68.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0.xml"/><Relationship Id="rId1" Type="http://schemas.openxmlformats.org/officeDocument/2006/relationships/image" Target="../media/image70.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0.xml"/><Relationship Id="rId1" Type="http://schemas.openxmlformats.org/officeDocument/2006/relationships/image" Target="../media/image71.pn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0.xml"/><Relationship Id="rId2" Type="http://schemas.openxmlformats.org/officeDocument/2006/relationships/image" Target="../media/image73.png"/><Relationship Id="rId1" Type="http://schemas.openxmlformats.org/officeDocument/2006/relationships/image" Target="../media/image72.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0.xml"/><Relationship Id="rId1" Type="http://schemas.openxmlformats.org/officeDocument/2006/relationships/image" Target="../media/image74.pn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0.xml"/><Relationship Id="rId2" Type="http://schemas.openxmlformats.org/officeDocument/2006/relationships/image" Target="../media/image76.png"/><Relationship Id="rId1" Type="http://schemas.openxmlformats.org/officeDocument/2006/relationships/image" Target="../media/image7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image" Target="../media/image13.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0.xml"/><Relationship Id="rId1" Type="http://schemas.openxmlformats.org/officeDocument/2006/relationships/image" Target="../media/image77.png"/></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0.xml"/><Relationship Id="rId2" Type="http://schemas.openxmlformats.org/officeDocument/2006/relationships/image" Target="../media/image79.png"/><Relationship Id="rId1" Type="http://schemas.openxmlformats.org/officeDocument/2006/relationships/image" Target="../media/image78.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0.xml"/><Relationship Id="rId1" Type="http://schemas.openxmlformats.org/officeDocument/2006/relationships/image" Target="../media/image80.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81.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0.xml"/><Relationship Id="rId1" Type="http://schemas.openxmlformats.org/officeDocument/2006/relationships/image" Target="../media/image82.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0.xml"/><Relationship Id="rId1" Type="http://schemas.openxmlformats.org/officeDocument/2006/relationships/image" Target="../media/image83.png"/></Relationships>
</file>

<file path=ppt/slides/_rels/slide56.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10.xml"/><Relationship Id="rId2" Type="http://schemas.openxmlformats.org/officeDocument/2006/relationships/image" Target="../media/image85.png"/><Relationship Id="rId1" Type="http://schemas.openxmlformats.org/officeDocument/2006/relationships/image" Target="../media/image84.png"/></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10.xml"/><Relationship Id="rId2" Type="http://schemas.openxmlformats.org/officeDocument/2006/relationships/image" Target="../media/image87.png"/><Relationship Id="rId1" Type="http://schemas.openxmlformats.org/officeDocument/2006/relationships/image" Target="../media/image86.png"/></Relationships>
</file>

<file path=ppt/slides/_rels/slide58.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10.xml"/><Relationship Id="rId2" Type="http://schemas.openxmlformats.org/officeDocument/2006/relationships/image" Target="../media/image89.jpeg"/><Relationship Id="rId1" Type="http://schemas.openxmlformats.org/officeDocument/2006/relationships/image" Target="../media/image88.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0.xml"/><Relationship Id="rId1" Type="http://schemas.openxmlformats.org/officeDocument/2006/relationships/image" Target="../media/image90.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5.xml"/><Relationship Id="rId2" Type="http://schemas.openxmlformats.org/officeDocument/2006/relationships/image" Target="../media/image15.png"/><Relationship Id="rId1" Type="http://schemas.openxmlformats.org/officeDocument/2006/relationships/image" Target="../media/image14.png"/></Relationships>
</file>

<file path=ppt/slides/_rels/slide60.xml.rels><?xml version="1.0" encoding="UTF-8" standalone="yes"?>
<Relationships xmlns="http://schemas.openxmlformats.org/package/2006/relationships"><Relationship Id="rId5" Type="http://schemas.openxmlformats.org/officeDocument/2006/relationships/notesSlide" Target="../notesSlides/notesSlide59.xml"/><Relationship Id="rId4" Type="http://schemas.openxmlformats.org/officeDocument/2006/relationships/slideLayout" Target="../slideLayouts/slideLayout10.xml"/><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image" Target="../media/image91.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0.xml"/><Relationship Id="rId1" Type="http://schemas.openxmlformats.org/officeDocument/2006/relationships/image" Target="../media/image94.png"/></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61.xml"/><Relationship Id="rId3" Type="http://schemas.openxmlformats.org/officeDocument/2006/relationships/slideLayout" Target="../slideLayouts/slideLayout10.xml"/><Relationship Id="rId2" Type="http://schemas.openxmlformats.org/officeDocument/2006/relationships/image" Target="../media/image96.png"/><Relationship Id="rId1" Type="http://schemas.openxmlformats.org/officeDocument/2006/relationships/image" Target="../media/image95.png"/></Relationships>
</file>

<file path=ppt/slides/_rels/slide63.xml.rels><?xml version="1.0" encoding="UTF-8" standalone="yes"?>
<Relationships xmlns="http://schemas.openxmlformats.org/package/2006/relationships"><Relationship Id="rId4" Type="http://schemas.openxmlformats.org/officeDocument/2006/relationships/notesSlide" Target="../notesSlides/notesSlide62.xml"/><Relationship Id="rId3" Type="http://schemas.openxmlformats.org/officeDocument/2006/relationships/slideLayout" Target="../slideLayouts/slideLayout10.xml"/><Relationship Id="rId2" Type="http://schemas.openxmlformats.org/officeDocument/2006/relationships/image" Target="../media/image98.png"/><Relationship Id="rId1" Type="http://schemas.openxmlformats.org/officeDocument/2006/relationships/image" Target="../media/image97.png"/></Relationships>
</file>

<file path=ppt/slides/_rels/slide64.xml.rels><?xml version="1.0" encoding="UTF-8" standalone="yes"?>
<Relationships xmlns="http://schemas.openxmlformats.org/package/2006/relationships"><Relationship Id="rId4" Type="http://schemas.openxmlformats.org/officeDocument/2006/relationships/notesSlide" Target="../notesSlides/notesSlide63.xml"/><Relationship Id="rId3" Type="http://schemas.openxmlformats.org/officeDocument/2006/relationships/slideLayout" Target="../slideLayouts/slideLayout10.xml"/><Relationship Id="rId2" Type="http://schemas.openxmlformats.org/officeDocument/2006/relationships/image" Target="../media/image100.png"/><Relationship Id="rId1" Type="http://schemas.openxmlformats.org/officeDocument/2006/relationships/image" Target="../media/image99.png"/></Relationships>
</file>

<file path=ppt/slides/_rels/slide65.xml.rels><?xml version="1.0" encoding="UTF-8" standalone="yes"?>
<Relationships xmlns="http://schemas.openxmlformats.org/package/2006/relationships"><Relationship Id="rId4" Type="http://schemas.openxmlformats.org/officeDocument/2006/relationships/notesSlide" Target="../notesSlides/notesSlide64.xml"/><Relationship Id="rId3" Type="http://schemas.openxmlformats.org/officeDocument/2006/relationships/slideLayout" Target="../slideLayouts/slideLayout10.xml"/><Relationship Id="rId2" Type="http://schemas.openxmlformats.org/officeDocument/2006/relationships/image" Target="../media/image102.png"/><Relationship Id="rId1" Type="http://schemas.openxmlformats.org/officeDocument/2006/relationships/image" Target="../media/image101.png"/></Relationships>
</file>

<file path=ppt/slides/_rels/slide66.xml.rels><?xml version="1.0" encoding="UTF-8" standalone="yes"?>
<Relationships xmlns="http://schemas.openxmlformats.org/package/2006/relationships"><Relationship Id="rId4" Type="http://schemas.openxmlformats.org/officeDocument/2006/relationships/notesSlide" Target="../notesSlides/notesSlide65.xml"/><Relationship Id="rId3" Type="http://schemas.openxmlformats.org/officeDocument/2006/relationships/slideLayout" Target="../slideLayouts/slideLayout10.xml"/><Relationship Id="rId2" Type="http://schemas.openxmlformats.org/officeDocument/2006/relationships/image" Target="../media/image104.png"/><Relationship Id="rId1" Type="http://schemas.openxmlformats.org/officeDocument/2006/relationships/image" Target="../media/image103.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5.xml"/><Relationship Id="rId2" Type="http://schemas.openxmlformats.org/officeDocument/2006/relationships/image" Target="../media/image18.png"/><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0_1#119e42423?vop=1&amp;vop=1&amp;pid=345a44471&amp;color=0,0,0&amp;vtp=1&amp;bt=1&amp;bbb=1"/>
              <p:cNvSpPr/>
              <p:nvPr/>
            </p:nvSpPr>
            <p:spPr>
              <a:xfrm>
                <a:off x="722376" y="972000"/>
                <a:ext cx="10753344" cy="1409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记“红灯等待时间不少于两分钟”为事件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小明遇到2个或3个红灯,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6_AS.10_1#119e42423?vop=1&amp;vop=1&amp;pid=345a44471&amp;color=0,0,0&amp;vtp=1&amp;bt=1&amp;bbb=1"/>
              <p:cNvSpPr>
                <a:spLocks noRot="1" noChangeAspect="1" noMove="1" noResize="1" noEditPoints="1" noAdjustHandles="1" noChangeArrowheads="1" noChangeShapeType="1" noTextEdit="1"/>
              </p:cNvSpPr>
              <p:nvPr/>
            </p:nvSpPr>
            <p:spPr>
              <a:xfrm>
                <a:off x="722376" y="972000"/>
                <a:ext cx="10753344" cy="1409700"/>
              </a:xfrm>
              <a:prstGeom prst="rect">
                <a:avLst/>
              </a:prstGeom>
              <a:blipFill rotWithShape="1">
                <a:blip r:embed="rId1"/>
                <a:stretch>
                  <a:fillRect l="-4" t="-32" b="3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11_1#119e42423?vop=1&amp;vop=1&amp;pid=345a44471&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规律方法</a:t>
            </a:r>
            <a:endParaRPr lang="en-US" altLang="zh-CN" sz="2000" dirty="0"/>
          </a:p>
        </p:txBody>
      </p:sp>
      <mc:AlternateContent xmlns:mc="http://schemas.openxmlformats.org/markup-compatibility/2006">
        <mc:Choice xmlns:a14="http://schemas.microsoft.com/office/drawing/2010/main" Requires="a14">
          <p:sp>
            <p:nvSpPr>
              <p:cNvPr id="3" name="QC_6_EX.11_2#119e42423?vop=1&amp;vop=1&amp;pid=345a44471&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次独立重复试验概率的求解步骤</a:t>
                </a:r>
                <a:endParaRPr lang="en-US" altLang="zh-CN" sz="100" dirty="0"/>
              </a:p>
            </p:txBody>
          </p:sp>
        </mc:Choice>
        <mc:Fallback>
          <p:sp>
            <p:nvSpPr>
              <p:cNvPr id="3" name="QC_6_EX.11_2#119e42423?vop=1&amp;vop=1&amp;pid=345a44471&amp;color=0,0,0&amp;vtp=1&amp;bbb=1"/>
              <p:cNvSpPr>
                <a:spLocks noRot="1" noChangeAspect="1" noMove="1" noResize="1" noEditPoints="1" noAdjustHandles="1" noChangeArrowheads="1" noChangeShapeType="1" noTextEdit="1"/>
              </p:cNvSpPr>
              <p:nvPr/>
            </p:nvSpPr>
            <p:spPr>
              <a:xfrm>
                <a:off x="722376" y="1430909"/>
                <a:ext cx="10753344" cy="408559"/>
              </a:xfrm>
              <a:prstGeom prst="rect">
                <a:avLst/>
              </a:prstGeom>
              <a:blipFill rotWithShape="1">
                <a:blip r:embed="rId1"/>
                <a:stretch>
                  <a:fillRect l="-4" t="-62" b="-11843"/>
                </a:stretch>
              </a:blipFill>
            </p:spPr>
            <p:txBody>
              <a:bodyPr/>
              <a:lstStyle/>
              <a:p>
                <a:r>
                  <a:rPr lang="zh-CN" altLang="en-US">
                    <a:noFill/>
                  </a:rPr>
                  <a:t> </a:t>
                </a:r>
              </a:p>
            </p:txBody>
          </p:sp>
        </mc:Fallback>
      </mc:AlternateContent>
      <p:pic>
        <p:nvPicPr>
          <p:cNvPr id="4" name="QC_6_EX.11_3#119e42423?vop=1&amp;vop=1&amp;pid=345a4447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38144" y="1968500"/>
            <a:ext cx="5303520" cy="22219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2_1#34103553f?vop=1&amp;pid=345a44471&amp;color=0,0,0&amp;vtp=1&amp;bt=1&amp;bbb=1&amp;hb=1"/>
              <p:cNvSpPr/>
              <p:nvPr/>
            </p:nvSpPr>
            <p:spPr>
              <a:xfrm>
                <a:off x="722376" y="972000"/>
                <a:ext cx="10753344" cy="1325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［辽宁沈阳二中等校2025高二联考］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某射击比赛中，甲选手进行多轮射击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，每轮射击命中目标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.若每轮射击命中目标得1分，未命中目标得0分，且各轮射击结果相互独立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五轮射击后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，甲的总得分不小于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3分的概率为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12_1#34103553f?vop=1&amp;pid=345a44471&amp;color=0,0,0&amp;vtp=1&amp;bt=1&amp;bbb=1&amp;hb=1"/>
              <p:cNvSpPr>
                <a:spLocks noRot="1" noChangeAspect="1" noMove="1" noResize="1" noEditPoints="1" noAdjustHandles="1" noChangeArrowheads="1" noChangeShapeType="1" noTextEdit="1"/>
              </p:cNvSpPr>
              <p:nvPr/>
            </p:nvSpPr>
            <p:spPr>
              <a:xfrm>
                <a:off x="722376" y="972000"/>
                <a:ext cx="10753344" cy="1325753"/>
              </a:xfrm>
              <a:prstGeom prst="rect">
                <a:avLst/>
              </a:prstGeom>
              <a:blipFill rotWithShape="1">
                <a:blip r:embed="rId1"/>
                <a:stretch>
                  <a:fillRect l="-4" t="-34" b="-342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13_1#34103553f.blank?vop=1&amp;pid=345a44471&amp;color=0,0,0&amp;vpa=4&amp;vtp=1&amp;bbb=1&amp;rh=34.67504"/>
              <p:cNvSpPr/>
              <p:nvPr/>
            </p:nvSpPr>
            <p:spPr>
              <a:xfrm>
                <a:off x="5721414" y="1803404"/>
                <a:ext cx="352425" cy="440373"/>
              </a:xfrm>
              <a:prstGeom prst="rect">
                <a:avLst/>
              </a:prstGeom>
              <a:noFill/>
            </p:spPr>
            <p:txBody>
              <a:bodyPr wrap="none" lIns="0" tIns="0" rIns="0" bIns="0" rtlCol="0" anchor="t"/>
              <a:lstStyle/>
              <a:p>
                <a:pPr algn="ctr" latinLnBrk="1">
                  <a:lnSpc>
                    <a:spcPts val="35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𝟖𝟏</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13_1#34103553f.blank?vop=1&amp;pid=345a44471&amp;color=0,0,0&amp;vpa=4&amp;vtp=1&amp;bbb=1&amp;rh=34.67504"/>
              <p:cNvSpPr>
                <a:spLocks noRot="1" noChangeAspect="1" noMove="1" noResize="1" noEditPoints="1" noAdjustHandles="1" noChangeArrowheads="1" noChangeShapeType="1" noTextEdit="1"/>
              </p:cNvSpPr>
              <p:nvPr/>
            </p:nvSpPr>
            <p:spPr>
              <a:xfrm>
                <a:off x="5721414" y="1803404"/>
                <a:ext cx="352425" cy="440373"/>
              </a:xfrm>
              <a:prstGeom prst="rect">
                <a:avLst/>
              </a:prstGeom>
              <a:blipFill rotWithShape="1">
                <a:blip r:embed="rId2"/>
                <a:stretch>
                  <a:fillRect l="-18" t="-1" r="18" b="-93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14_1#34103553f?vop=1&amp;vop=1&amp;pid=345a44471&amp;color=0,0,0&amp;vtp=1&amp;bt=1&amp;bbb=1"/>
              <p:cNvSpPr/>
              <p:nvPr/>
            </p:nvSpPr>
            <p:spPr>
              <a:xfrm>
                <a:off x="722376" y="972000"/>
                <a:ext cx="10753344" cy="1016381"/>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进行五轮射击后,甲的总得分不小于3分的概率</a:t>
                </a:r>
                <a:endParaRPr lang="en-US" altLang="zh-CN" sz="2200" dirty="0"/>
              </a:p>
              <a:p>
                <a:pPr latinLnBrk="1">
                  <a:lnSpc>
                    <a:spcPts val="42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14_1#34103553f?vop=1&amp;vop=1&amp;pid=345a44471&amp;color=0,0,0&amp;vtp=1&amp;bt=1&amp;bbb=1"/>
              <p:cNvSpPr>
                <a:spLocks noRot="1" noChangeAspect="1" noMove="1" noResize="1" noEditPoints="1" noAdjustHandles="1" noChangeArrowheads="1" noChangeShapeType="1" noTextEdit="1"/>
              </p:cNvSpPr>
              <p:nvPr/>
            </p:nvSpPr>
            <p:spPr>
              <a:xfrm>
                <a:off x="722376" y="972000"/>
                <a:ext cx="10753344" cy="1016381"/>
              </a:xfrm>
              <a:prstGeom prst="rect">
                <a:avLst/>
              </a:prstGeom>
              <a:blipFill rotWithShape="1">
                <a:blip r:embed="rId1"/>
                <a:stretch>
                  <a:fillRect l="-4" t="-44" b="-24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5_1#09bce11ba?vop=1&amp;pid=27767b7b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5.某试验每次成功的概率均为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，现重复进行9次该试验，则恰好有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2次试验未成功的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概率为(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5_1#09bce11ba?vop=1&amp;pid=27767b7be&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6_AN.16_1#09bce11ba.bracket?vop=1&amp;pid=27767b7be&amp;color=0,0,0&amp;vpa=5&amp;vtp=1"/>
          <p:cNvSpPr/>
          <p:nvPr/>
        </p:nvSpPr>
        <p:spPr>
          <a:xfrm>
            <a:off x="167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6_BD.15_2#09bce11ba.choices?vop=1&amp;pid=27767b7be&amp;color=0,0,0&amp;vtp=1&amp;bbb=1"/>
              <p:cNvSpPr/>
              <p:nvPr/>
            </p:nvSpPr>
            <p:spPr>
              <a:xfrm>
                <a:off x="722376" y="1871286"/>
                <a:ext cx="10753344" cy="401130"/>
              </a:xfrm>
              <a:prstGeom prst="rect">
                <a:avLst/>
              </a:prstGeom>
              <a:noFill/>
            </p:spPr>
            <p:txBody>
              <a:bodyPr wrap="none" lIns="0" tIns="0" rIns="0" bIns="0" rtlCol="0" anchor="t"/>
              <a:lstStyle/>
              <a:p>
                <a:pPr latinLnBrk="1">
                  <a:lnSpc>
                    <a:spcPts val="36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15_2#09bce11ba.choices?vop=1&amp;pid=27767b7be&amp;color=0,0,0&amp;vtp=1&amp;bbb=1"/>
              <p:cNvSpPr>
                <a:spLocks noRot="1" noChangeAspect="1" noMove="1" noResize="1" noEditPoints="1" noAdjustHandles="1" noChangeArrowheads="1" noChangeShapeType="1" noTextEdit="1"/>
              </p:cNvSpPr>
              <p:nvPr/>
            </p:nvSpPr>
            <p:spPr>
              <a:xfrm>
                <a:off x="722376" y="1871286"/>
                <a:ext cx="10753344" cy="401130"/>
              </a:xfrm>
              <a:prstGeom prst="rect">
                <a:avLst/>
              </a:prstGeom>
              <a:blipFill rotWithShape="1">
                <a:blip r:embed="rId2"/>
                <a:stretch>
                  <a:fillRect l="-4" t="-144" b="-1383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7_1#09bce11ba?vop=1&amp;vop=1&amp;pid=27767b7be&amp;color=0,0,0&amp;vtp=1&amp;bt=1&amp;bbb=1&amp;hb=1"/>
              <p:cNvSpPr/>
              <p:nvPr/>
            </p:nvSpPr>
            <p:spPr>
              <a:xfrm>
                <a:off x="722376" y="972000"/>
                <a:ext cx="10753344" cy="90659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表示试验未成功的次数,由题意知</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,则恰好有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2次试验未成功的概率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mc:Choice>
        <mc:Fallback>
          <p:sp>
            <p:nvSpPr>
              <p:cNvPr id="2" name="QC_6_AS.17_1#09bce11ba?vop=1&amp;vop=1&amp;pid=27767b7be&amp;color=0,0,0&amp;vtp=1&amp;bt=1&amp;bbb=1&amp;hb=1"/>
              <p:cNvSpPr>
                <a:spLocks noRot="1" noChangeAspect="1" noMove="1" noResize="1" noEditPoints="1" noAdjustHandles="1" noChangeArrowheads="1" noChangeShapeType="1" noTextEdit="1"/>
              </p:cNvSpPr>
              <p:nvPr/>
            </p:nvSpPr>
            <p:spPr>
              <a:xfrm>
                <a:off x="722376" y="972000"/>
                <a:ext cx="10753344" cy="906590"/>
              </a:xfrm>
              <a:prstGeom prst="rect">
                <a:avLst/>
              </a:prstGeom>
              <a:blipFill rotWithShape="1">
                <a:blip r:embed="rId1"/>
                <a:stretch>
                  <a:fillRect l="-4" t="-50" b="-50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18_1#09bce11ba?vop=1&amp;vop=1&amp;pid=27767b7be&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链接教材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此题改编自教材第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76页例1,判断一个随机变量是否服从二项分布,根据以下两点：①对立性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次试验中只有两种结果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——“成功”和“不成功”,而且有且仅有一个发生;②重复性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，即试验在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相同条件下可以独立重复地进行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次,每次试验中“成功”和“不成功”的概率都保持不变.</a:t>
                </a:r>
                <a:endParaRPr lang="en-US" altLang="zh-CN" sz="2000" dirty="0"/>
              </a:p>
            </p:txBody>
          </p:sp>
        </mc:Choice>
        <mc:Fallback>
          <p:sp>
            <p:nvSpPr>
              <p:cNvPr id="2" name="QC_6_EX.18_1#09bce11ba?vop=1&amp;vop=1&amp;pid=27767b7be&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974"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9_1#072953622?vop=1&amp;pid=27767b7be&amp;color=0,0,0&amp;vtp=1&amp;bt=1&amp;bbb=1&amp;hb=1"/>
              <p:cNvSpPr/>
              <p:nvPr/>
            </p:nvSpPr>
            <p:spPr>
              <a:xfrm>
                <a:off x="722376" y="972000"/>
                <a:ext cx="10753344" cy="1325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［福建三明六校2025高二联考］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数轴上一个质点在随机外力的作用下，从原点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出发，每隔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向左或向右移动一个单位长度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，已知向右移动的概率为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，向左移动的概率为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，共移动8次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质点位于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的位置的概率是(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9_1#072953622?vop=1&amp;pid=27767b7be&amp;color=0,0,0&amp;vtp=1&amp;bt=1&amp;bbb=1&amp;hb=1"/>
              <p:cNvSpPr>
                <a:spLocks noRot="1" noChangeAspect="1" noMove="1" noResize="1" noEditPoints="1" noAdjustHandles="1" noChangeArrowheads="1" noChangeShapeType="1" noTextEdit="1"/>
              </p:cNvSpPr>
              <p:nvPr/>
            </p:nvSpPr>
            <p:spPr>
              <a:xfrm>
                <a:off x="722376" y="972000"/>
                <a:ext cx="10753344" cy="1325753"/>
              </a:xfrm>
              <a:prstGeom prst="rect">
                <a:avLst/>
              </a:prstGeom>
              <a:blipFill rotWithShape="1">
                <a:blip r:embed="rId1"/>
                <a:stretch>
                  <a:fillRect l="-4" t="-34" r="-620" b="-3424"/>
                </a:stretch>
              </a:blipFill>
            </p:spPr>
            <p:txBody>
              <a:bodyPr/>
              <a:lstStyle/>
              <a:p>
                <a:r>
                  <a:rPr lang="zh-CN" altLang="en-US">
                    <a:noFill/>
                  </a:rPr>
                  <a:t> </a:t>
                </a:r>
              </a:p>
            </p:txBody>
          </p:sp>
        </mc:Fallback>
      </mc:AlternateContent>
      <p:pic>
        <p:nvPicPr>
          <p:cNvPr id="3" name="QC_6_BD.19_2#072953622?vop=1&amp;pid=27767b7b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13632" y="2432563"/>
            <a:ext cx="4370832" cy="2743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N.20_1#072953622.bracket?vop=1&amp;pid=27767b7be&amp;color=0,0,0&amp;vpa=6&amp;vtp=1"/>
          <p:cNvSpPr/>
          <p:nvPr/>
        </p:nvSpPr>
        <p:spPr>
          <a:xfrm>
            <a:off x="4035489" y="1892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6_BD.19_3#072953622.choices?vop=1&amp;pid=27767b7be&amp;color=0,0,0&amp;vtp=1&amp;bbb=1"/>
              <p:cNvSpPr/>
              <p:nvPr/>
            </p:nvSpPr>
            <p:spPr>
              <a:xfrm>
                <a:off x="722376" y="2838963"/>
                <a:ext cx="10753344" cy="594043"/>
              </a:xfrm>
              <a:prstGeom prst="rect">
                <a:avLst/>
              </a:prstGeom>
              <a:noFill/>
            </p:spPr>
            <p:txBody>
              <a:bodyPr wrap="none" lIns="0" tIns="0" rIns="0" bIns="0" rtlCol="0" anchor="t"/>
              <a:lstStyle/>
              <a:p>
                <a:pPr latinLnBrk="1">
                  <a:lnSpc>
                    <a:spcPts val="5100"/>
                  </a:lnSpc>
                  <a:tabLst>
                    <a:tab pos="2618105" algn="l"/>
                    <a:tab pos="5210810" algn="l"/>
                    <a:tab pos="8082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19_3#072953622.choices?vop=1&amp;pid=27767b7be&amp;color=0,0,0&amp;vtp=1&amp;bbb=1"/>
              <p:cNvSpPr>
                <a:spLocks noRot="1" noChangeAspect="1" noMove="1" noResize="1" noEditPoints="1" noAdjustHandles="1" noChangeArrowheads="1" noChangeShapeType="1" noTextEdit="1"/>
              </p:cNvSpPr>
              <p:nvPr/>
            </p:nvSpPr>
            <p:spPr>
              <a:xfrm>
                <a:off x="722376" y="2838963"/>
                <a:ext cx="10753344" cy="594043"/>
              </a:xfrm>
              <a:prstGeom prst="rect">
                <a:avLst/>
              </a:prstGeom>
              <a:blipFill rotWithShape="1">
                <a:blip r:embed="rId3"/>
                <a:stretch>
                  <a:fillRect l="-4" t="-86" b="-89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1_1#072953622?vop=1&amp;vop=1&amp;pid=27767b7be&amp;color=0,0,0&amp;vtp=1&amp;bt=1&amp;bbb=1&amp;hb=1"/>
              <p:cNvSpPr/>
              <p:nvPr/>
            </p:nvSpPr>
            <p:spPr>
              <a:xfrm>
                <a:off x="722376" y="969264"/>
                <a:ext cx="10753344" cy="1565593"/>
              </a:xfrm>
              <a:prstGeom prst="rect">
                <a:avLst/>
              </a:prstGeom>
              <a:noFill/>
            </p:spPr>
            <p:txBody>
              <a:bodyPr wrap="none" lIns="0" tIns="0" rIns="0" bIns="0" rtlCol="0" anchor="t"/>
              <a:lstStyle/>
              <a:p>
                <a:pPr algn="l" latinLnBrk="1">
                  <a:lnSpc>
                    <a:spcPts val="42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依题意知质点的移动可看作8次独立重复试验,设质点向左移动的次数为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点从原点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出发,共移动8次,最后质点位于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的位置,则需向右移动3次,向左移动5次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,所以质点位于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的位置的概率为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mc:Choice>
        <mc:Fallback>
          <p:sp>
            <p:nvSpPr>
              <p:cNvPr id="2" name="QC_6_AS.21_1#072953622?vop=1&amp;vop=1&amp;pid=27767b7be&amp;color=0,0,0&amp;vtp=1&amp;bt=1&amp;bbb=1&amp;hb=1"/>
              <p:cNvSpPr>
                <a:spLocks noRot="1" noChangeAspect="1" noMove="1" noResize="1" noEditPoints="1" noAdjustHandles="1" noChangeArrowheads="1" noChangeShapeType="1" noTextEdit="1"/>
              </p:cNvSpPr>
              <p:nvPr/>
            </p:nvSpPr>
            <p:spPr>
              <a:xfrm>
                <a:off x="722376" y="969264"/>
                <a:ext cx="10753344" cy="1565593"/>
              </a:xfrm>
              <a:prstGeom prst="rect">
                <a:avLst/>
              </a:prstGeom>
              <a:blipFill rotWithShape="1">
                <a:blip r:embed="rId1"/>
                <a:stretch>
                  <a:fillRect l="-4" t="-16" r="-260" b="-30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2_1#e69a5252c?vop=1&amp;pid=27767b7b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某人寿保险公司规定，投保人没活过65岁时，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保险公司要赔偿100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；活过65岁时，保险公司不赔偿，但要给投保人一次性支付5万元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.已知购买此种保险的每个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投保人能活过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65岁的概率都是0.9.随机抽取3个投保人，设其中活过65岁的人数为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，保险公司要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给这三个人的总金额为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万元,则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22_1#e69a5252c?vop=1&amp;pid=27767b7be&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963" b="-2583"/>
                </a:stretch>
              </a:blipFill>
            </p:spPr>
            <p:txBody>
              <a:bodyPr/>
              <a:lstStyle/>
              <a:p>
                <a:r>
                  <a:rPr lang="zh-CN" altLang="en-US">
                    <a:noFill/>
                  </a:rPr>
                  <a:t> </a:t>
                </a:r>
              </a:p>
            </p:txBody>
          </p:sp>
        </mc:Fallback>
      </mc:AlternateContent>
      <p:sp>
        <p:nvSpPr>
          <p:cNvPr id="3" name="QC_6_AN.23_1#e69a5252c.bracket?vop=1&amp;pid=27767b7be&amp;color=0,0,0&amp;vpa=7&amp;vtp=1"/>
          <p:cNvSpPr/>
          <p:nvPr/>
        </p:nvSpPr>
        <p:spPr>
          <a:xfrm>
            <a:off x="5993003"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22_2#e69a5252c.choices?vop=1&amp;pid=27767b7be&amp;color=0,0,0&amp;vtp=1&amp;bbb=1"/>
          <p:cNvSpPr/>
          <p:nvPr/>
        </p:nvSpPr>
        <p:spPr>
          <a:xfrm>
            <a:off x="722376" y="2739077"/>
            <a:ext cx="10753344" cy="405003"/>
          </a:xfrm>
          <a:prstGeom prst="rect">
            <a:avLst/>
          </a:prstGeom>
          <a:noFill/>
        </p:spPr>
        <p:txBody>
          <a:bodyPr wrap="none" lIns="0" tIns="0" rIns="0" bIns="0" rtlCol="0" anchor="t"/>
          <a:lstStyle/>
          <a:p>
            <a:pPr latinLnBrk="1">
              <a:lnSpc>
                <a:spcPts val="3600"/>
              </a:lnSpc>
              <a:tabLst>
                <a:tab pos="2751455" algn="l"/>
                <a:tab pos="5477510" algn="l"/>
                <a:tab pos="82162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.0.972</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B.0.729</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C.0.486</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.0.243</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51fa18530.fixed?pid=213873a24&amp;color=100,146,38&amp;vtp=1&amp;bbb=1"/>
          <p:cNvSpPr/>
          <p:nvPr/>
        </p:nvSpPr>
        <p:spPr>
          <a:xfrm>
            <a:off x="5056632" y="950976"/>
            <a:ext cx="209397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7200" dirty="0"/>
          </a:p>
        </p:txBody>
      </p:sp>
      <p:sp>
        <p:nvSpPr>
          <p:cNvPr id="3" name="C_2#51fa18530.fixed?pid=213873a24&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随机变量</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4_1#e69a5252c?vop=1&amp;vop=1&amp;pid=27767b7be&amp;color=0,0,0&amp;vtp=1&amp;bt=1&amp;bbb=1"/>
              <p:cNvSpPr/>
              <p:nvPr/>
            </p:nvSpPr>
            <p:spPr>
              <a:xfrm>
                <a:off x="722376" y="972000"/>
                <a:ext cx="10753344" cy="1338517"/>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依题意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.因为3个投保人中,活过65岁的人数为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,所以没活过65岁的人数为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972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mc:Choice>
        <mc:Fallback>
          <p:sp>
            <p:nvSpPr>
              <p:cNvPr id="2" name="QC_6_AS.24_1#e69a5252c?vop=1&amp;vop=1&amp;pid=27767b7be&amp;color=0,0,0&amp;vtp=1&amp;bt=1&amp;bbb=1"/>
              <p:cNvSpPr>
                <a:spLocks noRot="1" noChangeAspect="1" noMove="1" noResize="1" noEditPoints="1" noAdjustHandles="1" noChangeArrowheads="1" noChangeShapeType="1" noTextEdit="1"/>
              </p:cNvSpPr>
              <p:nvPr/>
            </p:nvSpPr>
            <p:spPr>
              <a:xfrm>
                <a:off x="722376" y="972000"/>
                <a:ext cx="10753344" cy="1338517"/>
              </a:xfrm>
              <a:prstGeom prst="rect">
                <a:avLst/>
              </a:prstGeom>
              <a:blipFill rotWithShape="1">
                <a:blip r:embed="rId1"/>
                <a:stretch>
                  <a:fillRect l="-4" t="-34" b="-33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5_1#70472e426?vop=1&amp;pid=27767b7b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抛出一枚质地均匀的硬币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得到正反两面的概率相同.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次中既有正面朝上又有反面朝上，事件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次中最多有一次正面朝上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25_1#70472e426?vop=1&amp;pid=27767b7be&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6_AN.26_1#70472e426.bracket?vop=1&amp;pid=27767b7be&amp;color=0,0,0&amp;vpa=8&amp;vtp=1&amp;bbb=1"/>
          <p:cNvSpPr/>
          <p:nvPr/>
        </p:nvSpPr>
        <p:spPr>
          <a:xfrm>
            <a:off x="1671701" y="18673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mc:AlternateContent xmlns:mc="http://schemas.openxmlformats.org/markup-compatibility/2006">
        <mc:Choice xmlns:a14="http://schemas.microsoft.com/office/drawing/2010/main" Requires="a14">
          <p:sp>
            <p:nvSpPr>
              <p:cNvPr id="4" name="QC_6_BD.25_2#70472e426.choices?vop=1&amp;pid=27767b7be&amp;color=0,0,0&amp;vtp=1&amp;bbb=1"/>
              <p:cNvSpPr/>
              <p:nvPr/>
            </p:nvSpPr>
            <p:spPr>
              <a:xfrm>
                <a:off x="722376" y="2281877"/>
                <a:ext cx="10753344" cy="915099"/>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a:t>
                </a:r>
                <a:endParaRPr lang="en-US" altLang="zh-CN" sz="2000" dirty="0"/>
              </a:p>
              <a:p>
                <a:pPr latinLnBrk="1">
                  <a:lnSpc>
                    <a:spcPts val="36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25_2#70472e426.choices?vop=1&amp;pid=27767b7be&amp;color=0,0,0&amp;vtp=1&amp;bbb=1"/>
              <p:cNvSpPr>
                <a:spLocks noRot="1" noChangeAspect="1" noMove="1" noResize="1" noEditPoints="1" noAdjustHandles="1" noChangeArrowheads="1" noChangeShapeType="1" noTextEdit="1"/>
              </p:cNvSpPr>
              <p:nvPr/>
            </p:nvSpPr>
            <p:spPr>
              <a:xfrm>
                <a:off x="722376" y="2281877"/>
                <a:ext cx="10753344" cy="915099"/>
              </a:xfrm>
              <a:prstGeom prst="rect">
                <a:avLst/>
              </a:prstGeom>
              <a:blipFill rotWithShape="1">
                <a:blip r:embed="rId2"/>
                <a:stretch>
                  <a:fillRect l="-4" t="-35" b="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7_1#70472e426?vop=1&amp;vop=1&amp;pid=27767b7be&amp;color=0,0,0&amp;vtp=1&amp;bt=1&amp;bbb=1&amp;hb=1"/>
              <p:cNvSpPr/>
              <p:nvPr/>
            </p:nvSpPr>
            <p:spPr>
              <a:xfrm>
                <a:off x="722376" y="969265"/>
                <a:ext cx="10753344" cy="5416233"/>
              </a:xfrm>
              <a:prstGeom prst="rect">
                <a:avLst/>
              </a:prstGeom>
              <a:noFill/>
            </p:spPr>
            <p:txBody>
              <a:bodyPr wrap="none" lIns="0" tIns="0" rIns="0" bIns="0" rtlCol="0" anchor="t"/>
              <a:lstStyle/>
              <a:p>
                <a:pPr algn="l" latinLnBrk="1">
                  <a:lnSpc>
                    <a:spcPts val="4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次中硬币正面朝上的次数为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a:t>
                </a:r>
                <a:endParaRPr lang="en-US" altLang="zh-CN" sz="2200" dirty="0"/>
              </a:p>
              <a:p>
                <a:pPr latinLnBrk="1">
                  <a:lnSpc>
                    <a:spcPts val="4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a:t>
                </a:r>
                <a:endParaRPr lang="en-US" altLang="zh-CN" sz="2200" dirty="0"/>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,故C正确，D错误.故选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6_AS.27_1#70472e426?vop=1&amp;vop=1&amp;pid=27767b7be&amp;color=0,0,0&amp;vtp=1&amp;bt=1&amp;bbb=1&amp;hb=1"/>
              <p:cNvSpPr>
                <a:spLocks noRot="1" noChangeAspect="1" noMove="1" noResize="1" noEditPoints="1" noAdjustHandles="1" noChangeArrowheads="1" noChangeShapeType="1" noTextEdit="1"/>
              </p:cNvSpPr>
              <p:nvPr/>
            </p:nvSpPr>
            <p:spPr>
              <a:xfrm>
                <a:off x="722376" y="969265"/>
                <a:ext cx="10753344" cy="5416233"/>
              </a:xfrm>
              <a:prstGeom prst="rect">
                <a:avLst/>
              </a:prstGeom>
              <a:blipFill rotWithShape="1">
                <a:blip r:embed="rId1"/>
                <a:stretch>
                  <a:fillRect l="-4" t="-5" b="-5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8_1#5e3685545?vop=1&amp;pid=27767b7b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［安徽安庆一中2024高二段考］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已知离散型随机变量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服从二项分布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1" dirty="0">
                            <a:solidFill>
                              <a:srgbClr val="000000"/>
                            </a:solidFill>
                            <a:latin typeface="Cambria Math" panose="02040503050406030204" pitchFamily="18" charset="0"/>
                          </a:rPr>
                          <m:t>𝐍</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为奇数的概率为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为偶数的概率为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则下列说法中不正确的是(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28_1#5e3685545?vop=1&amp;pid=27767b7be&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6_AN.29_1#5e3685545.bracket?vop=1&amp;pid=27767b7be&amp;color=0,0,0&amp;vpa=9&amp;vtp=1"/>
          <p:cNvSpPr/>
          <p:nvPr/>
        </p:nvSpPr>
        <p:spPr>
          <a:xfrm>
            <a:off x="9994964"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6_BD.28_2#5e3685545.choices?vop=1&amp;pid=27767b7be&amp;color=0,0,0&amp;vtp=1&amp;bbb=1"/>
              <p:cNvSpPr/>
              <p:nvPr/>
            </p:nvSpPr>
            <p:spPr>
              <a:xfrm>
                <a:off x="722376" y="1824677"/>
                <a:ext cx="10753344" cy="1231583"/>
              </a:xfrm>
              <a:prstGeom prst="rect">
                <a:avLst/>
              </a:prstGeom>
              <a:noFill/>
            </p:spPr>
            <p:txBody>
              <a:bodyPr wrap="none" lIns="0" tIns="0" rIns="0" bIns="0" rtlCol="0" anchor="t"/>
              <a:lstStyle/>
              <a:p>
                <a:pPr latinLnBrk="1">
                  <a:lnSpc>
                    <a:spcPts val="51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50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的增大而增大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的增大而减小</a:t>
                </a:r>
                <a:endParaRPr lang="en-US" altLang="zh-CN" sz="2000" dirty="0"/>
              </a:p>
            </p:txBody>
          </p:sp>
        </mc:Choice>
        <mc:Fallback>
          <p:sp>
            <p:nvSpPr>
              <p:cNvPr id="4" name="QC_6_BD.28_2#5e3685545.choices?vop=1&amp;pid=27767b7be&amp;color=0,0,0&amp;vtp=1&amp;bbb=1"/>
              <p:cNvSpPr>
                <a:spLocks noRot="1" noChangeAspect="1" noMove="1" noResize="1" noEditPoints="1" noAdjustHandles="1" noChangeArrowheads="1" noChangeShapeType="1" noTextEdit="1"/>
              </p:cNvSpPr>
              <p:nvPr/>
            </p:nvSpPr>
            <p:spPr>
              <a:xfrm>
                <a:off x="722376" y="1824677"/>
                <a:ext cx="10753344" cy="1231583"/>
              </a:xfrm>
              <a:prstGeom prst="rect">
                <a:avLst/>
              </a:prstGeom>
              <a:blipFill rotWithShape="1">
                <a:blip r:embed="rId2"/>
                <a:stretch>
                  <a:fillRect l="-4" t="-26" b="-41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0_1#5e3685545?vop=1&amp;vop=1&amp;pid=27767b7be&amp;color=0,0,0&amp;vtp=1&amp;bt=1&amp;bbb=1&amp;hb=1"/>
              <p:cNvSpPr/>
              <p:nvPr/>
            </p:nvSpPr>
            <p:spPr>
              <a:xfrm>
                <a:off x="722376" y="972000"/>
                <a:ext cx="10753344" cy="507898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对于A选项,由概率的基本性质可知,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B选项,当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时,离散型随机变量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服从二项分布</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up>
                    </m:sSubSup>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up>
                    </m:sSup>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C,D选项</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为正数且随着</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的增大而增大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a:p>
                <a:pPr latinLnBrk="1">
                  <a:lnSpc>
                    <a:spcPts val="4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有正有负,不随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的增大而增大,也不随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的增大而减小，所以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的增大而减小，故D不正确.故选D.</a:t>
                </a:r>
                <a:endParaRPr lang="en-US" altLang="zh-CN" sz="2200" dirty="0"/>
              </a:p>
            </p:txBody>
          </p:sp>
        </mc:Choice>
        <mc:Fallback>
          <p:sp>
            <p:nvSpPr>
              <p:cNvPr id="2" name="QC_6_AS.30_1#5e3685545?vop=1&amp;vop=1&amp;pid=27767b7be&amp;color=0,0,0&amp;vtp=1&amp;bt=1&amp;bbb=1&amp;hb=1"/>
              <p:cNvSpPr>
                <a:spLocks noRot="1" noChangeAspect="1" noMove="1" noResize="1" noEditPoints="1" noAdjustHandles="1" noChangeArrowheads="1" noChangeShapeType="1" noTextEdit="1"/>
              </p:cNvSpPr>
              <p:nvPr/>
            </p:nvSpPr>
            <p:spPr>
              <a:xfrm>
                <a:off x="722376" y="972000"/>
                <a:ext cx="10753344" cy="5078984"/>
              </a:xfrm>
              <a:prstGeom prst="rect">
                <a:avLst/>
              </a:prstGeom>
              <a:blipFill rotWithShape="1">
                <a:blip r:embed="rId1"/>
                <a:stretch>
                  <a:fillRect l="-4" t="-9" b="-7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31_1#4cfe0ac3b?htil=1&amp;vop=1&amp;pid=27767b7be&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004302" y="1054295"/>
            <a:ext cx="1406647" cy="21271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31_2#4cfe0ac3b?htil=1&amp;vop=1&amp;pid=27767b7be&amp;color=0,0,0&amp;vtp=1&amp;bt=1&amp;bbb=1&amp;hb=1&amp;hs=1"/>
          <p:cNvSpPr/>
          <p:nvPr/>
        </p:nvSpPr>
        <p:spPr>
          <a:xfrm>
            <a:off x="722376" y="972000"/>
            <a:ext cx="9116568" cy="24564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［内蒙古呼和浩特2025高二期末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英国科学家高尔顿设计了高尔顿钉板来研究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随机现象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.如图是一个高尔顿钉板的设计图，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每一个黑点表示钉在板上的一颗钉子，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它们彼此的距离均相等，上一层的每一颗钉子的水平位置恰好位于下一层的两颗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钉子的正中间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，小球每次下落的过程中，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碰到钉子后将随机地向两边等概率下落.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数学课堂上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，老师向学生们介绍了高尔顿钉板，放学后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，爱动脑的小明设计了一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个不一样的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“高尔顿钉板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”，它使小球在从钉板上一层的两颗钉子之间落下后碰</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6_AN.32_1#4cfe0ac3b.blank?vop=1&amp;pid=27767b7be&amp;color=0,0,0&amp;vpa=10&amp;vtp=1&amp;bbb=1&amp;rh=34.67504"/>
              <p:cNvSpPr/>
              <p:nvPr/>
            </p:nvSpPr>
            <p:spPr>
              <a:xfrm>
                <a:off x="1254188" y="4347047"/>
                <a:ext cx="352425" cy="440373"/>
              </a:xfrm>
              <a:prstGeom prst="rect">
                <a:avLst/>
              </a:prstGeom>
              <a:noFill/>
            </p:spPr>
            <p:txBody>
              <a:bodyPr wrap="none" lIns="0" tIns="0" rIns="0" bIns="0" rtlCol="0" anchor="t"/>
              <a:lstStyle/>
              <a:p>
                <a:pPr algn="ctr" latinLnBrk="1">
                  <a:lnSpc>
                    <a:spcPts val="35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𝟖𝟏</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32_1#4cfe0ac3b.blank?vop=1&amp;pid=27767b7be&amp;color=0,0,0&amp;vpa=10&amp;vtp=1&amp;bbb=1&amp;rh=34.67504"/>
              <p:cNvSpPr>
                <a:spLocks noRot="1" noChangeAspect="1" noMove="1" noResize="1" noEditPoints="1" noAdjustHandles="1" noChangeArrowheads="1" noChangeShapeType="1" noTextEdit="1"/>
              </p:cNvSpPr>
              <p:nvPr/>
            </p:nvSpPr>
            <p:spPr>
              <a:xfrm>
                <a:off x="1254188" y="4347047"/>
                <a:ext cx="352425" cy="440373"/>
              </a:xfrm>
              <a:prstGeom prst="rect">
                <a:avLst/>
              </a:prstGeom>
              <a:blipFill rotWithShape="1">
                <a:blip r:embed="rId2"/>
                <a:stretch>
                  <a:fillRect l="-18" t="-107" r="18" b="-83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33_1#4cfe0ac3b?vop=1&amp;vop=1&amp;pid=27767b7be&amp;color=0,0,0&amp;vtp=1&amp;bbb=1&amp;hb=1"/>
              <p:cNvSpPr/>
              <p:nvPr/>
            </p:nvSpPr>
            <p:spPr>
              <a:xfrm>
                <a:off x="722376" y="4793019"/>
                <a:ext cx="10753344" cy="1371600"/>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因为小球碰到钉子时向左下落的概率为向右下落的概率的2倍,所以小球每次碰到钉子时向</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左下落的概率为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,向右下落的概率为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.要想最终落到4号位置,则小球4次碰到钉子的过程中，有1</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次向左下落，有3次向右下落，所以所求概率为</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33_1#4cfe0ac3b?vop=1&amp;vop=1&amp;pid=27767b7be&amp;color=0,0,0&amp;vtp=1&amp;bbb=1&amp;hb=1"/>
              <p:cNvSpPr>
                <a:spLocks noRot="1" noChangeAspect="1" noMove="1" noResize="1" noEditPoints="1" noAdjustHandles="1" noChangeArrowheads="1" noChangeShapeType="1" noTextEdit="1"/>
              </p:cNvSpPr>
              <p:nvPr/>
            </p:nvSpPr>
            <p:spPr>
              <a:xfrm>
                <a:off x="722376" y="4793019"/>
                <a:ext cx="10753344" cy="1371600"/>
              </a:xfrm>
              <a:prstGeom prst="rect">
                <a:avLst/>
              </a:prstGeom>
              <a:blipFill rotWithShape="1">
                <a:blip r:embed="rId3"/>
                <a:stretch>
                  <a:fillRect l="-4" t="-3" b="3"/>
                </a:stretch>
              </a:blipFill>
            </p:spPr>
            <p:txBody>
              <a:bodyPr/>
              <a:lstStyle/>
              <a:p>
                <a:r>
                  <a:rPr lang="zh-CN" altLang="en-US">
                    <a:noFill/>
                  </a:rPr>
                  <a:t> </a:t>
                </a:r>
              </a:p>
            </p:txBody>
          </p:sp>
        </mc:Fallback>
      </mc:AlternateContent>
      <p:sp>
        <p:nvSpPr>
          <p:cNvPr id="6" name="QB_6_BD.31_2#4cfe0ac3b?htil=1&amp;vop=1&amp;pid=27767b7be&amp;color=0,0,0&amp;vtp=1&amp;bt=1&amp;bbb=1&amp;hb=1&amp;hs=1"/>
          <p:cNvSpPr/>
          <p:nvPr/>
        </p:nvSpPr>
        <p:spPr>
          <a:xfrm>
            <a:off x="722376" y="3443038"/>
            <a:ext cx="10752014" cy="1414780"/>
          </a:xfrm>
          <a:prstGeom prst="rect">
            <a:avLst/>
          </a:prstGeom>
          <a:noFill/>
        </p:spPr>
        <p:txBody>
          <a:bodyPr wrap="none" lIns="0" tIns="0" rIns="0" bIns="0" rtlCol="0" anchor="t"/>
          <a:lstStyle/>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到下一层的钉子上时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，向左下落的概率为向右下落的概率的2倍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.当有大量的小球依次滚下时，最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终都落入钉板下面的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5个不同位置.若一个小球从正上方落下，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经过5层钉板最终落到4号位置的概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350" b="1" i="0" u="sng" kern="0" spc="-9990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4_1#a6a5bc429?vop=1&amp;pid=27767b7be&amp;color=0,0,0&amp;vtp=1&amp;bt=1&amp;bbb=1&amp;hb=1"/>
              <p:cNvSpPr/>
              <p:nvPr/>
            </p:nvSpPr>
            <p:spPr>
              <a:xfrm>
                <a:off x="722376" y="972000"/>
                <a:ext cx="10753344" cy="2028635"/>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某体育局为普及奥运知识，组织了答题活动.设置一个抽题箱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中有若干装有题目的小球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，小球大小、颜色、质量都一样.每个小球内只有一道题目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，每道题目只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有一个分值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，题目分值分别为2分、10分.抽取规则：每次从抽题箱抽取一个小球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，对小球中题目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作答后将该题目放回原球内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，并把小球放回抽题箱，摇匀后，再抽取.已知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2分题目小球被抽到的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概率为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，10分题目小球被抽到的概率为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34_1#a6a5bc429?vop=1&amp;pid=27767b7be&amp;color=0,0,0&amp;vtp=1&amp;bt=1&amp;bbb=1&amp;hb=1"/>
              <p:cNvSpPr>
                <a:spLocks noRot="1" noChangeAspect="1" noMove="1" noResize="1" noEditPoints="1" noAdjustHandles="1" noChangeArrowheads="1" noChangeShapeType="1" noTextEdit="1"/>
              </p:cNvSpPr>
              <p:nvPr/>
            </p:nvSpPr>
            <p:spPr>
              <a:xfrm>
                <a:off x="722376" y="972000"/>
                <a:ext cx="10753344" cy="2028635"/>
              </a:xfrm>
              <a:prstGeom prst="rect">
                <a:avLst/>
              </a:prstGeom>
              <a:blipFill rotWithShape="1">
                <a:blip r:embed="rId1"/>
                <a:stretch>
                  <a:fillRect l="-4" t="-22" r="-968" b="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BD.35_1#a0c31c1c9?vop=1&amp;pid=a6a5bc429&amp;color=0,0,0&amp;vtp=1&amp;bbb=1"/>
              <p:cNvSpPr/>
              <p:nvPr/>
            </p:nvSpPr>
            <p:spPr>
              <a:xfrm>
                <a:off x="722376" y="3003999"/>
                <a:ext cx="10753344" cy="360934"/>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（1）若甲抽取3次，记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表示甲3次抽取题目分值之和，求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的分布列.</a:t>
                </a:r>
                <a:endParaRPr lang="en-US" altLang="zh-CN" sz="2000" dirty="0"/>
              </a:p>
            </p:txBody>
          </p:sp>
        </mc:Choice>
        <mc:Fallback>
          <p:sp>
            <p:nvSpPr>
              <p:cNvPr id="3" name="QO_7_BD.35_1#a0c31c1c9?vop=1&amp;pid=a6a5bc429&amp;color=0,0,0&amp;vtp=1&amp;bbb=1"/>
              <p:cNvSpPr>
                <a:spLocks noRot="1" noChangeAspect="1" noMove="1" noResize="1" noEditPoints="1" noAdjustHandles="1" noChangeArrowheads="1" noChangeShapeType="1" noTextEdit="1"/>
              </p:cNvSpPr>
              <p:nvPr/>
            </p:nvSpPr>
            <p:spPr>
              <a:xfrm>
                <a:off x="722376" y="3003999"/>
                <a:ext cx="10753344" cy="360934"/>
              </a:xfrm>
              <a:prstGeom prst="rect">
                <a:avLst/>
              </a:prstGeom>
              <a:blipFill rotWithShape="1">
                <a:blip r:embed="rId2"/>
                <a:stretch>
                  <a:fillRect l="-4" t="-124" b="-895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N.36_1#a0c31c1c9?vop=1&amp;vop=1&amp;pid=a6a5bc429&amp;color=0,0,0&amp;vtp=1&amp;bbb=1"/>
              <p:cNvSpPr/>
              <p:nvPr/>
            </p:nvSpPr>
            <p:spPr>
              <a:xfrm>
                <a:off x="722376" y="3370394"/>
                <a:ext cx="10753344" cy="1646809"/>
              </a:xfrm>
              <a:prstGeom prst="rect">
                <a:avLst/>
              </a:prstGeom>
              <a:noFill/>
            </p:spPr>
            <p:txBody>
              <a:bodyPr wrap="none" lIns="0" tIns="0" rIns="0" bIns="0" rtlCol="0" anchor="t"/>
              <a:lstStyle/>
              <a:p>
                <a:pPr algn="l"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的所有可能取值为6,14,22,30.</a:t>
                </a:r>
                <a:endParaRPr lang="en-US" altLang="zh-CN" sz="2000" dirty="0"/>
              </a:p>
              <a:p>
                <a:pPr latinLnBrk="1">
                  <a:lnSpc>
                    <a:spcPts val="35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𝟐𝟕</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𝟐𝟕</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的分布列为</a:t>
                </a:r>
                <a:endParaRPr lang="en-US" altLang="zh-CN" sz="2000" dirty="0"/>
              </a:p>
            </p:txBody>
          </p:sp>
        </mc:Choice>
        <mc:Fallback>
          <p:sp>
            <p:nvSpPr>
              <p:cNvPr id="4" name="QO_7_AN.36_1#a0c31c1c9?vop=1&amp;vop=1&amp;pid=a6a5bc429&amp;color=0,0,0&amp;vtp=1&amp;bbb=1"/>
              <p:cNvSpPr>
                <a:spLocks noRot="1" noChangeAspect="1" noMove="1" noResize="1" noEditPoints="1" noAdjustHandles="1" noChangeArrowheads="1" noChangeShapeType="1" noTextEdit="1"/>
              </p:cNvSpPr>
              <p:nvPr/>
            </p:nvSpPr>
            <p:spPr>
              <a:xfrm>
                <a:off x="722376" y="3370394"/>
                <a:ext cx="10753344" cy="1646809"/>
              </a:xfrm>
              <a:prstGeom prst="rect">
                <a:avLst/>
              </a:prstGeom>
              <a:blipFill rotWithShape="1">
                <a:blip r:embed="rId3"/>
                <a:stretch>
                  <a:fillRect l="-4" t="-27" b="-177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7" name="QO_7_AN.36_2#a0c31c1c9?colgroup=2,8,11,8,8&amp;vop=1&amp;vop=1&amp;pid=a6a5bc429&amp;color=0,0,0&amp;vtp=1&amp;bbb=1"/>
              <p:cNvGraphicFramePr>
                <a:graphicFrameLocks noGrp="1"/>
              </p:cNvGraphicFramePr>
              <p:nvPr/>
            </p:nvGraphicFramePr>
            <p:xfrm>
              <a:off x="722376" y="5148394"/>
              <a:ext cx="10707624" cy="1029208"/>
            </p:xfrm>
            <a:graphic>
              <a:graphicData uri="http://schemas.openxmlformats.org/drawingml/2006/table">
                <a:tbl>
                  <a:tblPr/>
                  <a:tblGrid>
                    <a:gridCol w="841248"/>
                    <a:gridCol w="2249424"/>
                    <a:gridCol w="3118104"/>
                    <a:gridCol w="2249424"/>
                    <a:gridCol w="2249424"/>
                  </a:tblGrid>
                  <a:tr h="42633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286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𝟐𝟕</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𝟐𝟕</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7" name="QO_7_AN.36_2#a0c31c1c9?colgroup=2,8,11,8,8&amp;vop=1&amp;vop=1&amp;pid=a6a5bc429&amp;color=0,0,0&amp;vtp=1&amp;bbb=1"/>
              <p:cNvGraphicFramePr>
                <a:graphicFrameLocks noGrp="1"/>
              </p:cNvGraphicFramePr>
              <p:nvPr/>
            </p:nvGraphicFramePr>
            <p:xfrm>
              <a:off x="722376" y="5148394"/>
              <a:ext cx="10707624" cy="1029208"/>
            </p:xfrm>
            <a:graphic>
              <a:graphicData uri="http://schemas.openxmlformats.org/drawingml/2006/table">
                <a:tbl>
                  <a:tblPr/>
                  <a:tblGrid>
                    <a:gridCol w="841248"/>
                    <a:gridCol w="2249424"/>
                    <a:gridCol w="3118104"/>
                    <a:gridCol w="2249424"/>
                    <a:gridCol w="2249424"/>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blipFill>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325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37_1#c004e6021?vop=1&amp;pid=a6a5bc429&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（2）若甲、乙各抽取4次，已知甲前两次抽出题目分值之和为20，记事件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“乙抽出题目分值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之和大于甲抽出题目分值之和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7_BD.37_1#c004e6021?vop=1&amp;pid=a6a5bc429&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425"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38_1#c004e6021?vop=1&amp;vop=1&amp;pid=a6a5bc429&amp;color=0,0,0&amp;vtp=1&amp;bbb=1&amp;hb=1"/>
              <p:cNvSpPr/>
              <p:nvPr/>
            </p:nvSpPr>
            <p:spPr>
              <a:xfrm>
                <a:off x="722376" y="1834203"/>
                <a:ext cx="10753344" cy="38227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【解】记</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“甲抽取4次抽出题目分值之和为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,32,40,</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𝟐𝟒</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当甲抽取</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4次抽出题目分值之和为24时,乙抽取4次抽出题目分值之和需为32或40,</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𝟐𝟒</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当甲抽取</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4次抽出题目分值之和为32时,乙抽取4次抽出题目分值之和需为40,</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𝟐𝟒</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𝟐𝟒</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𝟐𝟒</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𝟐𝟓𝟔</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𝟐𝟓𝟔</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𝟏𝟐𝟑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𝟎𝟗𝟔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7_AN.38_1#c004e6021?vop=1&amp;vop=1&amp;pid=a6a5bc429&amp;color=0,0,0&amp;vtp=1&amp;bbb=1&amp;hb=1"/>
              <p:cNvSpPr>
                <a:spLocks noRot="1" noChangeAspect="1" noMove="1" noResize="1" noEditPoints="1" noAdjustHandles="1" noChangeArrowheads="1" noChangeShapeType="1" noTextEdit="1"/>
              </p:cNvSpPr>
              <p:nvPr/>
            </p:nvSpPr>
            <p:spPr>
              <a:xfrm>
                <a:off x="722376" y="1834203"/>
                <a:ext cx="10753344" cy="3822700"/>
              </a:xfrm>
              <a:prstGeom prst="rect">
                <a:avLst/>
              </a:prstGeom>
              <a:blipFill rotWithShape="1">
                <a:blip r:embed="rId2"/>
                <a:stretch>
                  <a:fillRect l="-4" t="-8" r="-390" b="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EX.39_1#a6a5bc429?vop=1&amp;vop=1&amp;pid=27767b7be&amp;color=0,0,0&amp;vtp=1&amp;bt=1&amp;bbb=1&amp;hb=1"/>
              <p:cNvSpPr/>
              <p:nvPr/>
            </p:nvSpPr>
            <p:spPr>
              <a:xfrm>
                <a:off x="722376" y="969264"/>
                <a:ext cx="10753344" cy="1796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名师点拨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（1）小问考查二项分布的分布列,抽象出二项分布的模型是解题关键,抽到2分题目小球的个数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,相对而言比较基础;第（2）小问考查全概率公式,注意正确地进行分类讨论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,确定好分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类标准是关键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,同时还要做到不重不漏.</a:t>
                </a:r>
                <a:endParaRPr lang="en-US" altLang="zh-CN" sz="2000" dirty="0"/>
              </a:p>
            </p:txBody>
          </p:sp>
        </mc:Choice>
        <mc:Fallback>
          <p:sp>
            <p:nvSpPr>
              <p:cNvPr id="2" name="QO_6_EX.39_1#a6a5bc429?vop=1&amp;vop=1&amp;pid=27767b7be&amp;color=0,0,0&amp;vtp=1&amp;bt=1&amp;bbb=1&amp;hb=1"/>
              <p:cNvSpPr>
                <a:spLocks noRot="1" noChangeAspect="1" noMove="1" noResize="1" noEditPoints="1" noAdjustHandles="1" noChangeArrowheads="1" noChangeShapeType="1" noTextEdit="1"/>
              </p:cNvSpPr>
              <p:nvPr/>
            </p:nvSpPr>
            <p:spPr>
              <a:xfrm>
                <a:off x="722376" y="969264"/>
                <a:ext cx="10753344" cy="1796034"/>
              </a:xfrm>
              <a:prstGeom prst="rect">
                <a:avLst/>
              </a:prstGeom>
              <a:blipFill rotWithShape="1">
                <a:blip r:embed="rId1"/>
                <a:stretch>
                  <a:fillRect l="-4" t="-14" b="-25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0_1#9f8526418?vop=1&amp;pid=c8cb0357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［广西钦州2025高二月考］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下列随机事件中的随机变量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服从超几何分布的是(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40_1#9f8526418?vop=1&amp;pid=c8cb03578&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3" name="QC_6_AN.41_1#9f8526418.bracket?vop=1&amp;pid=c8cb03578&amp;color=0,0,0&amp;vpa=11&amp;vtp=1"/>
          <p:cNvSpPr/>
          <p:nvPr/>
        </p:nvSpPr>
        <p:spPr>
          <a:xfrm>
            <a:off x="983449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6_BD.40_2#9f8526418.choices?vop=1&amp;pid=c8cb03578&amp;color=0,0,0&amp;vtp=1&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A.将一枚硬币连抛3次，记正面向上的次数为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.从一批含有13件正品、2件次品的产品中，不放回地任取3件，记取得的次品数为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.某射手的命中率为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，现对目标射击1次，记命中目标的次数为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.盒中有4个白球和3个黑球，每次从中摸出一个球且不放回，记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为首次摸出黑球时的摸球次数</a:t>
                </a:r>
                <a:endParaRPr lang="en-US" altLang="zh-CN" sz="2000" dirty="0"/>
              </a:p>
            </p:txBody>
          </p:sp>
        </mc:Choice>
        <mc:Fallback>
          <p:sp>
            <p:nvSpPr>
              <p:cNvPr id="4" name="QC_6_BD.40_2#9f8526418.choices?vop=1&amp;pid=c8cb03578&amp;color=0,0,0&amp;vtp=1&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2"/>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acdfe81a3.fixed?pid=fc23a584c&amp;color=100,146,38&amp;vtp=1&amp;bbb=1"/>
          <p:cNvSpPr/>
          <p:nvPr/>
        </p:nvSpPr>
        <p:spPr>
          <a:xfrm>
            <a:off x="5221224" y="950976"/>
            <a:ext cx="1764792"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7200" dirty="0"/>
          </a:p>
        </p:txBody>
      </p:sp>
      <p:sp>
        <p:nvSpPr>
          <p:cNvPr id="3" name="C_4#acdfe81a3.fixed?pid=fc23a584c&amp;color=255,255,255&amp;vtp=1&amp;bbb=1"/>
          <p:cNvSpPr/>
          <p:nvPr/>
        </p:nvSpPr>
        <p:spPr>
          <a:xfrm>
            <a:off x="0" y="352958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4.2.3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二项分布与超几何分布</a:t>
            </a:r>
            <a:endParaRPr lang="en-US" altLang="zh-CN" sz="4400" dirty="0"/>
          </a:p>
        </p:txBody>
      </p:sp>
      <p:pic>
        <p:nvPicPr>
          <p:cNvPr id="4" name="C_4#acdfe81a3.fixed?pid=fc23a584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acdfe81a3.fixed?pid=fc23a584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2_1#9f8526418?vop=1&amp;vop=1&amp;pid=c8cb03578&amp;color=0,0,0&amp;vtp=1&amp;bt=1&amp;bbb=1&amp;hb=1"/>
              <p:cNvSpPr/>
              <p:nvPr/>
            </p:nvSpPr>
            <p:spPr>
              <a:xfrm>
                <a:off x="722376" y="972000"/>
                <a:ext cx="10753344" cy="2278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对于A,抛硬币是独立重复试验,正面向上的次数服从二项分布,A选项错误;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B,15件产品中有2件次品,不放回地从中取3件,取得的次品数服从超几何分布,B选项正确;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C,射击一次只有命中和不命中两种结果,所以命中目标的次数服从两点分布,C选项错误;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D,盒中有4个白球和3个黑球,每次从中摸出一个球且不放回</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是首次摸出黑球时的摸球次数,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摸球所需次数未知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,不是超几何分布,D选项错误.故选B.</a:t>
                </a:r>
                <a:endParaRPr lang="en-US" altLang="zh-CN" sz="2200" dirty="0"/>
              </a:p>
            </p:txBody>
          </p:sp>
        </mc:Choice>
        <mc:Fallback>
          <p:sp>
            <p:nvSpPr>
              <p:cNvPr id="2" name="QC_6_AS.42_1#9f8526418?vop=1&amp;vop=1&amp;pid=c8cb03578&amp;color=0,0,0&amp;vtp=1&amp;bt=1&amp;bbb=1&amp;hb=1"/>
              <p:cNvSpPr>
                <a:spLocks noRot="1" noChangeAspect="1" noMove="1" noResize="1" noEditPoints="1" noAdjustHandles="1" noChangeArrowheads="1" noChangeShapeType="1" noTextEdit="1"/>
              </p:cNvSpPr>
              <p:nvPr/>
            </p:nvSpPr>
            <p:spPr>
              <a:xfrm>
                <a:off x="722376" y="972000"/>
                <a:ext cx="10753344" cy="2278634"/>
              </a:xfrm>
              <a:prstGeom prst="rect">
                <a:avLst/>
              </a:prstGeom>
              <a:blipFill rotWithShape="1">
                <a:blip r:embed="rId1"/>
                <a:stretch>
                  <a:fillRect l="-4" t="-20" r="-608" b="-19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43_1#1c3afbe0e?htil=2&amp;vop=1&amp;pid=c8cb0357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157924" y="1054295"/>
            <a:ext cx="2249424" cy="2295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43_2#1c3afbe0e?htil=2&amp;vop=1&amp;pid=c8cb03578&amp;color=0,0,0&amp;vtp=1&amp;bt=1&amp;bbb=1&amp;hb=1"/>
          <p:cNvSpPr/>
          <p:nvPr/>
        </p:nvSpPr>
        <p:spPr>
          <a:xfrm>
            <a:off x="722376" y="972000"/>
            <a:ext cx="8366760"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［江苏淮安2024高二开学考试］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《易传·系辞》有“河出图，洛出书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，河图洛书是中华文化，阴阳五行术数之源，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其中河图排列结构是一、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六在后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，二、七在前，三、八在左，四、九在右，五、十背中.如图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为阳数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，黑点为阴数.若从这10个数中任取3个数，则这3个数中至多有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阴数的概率为(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44_1#1c3afbe0e.bracket?vop=1&amp;pid=c8cb03578&amp;color=0,0,0&amp;vpa=12&amp;vtp=1"/>
          <p:cNvSpPr/>
          <p:nvPr/>
        </p:nvSpPr>
        <p:spPr>
          <a:xfrm>
            <a:off x="2446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6_BD.43_3#1c3afbe0e.choices?htil=2&amp;vop=1&amp;pid=c8cb03578&amp;color=0,0,0&amp;vtp=1&amp;bbb=1"/>
              <p:cNvSpPr/>
              <p:nvPr/>
            </p:nvSpPr>
            <p:spPr>
              <a:xfrm>
                <a:off x="722376" y="3196277"/>
                <a:ext cx="8366760" cy="593979"/>
              </a:xfrm>
              <a:prstGeom prst="rect">
                <a:avLst/>
              </a:prstGeom>
              <a:noFill/>
            </p:spPr>
            <p:txBody>
              <a:bodyPr wrap="none" lIns="0" tIns="0" rIns="0" bIns="0" rtlCol="0" anchor="t"/>
              <a:lstStyle/>
              <a:p>
                <a:pPr latinLnBrk="1">
                  <a:lnSpc>
                    <a:spcPts val="5100"/>
                  </a:lnSpc>
                  <a:tabLst>
                    <a:tab pos="2161540" algn="l"/>
                    <a:tab pos="4284980" algn="l"/>
                    <a:tab pos="642112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43_3#1c3afbe0e.choices?htil=2&amp;vop=1&amp;pid=c8cb03578&amp;color=0,0,0&amp;vtp=1&amp;bbb=1"/>
              <p:cNvSpPr>
                <a:spLocks noRot="1" noChangeAspect="1" noMove="1" noResize="1" noEditPoints="1" noAdjustHandles="1" noChangeArrowheads="1" noChangeShapeType="1" noTextEdit="1"/>
              </p:cNvSpPr>
              <p:nvPr/>
            </p:nvSpPr>
            <p:spPr>
              <a:xfrm>
                <a:off x="722376" y="3196277"/>
                <a:ext cx="8366760" cy="593979"/>
              </a:xfrm>
              <a:prstGeom prst="rect">
                <a:avLst/>
              </a:prstGeom>
              <a:blipFill rotWithShape="1">
                <a:blip r:embed="rId2"/>
                <a:stretch>
                  <a:fillRect l="-5" t="-54" r="5" b="-899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5_1#1c3afbe0e?vop=1&amp;vop=1&amp;pid=c8cb03578&amp;color=0,0,0&amp;vtp=1&amp;bt=1&amp;bbb=1"/>
              <p:cNvSpPr/>
              <p:nvPr/>
            </p:nvSpPr>
            <p:spPr>
              <a:xfrm>
                <a:off x="722376" y="972000"/>
                <a:ext cx="10753344" cy="25834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由题意知,10个数中,1,3,5,7,9为阳数,2,4,6,8,10为阴数,</a:t>
                </a:r>
                <a:endParaRPr lang="en-US" altLang="zh-CN" sz="2200" dirty="0"/>
              </a:p>
              <a:p>
                <a:pPr latinLnBrk="1">
                  <a:lnSpc>
                    <a:spcPts val="4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若任取的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3个数中有0个阴数,则概率为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num>
                      <m:den>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若任取的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3个数中有1个阴数,则概率为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num>
                      <m:den>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3个数中至多有1个阴数的概率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200" dirty="0"/>
              </a:p>
            </p:txBody>
          </p:sp>
        </mc:Choice>
        <mc:Fallback>
          <p:sp>
            <p:nvSpPr>
              <p:cNvPr id="2" name="QC_6_AS.45_1#1c3afbe0e?vop=1&amp;vop=1&amp;pid=c8cb03578&amp;color=0,0,0&amp;vtp=1&amp;bt=1&amp;bbb=1"/>
              <p:cNvSpPr>
                <a:spLocks noRot="1" noChangeAspect="1" noMove="1" noResize="1" noEditPoints="1" noAdjustHandles="1" noChangeArrowheads="1" noChangeShapeType="1" noTextEdit="1"/>
              </p:cNvSpPr>
              <p:nvPr/>
            </p:nvSpPr>
            <p:spPr>
              <a:xfrm>
                <a:off x="722376" y="972000"/>
                <a:ext cx="10753344" cy="2583434"/>
              </a:xfrm>
              <a:prstGeom prst="rect">
                <a:avLst/>
              </a:prstGeom>
              <a:blipFill rotWithShape="1">
                <a:blip r:embed="rId1"/>
                <a:stretch>
                  <a:fillRect l="-4" t="-17" b="-17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46_1#1c3afbe0e?vop=1&amp;vop=1&amp;pid=c8cb03578&amp;color=0,0,0&amp;vtp=1&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规律方法</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解决超几何分布问题的两个关键点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1）超几何分布是概率分布的一种形式,一定要注意公式中字母的范围及其意义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,解决问题时可以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直接利用公式求解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,但不能机械地记忆.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2）超几何分布中,只要知道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,就可以利用公式求出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取不同值的概率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,从而求出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的分布列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EX.46_1#1c3afbe0e?vop=1&amp;vop=1&amp;pid=c8cb03578&amp;color=0,0,0&amp;vtp=1&amp;bt=1&amp;bbb=1&amp;hb=1"/>
              <p:cNvSpPr>
                <a:spLocks noRot="1" noChangeAspect="1" noMove="1" noResize="1" noEditPoints="1" noAdjustHandles="1" noChangeArrowheads="1" noChangeShapeType="1" noTextEdit="1"/>
              </p:cNvSpPr>
              <p:nvPr/>
            </p:nvSpPr>
            <p:spPr>
              <a:xfrm>
                <a:off x="722376" y="969264"/>
                <a:ext cx="10753344" cy="2723134"/>
              </a:xfrm>
              <a:prstGeom prst="rect">
                <a:avLst/>
              </a:prstGeom>
              <a:blipFill rotWithShape="1">
                <a:blip r:embed="rId1"/>
                <a:stretch>
                  <a:fillRect l="-4" t="-9" r="-561" b="-166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7_1#25720e0b1?vop=1&amp;pid=c8cb0357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［河南驻马店高级中学2025高二开学考］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一个袋中有6个同样大小的黑球，编号为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2，3，4，5，6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，还有4个同样大小的白球，编号为7，8，9，10，现从中任取4个球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8_1#25720e0b1.bracket?vop=1&amp;pid=c8cb03578&amp;color=0,0,0&amp;vpa=13&amp;vtp=1&amp;bbb=1"/>
          <p:cNvSpPr/>
          <p:nvPr/>
        </p:nvSpPr>
        <p:spPr>
          <a:xfrm>
            <a:off x="2484501" y="18673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mc:AlternateContent xmlns:mc="http://schemas.openxmlformats.org/markup-compatibility/2006">
        <mc:Choice xmlns:a14="http://schemas.microsoft.com/office/drawing/2010/main" Requires="a14">
          <p:sp>
            <p:nvSpPr>
              <p:cNvPr id="4" name="QC_6_BD.47_2#25720e0b1.choices?vop=1&amp;pid=c8cb03578&amp;color=0,0,0&amp;vtp=1&amp;bbb=1"/>
              <p:cNvSpPr/>
              <p:nvPr/>
            </p:nvSpPr>
            <p:spPr>
              <a:xfrm>
                <a:off x="722376" y="2281877"/>
                <a:ext cx="10753344" cy="1993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A.取出一个黑球记2分，取出一个白球记1分，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表示取出的4个球的总得分，则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服从超几何分布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表示取出的黑球的个数，则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服从超几何分布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表示取出白球的个数，则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表示取出黑球的个数，则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num>
                      <m:den>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47_2#25720e0b1.choices?vop=1&amp;pid=c8cb03578&amp;color=0,0,0&amp;vtp=1&amp;bbb=1"/>
              <p:cNvSpPr>
                <a:spLocks noRot="1" noChangeAspect="1" noMove="1" noResize="1" noEditPoints="1" noAdjustHandles="1" noChangeArrowheads="1" noChangeShapeType="1" noTextEdit="1"/>
              </p:cNvSpPr>
              <p:nvPr/>
            </p:nvSpPr>
            <p:spPr>
              <a:xfrm>
                <a:off x="722376" y="2281877"/>
                <a:ext cx="10753344" cy="1993900"/>
              </a:xfrm>
              <a:prstGeom prst="rect">
                <a:avLst/>
              </a:prstGeom>
              <a:blipFill rotWithShape="1">
                <a:blip r:embed="rId1"/>
                <a:stretch>
                  <a:fillRect l="-4" t="-16"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9_1#25720e0b1?vop=1&amp;vop=1&amp;pid=c8cb03578&amp;color=0,0,0&amp;vtp=1&amp;bt=1&amp;bbb=1"/>
              <p:cNvSpPr/>
              <p:nvPr/>
            </p:nvSpPr>
            <p:spPr>
              <a:xfrm>
                <a:off x="722376" y="972000"/>
                <a:ext cx="10753344" cy="17018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根据超几何分布的定义可得,A错误,B正确;</a:t>
                </a:r>
                <a:endParaRPr lang="en-US" altLang="zh-CN" sz="2200" dirty="0"/>
              </a:p>
              <a:p>
                <a:pPr latinLnBrk="1">
                  <a:lnSpc>
                    <a:spcPts val="4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num>
                      <m:den>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a:t>
                </a:r>
                <a:endParaRPr lang="en-US" altLang="zh-CN" sz="2200" dirty="0"/>
              </a:p>
              <a:p>
                <a:pPr latinLnBrk="1">
                  <a:lnSpc>
                    <a:spcPts val="4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num>
                      <m:den>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num>
                      <m:den>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num>
                      <m:den>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6_AS.49_1#25720e0b1?vop=1&amp;vop=1&amp;pid=c8cb03578&amp;color=0,0,0&amp;vtp=1&amp;bt=1&amp;bbb=1"/>
              <p:cNvSpPr>
                <a:spLocks noRot="1" noChangeAspect="1" noMove="1" noResize="1" noEditPoints="1" noAdjustHandles="1" noChangeArrowheads="1" noChangeShapeType="1" noTextEdit="1"/>
              </p:cNvSpPr>
              <p:nvPr/>
            </p:nvSpPr>
            <p:spPr>
              <a:xfrm>
                <a:off x="722376" y="972000"/>
                <a:ext cx="10753344" cy="1701800"/>
              </a:xfrm>
              <a:prstGeom prst="rect">
                <a:avLst/>
              </a:prstGeom>
              <a:blipFill rotWithShape="1">
                <a:blip r:embed="rId1"/>
                <a:stretch>
                  <a:fillRect l="-4" t="-26" b="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0_1#186be1492?vop=1&amp;pid=c8cb03578&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［辽宁抚顺2025高二开学考］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某校为了参加市里举办的足球联赛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，从学校的足球队中选出了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水平较高的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18人组成代表队参加比赛，已知这18名队员来自高二年级的4个班级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，每班对应的人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数如表所示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37" name="QO_6_BD.50_2#186be1492?colgroup=6,8,8,8,8&amp;vop=1&amp;pid=c8cb03578&amp;color=0,0,0&amp;vtp=1&amp;bbb=1"/>
          <p:cNvGraphicFramePr>
            <a:graphicFrameLocks noGrp="1"/>
          </p:cNvGraphicFramePr>
          <p:nvPr/>
        </p:nvGraphicFramePr>
        <p:xfrm>
          <a:off x="722376" y="2418403"/>
          <a:ext cx="10698480" cy="852678"/>
        </p:xfrm>
        <a:graphic>
          <a:graphicData uri="http://schemas.openxmlformats.org/drawingml/2006/table">
            <a:tbl>
              <a:tblPr/>
              <a:tblGrid>
                <a:gridCol w="1700784"/>
                <a:gridCol w="2249424"/>
                <a:gridCol w="2249424"/>
                <a:gridCol w="2249424"/>
                <a:gridCol w="224942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班级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高二（1）班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高二（2）班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高二（3）班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高二（4）班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7_BD.51_1#1ffc587d7?vop=1&amp;pid=186be1492&amp;color=0,0,0&amp;vtp=1&amp;bbb=1"/>
          <p:cNvSpPr/>
          <p:nvPr/>
        </p:nvSpPr>
        <p:spPr>
          <a:xfrm>
            <a:off x="722376" y="34090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（1）从这18名队员中随机选出两人，求这两人来自同一个班级的概率;</a:t>
            </a:r>
            <a:endParaRPr lang="en-US" altLang="zh-CN" sz="2000" dirty="0"/>
          </a:p>
        </p:txBody>
      </p:sp>
      <mc:AlternateContent xmlns:mc="http://schemas.openxmlformats.org/markup-compatibility/2006">
        <mc:Choice xmlns:a14="http://schemas.microsoft.com/office/drawing/2010/main" Requires="a14">
          <p:sp>
            <p:nvSpPr>
              <p:cNvPr id="5" name="QO_7_AN.52_1#1ffc587d7?vop=1&amp;vop=1&amp;pid=186be1492&amp;color=0,0,0&amp;vtp=1&amp;bbb=1&amp;hb=1"/>
              <p:cNvSpPr/>
              <p:nvPr/>
            </p:nvSpPr>
            <p:spPr>
              <a:xfrm>
                <a:off x="722376" y="3828103"/>
                <a:ext cx="10753344" cy="10795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【解】设事件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为“从这18名队员中随机选出两人,这两人来自同一个班级</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O_7_AN.52_1#1ffc587d7?vop=1&amp;vop=1&amp;pid=186be1492&amp;color=0,0,0&amp;vtp=1&amp;bbb=1&amp;hb=1"/>
              <p:cNvSpPr>
                <a:spLocks noRot="1" noChangeAspect="1" noMove="1" noResize="1" noEditPoints="1" noAdjustHandles="1" noChangeArrowheads="1" noChangeShapeType="1" noTextEdit="1"/>
              </p:cNvSpPr>
              <p:nvPr/>
            </p:nvSpPr>
            <p:spPr>
              <a:xfrm>
                <a:off x="722376" y="3828103"/>
                <a:ext cx="10753344" cy="1079500"/>
              </a:xfrm>
              <a:prstGeom prst="rect">
                <a:avLst/>
              </a:prstGeom>
              <a:blipFill rotWithShape="1">
                <a:blip r:embed="rId1"/>
                <a:stretch>
                  <a:fillRect l="-4" t="-30" b="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53_1#153ebeabc?vop=1&amp;pid=186be1492&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（2）经过队员们的奋力拼搏，该队获得了这次联赛的冠军，若要从这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18人中选出两人作为球员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代表发言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，设选出的两人中来自高二（1）班的人数为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的分布列.</a:t>
                </a:r>
                <a:endParaRPr lang="en-US" altLang="zh-CN" sz="2000" dirty="0"/>
              </a:p>
            </p:txBody>
          </p:sp>
        </mc:Choice>
        <mc:Fallback>
          <p:sp>
            <p:nvSpPr>
              <p:cNvPr id="2" name="QO_7_BD.53_1#153ebeabc?vop=1&amp;pid=186be1492&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54_1#153ebeabc?vop=1&amp;vop=1&amp;pid=186be1492&amp;color=0,0,0&amp;vtp=1&amp;bbb=1"/>
              <p:cNvSpPr/>
              <p:nvPr/>
            </p:nvSpPr>
            <p:spPr>
              <a:xfrm>
                <a:off x="722376" y="1834203"/>
                <a:ext cx="10753344" cy="1948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【解】由题意可知,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的所有可能取值为0,1,2,</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依题意得</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𝑯</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𝟏𝟓𝟑</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𝟓𝟔</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𝟏𝟓𝟑</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𝟓𝟏</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的分布列为</a:t>
                </a:r>
                <a:endParaRPr lang="en-US" altLang="zh-CN" sz="2000" dirty="0"/>
              </a:p>
            </p:txBody>
          </p:sp>
        </mc:Choice>
        <mc:Fallback>
          <p:sp>
            <p:nvSpPr>
              <p:cNvPr id="3" name="QO_7_AN.54_1#153ebeabc?vop=1&amp;vop=1&amp;pid=186be1492&amp;color=0,0,0&amp;vtp=1&amp;bbb=1"/>
              <p:cNvSpPr>
                <a:spLocks noRot="1" noChangeAspect="1" noMove="1" noResize="1" noEditPoints="1" noAdjustHandles="1" noChangeArrowheads="1" noChangeShapeType="1" noTextEdit="1"/>
              </p:cNvSpPr>
              <p:nvPr/>
            </p:nvSpPr>
            <p:spPr>
              <a:xfrm>
                <a:off x="722376" y="1834203"/>
                <a:ext cx="10753344" cy="1948434"/>
              </a:xfrm>
              <a:prstGeom prst="rect">
                <a:avLst/>
              </a:prstGeom>
              <a:blipFill rotWithShape="1">
                <a:blip r:embed="rId2"/>
                <a:stretch>
                  <a:fillRect l="-4" t="-17" b="-231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8" name="QO_7_AN.54_2#153ebeabc?colgroup=3,11,11,11&amp;vop=1&amp;vop=1&amp;pid=186be1492&amp;color=0,0,0&amp;vtp=1&amp;bbb=1"/>
              <p:cNvGraphicFramePr>
                <a:graphicFrameLocks noGrp="1"/>
              </p:cNvGraphicFramePr>
              <p:nvPr/>
            </p:nvGraphicFramePr>
            <p:xfrm>
              <a:off x="722376" y="3904303"/>
              <a:ext cx="10735056" cy="1034796"/>
            </p:xfrm>
            <a:graphic>
              <a:graphicData uri="http://schemas.openxmlformats.org/drawingml/2006/table">
                <a:tbl>
                  <a:tblPr/>
                  <a:tblGrid>
                    <a:gridCol w="1078992"/>
                    <a:gridCol w="3218688"/>
                    <a:gridCol w="3218688"/>
                    <a:gridCol w="3218688"/>
                  </a:tblGrid>
                  <a:tr h="42633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8457">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𝟗𝟏</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𝟓𝟔</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𝟓𝟏</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8" name="QO_7_AN.54_2#153ebeabc?colgroup=3,11,11,11&amp;vop=1&amp;vop=1&amp;pid=186be1492&amp;color=0,0,0&amp;vtp=1&amp;bbb=1"/>
              <p:cNvGraphicFramePr>
                <a:graphicFrameLocks noGrp="1"/>
              </p:cNvGraphicFramePr>
              <p:nvPr/>
            </p:nvGraphicFramePr>
            <p:xfrm>
              <a:off x="722376" y="3904303"/>
              <a:ext cx="10735056" cy="1034796"/>
            </p:xfrm>
            <a:graphic>
              <a:graphicData uri="http://schemas.openxmlformats.org/drawingml/2006/table">
                <a:tbl>
                  <a:tblPr/>
                  <a:tblGrid>
                    <a:gridCol w="1078992"/>
                    <a:gridCol w="3218688"/>
                    <a:gridCol w="3218688"/>
                    <a:gridCol w="3218688"/>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896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EX.55_1#186be1492?vop=1&amp;vop=1&amp;pid=c8cb03578&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链接教材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本题由教材第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80页例4改编而来,求服从超几何分布的随机变量分布列的步骤为</a:t>
            </a:r>
            <a:endParaRPr lang="en-US" altLang="zh-CN" sz="2000" dirty="0"/>
          </a:p>
        </p:txBody>
      </p:sp>
      <p:pic>
        <p:nvPicPr>
          <p:cNvPr id="3" name="QO_6_EX.55_2#186be1492?vop=1&amp;vop=1&amp;pid=c8cb0357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18104" y="1958975"/>
            <a:ext cx="5961888" cy="293522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56_1#ad848b431?vop=1&amp;pid=9c90c10a2&amp;color=0,0,0&amp;vtp=1&amp;bt=1&amp;bbb=1"/>
              <p:cNvSpPr/>
              <p:nvPr/>
            </p:nvSpPr>
            <p:spPr>
              <a:xfrm>
                <a:off x="722376" y="969265"/>
                <a:ext cx="10753344" cy="22528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16.下列例子中随机变量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服从二项分布的个数为(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某同学投篮的命中率为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，他10次投篮中命中的次数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某射手击中目标的概率为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,从开始射击到击中目标所需的射击次数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从装有5个红球,5个白球的袋中，有放回地摸球，直到摸出白球为止，摸到白球时的摸球次数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zh-CN" altLang="en-US"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有一批产品共有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件为次品,采用不放回抽取的方法,</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次抽取中出现次品的件数.</a:t>
                </a:r>
                <a:endParaRPr lang="en-US" altLang="zh-CN" sz="2000" dirty="0"/>
              </a:p>
            </p:txBody>
          </p:sp>
        </mc:Choice>
        <mc:Fallback>
          <p:sp>
            <p:nvSpPr>
              <p:cNvPr id="2" name="QC_7_BD.56_1#ad848b431?vop=1&amp;pid=9c90c10a2&amp;color=0,0,0&amp;vtp=1&amp;bt=1&amp;bbb=1"/>
              <p:cNvSpPr>
                <a:spLocks noRot="1" noChangeAspect="1" noMove="1" noResize="1" noEditPoints="1" noAdjustHandles="1" noChangeArrowheads="1" noChangeShapeType="1" noTextEdit="1"/>
              </p:cNvSpPr>
              <p:nvPr/>
            </p:nvSpPr>
            <p:spPr>
              <a:xfrm>
                <a:off x="722376" y="969265"/>
                <a:ext cx="10753344" cy="2252853"/>
              </a:xfrm>
              <a:prstGeom prst="rect">
                <a:avLst/>
              </a:prstGeom>
              <a:blipFill rotWithShape="1">
                <a:blip r:embed="rId1"/>
                <a:stretch>
                  <a:fillRect l="-4" t="-11" b="-2024"/>
                </a:stretch>
              </a:blipFill>
            </p:spPr>
            <p:txBody>
              <a:bodyPr/>
              <a:lstStyle/>
              <a:p>
                <a:r>
                  <a:rPr lang="zh-CN" altLang="en-US">
                    <a:noFill/>
                  </a:rPr>
                  <a:t> </a:t>
                </a:r>
              </a:p>
            </p:txBody>
          </p:sp>
        </mc:Fallback>
      </mc:AlternateContent>
      <p:sp>
        <p:nvSpPr>
          <p:cNvPr id="3" name="QC_7_AN.57_1#ad848b431.bracket?vop=1&amp;pid=9c90c10a2&amp;color=0,0,0&amp;vpa=14&amp;vtp=1"/>
          <p:cNvSpPr/>
          <p:nvPr/>
        </p:nvSpPr>
        <p:spPr>
          <a:xfrm>
            <a:off x="6367907"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56_2#ad848b431.choices?vop=1&amp;pid=9c90c10a2&amp;color=0,0,0&amp;vtp=1&amp;bbb=1"/>
          <p:cNvSpPr/>
          <p:nvPr/>
        </p:nvSpPr>
        <p:spPr>
          <a:xfrm>
            <a:off x="722376" y="3213100"/>
            <a:ext cx="10753344" cy="405003"/>
          </a:xfrm>
          <a:prstGeom prst="rect">
            <a:avLst/>
          </a:prstGeom>
          <a:noFill/>
        </p:spPr>
        <p:txBody>
          <a:bodyPr wrap="none" lIns="0" tIns="0" rIns="0" bIns="0" rtlCol="0" anchor="t"/>
          <a:lstStyle/>
          <a:p>
            <a:pPr latinLnBrk="1">
              <a:lnSpc>
                <a:spcPts val="3600"/>
              </a:lnSpc>
              <a:tabLst>
                <a:tab pos="2751455" algn="l"/>
                <a:tab pos="5477510" algn="l"/>
                <a:tab pos="82162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B.1</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C.2</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_1#e63a5a1fc?vop=1&amp;pid=345a4447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1.一袋中有5个白球，3个红球，现从袋中往外取球，每次任取一个记下颜色后放回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，直到红球出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10次停止.设停止时共取了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次球，则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_1#e63a5a1fc?vop=1&amp;pid=345a44471&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407" b="-5384"/>
                </a:stretch>
              </a:blipFill>
            </p:spPr>
            <p:txBody>
              <a:bodyPr/>
              <a:lstStyle/>
              <a:p>
                <a:r>
                  <a:rPr lang="zh-CN" altLang="en-US">
                    <a:noFill/>
                  </a:rPr>
                  <a:t> </a:t>
                </a:r>
              </a:p>
            </p:txBody>
          </p:sp>
        </mc:Fallback>
      </mc:AlternateContent>
      <p:sp>
        <p:nvSpPr>
          <p:cNvPr id="3" name="QC_6_AN.2_1#e63a5a1fc.bracket?vop=1&amp;pid=345a44471&amp;color=0,0,0&amp;vpa=1&amp;vtp=1"/>
          <p:cNvSpPr/>
          <p:nvPr/>
        </p:nvSpPr>
        <p:spPr>
          <a:xfrm>
            <a:off x="666769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6_BD.1_2#e63a5a1fc.choices?vop=1&amp;pid=345a44471&amp;color=0,0,0&amp;vtp=1&amp;bbb=1"/>
              <p:cNvSpPr/>
              <p:nvPr/>
            </p:nvSpPr>
            <p:spPr>
              <a:xfrm>
                <a:off x="722376" y="1824677"/>
                <a:ext cx="10753344" cy="595186"/>
              </a:xfrm>
              <a:prstGeom prst="rect">
                <a:avLst/>
              </a:prstGeom>
              <a:noFill/>
            </p:spPr>
            <p:txBody>
              <a:bodyPr wrap="none" lIns="0" tIns="0" rIns="0" bIns="0" rtlCol="0" anchor="t"/>
              <a:lstStyle/>
              <a:p>
                <a:pPr latinLnBrk="1">
                  <a:lnSpc>
                    <a:spcPts val="5100"/>
                  </a:lnSpc>
                  <a:tabLst>
                    <a:tab pos="2792730" algn="l"/>
                    <a:tab pos="5534660" algn="l"/>
                    <a:tab pos="81876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1_2#e63a5a1fc.choices?vop=1&amp;pid=345a44471&amp;color=0,0,0&amp;vtp=1&amp;bbb=1"/>
              <p:cNvSpPr>
                <a:spLocks noRot="1" noChangeAspect="1" noMove="1" noResize="1" noEditPoints="1" noAdjustHandles="1" noChangeArrowheads="1" noChangeShapeType="1" noTextEdit="1"/>
              </p:cNvSpPr>
              <p:nvPr/>
            </p:nvSpPr>
            <p:spPr>
              <a:xfrm>
                <a:off x="722376" y="1824677"/>
                <a:ext cx="10753344" cy="595186"/>
              </a:xfrm>
              <a:prstGeom prst="rect">
                <a:avLst/>
              </a:prstGeom>
              <a:blipFill rotWithShape="1">
                <a:blip r:embed="rId2"/>
                <a:stretch>
                  <a:fillRect l="-4" t="-54" b="-87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58_1#ad848b431?vop=1&amp;vop=1&amp;pid=9c90c10a2&amp;color=0,0,0&amp;vtp=1&amp;bt=1&amp;bbb=1&amp;hb=1"/>
              <p:cNvSpPr/>
              <p:nvPr/>
            </p:nvSpPr>
            <p:spPr>
              <a:xfrm>
                <a:off x="722376" y="972000"/>
                <a:ext cx="10753344" cy="27100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①满足独立重复试验的条件,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服从二项分布;</a:t>
                </a:r>
                <a:endParaRPr lang="en-US" altLang="zh-CN" sz="2200" dirty="0"/>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的取值是1,2,3</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,显然不符合二项分布的定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不服从二项分布;</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虽然是有放回地摸球,但随机变量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的定义是直到摸出白球为止的次数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,也就是说前面摸出的一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定是红球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,最后一次是白球,不符合二项分布的定义;</a:t>
                </a:r>
                <a:endParaRPr lang="en-US" altLang="zh-CN" sz="22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采取不放回抽取,所以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次试验是不独立的,因此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不服从二项分布.故选B.</a:t>
                </a:r>
                <a:endParaRPr lang="en-US" altLang="zh-CN" sz="2200" dirty="0"/>
              </a:p>
            </p:txBody>
          </p:sp>
        </mc:Choice>
        <mc:Fallback>
          <p:sp>
            <p:nvSpPr>
              <p:cNvPr id="2" name="QC_7_AS.58_1#ad848b431?vop=1&amp;vop=1&amp;pid=9c90c10a2&amp;color=0,0,0&amp;vtp=1&amp;bt=1&amp;bbb=1&amp;hb=1"/>
              <p:cNvSpPr>
                <a:spLocks noRot="1" noChangeAspect="1" noMove="1" noResize="1" noEditPoints="1" noAdjustHandles="1" noChangeArrowheads="1" noChangeShapeType="1" noTextEdit="1"/>
              </p:cNvSpPr>
              <p:nvPr/>
            </p:nvSpPr>
            <p:spPr>
              <a:xfrm>
                <a:off x="722376" y="972000"/>
                <a:ext cx="10753344" cy="2710053"/>
              </a:xfrm>
              <a:prstGeom prst="rect">
                <a:avLst/>
              </a:prstGeom>
              <a:blipFill rotWithShape="1">
                <a:blip r:embed="rId1"/>
                <a:stretch>
                  <a:fillRect l="-4" t="-17" b="-167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EX.59_1#ad848b431?vop=1&amp;vop=1&amp;pid=9c90c10a2&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判断一个随机变量是否服从二项分布的关键是看涉及的试验是不是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次独立重复试验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,以及随机变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量是否为这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次独立重复试验中某事件发生的次数,满足这两点的随机变量才服从二项分布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就不服从二项分布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7_EX.59_1#ad848b431?vop=1&amp;vop=1&amp;pid=9c90c10a2&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60_1#46230e8a8?vop=1&amp;pid=488a20011&amp;color=0,0,0&amp;vtp=1&amp;bt=1&amp;bbb=1&amp;hb=1"/>
              <p:cNvSpPr/>
              <p:nvPr/>
            </p:nvSpPr>
            <p:spPr>
              <a:xfrm>
                <a:off x="722376" y="972000"/>
                <a:ext cx="10753344" cy="37708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17.下列问题中，哪些属于超几何分布问题？说明理由.</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1）抛掷三枚骰子，所得向上的数是6的骰子的个数记为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的概率分布；</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2）有一批种子的发芽率为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，任取10粒种子做发芽试验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，把试验中发芽的种子的粒数记为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的概率分布；</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3）盒子中有红球3个，黄球4个，蓝球5个，任取3个球，把不是红色的球的个数记为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概率分布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4）某班级有男生25人，女生20人，选派4名学生参加学校组织的活动，其中女生人数记为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的概率分布；</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5）现有100台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播放器未经检测，抽取10台送检，把检验结果为不合格的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播放器的个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的概率分布.</a:t>
                </a:r>
                <a:endParaRPr lang="en-US" altLang="zh-CN" sz="2000" dirty="0"/>
              </a:p>
            </p:txBody>
          </p:sp>
        </mc:Choice>
        <mc:Fallback>
          <p:sp>
            <p:nvSpPr>
              <p:cNvPr id="2" name="QO_7_BD.60_1#46230e8a8?vop=1&amp;pid=488a20011&amp;color=0,0,0&amp;vtp=1&amp;bt=1&amp;bbb=1&amp;hb=1"/>
              <p:cNvSpPr>
                <a:spLocks noRot="1" noChangeAspect="1" noMove="1" noResize="1" noEditPoints="1" noAdjustHandles="1" noChangeArrowheads="1" noChangeShapeType="1" noTextEdit="1"/>
              </p:cNvSpPr>
              <p:nvPr/>
            </p:nvSpPr>
            <p:spPr>
              <a:xfrm>
                <a:off x="722376" y="972000"/>
                <a:ext cx="10753344" cy="3770884"/>
              </a:xfrm>
              <a:prstGeom prst="rect">
                <a:avLst/>
              </a:prstGeom>
              <a:blipFill rotWithShape="1">
                <a:blip r:embed="rId1"/>
                <a:stretch>
                  <a:fillRect l="-4" t="-12" r="-939" b="-68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61_1#46230e8a8?vop=1&amp;vop=1&amp;pid=488a20011&amp;color=0,0,0&amp;vtp=1&amp;bbb=1&amp;hb=1"/>
              <p:cNvSpPr/>
              <p:nvPr/>
            </p:nvSpPr>
            <p:spPr>
              <a:xfrm>
                <a:off x="722376" y="4726628"/>
                <a:ext cx="10753344" cy="1484884"/>
              </a:xfrm>
              <a:prstGeom prst="rect">
                <a:avLst/>
              </a:prstGeom>
              <a:noFill/>
            </p:spPr>
            <p:txBody>
              <a:bodyPr wrap="none" lIns="0" tIns="0" rIns="0" bIns="0" rtlCol="0" anchor="t"/>
              <a:lstStyle/>
              <a:p>
                <a:pPr algn="l"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【解】（1）（2）中总体没有分类,不是超几何分布问题,是重复试验问题．</a:t>
                </a:r>
                <a:endParaRPr lang="en-US" altLang="zh-CN" sz="2000" dirty="0"/>
              </a:p>
              <a:p>
                <a:pPr latinLnBrk="1">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3）（4）符合超几何分布的特征,总体都分为两类,随机变量</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表示抽取的</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个个体中某类个体被</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抽取的个数</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,是超几何分布．</a:t>
                </a:r>
                <a:endParaRPr lang="en-US" altLang="zh-CN" sz="2000" dirty="0"/>
              </a:p>
              <a:p>
                <a:pPr latinLnBrk="1">
                  <a:lnSpc>
                    <a:spcPts val="2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5）中没有给出不合格的数量,无法计算</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的概率分布,所以不属于超几何分布问题．</a:t>
                </a:r>
                <a:endParaRPr lang="en-US" altLang="zh-CN" sz="2000" dirty="0"/>
              </a:p>
            </p:txBody>
          </p:sp>
        </mc:Choice>
        <mc:Fallback>
          <p:sp>
            <p:nvSpPr>
              <p:cNvPr id="3" name="QO_7_AN.61_1#46230e8a8?vop=1&amp;vop=1&amp;pid=488a20011&amp;color=0,0,0&amp;vtp=1&amp;bbb=1&amp;hb=1"/>
              <p:cNvSpPr>
                <a:spLocks noRot="1" noChangeAspect="1" noMove="1" noResize="1" noEditPoints="1" noAdjustHandles="1" noChangeArrowheads="1" noChangeShapeType="1" noTextEdit="1"/>
              </p:cNvSpPr>
              <p:nvPr/>
            </p:nvSpPr>
            <p:spPr>
              <a:xfrm>
                <a:off x="722376" y="4726628"/>
                <a:ext cx="10753344" cy="1484884"/>
              </a:xfrm>
              <a:prstGeom prst="rect">
                <a:avLst/>
              </a:prstGeom>
              <a:blipFill rotWithShape="1">
                <a:blip r:embed="rId2"/>
                <a:stretch>
                  <a:fillRect l="-4" t="-22" r="-927" b="-175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EX.62_1#46230e8a8?vop=1&amp;vop=1&amp;pid=488a20011&amp;color=0,0,0&amp;vtp=1&amp;bt=1&amp;bbb=1"/>
          <p:cNvSpPr/>
          <p:nvPr/>
        </p:nvSpPr>
        <p:spPr>
          <a:xfrm>
            <a:off x="722376" y="969264"/>
            <a:ext cx="10753344" cy="1796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判断一个随机变量是否服从超几何分布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,应看三点：（1）总体是否可分为两类明确的对象;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2）是否为不放回抽取;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3）随机变量是否为样本中其中一类个体的个数．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d3fd5b74.fixed?pid=fc23a584c&amp;color=100,146,38&amp;vtp=1&amp;bbb=1"/>
          <p:cNvSpPr/>
          <p:nvPr/>
        </p:nvSpPr>
        <p:spPr>
          <a:xfrm>
            <a:off x="5221224" y="950976"/>
            <a:ext cx="1764792"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7200" dirty="0"/>
          </a:p>
        </p:txBody>
      </p:sp>
      <p:sp>
        <p:nvSpPr>
          <p:cNvPr id="3" name="C_4#5d3fd5b74.fixed?pid=fc23a584c&amp;color=255,255,255&amp;vtp=1&amp;bbb=1"/>
          <p:cNvSpPr/>
          <p:nvPr/>
        </p:nvSpPr>
        <p:spPr>
          <a:xfrm>
            <a:off x="0" y="352958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4.2.3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二项分布与超几何分布</a:t>
            </a:r>
            <a:endParaRPr lang="en-US" altLang="zh-CN" sz="4400" dirty="0"/>
          </a:p>
        </p:txBody>
      </p:sp>
      <p:pic>
        <p:nvPicPr>
          <p:cNvPr id="4" name="C_4#5d3fd5b74.fixed?pid=fc23a584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5d3fd5b74.fixed?pid=fc23a584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3_1#8bdb979b4?vop=1&amp;pid=5d3fd5b74&amp;color=0,0,0&amp;vtp=1&amp;bt=1&amp;bbb=1&amp;hb=1"/>
              <p:cNvSpPr/>
              <p:nvPr/>
            </p:nvSpPr>
            <p:spPr>
              <a:xfrm>
                <a:off x="722376" y="969264"/>
                <a:ext cx="10753344" cy="1033653"/>
              </a:xfrm>
              <a:prstGeom prst="rect">
                <a:avLst/>
              </a:prstGeom>
              <a:noFill/>
            </p:spPr>
            <p:txBody>
              <a:bodyPr wrap="none" lIns="0" tIns="0" rIns="0" bIns="0" rtlCol="0" anchor="t"/>
              <a:lstStyle/>
              <a:p>
                <a:pPr algn="l" latinLnBrk="1">
                  <a:lnSpc>
                    <a:spcPts val="5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［黑龙江哈尔滨六中2025高二月考］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若随机变量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服从二项分布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3_1#8bdb979b4?vop=1&amp;pid=5d3fd5b74&amp;color=0,0,0&amp;vtp=1&amp;bt=1&amp;bbb=1&amp;hb=1"/>
              <p:cNvSpPr>
                <a:spLocks noRot="1" noChangeAspect="1" noMove="1" noResize="1" noEditPoints="1" noAdjustHandles="1" noChangeArrowheads="1" noChangeShapeType="1" noTextEdit="1"/>
              </p:cNvSpPr>
              <p:nvPr/>
            </p:nvSpPr>
            <p:spPr>
              <a:xfrm>
                <a:off x="722376" y="969264"/>
                <a:ext cx="10753344" cy="1033653"/>
              </a:xfrm>
              <a:prstGeom prst="rect">
                <a:avLst/>
              </a:prstGeom>
              <a:blipFill rotWithShape="1">
                <a:blip r:embed="rId1"/>
                <a:stretch>
                  <a:fillRect l="-4" t="-25" b="-4411"/>
                </a:stretch>
              </a:blipFill>
            </p:spPr>
            <p:txBody>
              <a:bodyPr/>
              <a:lstStyle/>
              <a:p>
                <a:r>
                  <a:rPr lang="zh-CN" altLang="en-US">
                    <a:noFill/>
                  </a:rPr>
                  <a:t> </a:t>
                </a:r>
              </a:p>
            </p:txBody>
          </p:sp>
        </mc:Fallback>
      </mc:AlternateContent>
      <p:sp>
        <p:nvSpPr>
          <p:cNvPr id="3" name="QC_5_AN.64_1#8bdb979b4.bracket?vop=1&amp;pid=5d3fd5b74&amp;color=0,0,0&amp;vpa=15&amp;vtp=1"/>
          <p:cNvSpPr/>
          <p:nvPr/>
        </p:nvSpPr>
        <p:spPr>
          <a:xfrm>
            <a:off x="5405755" y="1597914"/>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63_2#8bdb979b4.choices?vop=1&amp;pid=5d3fd5b74&amp;color=0,0,0&amp;vtp=1&amp;bbb=1"/>
          <p:cNvSpPr/>
          <p:nvPr/>
        </p:nvSpPr>
        <p:spPr>
          <a:xfrm>
            <a:off x="722376" y="2015045"/>
            <a:ext cx="10753344" cy="405003"/>
          </a:xfrm>
          <a:prstGeom prst="rect">
            <a:avLst/>
          </a:prstGeom>
          <a:noFill/>
        </p:spPr>
        <p:txBody>
          <a:bodyPr wrap="none" lIns="0" tIns="0" rIns="0" bIns="0" rtlCol="0" anchor="t"/>
          <a:lstStyle/>
          <a:p>
            <a:pPr latinLnBrk="1">
              <a:lnSpc>
                <a:spcPts val="36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B.50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C.63</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.68</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5_1#8bdb979b4?vop=1&amp;vop=1&amp;pid=5d3fd5b74&amp;color=0,0,0&amp;vtp=1&amp;bt=1&amp;bbb=1&amp;hb=1"/>
              <p:cNvSpPr/>
              <p:nvPr/>
            </p:nvSpPr>
            <p:spPr>
              <a:xfrm>
                <a:off x="722376" y="969264"/>
                <a:ext cx="10753344" cy="1117410"/>
              </a:xfrm>
              <a:prstGeom prst="rect">
                <a:avLst/>
              </a:prstGeom>
              <a:noFill/>
            </p:spPr>
            <p:txBody>
              <a:bodyPr wrap="none" lIns="0" tIns="0" rIns="0" bIns="0" rtlCol="0" anchor="t"/>
              <a:lstStyle/>
              <a:p>
                <a:pPr algn="l" latinLnBrk="1">
                  <a:lnSpc>
                    <a:spcPts val="42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随机变量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服从二项分布</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5_AS.65_1#8bdb979b4?vop=1&amp;vop=1&amp;pid=5d3fd5b74&amp;color=0,0,0&amp;vtp=1&amp;bt=1&amp;bbb=1&amp;hb=1"/>
              <p:cNvSpPr>
                <a:spLocks noRot="1" noChangeAspect="1" noMove="1" noResize="1" noEditPoints="1" noAdjustHandles="1" noChangeArrowheads="1" noChangeShapeType="1" noTextEdit="1"/>
              </p:cNvSpPr>
              <p:nvPr/>
            </p:nvSpPr>
            <p:spPr>
              <a:xfrm>
                <a:off x="722376" y="969264"/>
                <a:ext cx="10753344" cy="1117410"/>
              </a:xfrm>
              <a:prstGeom prst="rect">
                <a:avLst/>
              </a:prstGeom>
              <a:blipFill rotWithShape="1">
                <a:blip r:embed="rId1"/>
                <a:stretch>
                  <a:fillRect l="-4" t="-23" r="-679" b="-454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6_1#18aa716de?vop=1&amp;pid=5d3fd5b74&amp;color=0,0,0&amp;vtp=1&amp;bt=1&amp;bbb=1&amp;hb=1"/>
              <p:cNvSpPr/>
              <p:nvPr/>
            </p:nvSpPr>
            <p:spPr>
              <a:xfrm>
                <a:off x="722376" y="972000"/>
                <a:ext cx="10753344" cy="927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［广西梧州2025高二期末］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现有10名学生参加某项测试，可能有学生不合格，从中抽取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3名学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，记这3名学生中不合格人数为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则本次测试的不合格率为(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5_BD.66_1#18aa716de?vop=1&amp;pid=5d3fd5b74&amp;color=0,0,0&amp;vtp=1&amp;bt=1&amp;bbb=1&amp;hb=1"/>
              <p:cNvSpPr>
                <a:spLocks noRot="1" noChangeAspect="1" noMove="1" noResize="1" noEditPoints="1" noAdjustHandles="1" noChangeArrowheads="1" noChangeShapeType="1" noTextEdit="1"/>
              </p:cNvSpPr>
              <p:nvPr/>
            </p:nvSpPr>
            <p:spPr>
              <a:xfrm>
                <a:off x="722376" y="972000"/>
                <a:ext cx="10753344" cy="9271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5_AN.67_1#18aa716de.bracket?vop=1&amp;pid=5d3fd5b74&amp;color=0,0,0&amp;vpa=16&amp;vtp=1"/>
          <p:cNvSpPr/>
          <p:nvPr/>
        </p:nvSpPr>
        <p:spPr>
          <a:xfrm>
            <a:off x="10222230" y="1679389"/>
            <a:ext cx="355600"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C_5_BD.66_2#18aa716de.choices?vop=1&amp;pid=5d3fd5b74&amp;color=0,0,0&amp;vtp=1&amp;bbb=1"/>
              <p:cNvSpPr/>
              <p:nvPr/>
            </p:nvSpPr>
            <p:spPr>
              <a:xfrm>
                <a:off x="722376" y="1908814"/>
                <a:ext cx="10753344" cy="400050"/>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66_2#18aa716de.choices?vop=1&amp;pid=5d3fd5b74&amp;color=0,0,0&amp;vtp=1&amp;bbb=1"/>
              <p:cNvSpPr>
                <a:spLocks noRot="1" noChangeAspect="1" noMove="1" noResize="1" noEditPoints="1" noAdjustHandles="1" noChangeArrowheads="1" noChangeShapeType="1" noTextEdit="1"/>
              </p:cNvSpPr>
              <p:nvPr/>
            </p:nvSpPr>
            <p:spPr>
              <a:xfrm>
                <a:off x="722376" y="1908814"/>
                <a:ext cx="10753344" cy="400050"/>
              </a:xfrm>
              <a:prstGeom prst="rect">
                <a:avLst/>
              </a:prstGeom>
              <a:blipFill rotWithShape="1">
                <a:blip r:embed="rId2"/>
                <a:stretch>
                  <a:fillRect l="-4" t="-1" b="-142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8_1#18aa716de?vop=1&amp;vop=1&amp;pid=5d3fd5b74&amp;color=0,0,0&amp;vtp=1&amp;bt=1&amp;bbb=1&amp;hb=1"/>
              <p:cNvSpPr/>
              <p:nvPr/>
            </p:nvSpPr>
            <p:spPr>
              <a:xfrm>
                <a:off x="722376" y="972000"/>
                <a:ext cx="10753344" cy="1654493"/>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设10名学生中有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名不合格,从中抽取3人,其中不合格人数为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700"/>
                  </a:lnSpc>
                </a:pP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num>
                      <m:den>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,化简得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,即本次测试的不合格率为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5_AS.68_1#18aa716de?vop=1&amp;vop=1&amp;pid=5d3fd5b74&amp;color=0,0,0&amp;vtp=1&amp;bt=1&amp;bbb=1&amp;hb=1"/>
              <p:cNvSpPr>
                <a:spLocks noRot="1" noChangeAspect="1" noMove="1" noResize="1" noEditPoints="1" noAdjustHandles="1" noChangeArrowheads="1" noChangeShapeType="1" noTextEdit="1"/>
              </p:cNvSpPr>
              <p:nvPr/>
            </p:nvSpPr>
            <p:spPr>
              <a:xfrm>
                <a:off x="722376" y="972000"/>
                <a:ext cx="10753344" cy="1654493"/>
              </a:xfrm>
              <a:prstGeom prst="rect">
                <a:avLst/>
              </a:prstGeom>
              <a:blipFill rotWithShape="1">
                <a:blip r:embed="rId1"/>
                <a:stretch>
                  <a:fillRect l="-4" t="-27" b="-283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9_1#4e9a66e03?vop=1&amp;pid=5d3fd5b7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［山西临汾2025高二联考］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现有4人去参加甲、乙两个游戏，约定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：每人掷一枚质地均匀的骰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，掷出的点数是3的倍数的人去参加甲游戏，掷出的点数不是3的倍数的人去参加乙游戏.用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分别表示这4人中去参加甲、乙游戏的人数，记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9_1#4e9a66e03?vop=1&amp;pid=5d3fd5b74&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543" b="-3491"/>
                </a:stretch>
              </a:blipFill>
            </p:spPr>
            <p:txBody>
              <a:bodyPr/>
              <a:lstStyle/>
              <a:p>
                <a:r>
                  <a:rPr lang="zh-CN" altLang="en-US">
                    <a:noFill/>
                  </a:rPr>
                  <a:t> </a:t>
                </a:r>
              </a:p>
            </p:txBody>
          </p:sp>
        </mc:Fallback>
      </mc:AlternateContent>
      <p:sp>
        <p:nvSpPr>
          <p:cNvPr id="3" name="QC_5_AN.70_1#4e9a66e03.bracket?vop=1&amp;pid=5d3fd5b74&amp;color=0,0,0&amp;vpa=17&amp;vtp=1"/>
          <p:cNvSpPr/>
          <p:nvPr/>
        </p:nvSpPr>
        <p:spPr>
          <a:xfrm>
            <a:off x="9709976"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69_2#4e9a66e03.choices?vop=1&amp;pid=5d3fd5b74&amp;color=0,0,0&amp;vtp=1&amp;bbb=1"/>
              <p:cNvSpPr/>
              <p:nvPr/>
            </p:nvSpPr>
            <p:spPr>
              <a:xfrm>
                <a:off x="722376" y="2281877"/>
                <a:ext cx="10753344" cy="595059"/>
              </a:xfrm>
              <a:prstGeom prst="rect">
                <a:avLst/>
              </a:prstGeom>
              <a:noFill/>
            </p:spPr>
            <p:txBody>
              <a:bodyPr wrap="none" lIns="0" tIns="0" rIns="0" bIns="0" rtlCol="0" anchor="t"/>
              <a:lstStyle/>
              <a:p>
                <a:pPr latinLnBrk="1">
                  <a:lnSpc>
                    <a:spcPts val="5100"/>
                  </a:lnSpc>
                  <a:tabLst>
                    <a:tab pos="2646680" algn="l"/>
                    <a:tab pos="5369560" algn="l"/>
                    <a:tab pos="81051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69_2#4e9a66e03.choices?vop=1&amp;pid=5d3fd5b74&amp;color=0,0,0&amp;vtp=1&amp;bbb=1"/>
              <p:cNvSpPr>
                <a:spLocks noRot="1" noChangeAspect="1" noMove="1" noResize="1" noEditPoints="1" noAdjustHandles="1" noChangeArrowheads="1" noChangeShapeType="1" noTextEdit="1"/>
              </p:cNvSpPr>
              <p:nvPr/>
            </p:nvSpPr>
            <p:spPr>
              <a:xfrm>
                <a:off x="722376" y="2281877"/>
                <a:ext cx="10753344" cy="595059"/>
              </a:xfrm>
              <a:prstGeom prst="rect">
                <a:avLst/>
              </a:prstGeom>
              <a:blipFill rotWithShape="1">
                <a:blip r:embed="rId2"/>
                <a:stretch>
                  <a:fillRect l="-4" t="-54" b="-87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_1#e63a5a1fc?vop=1&amp;vop=1&amp;pid=345a44471&amp;color=0,0,0&amp;vtp=1&amp;bt=1&amp;bbb=1&amp;hb=1"/>
              <p:cNvSpPr/>
              <p:nvPr/>
            </p:nvSpPr>
            <p:spPr>
              <a:xfrm>
                <a:off x="722376" y="972000"/>
                <a:ext cx="10753344" cy="1017461"/>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由题意知第12次取到红球,前11次中恰有9次取到红球,2次取到白球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,由于每次取到红球的概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mc:Choice>
        <mc:Fallback>
          <p:sp>
            <p:nvSpPr>
              <p:cNvPr id="2" name="QC_6_AS.3_1#e63a5a1fc?vop=1&amp;vop=1&amp;pid=345a44471&amp;color=0,0,0&amp;vtp=1&amp;bt=1&amp;bbb=1&amp;hb=1"/>
              <p:cNvSpPr>
                <a:spLocks noRot="1" noChangeAspect="1" noMove="1" noResize="1" noEditPoints="1" noAdjustHandles="1" noChangeArrowheads="1" noChangeShapeType="1" noTextEdit="1"/>
              </p:cNvSpPr>
              <p:nvPr/>
            </p:nvSpPr>
            <p:spPr>
              <a:xfrm>
                <a:off x="722376" y="972000"/>
                <a:ext cx="10753344" cy="1017461"/>
              </a:xfrm>
              <a:prstGeom prst="rect">
                <a:avLst/>
              </a:prstGeom>
              <a:blipFill rotWithShape="1">
                <a:blip r:embed="rId1"/>
                <a:stretch>
                  <a:fillRect l="-4" t="-44" r="-402" b="-23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1_1#4e9a66e03?vop=1&amp;vop=1&amp;pid=5d3fd5b74&amp;color=0,0,0&amp;vtp=1&amp;bt=1&amp;bbb=1&amp;hb=1"/>
              <p:cNvSpPr/>
              <p:nvPr/>
            </p:nvSpPr>
            <p:spPr>
              <a:xfrm>
                <a:off x="722376" y="972000"/>
                <a:ext cx="10753344" cy="2527237"/>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依题意,这4人中,每人去参加甲游戏的概率为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,去参加乙游戏的概率为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4人中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恰有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人去参加甲游戏”为事件</a:t>
                </a:r>
                <a14:m>
                  <m:oMath xmlns:m="http://schemas.openxmlformats.org/officeDocument/2006/math">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的所有可能取值为0,2,4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5_AS.71_1#4e9a66e03?vop=1&amp;vop=1&amp;pid=5d3fd5b74&amp;color=0,0,0&amp;vtp=1&amp;bt=1&amp;bbb=1&amp;hb=1"/>
              <p:cNvSpPr>
                <a:spLocks noRot="1" noChangeAspect="1" noMove="1" noResize="1" noEditPoints="1" noAdjustHandles="1" noChangeArrowheads="1" noChangeShapeType="1" noTextEdit="1"/>
              </p:cNvSpPr>
              <p:nvPr/>
            </p:nvSpPr>
            <p:spPr>
              <a:xfrm>
                <a:off x="722376" y="972000"/>
                <a:ext cx="10753344" cy="2527237"/>
              </a:xfrm>
              <a:prstGeom prst="rect">
                <a:avLst/>
              </a:prstGeom>
              <a:blipFill rotWithShape="1">
                <a:blip r:embed="rId1"/>
                <a:stretch>
                  <a:fillRect l="-4" t="-18" r="-673" b="-19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2_1#9ef40d9fe?vop=1&amp;pid=5d3fd5b74&amp;color=0,0,0&amp;vtp=1&amp;bt=1&amp;bbb=1&amp;hb=1"/>
              <p:cNvSpPr/>
              <p:nvPr/>
            </p:nvSpPr>
            <p:spPr>
              <a:xfrm>
                <a:off x="722376" y="972000"/>
                <a:ext cx="1075334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4.甲、乙两人玩闯关游戏,该游戏一共要闯三关,每个人每一关能否闯关成功是相互独立的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,甲在第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、第二、第三关闯关成功的概率分别是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,乙在第一、第二、第三关闯关成功的概率都是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定每一关闯关成功记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1分,未闯关成功记0分,用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表示甲在闯关游戏中的得分,用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𝜂</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表示乙在闯关游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戏中的得分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𝜂</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”的条件下,“</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𝜂</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2_1#9ef40d9fe?vop=1&amp;pid=5d3fd5b74&amp;color=0,0,0&amp;vtp=1&amp;bt=1&amp;bbb=1&amp;hb=1"/>
              <p:cNvSpPr>
                <a:spLocks noRot="1" noChangeAspect="1" noMove="1" noResize="1" noEditPoints="1" noAdjustHandles="1" noChangeArrowheads="1" noChangeShapeType="1" noTextEdit="1"/>
              </p:cNvSpPr>
              <p:nvPr/>
            </p:nvSpPr>
            <p:spPr>
              <a:xfrm>
                <a:off x="722376" y="972000"/>
                <a:ext cx="10753344" cy="1782953"/>
              </a:xfrm>
              <a:prstGeom prst="rect">
                <a:avLst/>
              </a:prstGeom>
              <a:blipFill rotWithShape="1">
                <a:blip r:embed="rId1"/>
                <a:stretch>
                  <a:fillRect l="-4" t="-25" r="-171" b="-2546"/>
                </a:stretch>
              </a:blipFill>
            </p:spPr>
            <p:txBody>
              <a:bodyPr/>
              <a:lstStyle/>
              <a:p>
                <a:r>
                  <a:rPr lang="zh-CN" altLang="en-US">
                    <a:noFill/>
                  </a:rPr>
                  <a:t> </a:t>
                </a:r>
              </a:p>
            </p:txBody>
          </p:sp>
        </mc:Fallback>
      </mc:AlternateContent>
      <p:sp>
        <p:nvSpPr>
          <p:cNvPr id="3" name="QC_5_AN.73_1#9ef40d9fe.bracket?vop=1&amp;pid=5d3fd5b74&amp;color=0,0,0&amp;vpa=18&amp;vtp=1"/>
          <p:cNvSpPr/>
          <p:nvPr/>
        </p:nvSpPr>
        <p:spPr>
          <a:xfrm>
            <a:off x="7612444" y="23499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72_2#9ef40d9fe.choices?vop=1&amp;pid=5d3fd5b74&amp;color=0,0,0&amp;vtp=1&amp;bbb=1"/>
              <p:cNvSpPr/>
              <p:nvPr/>
            </p:nvSpPr>
            <p:spPr>
              <a:xfrm>
                <a:off x="722376" y="2756159"/>
                <a:ext cx="10753344" cy="594043"/>
              </a:xfrm>
              <a:prstGeom prst="rect">
                <a:avLst/>
              </a:prstGeom>
              <a:noFill/>
            </p:spPr>
            <p:txBody>
              <a:bodyPr wrap="none" lIns="0" tIns="0" rIns="0" bIns="0" rtlCol="0" anchor="t"/>
              <a:lstStyle/>
              <a:p>
                <a:pPr latinLnBrk="1">
                  <a:lnSpc>
                    <a:spcPts val="51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67</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72_2#9ef40d9fe.choices?vop=1&amp;pid=5d3fd5b74&amp;color=0,0,0&amp;vtp=1&amp;bbb=1"/>
              <p:cNvSpPr>
                <a:spLocks noRot="1" noChangeAspect="1" noMove="1" noResize="1" noEditPoints="1" noAdjustHandles="1" noChangeArrowheads="1" noChangeShapeType="1" noTextEdit="1"/>
              </p:cNvSpPr>
              <p:nvPr/>
            </p:nvSpPr>
            <p:spPr>
              <a:xfrm>
                <a:off x="722376" y="2756159"/>
                <a:ext cx="10753344" cy="594043"/>
              </a:xfrm>
              <a:prstGeom prst="rect">
                <a:avLst/>
              </a:prstGeom>
              <a:blipFill rotWithShape="1">
                <a:blip r:embed="rId2"/>
                <a:stretch>
                  <a:fillRect l="-4" t="-44" b="-898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4_1#9ef40d9fe?vop=1&amp;vop=1&amp;pid=5d3fd5b74&amp;color=0,0,0&amp;vtp=1&amp;bt=1&amp;bbb=1&amp;hb=1"/>
              <p:cNvSpPr/>
              <p:nvPr/>
            </p:nvSpPr>
            <p:spPr>
              <a:xfrm>
                <a:off x="722376" y="972000"/>
                <a:ext cx="10753344" cy="3898900"/>
              </a:xfrm>
              <a:prstGeom prst="rect">
                <a:avLst/>
              </a:prstGeom>
              <a:noFill/>
            </p:spPr>
            <p:txBody>
              <a:bodyPr wrap="none" lIns="0" tIns="0" rIns="0" bIns="0" rtlCol="0" anchor="t"/>
              <a:lstStyle/>
              <a:p>
                <a:pPr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𝜂</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𝜂</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𝜂</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𝜂</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𝜂</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𝜂</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𝜂</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𝜂</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ct val="150000"/>
                  </a:lnSpc>
                </a:pPr>
                <a:endParaRPr lang="en-US" altLang="zh-CN" sz="2200" dirty="0"/>
              </a:p>
            </p:txBody>
          </p:sp>
        </mc:Choice>
        <mc:Fallback>
          <p:sp>
            <p:nvSpPr>
              <p:cNvPr id="2" name="QC_5_AS.74_1#9ef40d9fe?vop=1&amp;vop=1&amp;pid=5d3fd5b74&amp;color=0,0,0&amp;vtp=1&amp;bt=1&amp;bbb=1&amp;hb=1"/>
              <p:cNvSpPr>
                <a:spLocks noRot="1" noChangeAspect="1" noMove="1" noResize="1" noEditPoints="1" noAdjustHandles="1" noChangeArrowheads="1" noChangeShapeType="1" noTextEdit="1"/>
              </p:cNvSpPr>
              <p:nvPr/>
            </p:nvSpPr>
            <p:spPr>
              <a:xfrm>
                <a:off x="722376" y="972000"/>
                <a:ext cx="10753344" cy="3898900"/>
              </a:xfrm>
              <a:prstGeom prst="rect">
                <a:avLst/>
              </a:prstGeom>
              <a:blipFill rotWithShape="1">
                <a:blip r:embed="rId1"/>
                <a:stretch>
                  <a:fillRect l="-4" t="-12" b="-128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4_1#9ef40d9fe?vop=1&amp;vop=1&amp;pid=5d3fd5b74&amp;color=0,0,0&amp;vtp=1&amp;bt=1&amp;bbb=1&amp;hb=1"/>
              <p:cNvSpPr/>
              <p:nvPr/>
            </p:nvSpPr>
            <p:spPr>
              <a:xfrm>
                <a:off x="722376" y="972000"/>
                <a:ext cx="10753344" cy="1511300"/>
              </a:xfrm>
              <a:prstGeom prst="rect">
                <a:avLst/>
              </a:prstGeom>
              <a:noFill/>
            </p:spPr>
            <p:txBody>
              <a:bodyPr wrap="none" lIns="0" tIns="0" rIns="0" bIns="0" rtlCol="0" anchor="t"/>
              <a:lstStyle/>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625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𝜂</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67</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mc:Choice>
        <mc:Fallback>
          <p:sp>
            <p:nvSpPr>
              <p:cNvPr id="2" name="QC_5_AS.74_1#9ef40d9fe?vop=1&amp;vop=1&amp;pid=5d3fd5b74&amp;color=0,0,0&amp;vtp=1&amp;bt=1&amp;bbb=1&amp;hb=1"/>
              <p:cNvSpPr>
                <a:spLocks noRot="1" noChangeAspect="1" noMove="1" noResize="1" noEditPoints="1" noAdjustHandles="1" noChangeArrowheads="1" noChangeShapeType="1" noTextEdit="1"/>
              </p:cNvSpPr>
              <p:nvPr/>
            </p:nvSpPr>
            <p:spPr>
              <a:xfrm>
                <a:off x="722376" y="972000"/>
                <a:ext cx="10753344" cy="1511300"/>
              </a:xfrm>
              <a:prstGeom prst="rect">
                <a:avLst/>
              </a:prstGeom>
              <a:blipFill rotWithShape="1">
                <a:blip r:embed="rId1"/>
                <a:stretch>
                  <a:fillRect l="-4" t="-30" b="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5_1#e6439c718?vop=1&amp;pid=5d3fd5b7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现有甲、乙两个盒子，甲盒装有6个白球和3个红球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5个白球和5个红球，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76_1#e6439c718.bracket?vop=1&amp;pid=5d3fd5b74&amp;color=0,0,0&amp;vpa=19&amp;vtp=1&amp;bbb=1"/>
          <p:cNvSpPr/>
          <p:nvPr/>
        </p:nvSpPr>
        <p:spPr>
          <a:xfrm>
            <a:off x="6034151" y="14101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mc:AlternateContent xmlns:mc="http://schemas.openxmlformats.org/markup-compatibility/2006">
        <mc:Choice xmlns:a14="http://schemas.microsoft.com/office/drawing/2010/main" Requires="a14">
          <p:sp>
            <p:nvSpPr>
              <p:cNvPr id="4" name="QC_5_BD.75_2#e6439c718.choices?vop=1&amp;pid=5d3fd5b74&amp;color=0,0,0&amp;vtp=1&amp;bbb=1&amp;hb=1"/>
              <p:cNvSpPr/>
              <p:nvPr/>
            </p:nvSpPr>
            <p:spPr>
              <a:xfrm>
                <a:off x="722376" y="1824677"/>
                <a:ext cx="10753344" cy="2501837"/>
              </a:xfrm>
              <a:prstGeom prst="rect">
                <a:avLst/>
              </a:prstGeom>
              <a:noFill/>
            </p:spPr>
            <p:txBody>
              <a:bodyPr wrap="none" lIns="0" tIns="0" rIns="0" bIns="0" rtlCol="0" anchor="t"/>
              <a:lstStyle/>
              <a:p>
                <a:pPr algn="l" latinLnBrk="1">
                  <a:lnSpc>
                    <a:spcPts val="3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A.从甲盒中一次取出3个球，至少取到一个红球的概率是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.从乙盒中有放回地取3次球，每次取一个，取到2个白球和1个红球的概率是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.从甲盒中不放回地取2次球，每次取一个，第二次取到红球的概率是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.从甲盒中不放回地多次取球，每次取一个，则在第一、二次都取到白球的条件下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，第三次也取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到白球的概率是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75_2#e6439c718.choices?vop=1&amp;pid=5d3fd5b74&amp;color=0,0,0&amp;vtp=1&amp;bbb=1&amp;hb=1"/>
              <p:cNvSpPr>
                <a:spLocks noRot="1" noChangeAspect="1" noMove="1" noResize="1" noEditPoints="1" noAdjustHandles="1" noChangeArrowheads="1" noChangeShapeType="1" noTextEdit="1"/>
              </p:cNvSpPr>
              <p:nvPr/>
            </p:nvSpPr>
            <p:spPr>
              <a:xfrm>
                <a:off x="722376" y="1824677"/>
                <a:ext cx="10753344" cy="2501837"/>
              </a:xfrm>
              <a:prstGeom prst="rect">
                <a:avLst/>
              </a:prstGeom>
              <a:blipFill rotWithShape="1">
                <a:blip r:embed="rId1"/>
                <a:stretch>
                  <a:fillRect l="-4" t="-13" r="-407" b="-20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7_1#e6439c718?vop=1&amp;vop=1&amp;pid=5d3fd5b74&amp;color=0,0,0&amp;vtp=1&amp;bt=1&amp;bbb=1&amp;hb=1"/>
              <p:cNvSpPr/>
              <p:nvPr/>
            </p:nvSpPr>
            <p:spPr>
              <a:xfrm>
                <a:off x="722376" y="969264"/>
                <a:ext cx="10753344" cy="3263900"/>
              </a:xfrm>
              <a:prstGeom prst="rect">
                <a:avLst/>
              </a:prstGeom>
              <a:noFill/>
            </p:spPr>
            <p:txBody>
              <a:bodyPr wrap="none" lIns="0" tIns="0" rIns="0" bIns="0" rtlCol="0" anchor="t"/>
              <a:lstStyle/>
              <a:p>
                <a:pPr algn="l" latinLnBrk="1">
                  <a:lnSpc>
                    <a:spcPts val="4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“从甲盒中一次取出3个球，至少取出一个红球”,则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num>
                      <m:den>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“从乙盒中有放回地取3次球,每次取一个，取到2个白球和1个红球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“从甲盒中不放回地取球，每次取一个，第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次取到红球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e>
                    </m:ba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a:t>
                </a:r>
                <a:endParaRPr lang="en-US" altLang="zh-CN" sz="2200" dirty="0"/>
              </a:p>
              <a:p>
                <a:pPr latinLnBrk="1">
                  <a:lnSpc>
                    <a:spcPts val="6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den>
                        </m:f>
                      </m:num>
                      <m:den>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77_1#e6439c718?vop=1&amp;vop=1&amp;pid=5d3fd5b74&amp;color=0,0,0&amp;vtp=1&amp;bt=1&amp;bbb=1&amp;hb=1"/>
              <p:cNvSpPr>
                <a:spLocks noRot="1" noChangeAspect="1" noMove="1" noResize="1" noEditPoints="1" noAdjustHandles="1" noChangeArrowheads="1" noChangeShapeType="1" noTextEdit="1"/>
              </p:cNvSpPr>
              <p:nvPr/>
            </p:nvSpPr>
            <p:spPr>
              <a:xfrm>
                <a:off x="722376" y="969264"/>
                <a:ext cx="10753344" cy="3263900"/>
              </a:xfrm>
              <a:prstGeom prst="rect">
                <a:avLst/>
              </a:prstGeom>
              <a:blipFill rotWithShape="1">
                <a:blip r:embed="rId1"/>
                <a:stretch>
                  <a:fillRect l="-4" t="-8" r="-3206" b="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78_1#e6439c718?vop=1&amp;vop=1&amp;pid=5d3fd5b74&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归纳总结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次试验中,某事件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发生的次数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可能服从超几何分布或二项分布．</a:t>
                </a:r>
                <a:endParaRPr lang="en-US" altLang="zh-CN" sz="2000" dirty="0"/>
              </a:p>
            </p:txBody>
          </p:sp>
        </mc:Choice>
        <mc:Fallback>
          <p:sp>
            <p:nvSpPr>
              <p:cNvPr id="2" name="QC_5_EX.78_1#e6439c718?vop=1&amp;vop=1&amp;pid=5d3fd5b74&amp;color=0,0,0&amp;vtp=1&amp;bt=1&amp;bbb=1"/>
              <p:cNvSpPr>
                <a:spLocks noRot="1" noChangeAspect="1" noMove="1" noResize="1" noEditPoints="1" noAdjustHandles="1" noChangeArrowheads="1" noChangeShapeType="1" noTextEdit="1"/>
              </p:cNvSpPr>
              <p:nvPr/>
            </p:nvSpPr>
            <p:spPr>
              <a:xfrm>
                <a:off x="722376" y="969264"/>
                <a:ext cx="10753344" cy="856234"/>
              </a:xfrm>
              <a:prstGeom prst="rect">
                <a:avLst/>
              </a:prstGeom>
              <a:blipFill rotWithShape="1">
                <a:blip r:embed="rId1"/>
                <a:stretch>
                  <a:fillRect l="-4" t="-30" b="-528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56" name="QC_5_EX.78_2#e6439c718?colgroup=2,38&amp;vop=1&amp;vop=1&amp;pid=5d3fd5b74&amp;color=0,0,0&amp;vtp=1&amp;bbb=1&amp;hb=1"/>
              <p:cNvGraphicFramePr>
                <a:graphicFrameLocks noGrp="1"/>
              </p:cNvGraphicFramePr>
              <p:nvPr/>
            </p:nvGraphicFramePr>
            <p:xfrm>
              <a:off x="722376" y="1958975"/>
              <a:ext cx="10725912" cy="1657858"/>
            </p:xfrm>
            <a:graphic>
              <a:graphicData uri="http://schemas.openxmlformats.org/drawingml/2006/table">
                <a:tbl>
                  <a:tblPr/>
                  <a:tblGrid>
                    <a:gridCol w="731520"/>
                    <a:gridCol w="9994392"/>
                  </a:tblGrid>
                  <a:tr h="8352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①当</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次试验是独立重复试验时（如有放回摸球）,</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服从二项分布;</a:t>
                          </a:r>
                          <a:endParaRPr lang="en-US" altLang="zh-CN" sz="1200" dirty="0"/>
                        </a:p>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次试验不是独立重复试验时（如不放回摸球）,</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服从超几何分布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在不放回</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次试验中,如果总体数量</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很大,而试验次数</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,此时超几何分布可近似转化成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二项分布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6" name="QC_5_EX.78_2#e6439c718?colgroup=2,38&amp;vop=1&amp;vop=1&amp;pid=5d3fd5b74&amp;color=0,0,0&amp;vtp=1&amp;bbb=1&amp;hb=1"/>
              <p:cNvGraphicFramePr>
                <a:graphicFrameLocks noGrp="1"/>
              </p:cNvGraphicFramePr>
              <p:nvPr/>
            </p:nvGraphicFramePr>
            <p:xfrm>
              <a:off x="722376" y="1958975"/>
              <a:ext cx="10725912" cy="1657858"/>
            </p:xfrm>
            <a:graphic>
              <a:graphicData uri="http://schemas.openxmlformats.org/drawingml/2006/table">
                <a:tbl>
                  <a:tblPr/>
                  <a:tblGrid>
                    <a:gridCol w="731520"/>
                    <a:gridCol w="9994392"/>
                  </a:tblGrid>
                  <a:tr h="83502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82296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5d51a7c04?vop=1&amp;pid=5d3fd5b7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［江西部分学校2024高二联考］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一次掷两枚骰子，若两枚骰子点数之和为4或5或6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，则称这是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一次成功试验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.现进行四次试验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，则恰出现一次成功试验的概率为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80_1#5d51a7c04.blank?vop=1&amp;pid=5d3fd5b74&amp;color=0,0,0&amp;vpa=20&amp;vtp=1&amp;bbb=1&amp;rh=34.67504"/>
              <p:cNvSpPr/>
              <p:nvPr/>
            </p:nvSpPr>
            <p:spPr>
              <a:xfrm>
                <a:off x="7920102" y="1318264"/>
                <a:ext cx="352425" cy="440373"/>
              </a:xfrm>
              <a:prstGeom prst="rect">
                <a:avLst/>
              </a:prstGeom>
              <a:noFill/>
            </p:spPr>
            <p:txBody>
              <a:bodyPr wrap="none" lIns="0" tIns="0" rIns="0" bIns="0" rtlCol="0" anchor="t"/>
              <a:lstStyle/>
              <a:p>
                <a:pPr algn="ctr" latinLnBrk="1">
                  <a:lnSpc>
                    <a:spcPts val="35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𝟖𝟏</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80_1#5d51a7c04.blank?vop=1&amp;pid=5d3fd5b74&amp;color=0,0,0&amp;vpa=20&amp;vtp=1&amp;bbb=1&amp;rh=34.67504"/>
              <p:cNvSpPr>
                <a:spLocks noRot="1" noChangeAspect="1" noMove="1" noResize="1" noEditPoints="1" noAdjustHandles="1" noChangeArrowheads="1" noChangeShapeType="1" noTextEdit="1"/>
              </p:cNvSpPr>
              <p:nvPr/>
            </p:nvSpPr>
            <p:spPr>
              <a:xfrm>
                <a:off x="7920102" y="1318264"/>
                <a:ext cx="352425" cy="440373"/>
              </a:xfrm>
              <a:prstGeom prst="rect">
                <a:avLst/>
              </a:prstGeom>
              <a:blipFill rotWithShape="1">
                <a:blip r:embed="rId1"/>
                <a:stretch>
                  <a:fillRect l="-108" t="-1" r="108" b="-93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81_1#5d51a7c04?vop=1&amp;vop=1&amp;pid=5d3fd5b74&amp;color=0,0,0&amp;vtp=1&amp;bbb=1&amp;hb=1"/>
              <p:cNvSpPr/>
              <p:nvPr/>
            </p:nvSpPr>
            <p:spPr>
              <a:xfrm>
                <a:off x="722376" y="1922594"/>
                <a:ext cx="10753344" cy="250545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一次掷两枚骰子,两枚骰子点数之和为4的情况有3种,两枚骰子点数之和为5的情况有4种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枚骰子点数之和为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6的情况有5种,</a:t>
                </a:r>
                <a:endParaRPr lang="en-US" altLang="zh-CN" sz="2200" dirty="0">
                  <a:solidFill>
                    <a:srgbClr val="000000"/>
                  </a:solidFill>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在一次试验中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,出现成功试验的概率为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设出现成功试验的次数为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所以恰出现一次成功试验的概率为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5_AS.81_1#5d51a7c04?vop=1&amp;vop=1&amp;pid=5d3fd5b74&amp;color=0,0,0&amp;vtp=1&amp;bbb=1&amp;hb=1"/>
              <p:cNvSpPr>
                <a:spLocks noRot="1" noChangeAspect="1" noMove="1" noResize="1" noEditPoints="1" noAdjustHandles="1" noChangeArrowheads="1" noChangeShapeType="1" noTextEdit="1"/>
              </p:cNvSpPr>
              <p:nvPr/>
            </p:nvSpPr>
            <p:spPr>
              <a:xfrm>
                <a:off x="722376" y="1922594"/>
                <a:ext cx="10753344" cy="2505456"/>
              </a:xfrm>
              <a:prstGeom prst="rect">
                <a:avLst/>
              </a:prstGeom>
              <a:blipFill rotWithShape="1">
                <a:blip r:embed="rId2"/>
                <a:stretch>
                  <a:fillRect l="-4" t="-18" b="-186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82_1#b2348578b?vop=1&amp;pid=5d3fd5b74&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某高中学校在一次高二数学监测后，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为了解本次监测的成绩情况，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在整个年级中随机抽取了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200名学生的数学成绩，将成绩分为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，共6组，得到如图所示的频率分布直方图，记分数不低于130分为优秀.</a:t>
                </a:r>
                <a:endParaRPr lang="en-US" altLang="zh-CN" sz="2000" dirty="0"/>
              </a:p>
            </p:txBody>
          </p:sp>
        </mc:Choice>
        <mc:Fallback>
          <p:sp>
            <p:nvSpPr>
              <p:cNvPr id="2" name="QO_5_BD.82_1#b2348578b?vop=1&amp;pid=5d3fd5b74&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b="-3427"/>
                </a:stretch>
              </a:blipFill>
            </p:spPr>
            <p:txBody>
              <a:bodyPr/>
              <a:lstStyle/>
              <a:p>
                <a:r>
                  <a:rPr lang="zh-CN" altLang="en-US">
                    <a:noFill/>
                  </a:rPr>
                  <a:t> </a:t>
                </a:r>
              </a:p>
            </p:txBody>
          </p:sp>
        </mc:Fallback>
      </mc:AlternateContent>
      <p:pic>
        <p:nvPicPr>
          <p:cNvPr id="3" name="QO_5_BD.82_2#b2348578b?vop=1&amp;pid=5d3fd5b7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45736" y="2418403"/>
            <a:ext cx="2706624" cy="2020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6_BD.83_1#9e1b7ec2e?vop=1&amp;pid=b2348578b&amp;color=0,0,0&amp;vtp=1&amp;bbb=1"/>
          <p:cNvSpPr/>
          <p:nvPr/>
        </p:nvSpPr>
        <p:spPr>
          <a:xfrm>
            <a:off x="722376" y="4577403"/>
            <a:ext cx="10753344" cy="408559"/>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（1）从样本中随机选取一名学生，已知这名学生的分数不低于90分，求这名学生成绩为优秀的概率；</a:t>
            </a:r>
            <a:endParaRPr lang="en-US" altLang="zh-CN" sz="2000" spc="-1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84_1#9e1b7ec2e?vop=1&amp;vop=1&amp;pid=b2348578b&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【解】依题意,得</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则不低于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90分的人数为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成绩在</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内的,即优秀的人数为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故这名学生成绩为优秀的概率为</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AN.84_1#9e1b7ec2e?vop=1&amp;vop=1&amp;pid=b2348578b&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_1#ec2477289?vop=1&amp;pid=345a44471&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［重庆西南大学附中2024高二期中］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若某篮球运动员每次投篮命中的概率为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次投篮的结果相互独立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.在他连续8次投篮时，“恰有3次投中篮筐”的概率是“恰有5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次投中篮筐”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的概率的</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6_BD.4_1#ec2477289?vop=1&amp;pid=345a44471&amp;color=0,0,0&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4163" b="33"/>
                </a:stretch>
              </a:blipFill>
            </p:spPr>
            <p:txBody>
              <a:bodyPr/>
              <a:lstStyle/>
              <a:p>
                <a:r>
                  <a:rPr lang="zh-CN" altLang="en-US">
                    <a:noFill/>
                  </a:rPr>
                  <a:t> </a:t>
                </a:r>
              </a:p>
            </p:txBody>
          </p:sp>
        </mc:Fallback>
      </mc:AlternateContent>
      <p:sp>
        <p:nvSpPr>
          <p:cNvPr id="3" name="QC_6_AN.5_1#ec2477289.bracket?vop=1&amp;pid=345a44471&amp;color=0,0,0&amp;vpa=2&amp;vtp=1"/>
          <p:cNvSpPr/>
          <p:nvPr/>
        </p:nvSpPr>
        <p:spPr>
          <a:xfrm>
            <a:off x="3556000" y="2014352"/>
            <a:ext cx="3857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C_6_BD.4_2#ec2477289.choices?vop=1&amp;pid=345a44471&amp;color=0,0,0&amp;vtp=1&amp;bbb=1"/>
              <p:cNvSpPr/>
              <p:nvPr/>
            </p:nvSpPr>
            <p:spPr>
              <a:xfrm>
                <a:off x="722376" y="2366904"/>
                <a:ext cx="10753344" cy="595122"/>
              </a:xfrm>
              <a:prstGeom prst="rect">
                <a:avLst/>
              </a:prstGeom>
              <a:noFill/>
            </p:spPr>
            <p:txBody>
              <a:bodyPr wrap="none" lIns="0" tIns="0" rIns="0" bIns="0" rtlCol="0" anchor="t"/>
              <a:lstStyle/>
              <a:p>
                <a:pPr latinLnBrk="1">
                  <a:lnSpc>
                    <a:spcPts val="51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4_2#ec2477289.choices?vop=1&amp;pid=345a44471&amp;color=0,0,0&amp;vtp=1&amp;bbb=1"/>
              <p:cNvSpPr>
                <a:spLocks noRot="1" noChangeAspect="1" noMove="1" noResize="1" noEditPoints="1" noAdjustHandles="1" noChangeArrowheads="1" noChangeShapeType="1" noTextEdit="1"/>
              </p:cNvSpPr>
              <p:nvPr/>
            </p:nvSpPr>
            <p:spPr>
              <a:xfrm>
                <a:off x="722376" y="2366904"/>
                <a:ext cx="10753344" cy="595122"/>
              </a:xfrm>
              <a:prstGeom prst="rect">
                <a:avLst/>
              </a:prstGeom>
              <a:blipFill rotWithShape="1">
                <a:blip r:embed="rId2"/>
                <a:stretch>
                  <a:fillRect l="-4" t="-44" b="-879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85_1#24069e316?vop=1&amp;pid=b2348578b&amp;color=0,0,0&amp;vtp=1&amp;bt=1&amp;bbb=1&amp;hb=1"/>
              <p:cNvSpPr/>
              <p:nvPr/>
            </p:nvSpPr>
            <p:spPr>
              <a:xfrm>
                <a:off x="722376" y="972000"/>
                <a:ext cx="10753344" cy="757809"/>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（2）在样本中，采取按比例分层随机抽样的方法从成绩在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内的学生中抽取13名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13名学生中随机抽取3名，记这3名学生中成绩为优秀的人数为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的分布列.</a:t>
                </a:r>
                <a:endParaRPr lang="en-US" altLang="zh-CN" sz="2000" dirty="0"/>
              </a:p>
            </p:txBody>
          </p:sp>
        </mc:Choice>
        <mc:Fallback>
          <p:sp>
            <p:nvSpPr>
              <p:cNvPr id="2" name="QO_6_BD.85_1#24069e316?vop=1&amp;pid=b2348578b&amp;color=0,0,0&amp;vtp=1&amp;bt=1&amp;bbb=1&amp;hb=1"/>
              <p:cNvSpPr>
                <a:spLocks noRot="1" noChangeAspect="1" noMove="1" noResize="1" noEditPoints="1" noAdjustHandles="1" noChangeArrowheads="1" noChangeShapeType="1" noTextEdit="1"/>
              </p:cNvSpPr>
              <p:nvPr/>
            </p:nvSpPr>
            <p:spPr>
              <a:xfrm>
                <a:off x="722376" y="972000"/>
                <a:ext cx="10753344" cy="757809"/>
              </a:xfrm>
              <a:prstGeom prst="rect">
                <a:avLst/>
              </a:prstGeom>
              <a:blipFill rotWithShape="1">
                <a:blip r:embed="rId1"/>
                <a:stretch>
                  <a:fillRect l="-4" t="-59" b="-384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86_1#24069e316?vop=1&amp;vop=1&amp;pid=b2348578b&amp;color=0,0,0&amp;vtp=1&amp;bbb=1&amp;hb=1"/>
              <p:cNvSpPr/>
              <p:nvPr/>
            </p:nvSpPr>
            <p:spPr>
              <a:xfrm>
                <a:off x="722376" y="1735524"/>
                <a:ext cx="10753344" cy="3348609"/>
              </a:xfrm>
              <a:prstGeom prst="rect">
                <a:avLst/>
              </a:prstGeom>
              <a:noFill/>
            </p:spPr>
            <p:txBody>
              <a:bodyPr wrap="none" lIns="0" tIns="0" rIns="0" bIns="0" rtlCol="0" anchor="t"/>
              <a:lstStyle/>
              <a:p>
                <a:pPr algn="l"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【解】成绩在</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内的有</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a:t>
                </a:r>
                <a:endParaRPr lang="en-US" altLang="zh-CN" sz="2000" dirty="0"/>
              </a:p>
              <a:p>
                <a:pPr latinLnBrk="1">
                  <a:lnSpc>
                    <a:spcPts val="32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成绩在</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内的有</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a:t>
                </a:r>
                <a:endParaRPr lang="en-US" altLang="zh-CN" sz="2000" dirty="0"/>
              </a:p>
              <a:p>
                <a:pPr latinLnBrk="1">
                  <a:lnSpc>
                    <a:spcPts val="32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成绩在</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内的有20人，</a:t>
                </a:r>
                <a:endParaRPr lang="en-US" altLang="zh-CN" sz="2000" dirty="0"/>
              </a:p>
              <a:p>
                <a:pPr latinLnBrk="1">
                  <a:lnSpc>
                    <a:spcPts val="32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故采用按比例分层随机抽样的方法抽取的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13名学生中,成绩在</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𝟏𝟏𝟎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内的有6人,在</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5人,在</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内的有2人,</a:t>
                </a:r>
                <a:endParaRPr lang="en-US" altLang="zh-CN" sz="2000" dirty="0"/>
              </a:p>
              <a:p>
                <a:pPr latinLnBrk="1">
                  <a:lnSpc>
                    <a:spcPts val="32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所以由题意可知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的所有可能取值为0,1,2,</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服从超几何分布</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𝑯</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𝟐𝟔</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的分布列为</a:t>
                </a:r>
                <a:endParaRPr lang="en-US" altLang="zh-CN" sz="2000" dirty="0"/>
              </a:p>
            </p:txBody>
          </p:sp>
        </mc:Choice>
        <mc:Fallback>
          <p:sp>
            <p:nvSpPr>
              <p:cNvPr id="3" name="QO_6_AN.86_1#24069e316?vop=1&amp;vop=1&amp;pid=b2348578b&amp;color=0,0,0&amp;vtp=1&amp;bbb=1&amp;hb=1"/>
              <p:cNvSpPr>
                <a:spLocks noRot="1" noChangeAspect="1" noMove="1" noResize="1" noEditPoints="1" noAdjustHandles="1" noChangeArrowheads="1" noChangeShapeType="1" noTextEdit="1"/>
              </p:cNvSpPr>
              <p:nvPr/>
            </p:nvSpPr>
            <p:spPr>
              <a:xfrm>
                <a:off x="722376" y="1735524"/>
                <a:ext cx="10753344" cy="3348609"/>
              </a:xfrm>
              <a:prstGeom prst="rect">
                <a:avLst/>
              </a:prstGeom>
              <a:blipFill rotWithShape="1">
                <a:blip r:embed="rId2"/>
                <a:stretch>
                  <a:fillRect l="-4" t="-2" r="-1234" b="-88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60" name="QO_6_AN.86_2#24069e316?colgroup=3,11,11,11&amp;vop=1&amp;vop=1&amp;pid=b2348578b&amp;color=0,0,0&amp;vtp=1&amp;bbb=1"/>
              <p:cNvGraphicFramePr>
                <a:graphicFrameLocks noGrp="1"/>
              </p:cNvGraphicFramePr>
              <p:nvPr/>
            </p:nvGraphicFramePr>
            <p:xfrm>
              <a:off x="722376" y="5189924"/>
              <a:ext cx="10735056" cy="1040384"/>
            </p:xfrm>
            <a:graphic>
              <a:graphicData uri="http://schemas.openxmlformats.org/drawingml/2006/table">
                <a:tbl>
                  <a:tblPr/>
                  <a:tblGrid>
                    <a:gridCol w="1078992"/>
                    <a:gridCol w="3218688"/>
                    <a:gridCol w="3218688"/>
                    <a:gridCol w="3218688"/>
                  </a:tblGrid>
                  <a:tr h="428625">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1175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5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5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60" name="QO_6_AN.86_2#24069e316?colgroup=3,11,11,11&amp;vop=1&amp;vop=1&amp;pid=b2348578b&amp;color=0,0,0&amp;vtp=1&amp;bbb=1"/>
              <p:cNvGraphicFramePr>
                <a:graphicFrameLocks noGrp="1"/>
              </p:cNvGraphicFramePr>
              <p:nvPr/>
            </p:nvGraphicFramePr>
            <p:xfrm>
              <a:off x="722376" y="5189924"/>
              <a:ext cx="10735056" cy="1040384"/>
            </p:xfrm>
            <a:graphic>
              <a:graphicData uri="http://schemas.openxmlformats.org/drawingml/2006/table">
                <a:tbl>
                  <a:tblPr/>
                  <a:tblGrid>
                    <a:gridCol w="1078992"/>
                    <a:gridCol w="3218688"/>
                    <a:gridCol w="3218688"/>
                    <a:gridCol w="3218688"/>
                  </a:tblGrid>
                  <a:tr h="42862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1150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87_1#90258b057?vop=1&amp;pid=5d3fd5b74&amp;color=0,0,0&amp;vtp=1&amp;bt=1&amp;bbb=1&amp;hb=1"/>
              <p:cNvSpPr/>
              <p:nvPr/>
            </p:nvSpPr>
            <p:spPr>
              <a:xfrm>
                <a:off x="722376" y="972000"/>
                <a:ext cx="10753344" cy="3662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［江西宜春中学2025高二开学考］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某地为弘扬我国传统文化，举办知识竞赛活动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，每位参赛者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从以下两种方式中选择一种参赛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活动共设有3个问题，能正确回答问题者才能进入下一个问题，否则即被淘汰，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3个问题都回答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正确即获得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“智慧星”称号；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活动需参赛者回答5个问题，至少正确回答4个即能获得“智慧星”称号.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、乙两人参加此次竞赛活动，甲选择第一种方式，他能正确回答第一、二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、三个问题的概率分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，乙选择第二种方式，他能正确回答每一个问题的概率均为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.两种方式下各个问题能否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正确回答均互不影响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，两人彼此之间也互不影响.</a:t>
                </a:r>
                <a:endParaRPr lang="en-US" altLang="zh-CN" sz="2000" dirty="0"/>
              </a:p>
            </p:txBody>
          </p:sp>
        </mc:Choice>
        <mc:Fallback>
          <p:sp>
            <p:nvSpPr>
              <p:cNvPr id="2" name="QO_5_BD.87_1#90258b057?vop=1&amp;pid=5d3fd5b74&amp;color=0,0,0&amp;vtp=1&amp;bt=1&amp;bbb=1&amp;hb=1"/>
              <p:cNvSpPr>
                <a:spLocks noRot="1" noChangeAspect="1" noMove="1" noResize="1" noEditPoints="1" noAdjustHandles="1" noChangeArrowheads="1" noChangeShapeType="1" noTextEdit="1"/>
              </p:cNvSpPr>
              <p:nvPr/>
            </p:nvSpPr>
            <p:spPr>
              <a:xfrm>
                <a:off x="722376" y="972000"/>
                <a:ext cx="10753344" cy="3662934"/>
              </a:xfrm>
              <a:prstGeom prst="rect">
                <a:avLst/>
              </a:prstGeom>
              <a:blipFill rotWithShape="1">
                <a:blip r:embed="rId1"/>
                <a:stretch>
                  <a:fillRect l="-4" t="-12" r="-815" b="-1229"/>
                </a:stretch>
              </a:blipFill>
            </p:spPr>
            <p:txBody>
              <a:bodyPr/>
              <a:lstStyle/>
              <a:p>
                <a:r>
                  <a:rPr lang="zh-CN" altLang="en-US">
                    <a:noFill/>
                  </a:rPr>
                  <a:t> </a:t>
                </a:r>
              </a:p>
            </p:txBody>
          </p:sp>
        </mc:Fallback>
      </mc:AlternateContent>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88_1#aa7849283?vop=1&amp;pid=90258b057&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（1）求甲没有获得“智慧星”称号的概率；</a:t>
            </a:r>
            <a:endParaRPr lang="en-US" altLang="zh-CN" sz="2000" dirty="0"/>
          </a:p>
        </p:txBody>
      </p:sp>
      <mc:AlternateContent xmlns:mc="http://schemas.openxmlformats.org/markup-compatibility/2006">
        <mc:Choice xmlns:a14="http://schemas.microsoft.com/office/drawing/2010/main" Requires="a14">
          <p:sp>
            <p:nvSpPr>
              <p:cNvPr id="3" name="QO_6_AN.89_1#aa7849283?vop=1&amp;vop=1&amp;pid=90258b057&amp;color=0,0,0&amp;vtp=1&amp;bbb=1"/>
              <p:cNvSpPr/>
              <p:nvPr/>
            </p:nvSpPr>
            <p:spPr>
              <a:xfrm>
                <a:off x="722376" y="1386528"/>
                <a:ext cx="10753344" cy="14224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【解】设甲获得“智慧星”称号为事件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根据相互独立事件的乘法公式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,于是</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即甲没有获得</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“智慧星”称号的概率是</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6_AN.89_1#aa7849283?vop=1&amp;vop=1&amp;pid=90258b057&amp;color=0,0,0&amp;vtp=1&amp;bbb=1"/>
              <p:cNvSpPr>
                <a:spLocks noRot="1" noChangeAspect="1" noMove="1" noResize="1" noEditPoints="1" noAdjustHandles="1" noChangeArrowheads="1" noChangeShapeType="1" noTextEdit="1"/>
              </p:cNvSpPr>
              <p:nvPr/>
            </p:nvSpPr>
            <p:spPr>
              <a:xfrm>
                <a:off x="722376" y="1386528"/>
                <a:ext cx="10753344" cy="1422400"/>
              </a:xfrm>
              <a:prstGeom prst="rect">
                <a:avLst/>
              </a:prstGeom>
              <a:blipFill rotWithShape="1">
                <a:blip r:embed="rId1"/>
                <a:stretch>
                  <a:fillRect l="-4" t="-23" b="23"/>
                </a:stretch>
              </a:blipFill>
            </p:spPr>
            <p:txBody>
              <a:bodyPr/>
              <a:lstStyle/>
              <a:p>
                <a:r>
                  <a:rPr lang="zh-CN" altLang="en-US">
                    <a:noFill/>
                  </a:rPr>
                  <a:t> </a:t>
                </a:r>
              </a:p>
            </p:txBody>
          </p:sp>
        </mc:Fallback>
      </mc:AlternateContent>
      <p:sp>
        <p:nvSpPr>
          <p:cNvPr id="4" name="QO_6_BD.90_1#c94a35557?vop=1&amp;pid=90258b057&amp;color=0,0,0&amp;vtp=1&amp;bbb=1"/>
          <p:cNvSpPr/>
          <p:nvPr/>
        </p:nvSpPr>
        <p:spPr>
          <a:xfrm>
            <a:off x="722376" y="281337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（2）求乙获得“智慧星”称号的概率；</a:t>
            </a:r>
            <a:endParaRPr lang="en-US" altLang="zh-CN" sz="2000" dirty="0"/>
          </a:p>
        </p:txBody>
      </p:sp>
      <mc:AlternateContent xmlns:mc="http://schemas.openxmlformats.org/markup-compatibility/2006">
        <mc:Choice xmlns:a14="http://schemas.microsoft.com/office/drawing/2010/main" Requires="a14">
          <p:sp>
            <p:nvSpPr>
              <p:cNvPr id="5" name="QO_6_AN.91_1#c94a35557?vop=1&amp;vop=1&amp;pid=90258b057&amp;color=0,0,0&amp;vtp=1&amp;bbb=1"/>
              <p:cNvSpPr/>
              <p:nvPr/>
            </p:nvSpPr>
            <p:spPr>
              <a:xfrm>
                <a:off x="722376" y="3232473"/>
                <a:ext cx="10753344" cy="990600"/>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【解】设乙答对的问题个数为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由题意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,乙获得“智慧星”称号的概率为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𝟐𝟒𝟑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O_6_AN.91_1#c94a35557?vop=1&amp;vop=1&amp;pid=90258b057&amp;color=0,0,0&amp;vtp=1&amp;bbb=1"/>
              <p:cNvSpPr>
                <a:spLocks noRot="1" noChangeAspect="1" noMove="1" noResize="1" noEditPoints="1" noAdjustHandles="1" noChangeArrowheads="1" noChangeShapeType="1" noTextEdit="1"/>
              </p:cNvSpPr>
              <p:nvPr/>
            </p:nvSpPr>
            <p:spPr>
              <a:xfrm>
                <a:off x="722376" y="3232473"/>
                <a:ext cx="10753344" cy="990600"/>
              </a:xfrm>
              <a:prstGeom prst="rect">
                <a:avLst/>
              </a:prstGeom>
              <a:blipFill rotWithShape="1">
                <a:blip r:embed="rId2"/>
                <a:stretch>
                  <a:fillRect l="-4" t="-33"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Effect transition="in" filter="fade">
                                      <p:cBhvr>
                                        <p:cTn id="21" dur="500"/>
                                        <p:tgtEl>
                                          <p:spTgt spid="5">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fade">
                                      <p:cBhvr>
                                        <p:cTn id="24" dur="500"/>
                                        <p:tgtEl>
                                          <p:spTgt spid="5">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fade">
                                      <p:cBhvr>
                                        <p:cTn id="2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92_1#dabb3c309?vop=1&amp;pid=90258b057&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3）记事件</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“乙正确回答问题的个数比甲正确回答问题的个数多3个”，求事件</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发生的概率.</a:t>
                </a:r>
                <a:endParaRPr lang="en-US" altLang="zh-CN" sz="2000" spc="-50" dirty="0"/>
              </a:p>
            </p:txBody>
          </p:sp>
        </mc:Choice>
        <mc:Fallback>
          <p:sp>
            <p:nvSpPr>
              <p:cNvPr id="2" name="QO_6_BD.92_1#dabb3c309?vop=1&amp;pid=90258b057&amp;color=0,0,0&amp;mp=1&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93_1#dabb3c309?vop=1&amp;vop=1&amp;pid=90258b057&amp;color=0,0,0&amp;vtp=1&amp;bbb=1&amp;hb=1"/>
              <p:cNvSpPr/>
              <p:nvPr/>
            </p:nvSpPr>
            <p:spPr>
              <a:xfrm>
                <a:off x="722376" y="1386528"/>
                <a:ext cx="10753344" cy="28702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【解】由于乙最多正确回答5个题,甲最多正确回答3个题,所以当乙比甲多答对3个题时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,甲可能答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0,1,2个题，</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当甲答对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0个题,乙答对3个题时,</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𝟐𝟒𝟑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当甲答对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1个题,乙答对4个题时,</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𝟒𝟖𝟔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当甲答对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2个题,乙答对5个题时,</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𝟗𝟕𝟐</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𝟏𝟕</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6_AN.93_1#dabb3c309?vop=1&amp;vop=1&amp;pid=90258b057&amp;color=0,0,0&amp;vtp=1&amp;bbb=1&amp;hb=1"/>
              <p:cNvSpPr>
                <a:spLocks noRot="1" noChangeAspect="1" noMove="1" noResize="1" noEditPoints="1" noAdjustHandles="1" noChangeArrowheads="1" noChangeShapeType="1" noTextEdit="1"/>
              </p:cNvSpPr>
              <p:nvPr/>
            </p:nvSpPr>
            <p:spPr>
              <a:xfrm>
                <a:off x="722376" y="1386528"/>
                <a:ext cx="10753344" cy="2870200"/>
              </a:xfrm>
              <a:prstGeom prst="rect">
                <a:avLst/>
              </a:prstGeom>
              <a:blipFill rotWithShape="1">
                <a:blip r:embed="rId2"/>
                <a:stretch>
                  <a:fillRect l="-4" t="-11"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94_1#20cfa696c?vop=1&amp;pid=5d3fd5b7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［河南周口部分学校2025高二期中］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河南是我国小麦产量第一大省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，其小麦产量约占全国小麦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.小麦品种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是在河南广泛种植的一个品种，某科研基地在试验田种植的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品种小麦收获时，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随机取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10个该小麦的种子样本，每个样本均为1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000粒，测得每个样本的质量（称为千粒重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）分别为40，48，42，46，50，46，52，43，48，45，记这10个数据的平均数为</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94_1#20cfa696c?vop=1&amp;pid=5d3fd5b74&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545" b="-252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BD.95_1#f4c5de9c8?vop=1&amp;pid=20cfa696c&amp;color=0,0,0&amp;vtp=1&amp;bbb=1"/>
              <p:cNvSpPr/>
              <p:nvPr/>
            </p:nvSpPr>
            <p:spPr>
              <a:xfrm>
                <a:off x="722376" y="2810007"/>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（1）从这10个数据中随机选取3个，记这3个数据中大于</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的个数为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的分布列.</a:t>
                </a:r>
                <a:endParaRPr lang="en-US" altLang="zh-CN" sz="2000" dirty="0"/>
              </a:p>
            </p:txBody>
          </p:sp>
        </mc:Choice>
        <mc:Fallback>
          <p:sp>
            <p:nvSpPr>
              <p:cNvPr id="3" name="QO_6_BD.95_1#f4c5de9c8?vop=1&amp;pid=20cfa696c&amp;color=0,0,0&amp;vtp=1&amp;bbb=1"/>
              <p:cNvSpPr>
                <a:spLocks noRot="1" noChangeAspect="1" noMove="1" noResize="1" noEditPoints="1" noAdjustHandles="1" noChangeArrowheads="1" noChangeShapeType="1" noTextEdit="1"/>
              </p:cNvSpPr>
              <p:nvPr/>
            </p:nvSpPr>
            <p:spPr>
              <a:xfrm>
                <a:off x="722376" y="2810007"/>
                <a:ext cx="10753344" cy="408559"/>
              </a:xfrm>
              <a:prstGeom prst="rect">
                <a:avLst/>
              </a:prstGeom>
              <a:blipFill rotWithShape="1">
                <a:blip r:embed="rId2"/>
                <a:stretch>
                  <a:fillRect l="-4" t="-32" b="-11873"/>
                </a:stretch>
              </a:blipFill>
            </p:spPr>
            <p:txBody>
              <a:bodyPr/>
              <a:lstStyle/>
              <a:p>
                <a:r>
                  <a:rPr lang="zh-CN" altLang="en-US">
                    <a:noFill/>
                  </a:rPr>
                  <a:t> </a:t>
                </a:r>
              </a:p>
            </p:txBody>
          </p:sp>
        </mc:Fallback>
      </mc:AlternateContent>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96_1#f4c5de9c8?vop=1&amp;vop=1&amp;pid=20cfa696c&amp;color=0,0,0&amp;vtp=1&amp;bt=1&amp;bbb=1&amp;hb=1"/>
              <p:cNvSpPr/>
              <p:nvPr/>
            </p:nvSpPr>
            <p:spPr>
              <a:xfrm>
                <a:off x="722376" y="969264"/>
                <a:ext cx="10753344" cy="3066034"/>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𝟒𝟔</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,10个数据中有4个数据大于平均数,</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所以从这</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10个数据中随机选取3个,记这3个数据中大于</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的个数为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,1,2,3,且</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服从超几何</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分布</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𝑯</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的分布列为</a:t>
                </a:r>
                <a:endParaRPr lang="en-US" altLang="zh-CN" sz="2000" dirty="0"/>
              </a:p>
            </p:txBody>
          </p:sp>
        </mc:Choice>
        <mc:Fallback>
          <p:sp>
            <p:nvSpPr>
              <p:cNvPr id="2" name="QO_6_AN.96_1#f4c5de9c8?vop=1&amp;vop=1&amp;pid=20cfa696c&amp;color=0,0,0&amp;vtp=1&amp;bt=1&amp;bbb=1&amp;hb=1"/>
              <p:cNvSpPr>
                <a:spLocks noRot="1" noChangeAspect="1" noMove="1" noResize="1" noEditPoints="1" noAdjustHandles="1" noChangeArrowheads="1" noChangeShapeType="1" noTextEdit="1"/>
              </p:cNvSpPr>
              <p:nvPr/>
            </p:nvSpPr>
            <p:spPr>
              <a:xfrm>
                <a:off x="722376" y="969264"/>
                <a:ext cx="10753344" cy="3066034"/>
              </a:xfrm>
              <a:prstGeom prst="rect">
                <a:avLst/>
              </a:prstGeom>
              <a:blipFill rotWithShape="1">
                <a:blip r:embed="rId1"/>
                <a:stretch>
                  <a:fillRect l="-4" t="-8" b="-147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65" name="QO_6_AN.96_2#f4c5de9c8?colgroup=3,6,6,10,10&amp;vop=1&amp;vop=1&amp;pid=20cfa696c&amp;color=0,0,0&amp;vtp=1&amp;bbb=1"/>
              <p:cNvGraphicFramePr>
                <a:graphicFrameLocks noGrp="1"/>
              </p:cNvGraphicFramePr>
              <p:nvPr/>
            </p:nvGraphicFramePr>
            <p:xfrm>
              <a:off x="722376" y="4140200"/>
              <a:ext cx="10698480" cy="1029208"/>
            </p:xfrm>
            <a:graphic>
              <a:graphicData uri="http://schemas.openxmlformats.org/drawingml/2006/table">
                <a:tbl>
                  <a:tblPr/>
                  <a:tblGrid>
                    <a:gridCol w="1051560"/>
                    <a:gridCol w="1911096"/>
                    <a:gridCol w="1920240"/>
                    <a:gridCol w="2907792"/>
                    <a:gridCol w="2907792"/>
                  </a:tblGrid>
                  <a:tr h="42633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286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65" name="QO_6_AN.96_2#f4c5de9c8?colgroup=3,6,6,10,10&amp;vop=1&amp;vop=1&amp;pid=20cfa696c&amp;color=0,0,0&amp;vtp=1&amp;bbb=1"/>
              <p:cNvGraphicFramePr>
                <a:graphicFrameLocks noGrp="1"/>
              </p:cNvGraphicFramePr>
              <p:nvPr/>
            </p:nvGraphicFramePr>
            <p:xfrm>
              <a:off x="722376" y="4140200"/>
              <a:ext cx="10698480" cy="1029208"/>
            </p:xfrm>
            <a:graphic>
              <a:graphicData uri="http://schemas.openxmlformats.org/drawingml/2006/table">
                <a:tbl>
                  <a:tblPr/>
                  <a:tblGrid>
                    <a:gridCol w="1051560"/>
                    <a:gridCol w="1911096"/>
                    <a:gridCol w="1920240"/>
                    <a:gridCol w="2907792"/>
                    <a:gridCol w="2907792"/>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325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65"/>
                                        </p:tgtEl>
                                        <p:attrNameLst>
                                          <p:attrName>style.visibility</p:attrName>
                                        </p:attrNameLst>
                                      </p:cBhvr>
                                      <p:to>
                                        <p:strVal val="visible"/>
                                      </p:to>
                                    </p:set>
                                    <p:animEffect transition="in" filter="fade">
                                      <p:cBhvr>
                                        <p:cTn id="2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97_1#9c32080b6?vop=1&amp;pid=20cfa696c&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（2）用这10个样本中千粒重大于</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的频率作为每个样本千粒重大于</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品种小麦种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子中随机抽取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20个样本，千粒重大于</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的样本最有可能是多少个？</a:t>
                </a:r>
                <a:endParaRPr lang="en-US" altLang="zh-CN" sz="2000" dirty="0"/>
              </a:p>
            </p:txBody>
          </p:sp>
        </mc:Choice>
        <mc:Fallback>
          <p:sp>
            <p:nvSpPr>
              <p:cNvPr id="2" name="QO_6_BD.97_1#9c32080b6?vop=1&amp;pid=20cfa696c&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142"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98_1#9c32080b6?vop=1&amp;vop=1&amp;pid=20cfa696c&amp;color=0,0,0&amp;vtp=1&amp;bbb=1"/>
              <p:cNvSpPr/>
              <p:nvPr/>
            </p:nvSpPr>
            <p:spPr>
              <a:xfrm>
                <a:off x="722376" y="1834203"/>
                <a:ext cx="10753344" cy="4437634"/>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【解】由题意知，每个样本千粒重大于</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𝐠</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的概率为</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品种小麦种子中随机抽取20个样本,千粒重大于</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𝐠</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的样本个数记为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𝒀</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𝒀</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5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令</a:t>
                </a:r>
                <a14:m>
                  <m:oMath xmlns:m="http://schemas.openxmlformats.org/officeDocument/2006/math">
                    <m:d>
                      <m:dPr>
                        <m:begChr m:val="{"/>
                        <m:endChr m:val=""/>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eqArr>
                          <m:eqArr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eqAr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&amp;</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𝒀</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𝒀</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&amp;</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𝒀</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𝒀</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eqArr>
                      </m:e>
                    </m:d>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103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d>
                      <m:dPr>
                        <m:begChr m:val="{"/>
                        <m:endChr m:val=""/>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eqArr>
                          <m:eqArr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eqAr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&amp;</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d>
                                  <m:d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e>
                                </m:d>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d>
                                  <m:d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e>
                                </m:d>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d>
                                  <m:d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e>
                                </m:d>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d>
                                  <m:d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e>
                                </m:d>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&amp;</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d>
                                  <m:d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e>
                                </m:d>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d>
                                  <m:d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e>
                                </m:d>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d>
                                  <m:d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e>
                                </m:d>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d>
                                  <m:d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e>
                                </m:d>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eqArr>
                      </m:e>
                    </m:d>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𝟑𝟕</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𝒌</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所以从</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品种小麦种子中随机抽取20个样本,千粒重大于</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𝐠</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的样本最有可能是8个.</a:t>
                </a:r>
                <a:endParaRPr lang="en-US" altLang="zh-CN" sz="2000" dirty="0"/>
              </a:p>
            </p:txBody>
          </p:sp>
        </mc:Choice>
        <mc:Fallback>
          <p:sp>
            <p:nvSpPr>
              <p:cNvPr id="3" name="QO_6_AN.98_1#9c32080b6?vop=1&amp;vop=1&amp;pid=20cfa696c&amp;color=0,0,0&amp;vtp=1&amp;bbb=1"/>
              <p:cNvSpPr>
                <a:spLocks noRot="1" noChangeAspect="1" noMove="1" noResize="1" noEditPoints="1" noAdjustHandles="1" noChangeArrowheads="1" noChangeShapeType="1" noTextEdit="1"/>
              </p:cNvSpPr>
              <p:nvPr/>
            </p:nvSpPr>
            <p:spPr>
              <a:xfrm>
                <a:off x="722376" y="1834203"/>
                <a:ext cx="10753344" cy="4437634"/>
              </a:xfrm>
              <a:prstGeom prst="rect">
                <a:avLst/>
              </a:prstGeom>
              <a:blipFill rotWithShape="1">
                <a:blip r:embed="rId2"/>
                <a:stretch>
                  <a:fillRect l="-4" t="-7" b="-10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_1#ec2477289?vop=1&amp;vop=1&amp;pid=345a44471&amp;color=0,0,0&amp;vtp=1&amp;bt=1&amp;bbb=1&amp;hb=1"/>
              <p:cNvSpPr/>
              <p:nvPr/>
            </p:nvSpPr>
            <p:spPr>
              <a:xfrm>
                <a:off x="722376" y="972000"/>
                <a:ext cx="10753344" cy="1397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运动员每次投篮命中篮筐的概率为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,且每次投篮的结果相互独立,运动员连续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8次投篮可以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看成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8次独立重复试验.</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由题可得</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den>
                    </m:f>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den>
                    </m:f>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（舍）,故选D.</a:t>
                </a:r>
                <a:endParaRPr lang="en-US" altLang="zh-CN" sz="2200" dirty="0"/>
              </a:p>
            </p:txBody>
          </p:sp>
        </mc:Choice>
        <mc:Fallback>
          <p:sp>
            <p:nvSpPr>
              <p:cNvPr id="2" name="QC_6_AS.6_1#ec2477289?vop=1&amp;vop=1&amp;pid=345a44471&amp;color=0,0,0&amp;vtp=1&amp;bt=1&amp;bbb=1&amp;hb=1"/>
              <p:cNvSpPr>
                <a:spLocks noRot="1" noChangeAspect="1" noMove="1" noResize="1" noEditPoints="1" noAdjustHandles="1" noChangeArrowheads="1" noChangeShapeType="1" noTextEdit="1"/>
              </p:cNvSpPr>
              <p:nvPr/>
            </p:nvSpPr>
            <p:spPr>
              <a:xfrm>
                <a:off x="722376" y="972000"/>
                <a:ext cx="10753344" cy="1397000"/>
              </a:xfrm>
              <a:prstGeom prst="rect">
                <a:avLst/>
              </a:prstGeom>
              <a:blipFill rotWithShape="1">
                <a:blip r:embed="rId1"/>
                <a:stretch>
                  <a:fillRect l="-4" t="-32" b="3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7_1#ec2477289?vop=1&amp;vop=1&amp;pid=345a44471&amp;color=0,0,0&amp;vtp=1&amp;bt=1&amp;bbb=1&amp;hb=1"/>
          <p:cNvSpPr/>
          <p:nvPr/>
        </p:nvSpPr>
        <p:spPr>
          <a:xfrm>
            <a:off x="722376" y="969264"/>
            <a:ext cx="10753344" cy="3193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名师点拨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区分独立重复试验与相互独立事件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1）两事件相互独立是指一个事件的发生与否对另一个事件发生的概率没有影响．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2）独立重复试验是指在同样条件下可重复进行的,各次之间相互独立的一种试验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,每次试验都只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有两种结果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（即事件要么发生,要么不发生）,并且在任何一次试验中,事件发生的概率均相等．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3）一般来说，有“恰好”字样的题用独立重复试验的概率公式计算更简单,就像有“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至多”字样的题用对立事件的概率公式计算更简单一样．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8_1#119e42423?vop=1&amp;pid=345a44471&amp;color=0,0,0&amp;vtp=1&amp;bt=1&amp;bbb=1&amp;hb=1"/>
              <p:cNvSpPr/>
              <p:nvPr/>
            </p:nvSpPr>
            <p:spPr>
              <a:xfrm>
                <a:off x="722376" y="972000"/>
                <a:ext cx="10753344" cy="1325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［河南部分学校2024高二期中联考］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小明骑自行车上学，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从家到学校需要经过三个十字路口，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已知在十字路口遇到红灯的概率均为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，每次红灯需要等待一分钟且在每个路口是否遇到红灯相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互独立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则红灯等待时间不少于两分钟的概率为(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8_1#119e42423?vop=1&amp;pid=345a44471&amp;color=0,0,0&amp;vtp=1&amp;bt=1&amp;bbb=1&amp;hb=1"/>
              <p:cNvSpPr>
                <a:spLocks noRot="1" noChangeAspect="1" noMove="1" noResize="1" noEditPoints="1" noAdjustHandles="1" noChangeArrowheads="1" noChangeShapeType="1" noTextEdit="1"/>
              </p:cNvSpPr>
              <p:nvPr/>
            </p:nvSpPr>
            <p:spPr>
              <a:xfrm>
                <a:off x="722376" y="972000"/>
                <a:ext cx="10753344" cy="1325753"/>
              </a:xfrm>
              <a:prstGeom prst="rect">
                <a:avLst/>
              </a:prstGeom>
              <a:blipFill rotWithShape="1">
                <a:blip r:embed="rId1"/>
                <a:stretch>
                  <a:fillRect l="-4" t="-34" b="-3424"/>
                </a:stretch>
              </a:blipFill>
            </p:spPr>
            <p:txBody>
              <a:bodyPr/>
              <a:lstStyle/>
              <a:p>
                <a:r>
                  <a:rPr lang="zh-CN" altLang="en-US">
                    <a:noFill/>
                  </a:rPr>
                  <a:t> </a:t>
                </a:r>
              </a:p>
            </p:txBody>
          </p:sp>
        </mc:Fallback>
      </mc:AlternateContent>
      <p:sp>
        <p:nvSpPr>
          <p:cNvPr id="3" name="QC_6_AN.9_1#119e42423.bracket?vop=1&amp;pid=345a44471&amp;color=0,0,0&amp;vpa=3&amp;vtp=1"/>
          <p:cNvSpPr/>
          <p:nvPr/>
        </p:nvSpPr>
        <p:spPr>
          <a:xfrm>
            <a:off x="6256401" y="1892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8_2#119e42423.choices?vop=1&amp;pid=345a44471&amp;color=0,0,0&amp;vtp=1&amp;bbb=1"/>
              <p:cNvSpPr/>
              <p:nvPr/>
            </p:nvSpPr>
            <p:spPr>
              <a:xfrm>
                <a:off x="722376" y="2306959"/>
                <a:ext cx="10753344" cy="593789"/>
              </a:xfrm>
              <a:prstGeom prst="rect">
                <a:avLst/>
              </a:prstGeom>
              <a:noFill/>
            </p:spPr>
            <p:txBody>
              <a:bodyPr wrap="none" lIns="0" tIns="0" rIns="0" bIns="0" rtlCol="0" anchor="t"/>
              <a:lstStyle/>
              <a:p>
                <a:pPr latinLnBrk="1">
                  <a:lnSpc>
                    <a:spcPts val="5100"/>
                  </a:lnSpc>
                  <a:tabLst>
                    <a:tab pos="2700655" algn="l"/>
                    <a:tab pos="5477510" algn="l"/>
                    <a:tab pos="82670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8_2#119e42423.choices?vop=1&amp;pid=345a44471&amp;color=0,0,0&amp;vtp=1&amp;bbb=1"/>
              <p:cNvSpPr>
                <a:spLocks noRot="1" noChangeAspect="1" noMove="1" noResize="1" noEditPoints="1" noAdjustHandles="1" noChangeArrowheads="1" noChangeShapeType="1" noTextEdit="1"/>
              </p:cNvSpPr>
              <p:nvPr/>
            </p:nvSpPr>
            <p:spPr>
              <a:xfrm>
                <a:off x="722376" y="2306959"/>
                <a:ext cx="10753344" cy="593789"/>
              </a:xfrm>
              <a:prstGeom prst="rect">
                <a:avLst/>
              </a:prstGeom>
              <a:blipFill rotWithShape="1">
                <a:blip r:embed="rId2"/>
                <a:stretch>
                  <a:fillRect l="-4" t="-1" b="-907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15734</Words>
  <Application>WPS 演示</Application>
  <PresentationFormat>宽屏</PresentationFormat>
  <Paragraphs>583</Paragraphs>
  <Slides>67</Slides>
  <Notes>66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67</vt:i4>
      </vt:variant>
    </vt:vector>
  </HeadingPairs>
  <TitlesOfParts>
    <vt:vector size="8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Cambria Math</vt:lpstr>
      <vt:lpstr>黑体</vt:lpstr>
      <vt:lpstr>宋体</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正则</cp:lastModifiedBy>
  <cp:revision>4</cp:revision>
  <dcterms:created xsi:type="dcterms:W3CDTF">2025-08-01T10:42:00Z</dcterms:created>
  <dcterms:modified xsi:type="dcterms:W3CDTF">2025-08-05T02:39:50Z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A4AB681F634F45329BCA5A126A8C59FA_12</vt:lpwstr>
  </property>
  <property fmtid="{D5CDD505-2E9C-101B-9397-08002B2CF9AE}" pid="3" name="KSOProductBuildVer">
    <vt:lpwstr>2052-12.1.0.21915</vt:lpwstr>
  </property>
</Properties>
</file>