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350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351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352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53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54" r:id="rId86"/>
    <p:sldId id="334" r:id="rId87"/>
    <p:sldId id="335" r:id="rId88"/>
    <p:sldId id="355" r:id="rId89"/>
    <p:sldId id="336" r:id="rId90"/>
    <p:sldId id="337" r:id="rId91"/>
    <p:sldId id="338" r:id="rId92"/>
    <p:sldId id="339" r:id="rId93"/>
    <p:sldId id="340" r:id="rId94"/>
    <p:sldId id="341" r:id="rId95"/>
    <p:sldId id="342" r:id="rId96"/>
    <p:sldId id="343" r:id="rId97"/>
    <p:sldId id="356" r:id="rId98"/>
    <p:sldId id="344" r:id="rId99"/>
    <p:sldId id="345" r:id="rId100"/>
    <p:sldId id="346" r:id="rId101"/>
    <p:sldId id="347" r:id="rId102"/>
    <p:sldId id="348" r:id="rId103"/>
    <p:sldId id="349" r:id="rId10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86" d="100"/>
          <a:sy n="86" d="100"/>
        </p:scale>
        <p:origin x="53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741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7" Type="http://schemas.openxmlformats.org/officeDocument/2006/relationships/tableStyles" Target="tableStyles.xml"/><Relationship Id="rId106" Type="http://schemas.openxmlformats.org/officeDocument/2006/relationships/viewProps" Target="viewProps.xml"/><Relationship Id="rId105" Type="http://schemas.openxmlformats.org/officeDocument/2006/relationships/presProps" Target="presProps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e2b78f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求随机变量的均值时因分布列不准确致误</a:t>
            </a:r>
            <a:endParaRPr lang="en-US" sz="4400" dirty="0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47a1408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错用公式致误</a:t>
            </a:r>
            <a:endParaRPr lang="en-US" sz="4400" dirty="0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0021c8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题型1 求离散型随机变量的均值（数学期望）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0b59f4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题型2 离散型随机变量均值的性质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699e4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题型3 二项分布、超几何分布的均值及其应用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e53aae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题型4 离散型随机变量均值的应用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544447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题型1 离散型随机变量的方差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math#pid=6886d836b7fce6965695640f#tid=688c766b4e75f9000925e22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40adcc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题型2 方差的性质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ad7307b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题型3 两点分布和二项分布的方差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6b6055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题型4 离散型随机变量的方差的应用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2b78f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求随机变量的均值时因分布列不准确致误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7a1408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52728" y="539496"/>
            <a:ext cx="88788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错用公式致误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275320" y="4315968"/>
            <a:ext cx="3099816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数学  选择性必修      第二册  RJB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高中必刷题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高考强化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专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5" name="MasterShapeName"/>
          <p:cNvSpPr/>
          <p:nvPr/>
        </p:nvSpPr>
        <p:spPr>
          <a:xfrm>
            <a:off x="576072" y="5047488"/>
            <a:ext cx="2048256" cy="4480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FFFFFF"/>
                </a:solidFill>
                <a:latin typeface="等线 (正文)" pitchFamily="34" charset="0"/>
                <a:ea typeface="等线 (正文)" pitchFamily="34" charset="-122"/>
                <a:cs typeface="等线 (正文)" pitchFamily="34" charset="-120"/>
              </a:rPr>
              <a:t>主讲老师</a:t>
            </a:r>
            <a:endParaRPr lang="en-US" sz="2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3.png"/></Relationships>
</file>

<file path=ppt/slides/_rels/slide10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image" Target="../media/image196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89.png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0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9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1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image" Target="../media/image10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0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0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07.png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8.xml"/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14.pn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image" Target="../media/image11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18.png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image" Target="../media/image119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26.png"/><Relationship Id="rId1" Type="http://schemas.openxmlformats.org/officeDocument/2006/relationships/image" Target="../media/image12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2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30.png"/><Relationship Id="rId1" Type="http://schemas.openxmlformats.org/officeDocument/2006/relationships/image" Target="../media/image129.png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9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4.png"/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131.pn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36.png"/><Relationship Id="rId1" Type="http://schemas.openxmlformats.org/officeDocument/2006/relationships/image" Target="../media/image13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2.xml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3.x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40.png"/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image" Target="../media/image13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44.png"/><Relationship Id="rId1" Type="http://schemas.openxmlformats.org/officeDocument/2006/relationships/image" Target="../media/image14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7.png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49.png"/><Relationship Id="rId1" Type="http://schemas.openxmlformats.org/officeDocument/2006/relationships/image" Target="../media/image14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0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52.png"/><Relationship Id="rId1" Type="http://schemas.openxmlformats.org/officeDocument/2006/relationships/image" Target="../media/image151.png"/></Relationships>
</file>

<file path=ppt/slides/_rels/slide7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4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image" Target="../media/image153.png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57.png"/><Relationship Id="rId1" Type="http://schemas.openxmlformats.org/officeDocument/2006/relationships/image" Target="../media/image15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8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0.png"/><Relationship Id="rId1" Type="http://schemas.openxmlformats.org/officeDocument/2006/relationships/image" Target="../media/image15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1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2.png"/></Relationships>
</file>

<file path=ppt/slides/_rels/slide8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9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4.png"/><Relationship Id="rId1" Type="http://schemas.openxmlformats.org/officeDocument/2006/relationships/image" Target="../media/image16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5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6.png"/></Relationships>
</file>

<file path=ppt/slides/_rels/slide8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image" Target="../media/image167.png"/></Relationships>
</file>

<file path=ppt/slides/_rels/slide8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2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image" Target="../media/image170.png"/></Relationships>
</file>

<file path=ppt/slides/_rels/slide8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74.png"/><Relationship Id="rId1" Type="http://schemas.openxmlformats.org/officeDocument/2006/relationships/image" Target="../media/image17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5.png"/></Relationships>
</file>

<file path=ppt/slides/_rels/slide9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5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78.png"/><Relationship Id="rId2" Type="http://schemas.openxmlformats.org/officeDocument/2006/relationships/image" Target="../media/image177.jpeg"/><Relationship Id="rId1" Type="http://schemas.openxmlformats.org/officeDocument/2006/relationships/image" Target="../media/image176.png"/></Relationships>
</file>

<file path=ppt/slides/_rels/slide9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6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image" Target="../media/image179.png"/></Relationships>
</file>

<file path=ppt/slides/_rels/slide9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83.png"/><Relationship Id="rId1" Type="http://schemas.openxmlformats.org/officeDocument/2006/relationships/image" Target="../media/image182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0.xml"/></Relationships>
</file>

<file path=ppt/slides/_rels/slide9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image" Target="../media/image184.png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9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88.png"/><Relationship Id="rId1" Type="http://schemas.openxmlformats.org/officeDocument/2006/relationships/image" Target="../media/image18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9.png"/></Relationships>
</file>

<file path=ppt/slides/_rels/slide9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image" Target="../media/image190.png"/></Relationships>
</file>

<file path=ppt/slides/_rels/slide9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2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95.png"/><Relationship Id="rId2" Type="http://schemas.openxmlformats.org/officeDocument/2006/relationships/image" Target="../media/image194.png"/><Relationship Id="rId1" Type="http://schemas.openxmlformats.org/officeDocument/2006/relationships/image" Target="../media/image1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EX.12_1#96240e91c?vop=1&amp;vop=1&amp;pid=f0021c8d7&amp;color=0,0,0&amp;vtp=1&amp;bt=1&amp;bbb=1"/>
              <p:cNvSpPr/>
              <p:nvPr/>
            </p:nvSpPr>
            <p:spPr>
              <a:xfrm>
                <a:off x="722376" y="969264"/>
                <a:ext cx="10753344" cy="320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链接教材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此题对应教材第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89页练习A中的第4题,求离散型随机变量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的数学期望的步骤: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1）根据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的实际意义,写出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的所有可能取值;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2）求出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取每个值的概率;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3）写出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的分布列;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4）利用定义求出数学期望．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其中第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（1）（2）两条是解答此类题目的关键,在求解过程中应注重分析概率的相关知识．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EX.12_1#96240e91c?vop=1&amp;vop=1&amp;pid=f0021c8d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3205734"/>
              </a:xfrm>
              <a:prstGeom prst="rect">
                <a:avLst/>
              </a:prstGeom>
              <a:blipFill rotWithShape="1">
                <a:blip r:embed="rId1"/>
                <a:stretch>
                  <a:fillRect l="-4" t="-8" b="-1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155_1#3703afbfe?vop=1&amp;pid=48cdfa9ce&amp;color=0,0,0&amp;vtp=1&amp;bt=1&amp;bbb=1&amp;hb=1"/>
              <p:cNvSpPr/>
              <p:nvPr/>
            </p:nvSpPr>
            <p:spPr>
              <a:xfrm>
                <a:off x="722376" y="969265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12.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［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中国科学技术大学2025强基计划］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个球装进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个盒中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，则装有球的盒子的个数的期望是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7_BD.155_1#3703afbfe?vop=1&amp;pid=48cdfa9c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5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30" b="-5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156_1#3703afbfe.blank?vop=1&amp;pid=48cdfa9ce&amp;color=0,0,0&amp;vpa=29&amp;vtp=1&amp;bbb=1&amp;rh=34.67"/>
              <p:cNvSpPr/>
              <p:nvPr/>
            </p:nvSpPr>
            <p:spPr>
              <a:xfrm>
                <a:off x="733488" y="1317879"/>
                <a:ext cx="1756982" cy="4403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𝒎</m:t>
                            </m:r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−</m:t>
                            </m:r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𝒎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𝒏</m:t>
                        </m:r>
                      </m:sup>
                    </m:sSup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7_AN.156_1#3703afbfe.blank?vop=1&amp;pid=48cdfa9ce&amp;color=0,0,0&amp;vpa=29&amp;vtp=1&amp;bbb=1&amp;rh=34.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88" y="1317879"/>
                <a:ext cx="1756982" cy="440309"/>
              </a:xfrm>
              <a:prstGeom prst="rect">
                <a:avLst/>
              </a:prstGeom>
              <a:blipFill rotWithShape="1">
                <a:blip r:embed="rId2"/>
                <a:stretch>
                  <a:fillRect l="-4" t="-58" b="-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157_1#3703afbfe?vop=1&amp;vop=1&amp;pid=48cdfa9ce&amp;color=0,0,0&amp;vtp=1&amp;bbb=1"/>
              <p:cNvSpPr/>
              <p:nvPr/>
            </p:nvSpPr>
            <p:spPr>
              <a:xfrm>
                <a:off x="722376" y="1822450"/>
                <a:ext cx="10753344" cy="105733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设事件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: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对于单个盒子，它至少装有一个球，则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𝑚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−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𝑚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−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𝑚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𝑛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7_AS.157_1#3703afbfe?vop=1&amp;vop=1&amp;pid=48cdfa9c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2450"/>
                <a:ext cx="10753344" cy="1057339"/>
              </a:xfrm>
              <a:prstGeom prst="rect">
                <a:avLst/>
              </a:prstGeom>
              <a:blipFill rotWithShape="1">
                <a:blip r:embed="rId3"/>
                <a:stretch>
                  <a:fillRect l="-4" b="-4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13_1#a7c3d4202?vop=1&amp;pid=30b59f4c2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［山东青岛2025高二期中］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服从两点分布，且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那么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B_7_BD.13_1#a7c3d4202?vop=1&amp;pid=30b59f4c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4_1#a7c3d4202.blank?vop=1&amp;pid=30b59f4c2&amp;color=0,0,0&amp;vpa=3&amp;vtp=1"/>
          <p:cNvSpPr/>
          <p:nvPr/>
        </p:nvSpPr>
        <p:spPr>
          <a:xfrm>
            <a:off x="1998599" y="1372050"/>
            <a:ext cx="341313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15_1#a7c3d4202?vop=1&amp;vop=1&amp;pid=30b59f4c2&amp;color=0,0,0&amp;vtp=1&amp;bbb=1&amp;hb=1"/>
              <p:cNvSpPr/>
              <p:nvPr/>
            </p:nvSpPr>
            <p:spPr>
              <a:xfrm>
                <a:off x="722376" y="1824677"/>
                <a:ext cx="10753344" cy="13388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因为随机变量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服从两点分布,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.因为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4" name="QB_7_AS.15_1#a7c3d4202?vop=1&amp;vop=1&amp;pid=30b59f4c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1338834"/>
              </a:xfrm>
              <a:prstGeom prst="rect">
                <a:avLst/>
              </a:prstGeom>
              <a:blipFill rotWithShape="1">
                <a:blip r:embed="rId2"/>
                <a:stretch>
                  <a:fillRect l="-4" t="-24" b="-3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EX.16_1#a7c3d4202?vop=1&amp;vop=1&amp;pid=30b59f4c2&amp;color=0,0,0&amp;vtp=1&amp;bt=1&amp;bbb=1&amp;hb=1"/>
              <p:cNvSpPr/>
              <p:nvPr/>
            </p:nvSpPr>
            <p:spPr>
              <a:xfrm>
                <a:off x="722376" y="969264"/>
                <a:ext cx="10753344" cy="17833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归纳总结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若给出的随机变量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的关系为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为常数，一般思路是先求出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,再利用公式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.也可以利用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的分布列得到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的分布列,关键是由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的取值计算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取值时对应的概率相等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,再由定义法求得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B_7_EX.16_1#a7c3d4202?vop=1&amp;vop=1&amp;pid=30b59f4c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1783334"/>
              </a:xfrm>
              <a:prstGeom prst="rect">
                <a:avLst/>
              </a:prstGeom>
              <a:blipFill rotWithShape="1">
                <a:blip r:embed="rId1"/>
                <a:stretch>
                  <a:fillRect l="-4" t="-14" b="-2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17_1#cfad8954b?vop=1&amp;pid=30b59f4c2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［重庆多校2025高二联考］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已知盒中有2个白球和2个黑球，一次性不放回地任取2个球，记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摸到黑球的个数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若变量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7_BD.17_1#cfad8954b?vop=1&amp;pid=30b59f4c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r="-957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18_1#cfad8954b.blank?vop=1&amp;pid=30b59f4c2&amp;color=0,0,0&amp;vpa=4&amp;vtp=1&amp;bbb=1&amp;rh=35.02504"/>
              <p:cNvSpPr/>
              <p:nvPr/>
            </p:nvSpPr>
            <p:spPr>
              <a:xfrm>
                <a:off x="4296092" y="1313819"/>
                <a:ext cx="241300" cy="44481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7_AN.18_1#cfad8954b.blank?vop=1&amp;pid=30b59f4c2&amp;color=0,0,0&amp;vpa=4&amp;vtp=1&amp;bbb=1&amp;rh=35.02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092" y="1313819"/>
                <a:ext cx="241300" cy="444818"/>
              </a:xfrm>
              <a:prstGeom prst="rect">
                <a:avLst/>
              </a:prstGeom>
              <a:blipFill rotWithShape="1">
                <a:blip r:embed="rId2"/>
                <a:stretch>
                  <a:fillRect l="-131" t="-1" r="131" b="-2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9_1#cfad8954b.blank?vop=1&amp;pid=30b59f4c2&amp;color=0,0,0&amp;vpa=5&amp;vtp=1"/>
          <p:cNvSpPr/>
          <p:nvPr/>
        </p:nvSpPr>
        <p:spPr>
          <a:xfrm>
            <a:off x="7962329" y="1372050"/>
            <a:ext cx="341313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AS.20_1#cfad8954b?vop=1&amp;vop=1&amp;pid=30b59f4c2&amp;color=0,0,0&amp;vtp=1&amp;bbb=1&amp;hb=1"/>
              <p:cNvSpPr/>
              <p:nvPr/>
            </p:nvSpPr>
            <p:spPr>
              <a:xfrm>
                <a:off x="722376" y="1824677"/>
                <a:ext cx="10753344" cy="25199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由题意可得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.由题意知，随机变量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0，1，2，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，所以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+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5" name="QB_7_AS.20_1#cfad8954b?vop=1&amp;vop=1&amp;pid=30b59f4c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2519934"/>
              </a:xfrm>
              <a:prstGeom prst="rect">
                <a:avLst/>
              </a:prstGeom>
              <a:blipFill rotWithShape="1">
                <a:blip r:embed="rId3"/>
                <a:stretch>
                  <a:fillRect l="-4" t="-13" b="-1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21_1#33d5c87c3?vop=1&amp;pid=4699e4e35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6.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（多选）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［内蒙古锡林郭勒2025高二期中］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若10件产品中有4件次品和6件正品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.现从中随机抽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取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3件产品，记取得的次品数为随机变量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下列结论正确的是(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21_1#33d5c87c3?vop=1&amp;pid=4699e4e3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2_1#33d5c87c3.bracket?vop=1&amp;pid=4699e4e35&amp;color=0,0,0&amp;vpa=6&amp;vtp=1&amp;bbb=1"/>
          <p:cNvSpPr/>
          <p:nvPr/>
        </p:nvSpPr>
        <p:spPr>
          <a:xfrm>
            <a:off x="7845362" y="1410150"/>
            <a:ext cx="743649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ACD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BD.21_2#33d5c87c3.choices?vop=1&amp;pid=4699e4e35&amp;color=0,0,0&amp;vtp=1&amp;bbb=1"/>
              <p:cNvSpPr/>
              <p:nvPr/>
            </p:nvSpPr>
            <p:spPr>
              <a:xfrm>
                <a:off x="722376" y="1824677"/>
                <a:ext cx="10753344" cy="202279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A.若是有放回地抽取，则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.若是无放回地抽取，则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.若是有放回地抽取，则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.若是无放回地抽取，则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7_BD.21_2#33d5c87c3.choices?vop=1&amp;pid=4699e4e3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2022793"/>
              </a:xfrm>
              <a:prstGeom prst="rect">
                <a:avLst/>
              </a:prstGeom>
              <a:blipFill rotWithShape="1">
                <a:blip r:embed="rId2"/>
                <a:stretch>
                  <a:fillRect l="-4" t="-16" b="-2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23_1#33d5c87c3?vop=1&amp;vop=1&amp;pid=4699e4e35&amp;color=0,0,0&amp;vtp=1&amp;bt=1&amp;bbb=1&amp;hb=1"/>
              <p:cNvSpPr/>
              <p:nvPr/>
            </p:nvSpPr>
            <p:spPr>
              <a:xfrm>
                <a:off x="722376" y="969264"/>
                <a:ext cx="10753344" cy="19865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若是有放回地抽取,则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125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选项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A，C正确；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若是无放回地抽取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服从超几何分布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6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×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故选项B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错误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,D正确.故选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23_1#33d5c87c3?vop=1&amp;vop=1&amp;pid=4699e4e3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1986534"/>
              </a:xfrm>
              <a:prstGeom prst="rect">
                <a:avLst/>
              </a:prstGeom>
              <a:blipFill rotWithShape="1">
                <a:blip r:embed="rId1"/>
                <a:stretch>
                  <a:fillRect l="-4" t="-13" r="-915" b="-2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EX.24_1#33d5c87c3?vop=1&amp;vop=1&amp;pid=4699e4e35&amp;color=0,0,0&amp;vtp=1&amp;bt=1&amp;bbb=1"/>
              <p:cNvSpPr/>
              <p:nvPr/>
            </p:nvSpPr>
            <p:spPr>
              <a:xfrm>
                <a:off x="722376" y="969264"/>
                <a:ext cx="10753344" cy="320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规律方法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三种常见分布的均值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为一次试验中成功的概率,则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1）一次试验中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服从两点分布,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2）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次试验中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服从二项分布,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．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.X服从超几何分布,即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𝐻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𝑁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𝑛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⋅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𝑀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熟练应用上述公式可大大减少运算量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,提高解题速度．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EX.24_1#33d5c87c3?vop=1&amp;vop=1&amp;pid=4699e4e3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3205734"/>
              </a:xfrm>
              <a:prstGeom prst="rect">
                <a:avLst/>
              </a:prstGeom>
              <a:blipFill rotWithShape="1">
                <a:blip r:embed="rId1"/>
                <a:stretch>
                  <a:fillRect l="-4" t="-8" b="-1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25_1#f80a40f25?vop=1&amp;pid=4699e4e35&amp;color=0,0,0&amp;vtp=1&amp;bt=1&amp;bbb=1&amp;hb=1"/>
              <p:cNvSpPr/>
              <p:nvPr/>
            </p:nvSpPr>
            <p:spPr>
              <a:xfrm>
                <a:off x="722376" y="972000"/>
                <a:ext cx="10753344" cy="17829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7.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（多选）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［甘肃武威2025高二期末］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如图，某电子实验猫线路图上有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两个即时红绿指示灯，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当遇到红灯时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，实验猫停止前行，恢复绿灯后，继续前行，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两个指示灯工作相互独立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，且出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现红灯的概率分别为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.同学甲从第一次实验到第五次实验中，实验猫在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处遇到红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灯的次数为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两处遇到红灯的次数之和为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25_1#f80a40f25?vop=1&amp;pid=4699e4e3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82953"/>
              </a:xfrm>
              <a:prstGeom prst="rect">
                <a:avLst/>
              </a:prstGeom>
              <a:blipFill rotWithShape="1">
                <a:blip r:embed="rId1"/>
                <a:stretch>
                  <a:fillRect l="-4" t="-25" r="-3041" b="-2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6_1#f80a40f25.bracket?vop=1&amp;pid=4699e4e35&amp;color=0,0,0&amp;vpa=7&amp;vtp=1&amp;bbb=1"/>
          <p:cNvSpPr/>
          <p:nvPr/>
        </p:nvSpPr>
        <p:spPr>
          <a:xfrm>
            <a:off x="7175056" y="2349950"/>
            <a:ext cx="743649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ACD</a:t>
            </a:r>
            <a:endParaRPr lang="en-US" altLang="zh-CN" sz="2000" dirty="0"/>
          </a:p>
        </p:txBody>
      </p:sp>
      <p:pic>
        <p:nvPicPr>
          <p:cNvPr id="4" name="QC_7_BD.25_2#f80a40f25?htil=1&amp;vop=1&amp;pid=4699e4e3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4455" y="2891159"/>
            <a:ext cx="1636776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7_BD.25_3#f80a40f25.choices?htil=1&amp;vop=1&amp;pid=4699e4e35&amp;color=0,0,0&amp;vtp=1&amp;bbb=1"/>
              <p:cNvSpPr/>
              <p:nvPr/>
            </p:nvSpPr>
            <p:spPr>
              <a:xfrm>
                <a:off x="722376" y="2764159"/>
                <a:ext cx="8979408" cy="202279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243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.一次实验中，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两处至少遇到一次红灯的概率为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7_BD.25_3#f80a40f25.choices?htil=1&amp;vop=1&amp;pid=4699e4e3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64159"/>
                <a:ext cx="8979408" cy="2022793"/>
              </a:xfrm>
              <a:prstGeom prst="rect">
                <a:avLst/>
              </a:prstGeom>
              <a:blipFill rotWithShape="1">
                <a:blip r:embed="rId3"/>
                <a:stretch>
                  <a:fillRect l="-4" r="3" b="-2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27_1#f80a40f25?vop=1&amp;vop=1&amp;pid=4699e4e35&amp;color=0,0,0&amp;vtp=1&amp;bt=1&amp;bbb=1&amp;hb=1"/>
              <p:cNvSpPr/>
              <p:nvPr/>
            </p:nvSpPr>
            <p:spPr>
              <a:xfrm>
                <a:off x="722376" y="969264"/>
                <a:ext cx="10753344" cy="3320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由题意可知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243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A正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确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,B错误;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一次实验中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两处至少遇到一次红灯的概率为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,故C正确;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时,一次实验中没有遇到红灯的概率为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,遇到一次红灯的概率为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,遇到两次红灯的概率为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故一次实验中遇到红灯次数的数学期望为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故D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正确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27_1#f80a40f25?vop=1&amp;vop=1&amp;pid=4699e4e3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3320034"/>
              </a:xfrm>
              <a:prstGeom prst="rect">
                <a:avLst/>
              </a:prstGeom>
              <a:blipFill rotWithShape="1">
                <a:blip r:embed="rId1"/>
                <a:stretch>
                  <a:fillRect l="-4" t="-8" r="-1116" b="-1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59232bf9c?vop=1&amp;pid=4699e4e35&amp;color=0,0,0&amp;vtp=1&amp;bt=1&amp;bbb=1&amp;hb=1"/>
          <p:cNvSpPr/>
          <p:nvPr/>
        </p:nvSpPr>
        <p:spPr>
          <a:xfrm>
            <a:off x="722376" y="972000"/>
            <a:ext cx="10753344" cy="85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［黑龙江哈尔滨2025高二月考］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某次物理考试后，学校随机抽取了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100名参加本次考试的学生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的成绩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（单位：分），得到如图所示的频率分布直方图.</a:t>
            </a:r>
            <a:endParaRPr lang="en-US" altLang="zh-CN" sz="2000" dirty="0"/>
          </a:p>
        </p:txBody>
      </p:sp>
      <p:pic>
        <p:nvPicPr>
          <p:cNvPr id="3" name="QO_7_BD.28_2#59232bf9c?vop=1&amp;pid=4699e4e3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1961203"/>
            <a:ext cx="3227832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BD.29_1#6a6392ea2?vop=1&amp;pid=59232bf9c&amp;color=0,0,0&amp;vtp=1&amp;bbb=1"/>
              <p:cNvSpPr/>
              <p:nvPr/>
            </p:nvSpPr>
            <p:spPr>
              <a:xfrm>
                <a:off x="722376" y="4577403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（1）求直方图中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的值；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BD.29_1#6a6392ea2?vop=1&amp;pid=59232bf9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577403"/>
                <a:ext cx="10753344" cy="408559"/>
              </a:xfrm>
              <a:prstGeom prst="rect">
                <a:avLst/>
              </a:prstGeom>
              <a:blipFill rotWithShape="1">
                <a:blip r:embed="rId2"/>
                <a:stretch>
                  <a:fillRect l="-4" t="-79" b="-1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30_1#6a6392ea2?vop=1&amp;vop=1&amp;pid=59232bf9c&amp;color=0,0,0&amp;vtp=1&amp;bbb=1"/>
              <p:cNvSpPr/>
              <p:nvPr/>
            </p:nvSpPr>
            <p:spPr>
              <a:xfrm>
                <a:off x="722376" y="5043112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【解】由题意,得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𝟎𝟎𝟓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8_AN.30_1#6a6392ea2?vop=1&amp;vop=1&amp;pid=59232bf9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043112"/>
                <a:ext cx="10753344" cy="408559"/>
              </a:xfrm>
              <a:prstGeom prst="rect">
                <a:avLst/>
              </a:prstGeom>
              <a:blipFill rotWithShape="1">
                <a:blip r:embed="rId3"/>
                <a:stretch>
                  <a:fillRect l="-4" t="-141" b="-11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31ab5edb.fixed?pid=51fa18530&amp;color=100,146,38&amp;vtp=1&amp;bbb=1"/>
          <p:cNvSpPr/>
          <p:nvPr/>
        </p:nvSpPr>
        <p:spPr>
          <a:xfrm>
            <a:off x="5056632" y="950976"/>
            <a:ext cx="209397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4.2.4</a:t>
            </a:r>
            <a:endParaRPr lang="en-US" altLang="zh-CN" sz="4000" dirty="0"/>
          </a:p>
        </p:txBody>
      </p:sp>
      <p:sp>
        <p:nvSpPr>
          <p:cNvPr id="3" name="C_3#c31ab5edb.fixed?pid=51fa18530&amp;color=255,255,255&amp;vtp=1&amp;bbb=1"/>
          <p:cNvSpPr/>
          <p:nvPr/>
        </p:nvSpPr>
        <p:spPr>
          <a:xfrm>
            <a:off x="0" y="3712464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4.2.4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随机变量的数字特征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31_1#29edef770?vop=1&amp;pid=59232bf9c&amp;color=0,0,0&amp;vtp=1&amp;bt=1&amp;bbb=1&amp;hb=1"/>
              <p:cNvSpPr/>
              <p:nvPr/>
            </p:nvSpPr>
            <p:spPr>
              <a:xfrm>
                <a:off x="722376" y="972000"/>
                <a:ext cx="10753344" cy="1313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（2）为进一步调查学生每天学习物理的时间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，在样本中采用分层随机抽样的方法从成绩在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70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),[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内的学生中抽取13人，再从中任选3人进行调查，求抽到成绩在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内的人数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的分布列和数学期望.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31_1#29edef770?vop=1&amp;pid=59232bf9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13434"/>
              </a:xfrm>
              <a:prstGeom prst="rect">
                <a:avLst/>
              </a:prstGeom>
              <a:blipFill rotWithShape="1">
                <a:blip r:embed="rId1"/>
                <a:stretch>
                  <a:fillRect l="-4" t="-34" b="-3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AN.32_1#29edef770?vop=1&amp;vop=1&amp;pid=59232bf9c&amp;color=0,0,0&amp;vtp=1&amp;bbb=1&amp;hb=1"/>
              <p:cNvSpPr/>
              <p:nvPr/>
            </p:nvSpPr>
            <p:spPr>
              <a:xfrm>
                <a:off x="722376" y="972000"/>
                <a:ext cx="10753344" cy="31041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【解】由题意,抽取的13人中成绩在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内的学生人数分别为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𝟎𝟒𝟓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𝟎𝟒𝟓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𝟎𝟐𝟎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𝟎𝟐𝟎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𝟎𝟒𝟓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𝟎𝟐𝟎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服从超几何分布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𝑯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的可能取值为0,1,2,3,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𝟎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𝟎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AN.32_1#29edef770?vop=1&amp;vop=1&amp;pid=59232bf9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104134"/>
              </a:xfrm>
              <a:prstGeom prst="rect">
                <a:avLst/>
              </a:prstGeom>
              <a:blipFill rotWithShape="1">
                <a:blip r:embed="rId1"/>
                <a:stretch>
                  <a:fillRect l="-4" t="-14" b="-1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QO_8_AN.32_2#29edef770?colgroup=2,9,9,9,9&amp;vop=1&amp;vop=1&amp;pid=59232bf9c&amp;color=0,0,0&amp;vtp=1&amp;bbb=1"/>
              <p:cNvGraphicFramePr>
                <a:graphicFrameLocks noGrp="1"/>
              </p:cNvGraphicFramePr>
              <p:nvPr/>
            </p:nvGraphicFramePr>
            <p:xfrm>
              <a:off x="722376" y="4168140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8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𝟒𝟐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𝟏𝟒𝟑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𝟕𝟐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𝟏𝟒𝟑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𝟐𝟕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𝟏𝟒𝟑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𝟏𝟒𝟑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QO_8_AN.32_2#29edef770?colgroup=2,9,9,9,9&amp;vop=1&amp;vop=1&amp;pid=59232bf9c&amp;color=0,0,0&amp;vtp=1&amp;bbb=1"/>
              <p:cNvGraphicFramePr>
                <a:graphicFrameLocks noGrp="1"/>
              </p:cNvGraphicFramePr>
              <p:nvPr/>
            </p:nvGraphicFramePr>
            <p:xfrm>
              <a:off x="722376" y="4168140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32_3#29edef770?vop=1&amp;vop=1&amp;pid=59232bf9c&amp;color=0,0,0&amp;vtp=1&amp;bbb=1"/>
              <p:cNvSpPr/>
              <p:nvPr/>
            </p:nvSpPr>
            <p:spPr>
              <a:xfrm>
                <a:off x="722376" y="5336540"/>
                <a:ext cx="10753344" cy="6054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AN.32_3#29edef770?vop=1&amp;vop=1&amp;pid=59232bf9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336540"/>
                <a:ext cx="10753344" cy="605409"/>
              </a:xfrm>
              <a:prstGeom prst="rect">
                <a:avLst/>
              </a:prstGeom>
              <a:blipFill rotWithShape="1">
                <a:blip r:embed="rId3"/>
                <a:stretch>
                  <a:fillRect l="-4" b="-9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33_1#dff5118a5?vop=1&amp;pid=4699e4e35&amp;color=0,0,0&amp;vtp=1&amp;bt=1&amp;bbb=1&amp;hb=1"/>
              <p:cNvSpPr/>
              <p:nvPr/>
            </p:nvSpPr>
            <p:spPr>
              <a:xfrm>
                <a:off x="722376" y="972000"/>
                <a:ext cx="10753344" cy="11038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0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9.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［四川成都石室中学2024期中］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某种植户对一块地上的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𝐍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b>
                    </m:sSub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个坑进行播种，每个坑播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3粒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，每粒种子发芽的概率均为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，且每粒种子是否发芽相互独立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.若每个坑内至少有两粒种子发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，则不需要进行补种，否则需要补种.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33_1#dff5118a5?vop=1&amp;pid=4699e4e3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103884"/>
              </a:xfrm>
              <a:prstGeom prst="rect">
                <a:avLst/>
              </a:prstGeom>
              <a:blipFill rotWithShape="1">
                <a:blip r:embed="rId1"/>
                <a:stretch>
                  <a:fillRect l="-4" t="-41" r="-6" b="-2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BD.34_1#0669abac4?vop=1&amp;pid=dff5118a5&amp;color=0,0,0&amp;vtp=1&amp;bbb=1"/>
              <p:cNvSpPr/>
              <p:nvPr/>
            </p:nvSpPr>
            <p:spPr>
              <a:xfrm>
                <a:off x="722376" y="2127127"/>
                <a:ext cx="10753344" cy="3418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29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取何值时，有4个坑需要补种的概率最大？最大概率为多少？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BD.34_1#0669abac4?vop=1&amp;pid=dff5118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127127"/>
                <a:ext cx="10753344" cy="341884"/>
              </a:xfrm>
              <a:prstGeom prst="rect">
                <a:avLst/>
              </a:prstGeom>
              <a:blipFill rotWithShape="1">
                <a:blip r:embed="rId2"/>
                <a:stretch>
                  <a:fillRect l="-4" t="-150" b="-7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35_1#0669abac4?vop=1&amp;vop=1&amp;pid=dff5118a5&amp;color=0,0,0&amp;vtp=1&amp;bbb=1&amp;hb=1"/>
              <p:cNvSpPr/>
              <p:nvPr/>
            </p:nvSpPr>
            <p:spPr>
              <a:xfrm>
                <a:off x="722376" y="2479679"/>
                <a:ext cx="10753344" cy="36323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【解】由题意可知，每个坑需要补种的概率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𝐍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​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b>
                    </m:sSub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个坑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中有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4个坑需要补种的概率为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𝒏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.欲使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𝒏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最大，</a:t>
                </a:r>
                <a:endParaRPr lang="en-US" altLang="zh-CN" sz="2000" dirty="0"/>
              </a:p>
              <a:p>
                <a:pPr latinLnBrk="1">
                  <a:lnSpc>
                    <a:spcPts val="93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只需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sSubSup>
                              <m:sSub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𝐂</m:t>
                                </m:r>
                              </m:e>
                              <m:sub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</m:sub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𝟒</m:t>
                                </m:r>
                              </m:sup>
                            </m:sSubSup>
                            <m:sSup>
                              <m:s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zh-CN" sz="2000" b="1" i="1" dirty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微软雅黑" panose="020B0503020204020204" pitchFamily="34" charset="-12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altLang="zh-CN" sz="2000" b="1" i="1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</m:sup>
                            </m:s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≥</m:t>
                            </m:r>
                            <m:sSubSup>
                              <m:sSub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𝐂</m:t>
                                </m:r>
                              </m:e>
                              <m:sub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−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𝟒</m:t>
                                </m:r>
                              </m:sup>
                            </m:sSubSup>
                            <m:sSup>
                              <m:s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zh-CN" sz="2000" b="1" i="1" dirty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微软雅黑" panose="020B0503020204020204" pitchFamily="34" charset="-12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altLang="zh-CN" sz="2000" b="1" i="1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−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𝟏</m:t>
                                </m:r>
                              </m:sup>
                            </m:s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sSubSup>
                              <m:sSub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𝐂</m:t>
                                </m:r>
                              </m:e>
                              <m:sub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</m:sub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𝟒</m:t>
                                </m:r>
                              </m:sup>
                            </m:sSubSup>
                            <m:sSup>
                              <m:s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zh-CN" sz="2000" b="1" i="1" dirty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微软雅黑" panose="020B0503020204020204" pitchFamily="34" charset="-12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altLang="zh-CN" sz="2000" b="1" i="1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</m:sup>
                            </m:s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≥</m:t>
                            </m:r>
                            <m:sSubSup>
                              <m:sSub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bSupPr>
                              <m:e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𝐂</m:t>
                                </m:r>
                              </m:e>
                              <m:sub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+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𝟒</m:t>
                                </m:r>
                              </m:sup>
                            </m:sSubSup>
                            <m:sSup>
                              <m:sSupPr>
                                <m:ctrlPr>
                                  <a:rPr lang="en-US" altLang="zh-CN" sz="2000" b="1" i="1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zh-CN" sz="2000" b="1" i="1" dirty="0">
                                        <a:solidFill>
                                          <a:srgbClr val="00B050"/>
                                        </a:solidFill>
                                        <a:latin typeface="Cambria Math" panose="02040503050406030204" pitchFamily="18" charset="0"/>
                                        <a:ea typeface="微软雅黑" panose="020B0503020204020204" pitchFamily="34" charset="-122"/>
                                        <a:cs typeface="微软雅黑" panose="020B0503020204020204" pitchFamily="34" charset="-12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altLang="zh-CN" sz="2000" b="1" i="1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altLang="zh-CN" sz="2000" b="1" i="0" dirty="0">
                                            <a:solidFill>
                                              <a:srgbClr val="00B050"/>
                                            </a:solidFill>
                                            <a:latin typeface="Cambria Math" panose="02040503050406030204" pitchFamily="18" charset="0"/>
                                            <a:ea typeface="微软雅黑" panose="020B0503020204020204" pitchFamily="34" charset="-122"/>
                                            <a:cs typeface="微软雅黑" panose="020B0503020204020204" pitchFamily="34" charset="-120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𝒏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+</m:t>
                                </m:r>
                                <m:r>
                                  <a:rPr lang="en-US" altLang="zh-CN" sz="2000" b="1" i="0" dirty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𝟏</m:t>
                                </m:r>
                              </m:sup>
                            </m:s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≤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≤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𝐍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𝟏𝟐𝟖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𝟏𝟐𝟖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所以当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时，有4个坑需要补种的概率最大，最大概率为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𝟏𝟐𝟖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AN.35_1#0669abac4?vop=1&amp;vop=1&amp;pid=dff5118a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479679"/>
                <a:ext cx="10753344" cy="3632327"/>
              </a:xfrm>
              <a:prstGeom prst="rect">
                <a:avLst/>
              </a:prstGeom>
              <a:blipFill rotWithShape="1">
                <a:blip r:embed="rId3"/>
                <a:stretch>
                  <a:fillRect l="-4" r="-2209" b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36_1#aeca095e8?vop=1&amp;pid=dff5118a5&amp;color=0,0,0&amp;vtp=1&amp;bt=1&amp;bbb=1"/>
              <p:cNvSpPr/>
              <p:nvPr/>
            </p:nvSpPr>
            <p:spPr>
              <a:xfrm>
                <a:off x="722376" y="972000"/>
                <a:ext cx="10753344" cy="3609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1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时，用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表示要补种的坑的个数，求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的分布列及均值.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36_1#aeca095e8?vop=1&amp;pid=dff5118a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0934"/>
              </a:xfrm>
              <a:prstGeom prst="rect">
                <a:avLst/>
              </a:prstGeom>
              <a:blipFill rotWithShape="1">
                <a:blip r:embed="rId1"/>
                <a:stretch>
                  <a:fillRect l="-4" t="-125" b="-8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37_1#aeca095e8?vop=1&amp;vop=1&amp;pid=dff5118a5&amp;color=0,0,0&amp;vtp=1&amp;bbb=1"/>
              <p:cNvSpPr/>
              <p:nvPr/>
            </p:nvSpPr>
            <p:spPr>
              <a:xfrm>
                <a:off x="722376" y="1341951"/>
                <a:ext cx="10753344" cy="30692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【解】易知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的取值集合为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{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}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</m:sup>
                    </m:s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p>
                    </m:s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sup>
                    </m:s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sup>
                    </m:s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0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37_1#aeca095e8?vop=1&amp;vop=1&amp;pid=dff5118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41951"/>
                <a:ext cx="10753344" cy="3069209"/>
              </a:xfrm>
              <a:prstGeom prst="rect">
                <a:avLst/>
              </a:prstGeom>
              <a:blipFill rotWithShape="1">
                <a:blip r:embed="rId2"/>
                <a:stretch>
                  <a:fillRect l="-4" t="-6" b="-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O_8_AN.37_2#aeca095e8?colgroup=1,6,6,6,6,6,6&amp;vop=1&amp;vop=1&amp;pid=dff5118a5&amp;color=0,0,0&amp;vtp=1&amp;bbb=1"/>
              <p:cNvGraphicFramePr>
                <a:graphicFrameLocks noGrp="1"/>
              </p:cNvGraphicFramePr>
              <p:nvPr/>
            </p:nvGraphicFramePr>
            <p:xfrm>
              <a:off x="722376" y="4504251"/>
              <a:ext cx="10698480" cy="1046036"/>
            </p:xfrm>
            <a:graphic>
              <a:graphicData uri="http://schemas.openxmlformats.org/drawingml/2006/table">
                <a:tbl>
                  <a:tblPr/>
                  <a:tblGrid>
                    <a:gridCol w="548640"/>
                    <a:gridCol w="1691640"/>
                    <a:gridCol w="1691640"/>
                    <a:gridCol w="1691640"/>
                    <a:gridCol w="1691640"/>
                    <a:gridCol w="1691640"/>
                    <a:gridCol w="1691640"/>
                  </a:tblGrid>
                  <a:tr h="43091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51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O_8_AN.37_2#aeca095e8?colgroup=1,6,6,6,6,6,6&amp;vop=1&amp;vop=1&amp;pid=dff5118a5&amp;color=0,0,0&amp;vtp=1&amp;bbb=1"/>
              <p:cNvGraphicFramePr>
                <a:graphicFrameLocks noGrp="1"/>
              </p:cNvGraphicFramePr>
              <p:nvPr/>
            </p:nvGraphicFramePr>
            <p:xfrm>
              <a:off x="722376" y="4504251"/>
              <a:ext cx="10698480" cy="1046036"/>
            </p:xfrm>
            <a:graphic>
              <a:graphicData uri="http://schemas.openxmlformats.org/drawingml/2006/table">
                <a:tbl>
                  <a:tblPr/>
                  <a:tblGrid>
                    <a:gridCol w="548640"/>
                    <a:gridCol w="1691640"/>
                    <a:gridCol w="1691640"/>
                    <a:gridCol w="1691640"/>
                    <a:gridCol w="1691640"/>
                    <a:gridCol w="1691640"/>
                    <a:gridCol w="1691640"/>
                  </a:tblGrid>
                  <a:tr h="4311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46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37_3#aeca095e8?vop=1&amp;vop=1&amp;pid=dff5118a5&amp;color=0,0,0&amp;vtp=1&amp;bbb=1"/>
              <p:cNvSpPr/>
              <p:nvPr/>
            </p:nvSpPr>
            <p:spPr>
              <a:xfrm>
                <a:off x="722376" y="5685351"/>
                <a:ext cx="10753344" cy="5490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8_AN.37_3#aeca095e8?vop=1&amp;vop=1&amp;pid=dff5118a5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685351"/>
                <a:ext cx="10753344" cy="549021"/>
              </a:xfrm>
              <a:prstGeom prst="rect">
                <a:avLst/>
              </a:prstGeom>
              <a:blipFill rotWithShape="1">
                <a:blip r:embed="rId4"/>
                <a:stretch>
                  <a:fillRect l="-4" t="-36" b="-6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8_1#08018e6e7?htil=2&amp;vop=1&amp;pid=4699e4e3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5784" y="1054296"/>
            <a:ext cx="4041648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BD.38_2#08018e6e7?htil=2&amp;vop=1&amp;pid=4699e4e35&amp;color=0,0,0&amp;vtp=1&amp;bt=1&amp;bbb=1&amp;hb=1"/>
              <p:cNvSpPr/>
              <p:nvPr/>
            </p:nvSpPr>
            <p:spPr>
              <a:xfrm>
                <a:off x="722376" y="972000"/>
                <a:ext cx="6583680" cy="22278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［北京东城区2025高二月考］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为评估大气污染防治效果，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调查区域空气质量状况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，某调研机构从同一年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两地区的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空气质量指数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AQI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数据中随机抽取相同20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天的观测数据，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形成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20个有序数对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分别为同一天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两地的空气质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量指数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，如图所示：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7_BD.38_2#08018e6e7?htil=2&amp;vop=1&amp;pid=4699e4e3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6583680" cy="2227834"/>
              </a:xfrm>
              <a:prstGeom prst="rect">
                <a:avLst/>
              </a:prstGeom>
              <a:blipFill rotWithShape="1">
                <a:blip r:embed="rId2"/>
                <a:stretch>
                  <a:fillRect l="-6" t="-20" r="-3862" b="-2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8_3#08018e6e7?vop=1&amp;pid=4699e4e35&amp;color=0,0,0&amp;vtp=1&amp;bt=1&amp;bbb=1"/>
          <p:cNvSpPr/>
          <p:nvPr/>
        </p:nvSpPr>
        <p:spPr>
          <a:xfrm>
            <a:off x="722376" y="969264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根据空气质量指数，将空气质量状况分为以下三个等级：</a:t>
            </a:r>
            <a:endParaRPr lang="en-US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O_7_BD.38_4#08018e6e7?colgroup=10,8,10,10&amp;vop=1&amp;pid=4699e4e35&amp;color=0,0,0&amp;vtp=1&amp;bbb=1"/>
              <p:cNvGraphicFramePr>
                <a:graphicFrameLocks noGrp="1"/>
              </p:cNvGraphicFramePr>
              <p:nvPr/>
            </p:nvGraphicFramePr>
            <p:xfrm>
              <a:off x="722376" y="1511300"/>
              <a:ext cx="10707624" cy="847471"/>
            </p:xfrm>
            <a:graphic>
              <a:graphicData uri="http://schemas.openxmlformats.org/drawingml/2006/table">
                <a:tbl>
                  <a:tblPr/>
                  <a:tblGrid>
                    <a:gridCol w="2898648"/>
                    <a:gridCol w="2249424"/>
                    <a:gridCol w="2779776"/>
                    <a:gridCol w="2779776"/>
                  </a:tblGrid>
                  <a:tr h="4211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空气质量指数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AQI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0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,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100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[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100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,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200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[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200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,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300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空气质量状况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优良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轻中度污染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重度污染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O_7_BD.38_4#08018e6e7?colgroup=10,8,10,10&amp;vop=1&amp;pid=4699e4e35&amp;color=0,0,0&amp;vtp=1&amp;bbb=1"/>
              <p:cNvGraphicFramePr>
                <a:graphicFrameLocks noGrp="1"/>
              </p:cNvGraphicFramePr>
              <p:nvPr/>
            </p:nvGraphicFramePr>
            <p:xfrm>
              <a:off x="722376" y="1511300"/>
              <a:ext cx="10707624" cy="847471"/>
            </p:xfrm>
            <a:graphic>
              <a:graphicData uri="http://schemas.openxmlformats.org/drawingml/2006/table">
                <a:tbl>
                  <a:tblPr/>
                  <a:tblGrid>
                    <a:gridCol w="2898648"/>
                    <a:gridCol w="2249424"/>
                    <a:gridCol w="2779776"/>
                    <a:gridCol w="2779776"/>
                  </a:tblGrid>
                  <a:tr h="4210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空气质量状况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优良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轻中度污染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重度污染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BD.39_1#3f62f2825?vop=1&amp;pid=08018e6e7&amp;color=0,0,0&amp;vtp=1&amp;bbb=1&amp;hb=1"/>
              <p:cNvSpPr/>
              <p:nvPr/>
            </p:nvSpPr>
            <p:spPr>
              <a:xfrm>
                <a:off x="722376" y="24892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（1）任取此年（365天）中的一天，用样本的频率估计总体的概率，试估计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地区在这一天空气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质量等级为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“优良”的概率；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BD.39_1#3f62f2825?vop=1&amp;pid=08018e6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489200"/>
                <a:ext cx="10753344" cy="856234"/>
              </a:xfrm>
              <a:prstGeom prst="rect">
                <a:avLst/>
              </a:prstGeom>
              <a:blipFill rotWithShape="1">
                <a:blip r:embed="rId2"/>
                <a:stretch>
                  <a:fillRect l="-4" r="-360" b="-5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40_1#3f62f2825?vop=1&amp;vop=1&amp;pid=08018e6e7&amp;color=0,0,0&amp;vtp=1&amp;bbb=1&amp;hb=1"/>
              <p:cNvSpPr/>
              <p:nvPr/>
            </p:nvSpPr>
            <p:spPr>
              <a:xfrm>
                <a:off x="722376" y="3355975"/>
                <a:ext cx="10753344" cy="990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【解】从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地区选出的20天中随机选出一天,这一天空气质量等级为“优良”的频率为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因此任取此年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（365天）中的一天，估计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地区在这一天空气质量等级为“优良”的概率为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8_AN.40_1#3f62f2825?vop=1&amp;vop=1&amp;pid=08018e6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355975"/>
                <a:ext cx="10753344" cy="990600"/>
              </a:xfrm>
              <a:prstGeom prst="rect">
                <a:avLst/>
              </a:prstGeom>
              <a:blipFill rotWithShape="1">
                <a:blip r:embed="rId3"/>
                <a:stretch>
                  <a:fillRect l="-4" r="-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41_1#e4bec42d0?vop=1&amp;pid=08018e6e7&amp;color=0,0,0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（2）任取此年中的三天，用样本的频率估计总体的概率，设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表示这三天中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地区空气质量等级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“优良”的天数,求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的分布列及数学期望；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41_1#e4bec42d0?vop=1&amp;pid=08018e6e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r="-8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42_1#e4bec42d0?vop=1&amp;vop=1&amp;pid=08018e6e7&amp;color=0,0,0&amp;vtp=1&amp;bbb=1"/>
              <p:cNvSpPr/>
              <p:nvPr/>
            </p:nvSpPr>
            <p:spPr>
              <a:xfrm>
                <a:off x="722376" y="1834203"/>
                <a:ext cx="10753344" cy="18849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【解】由题意及（1）知,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𝟔𝟒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𝟔𝟒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42_1#e4bec42d0?vop=1&amp;vop=1&amp;pid=08018e6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4203"/>
                <a:ext cx="10753344" cy="1884934"/>
              </a:xfrm>
              <a:prstGeom prst="rect">
                <a:avLst/>
              </a:prstGeom>
              <a:blipFill rotWithShape="1">
                <a:blip r:embed="rId2"/>
                <a:stretch>
                  <a:fillRect l="-4" t="-17" b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QO_8_AN.42_2#e4bec42d0?colgroup=2,9,9,9,9&amp;vop=1&amp;vop=1&amp;pid=08018e6e7&amp;color=0,0,0&amp;vtp=1&amp;bbb=1"/>
              <p:cNvGraphicFramePr>
                <a:graphicFrameLocks noGrp="1"/>
              </p:cNvGraphicFramePr>
              <p:nvPr/>
            </p:nvGraphicFramePr>
            <p:xfrm>
              <a:off x="722376" y="3855344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8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𝟐𝟕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𝟐𝟕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QO_8_AN.42_2#e4bec42d0?colgroup=2,9,9,9,9&amp;vop=1&amp;vop=1&amp;pid=08018e6e7&amp;color=0,0,0&amp;vtp=1&amp;bbb=1"/>
              <p:cNvGraphicFramePr>
                <a:graphicFrameLocks noGrp="1"/>
              </p:cNvGraphicFramePr>
              <p:nvPr/>
            </p:nvGraphicFramePr>
            <p:xfrm>
              <a:off x="722376" y="3855344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42_3#e4bec42d0?vop=1&amp;vop=1&amp;pid=08018e6e7&amp;color=0,0,0&amp;vtp=1&amp;bbb=1"/>
              <p:cNvSpPr/>
              <p:nvPr/>
            </p:nvSpPr>
            <p:spPr>
              <a:xfrm>
                <a:off x="722376" y="5023744"/>
                <a:ext cx="10753344" cy="5955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O_8_AN.42_3#e4bec42d0?vop=1&amp;vop=1&amp;pid=08018e6e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023744"/>
                <a:ext cx="10753344" cy="595503"/>
              </a:xfrm>
              <a:prstGeom prst="rect">
                <a:avLst/>
              </a:prstGeom>
              <a:blipFill rotWithShape="1">
                <a:blip r:embed="rId4"/>
                <a:stretch>
                  <a:fillRect l="-4" t="-43" b="-8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43_1#efff0682d?vop=1&amp;pid=08018e6e7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（3）从抽取的20天中随机抽取3天，求其中至少有一天两地空气质量等级均为“优良”的概率.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44_1#efff0682d?vop=1&amp;vop=1&amp;pid=08018e6e7&amp;color=0,0,0&amp;vtp=1&amp;bbb=1&amp;hb=1"/>
              <p:cNvSpPr/>
              <p:nvPr/>
            </p:nvSpPr>
            <p:spPr>
              <a:xfrm>
                <a:off x="722376" y="1435169"/>
                <a:ext cx="10753344" cy="2476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【解】由题图知,在抽取的20天中,两地空气质量等级均为“优良”的有13天,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抽取的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3天中至少有一天两地空气质量等级均为“优良”的对立事件是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3天中没有任何一天两地的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空气质量等级均为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“优良”,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所以从抽取的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20天中随机抽取3天,至少有一天两地空气质量等级均为“优良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”的概率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𝟕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𝟐𝟎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𝟐𝟐𝟖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𝟐𝟐𝟖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,所以至少有一天两地空气质量等级均为“优良”的概率为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𝟐𝟐𝟖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44_1#efff0682d?vop=1&amp;vop=1&amp;pid=08018e6e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35169"/>
                <a:ext cx="10753344" cy="2476500"/>
              </a:xfrm>
              <a:prstGeom prst="rect">
                <a:avLst/>
              </a:prstGeom>
              <a:blipFill rotWithShape="1">
                <a:blip r:embed="rId1"/>
                <a:stretch>
                  <a:fillRect l="-4" t="-3" r="-114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45_1#1e4912cf1?vop=1&amp;pid=ee53aaea2&amp;color=0,0,0&amp;vtp=1&amp;bt=1&amp;bbb=1&amp;hb=1"/>
              <p:cNvSpPr/>
              <p:nvPr/>
            </p:nvSpPr>
            <p:spPr>
              <a:xfrm>
                <a:off x="722376" y="972000"/>
                <a:ext cx="10753344" cy="22147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11.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河南驻马店2025高二联考］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根据天气预报，某地区近期有小暴雨的概率为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，有大暴雨的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概率为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0.01.该地区某蔬菜农场主有一大片蔬菜未收割，若遭遇小暴雨，则该农场主将损失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000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元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；若遭遇大暴雨，该农场主将损失10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000元.为了减少损失，有三种方案可供选择：方案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①是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雇人收割蔬菜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，劳务费为2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000元；方案②是搭建挡雨棚，搭建费为1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800元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，但仅可以防小暴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；方案③是不采取任何措施.从农场主损失期望的角度出发，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下列结论正确的是(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45_1#1e4912cf1?vop=1&amp;pid=ee53aae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214753"/>
              </a:xfrm>
              <a:prstGeom prst="rect">
                <a:avLst/>
              </a:prstGeom>
              <a:blipFill rotWithShape="1">
                <a:blip r:embed="rId1"/>
                <a:stretch>
                  <a:fillRect l="-4" t="-20" r="-620" b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46_1#1e4912cf1.bracket?vop=1&amp;pid=ee53aaea2&amp;color=0,0,0&amp;vpa=8&amp;vtp=1"/>
          <p:cNvSpPr/>
          <p:nvPr/>
        </p:nvSpPr>
        <p:spPr>
          <a:xfrm>
            <a:off x="9874314" y="2781750"/>
            <a:ext cx="357188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7_BD.45_2#1e4912cf1.choices?vop=1&amp;pid=ee53aaea2&amp;color=0,0,0&amp;vtp=1&amp;bbb=1"/>
          <p:cNvSpPr/>
          <p:nvPr/>
        </p:nvSpPr>
        <p:spPr>
          <a:xfrm>
            <a:off x="722376" y="3248474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A.农场主采用方案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①可以让损失降到最小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.农场主采用方案②可以让损失降到最小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.农场主采用方案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③可以让损失降到最小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.农场主采用三种方案的损失均相同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47_1#1e4912cf1?vop=1&amp;vop=1&amp;pid=ee53aaea2&amp;color=0,0,0&amp;vtp=1&amp;bt=1&amp;bbb=1"/>
              <p:cNvSpPr/>
              <p:nvPr/>
            </p:nvSpPr>
            <p:spPr>
              <a:xfrm>
                <a:off x="722376" y="972000"/>
                <a:ext cx="10753344" cy="3218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设采用方案①②③的损失分别为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若采用方案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若采用方案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99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若采用方案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③,则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𝜉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59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100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所以从农场主损失期望的角度出发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,农场主采用方案②可以让损失降到最小.故选B.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47_1#1e4912cf1?vop=1&amp;vop=1&amp;pid=ee53aaea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218434"/>
              </a:xfrm>
              <a:prstGeom prst="rect">
                <a:avLst/>
              </a:prstGeom>
              <a:blipFill rotWithShape="1">
                <a:blip r:embed="rId1"/>
                <a:stretch>
                  <a:fillRect l="-4" t="-14" b="-1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03b385ec.fixed?pid=ca36f748f&amp;color=100,146,38&amp;vtp=1&amp;bbb=1"/>
          <p:cNvSpPr/>
          <p:nvPr/>
        </p:nvSpPr>
        <p:spPr>
          <a:xfrm>
            <a:off x="5221224" y="950976"/>
            <a:ext cx="1764792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4.2.4</a:t>
            </a:r>
            <a:endParaRPr lang="en-US" altLang="zh-CN" sz="4000" dirty="0"/>
          </a:p>
        </p:txBody>
      </p:sp>
      <p:sp>
        <p:nvSpPr>
          <p:cNvPr id="3" name="C_5#403b385ec.fixed?pid=ca36f748f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课时1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离散型随机变量的均值</a:t>
            </a:r>
            <a:endParaRPr lang="en-US" altLang="zh-CN" sz="4400" dirty="0"/>
          </a:p>
        </p:txBody>
      </p:sp>
      <p:pic>
        <p:nvPicPr>
          <p:cNvPr id="4" name="C_5#403b385ec.fixed?pid=ca36f748f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5_BD#403b385ec.fixed?pid=ca36f748f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48_1#5a14b1b84?vop=1&amp;pid=ee53aaea2&amp;color=0,0,0&amp;vtp=1&amp;bt=1&amp;bbb=1&amp;hb=1"/>
              <p:cNvSpPr/>
              <p:nvPr/>
            </p:nvSpPr>
            <p:spPr>
              <a:xfrm>
                <a:off x="722376" y="972000"/>
                <a:ext cx="10753344" cy="2710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12.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［辽宁丹东2025高二期中］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某娱乐节目设置答题过关赢奖励活动，活动规则如下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：参与者需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先答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3道无奖题，至少答对2道才能参与有奖答题，有奖答题设置3道题，前2道题每答对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1道奖励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100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元，答错即结束答题，奖励清零，2道题都答对可选择放弃答题，领取奖励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，也可以选择继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续答题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（等可能的选择），第3道题答对奖励200元，答错前2道奖励减半，答题结束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.已知甲参与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答题比赛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，无奖答题的3道题每道题答对的概率均为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，有奖答题的前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2道题每道题答对的概率均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，第3道题答对的概率为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，各题答对与否相互独立.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48_1#5a14b1b84?vop=1&amp;pid=ee53aaea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710434"/>
              </a:xfrm>
              <a:prstGeom prst="rect">
                <a:avLst/>
              </a:prstGeom>
              <a:blipFill rotWithShape="1">
                <a:blip r:embed="rId1"/>
                <a:stretch>
                  <a:fillRect l="-4" t="-17" r="-821" b="-1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49_1#590daed7b?vop=1&amp;pid=5a14b1b84&amp;color=0,0,0&amp;vtp=1&amp;bbb=1"/>
          <p:cNvSpPr/>
          <p:nvPr/>
        </p:nvSpPr>
        <p:spPr>
          <a:xfrm>
            <a:off x="722376" y="3687133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（1）求甲能进入有奖答题的概率.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50_1#590daed7b?vop=1&amp;vop=1&amp;pid=5a14b1b84&amp;color=0,0,0&amp;vtp=1&amp;bbb=1"/>
              <p:cNvSpPr/>
              <p:nvPr/>
            </p:nvSpPr>
            <p:spPr>
              <a:xfrm>
                <a:off x="722376" y="4106233"/>
                <a:ext cx="10753344" cy="92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【解】记甲能进入有奖答题为事件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,即3道无奖题至少答对2道题,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bSup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AN.50_1#590daed7b?vop=1&amp;vop=1&amp;pid=5a14b1b84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106233"/>
                <a:ext cx="10753344" cy="927100"/>
              </a:xfrm>
              <a:prstGeom prst="rect">
                <a:avLst/>
              </a:prstGeom>
              <a:blipFill rotWithShape="1">
                <a:blip r:embed="rId2"/>
                <a:stretch>
                  <a:fillRect l="-4" t="-35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51_1#bf7cd8696?vop=1&amp;pid=5a14b1b84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（2）已知甲进入有奖答题环节.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9_BD.52_1#22de11857?vop=1&amp;pid=bf7cd8696&amp;color=0,0,0&amp;vtp=1&amp;bbb=1"/>
              <p:cNvSpPr/>
              <p:nvPr/>
            </p:nvSpPr>
            <p:spPr>
              <a:xfrm>
                <a:off x="722376" y="1433137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①求甲获得奖金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的分布列及数学期望；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9_BD.52_1#22de11857?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33137"/>
                <a:ext cx="10753344" cy="408559"/>
              </a:xfrm>
              <a:prstGeom prst="rect">
                <a:avLst/>
              </a:prstGeom>
              <a:blipFill rotWithShape="1">
                <a:blip r:embed="rId1"/>
                <a:stretch>
                  <a:fillRect l="-4" t="-141" b="-11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9_AN.53_1#22de11857?vop=1&amp;vop=1&amp;pid=bf7cd8696&amp;color=0,0,0&amp;vtp=1&amp;bbb=1"/>
              <p:cNvSpPr/>
              <p:nvPr/>
            </p:nvSpPr>
            <p:spPr>
              <a:xfrm>
                <a:off x="722376" y="1843728"/>
                <a:ext cx="10753344" cy="18468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的所有可能取值为0,100,200,400,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9_AN.53_1#22de11857?vop=1&amp;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43728"/>
                <a:ext cx="10753344" cy="1846834"/>
              </a:xfrm>
              <a:prstGeom prst="rect">
                <a:avLst/>
              </a:prstGeom>
              <a:blipFill rotWithShape="1">
                <a:blip r:embed="rId2"/>
                <a:stretch>
                  <a:fillRect l="-4" t="-17" b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O_9_AN.53_2#22de11857?colgroup=1,6,9,9,11&amp;vop=1&amp;vop=1&amp;pid=bf7cd8696&amp;color=0,0,0&amp;vtp=1&amp;bbb=1"/>
              <p:cNvGraphicFramePr>
                <a:graphicFrameLocks noGrp="1"/>
              </p:cNvGraphicFramePr>
              <p:nvPr/>
            </p:nvGraphicFramePr>
            <p:xfrm>
              <a:off x="722376" y="3819594"/>
              <a:ext cx="10725912" cy="1027430"/>
            </p:xfrm>
            <a:graphic>
              <a:graphicData uri="http://schemas.openxmlformats.org/drawingml/2006/table">
                <a:tbl>
                  <a:tblPr/>
                  <a:tblGrid>
                    <a:gridCol w="640080"/>
                    <a:gridCol w="1892808"/>
                    <a:gridCol w="2551176"/>
                    <a:gridCol w="2551176"/>
                    <a:gridCol w="3090672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109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𝟏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𝟏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𝒑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O_9_AN.53_2#22de11857?colgroup=1,6,9,9,11&amp;vop=1&amp;vop=1&amp;pid=bf7cd8696&amp;color=0,0,0&amp;vtp=1&amp;bbb=1"/>
              <p:cNvGraphicFramePr>
                <a:graphicFrameLocks noGrp="1"/>
              </p:cNvGraphicFramePr>
              <p:nvPr/>
            </p:nvGraphicFramePr>
            <p:xfrm>
              <a:off x="722376" y="3819594"/>
              <a:ext cx="10725912" cy="1027430"/>
            </p:xfrm>
            <a:graphic>
              <a:graphicData uri="http://schemas.openxmlformats.org/drawingml/2006/table">
                <a:tbl>
                  <a:tblPr/>
                  <a:tblGrid>
                    <a:gridCol w="640080"/>
                    <a:gridCol w="1892808"/>
                    <a:gridCol w="2551176"/>
                    <a:gridCol w="2551176"/>
                    <a:gridCol w="3090672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13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9_AN.53_3#22de11857?vop=1&amp;vop=1&amp;pid=bf7cd8696&amp;color=0,0,0&amp;vtp=1&amp;bbb=1"/>
              <p:cNvSpPr/>
              <p:nvPr/>
            </p:nvSpPr>
            <p:spPr>
              <a:xfrm>
                <a:off x="722376" y="4975294"/>
                <a:ext cx="10753344" cy="407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𝟏𝟓𝟎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6" name="QO_9_AN.53_3#22de11857?vop=1&amp;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975294"/>
                <a:ext cx="10753344" cy="407734"/>
              </a:xfrm>
              <a:prstGeom prst="rect">
                <a:avLst/>
              </a:prstGeom>
              <a:blipFill rotWithShape="1">
                <a:blip r:embed="rId4"/>
                <a:stretch>
                  <a:fillRect l="-4" t="-17" b="-12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54_1#703fdd0e3?vop=1&amp;pid=bf7cd8696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②从期望的角度帮助甲分析是否挑战第3道题，使获取的奖金更多.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9_AN.55_1#703fdd0e3?vop=1&amp;vop=1&amp;pid=bf7cd8696&amp;color=0,0,0&amp;vtp=1&amp;bbb=1"/>
              <p:cNvSpPr/>
              <p:nvPr/>
            </p:nvSpPr>
            <p:spPr>
              <a:xfrm>
                <a:off x="722376" y="1433137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【解】设确定不挑战第3道题获得的奖金为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9_AN.55_1#703fdd0e3?vop=1&amp;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33137"/>
                <a:ext cx="10753344" cy="408559"/>
              </a:xfrm>
              <a:prstGeom prst="rect">
                <a:avLst/>
              </a:prstGeom>
              <a:blipFill rotWithShape="1">
                <a:blip r:embed="rId1"/>
                <a:stretch>
                  <a:fillRect l="-4" t="-141" b="-11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O_9_AN.55_2#703fdd0e3?colgroup=9,15,15&amp;vop=1&amp;vop=1&amp;pid=bf7cd8696&amp;color=0,0,0&amp;vtp=1&amp;bbb=1"/>
              <p:cNvGraphicFramePr>
                <a:graphicFrameLocks noGrp="1"/>
              </p:cNvGraphicFramePr>
              <p:nvPr/>
            </p:nvGraphicFramePr>
            <p:xfrm>
              <a:off x="722376" y="1970728"/>
              <a:ext cx="10725912" cy="850265"/>
            </p:xfrm>
            <a:graphic>
              <a:graphicData uri="http://schemas.openxmlformats.org/drawingml/2006/table">
                <a:tbl>
                  <a:tblPr/>
                  <a:tblGrid>
                    <a:gridCol w="2642616"/>
                    <a:gridCol w="4041648"/>
                    <a:gridCol w="4041648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39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𝟏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O_9_AN.55_2#703fdd0e3?colgroup=9,15,15&amp;vop=1&amp;vop=1&amp;pid=bf7cd8696&amp;color=0,0,0&amp;vtp=1&amp;bbb=1"/>
              <p:cNvGraphicFramePr>
                <a:graphicFrameLocks noGrp="1"/>
              </p:cNvGraphicFramePr>
              <p:nvPr/>
            </p:nvGraphicFramePr>
            <p:xfrm>
              <a:off x="722376" y="1970728"/>
              <a:ext cx="10725912" cy="850265"/>
            </p:xfrm>
            <a:graphic>
              <a:graphicData uri="http://schemas.openxmlformats.org/drawingml/2006/table">
                <a:tbl>
                  <a:tblPr/>
                  <a:tblGrid>
                    <a:gridCol w="2642616"/>
                    <a:gridCol w="4041648"/>
                    <a:gridCol w="4041648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41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9_AN.55_3#703fdd0e3?vop=1&amp;vop=1&amp;pid=bf7cd8696&amp;color=0,0,0&amp;vtp=1&amp;bbb=1"/>
              <p:cNvSpPr/>
              <p:nvPr/>
            </p:nvSpPr>
            <p:spPr>
              <a:xfrm>
                <a:off x="722376" y="2948628"/>
                <a:ext cx="10753344" cy="8689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设确定挑战第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3道题获得的奖金为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9_AN.55_3#703fdd0e3?vop=1&amp;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948628"/>
                <a:ext cx="10753344" cy="868934"/>
              </a:xfrm>
              <a:prstGeom prst="rect">
                <a:avLst/>
              </a:prstGeom>
              <a:blipFill rotWithShape="1">
                <a:blip r:embed="rId3"/>
                <a:stretch>
                  <a:fillRect l="-4" t="-37" b="-5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3" name="QO_9_AN.55_4#703fdd0e3?colgroup=6,8,8,15&amp;vop=1&amp;vop=1&amp;pid=bf7cd8696&amp;color=0,0,0&amp;vtp=1&amp;bbb=1"/>
              <p:cNvGraphicFramePr>
                <a:graphicFrameLocks noGrp="1"/>
              </p:cNvGraphicFramePr>
              <p:nvPr/>
            </p:nvGraphicFramePr>
            <p:xfrm>
              <a:off x="722376" y="3954849"/>
              <a:ext cx="10707624" cy="850265"/>
            </p:xfrm>
            <a:graphic>
              <a:graphicData uri="http://schemas.openxmlformats.org/drawingml/2006/table">
                <a:tbl>
                  <a:tblPr/>
                  <a:tblGrid>
                    <a:gridCol w="1700784"/>
                    <a:gridCol w="2459736"/>
                    <a:gridCol w="2459736"/>
                    <a:gridCol w="4087368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39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𝟏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𝒑</m:t>
                                  </m:r>
                                </m:e>
                                <m:sup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(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𝟏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𝒑</m:t>
                              </m:r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3" name="QO_9_AN.55_4#703fdd0e3?colgroup=6,8,8,15&amp;vop=1&amp;vop=1&amp;pid=bf7cd8696&amp;color=0,0,0&amp;vtp=1&amp;bbb=1"/>
              <p:cNvGraphicFramePr>
                <a:graphicFrameLocks noGrp="1"/>
              </p:cNvGraphicFramePr>
              <p:nvPr/>
            </p:nvGraphicFramePr>
            <p:xfrm>
              <a:off x="722376" y="3954849"/>
              <a:ext cx="10707624" cy="850265"/>
            </p:xfrm>
            <a:graphic>
              <a:graphicData uri="http://schemas.openxmlformats.org/drawingml/2006/table">
                <a:tbl>
                  <a:tblPr/>
                  <a:tblGrid>
                    <a:gridCol w="1700784"/>
                    <a:gridCol w="2459736"/>
                    <a:gridCol w="2459736"/>
                    <a:gridCol w="4087368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41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9_AN.55_5#703fdd0e3?vop=1&amp;vop=1&amp;pid=bf7cd8696&amp;color=0,0,0&amp;vtp=1&amp;bbb=1"/>
              <p:cNvSpPr/>
              <p:nvPr/>
            </p:nvSpPr>
            <p:spPr>
              <a:xfrm>
                <a:off x="722376" y="4932749"/>
                <a:ext cx="10753344" cy="965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1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令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𝟐𝟎𝟎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&gt;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100" dirty="0"/>
              </a:p>
              <a:p>
                <a:pPr algn="l" latinLnBrk="1">
                  <a:lnSpc>
                    <a:spcPct val="110000"/>
                  </a:lnSpc>
                </a:pPr>
                <a:endParaRPr lang="en-US" altLang="zh-CN" sz="100" dirty="0"/>
              </a:p>
            </p:txBody>
          </p:sp>
        </mc:Choice>
        <mc:Fallback>
          <p:sp>
            <p:nvSpPr>
              <p:cNvPr id="7" name="QO_9_AN.55_5#703fdd0e3?vop=1&amp;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932749"/>
                <a:ext cx="10753344" cy="965200"/>
              </a:xfrm>
              <a:prstGeom prst="rect">
                <a:avLst/>
              </a:prstGeom>
              <a:blipFill rotWithShape="1">
                <a:blip r:embed="rId5"/>
                <a:stretch>
                  <a:fillRect l="-4" t="-7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9_AN.55_5#703fdd0e3?vop=1&amp;vop=1&amp;pid=bf7cd8696&amp;color=0,0,0&amp;vtp=1&amp;bbb=1"/>
              <p:cNvSpPr/>
              <p:nvPr/>
            </p:nvSpPr>
            <p:spPr>
              <a:xfrm>
                <a:off x="722376" y="972000"/>
                <a:ext cx="10753344" cy="1485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故当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)&gt;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,建议挑战第3道题;</a:t>
                </a:r>
                <a:endParaRPr lang="en-US" altLang="zh-CN" sz="1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,挑战和不挑战第3道题都可以;</a:t>
                </a:r>
                <a:endParaRPr lang="en-US" altLang="zh-CN" sz="1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)&lt;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,建议不挑战第3道题.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2" name="QO_9_AN.55_5#703fdd0e3?vop=1&amp;vop=1&amp;pid=bf7cd8696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485900"/>
              </a:xfrm>
              <a:prstGeom prst="rect">
                <a:avLst/>
              </a:prstGeom>
              <a:blipFill rotWithShape="1">
                <a:blip r:embed="rId1"/>
                <a:stretch>
                  <a:fillRect l="-4" t="-30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56_1#b9906b9e7?vop=1&amp;pid=e2b78fe39&amp;color=0,0,0&amp;vtp=1&amp;bt=1&amp;bbb=1&amp;hb=1"/>
              <p:cNvSpPr/>
              <p:nvPr/>
            </p:nvSpPr>
            <p:spPr>
              <a:xfrm>
                <a:off x="722376" y="972000"/>
                <a:ext cx="10753344" cy="8340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13.一盒中有9个正品零件和3个次品零件,安装机器时从这批零件中随机抽取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,如果取出的是次品则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不放回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,求在第一次取到正品之前已取出的次品数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的分布列和均值.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56_1#b9906b9e7?vop=1&amp;pid=e2b78fe3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34009"/>
              </a:xfrm>
              <a:prstGeom prst="rect">
                <a:avLst/>
              </a:prstGeom>
              <a:blipFill rotWithShape="1">
                <a:blip r:embed="rId1"/>
                <a:stretch>
                  <a:fillRect l="-4" t="-54" r="-567" b="-5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57_1#b9906b9e7?vop=1&amp;vop=1&amp;pid=e2b78fe39&amp;color=0,0,0&amp;vtp=1&amp;bbb=1&amp;hb=1"/>
              <p:cNvSpPr/>
              <p:nvPr/>
            </p:nvSpPr>
            <p:spPr>
              <a:xfrm>
                <a:off x="722376" y="1813248"/>
                <a:ext cx="10753344" cy="25104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的所有可能取值为0,1,2,3.</a:t>
                </a:r>
                <a:endParaRPr lang="en-US" altLang="zh-CN" sz="20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表示第一次取到正品,则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表示第一次取到次品,第二次取到正品,则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,同理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,可求得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𝟐𝟐𝟎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𝟗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𝐀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因此随机变量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57_1#b9906b9e7?vop=1&amp;vop=1&amp;pid=e2b78fe3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13248"/>
                <a:ext cx="10753344" cy="2510409"/>
              </a:xfrm>
              <a:prstGeom prst="rect">
                <a:avLst/>
              </a:prstGeom>
              <a:blipFill rotWithShape="1">
                <a:blip r:embed="rId2"/>
                <a:stretch>
                  <a:fillRect l="-4" t="-13" b="-1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QO_8_AN.57_2#b9906b9e7?colgroup=2,6,9,9,9&amp;vop=1&amp;vop=1&amp;pid=e2b78fe39&amp;color=0,0,0&amp;vtp=1&amp;bbb=1"/>
              <p:cNvGraphicFramePr>
                <a:graphicFrameLocks noGrp="1"/>
              </p:cNvGraphicFramePr>
              <p:nvPr/>
            </p:nvGraphicFramePr>
            <p:xfrm>
              <a:off x="722376" y="4442148"/>
              <a:ext cx="10707624" cy="1113028"/>
            </p:xfrm>
            <a:graphic>
              <a:graphicData uri="http://schemas.openxmlformats.org/drawingml/2006/table">
                <a:tbl>
                  <a:tblPr/>
                  <a:tblGrid>
                    <a:gridCol w="841248"/>
                    <a:gridCol w="1819656"/>
                    <a:gridCol w="2679192"/>
                    <a:gridCol w="2679192"/>
                    <a:gridCol w="2688336"/>
                  </a:tblGrid>
                  <a:tr h="46062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523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𝟒𝟒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𝟐𝟐𝟎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𝟐𝟐𝟎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QO_8_AN.57_2#b9906b9e7?colgroup=2,6,9,9,9&amp;vop=1&amp;vop=1&amp;pid=e2b78fe39&amp;color=0,0,0&amp;vtp=1&amp;bbb=1"/>
              <p:cNvGraphicFramePr>
                <a:graphicFrameLocks noGrp="1"/>
              </p:cNvGraphicFramePr>
              <p:nvPr/>
            </p:nvGraphicFramePr>
            <p:xfrm>
              <a:off x="722376" y="4442148"/>
              <a:ext cx="10707624" cy="1113028"/>
            </p:xfrm>
            <a:graphic>
              <a:graphicData uri="http://schemas.openxmlformats.org/drawingml/2006/table">
                <a:tbl>
                  <a:tblPr/>
                  <a:tblGrid>
                    <a:gridCol w="841248"/>
                    <a:gridCol w="1819656"/>
                    <a:gridCol w="2679192"/>
                    <a:gridCol w="2679192"/>
                    <a:gridCol w="2688336"/>
                  </a:tblGrid>
                  <a:tr h="4603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52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57_3#b9906b9e7?vop=1&amp;vop=1&amp;pid=e2b78fe39&amp;color=0,0,0&amp;vtp=1&amp;bbb=1"/>
              <p:cNvSpPr/>
              <p:nvPr/>
            </p:nvSpPr>
            <p:spPr>
              <a:xfrm>
                <a:off x="722376" y="5686748"/>
                <a:ext cx="10753344" cy="5863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的均值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𝟒𝟒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𝟔𝟔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𝟐𝟐𝟎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8_AN.57_3#b9906b9e7?vop=1&amp;vop=1&amp;pid=e2b78fe39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686748"/>
                <a:ext cx="10753344" cy="586359"/>
              </a:xfrm>
              <a:prstGeom prst="rect">
                <a:avLst/>
              </a:prstGeom>
              <a:blipFill rotWithShape="1">
                <a:blip r:embed="rId4"/>
                <a:stretch>
                  <a:fillRect l="-4" t="-55" b="-8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EX.58_1#b9906b9e7?vop=1&amp;vop=1&amp;pid=e2b78fe39&amp;color=0,0,0&amp;vtp=1&amp;bt=1&amp;bbb=1&amp;hb=1"/>
              <p:cNvSpPr/>
              <p:nvPr/>
            </p:nvSpPr>
            <p:spPr>
              <a:xfrm>
                <a:off x="722376" y="969264"/>
                <a:ext cx="10753344" cy="17833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易错警示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求随机变量的均值首先应明确随机变量的取值并求出其概率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,然后列出相应的分布列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,根据公式求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均值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.在求解此类问题时,要注意随机变量取值的准确性以及计算的正确性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,本题中的易错之处是试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验结果的所有可能情况列举不全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,漏掉了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的情况,即第一次取到正品的情况.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EX.58_1#b9906b9e7?vop=1&amp;vop=1&amp;pid=e2b78fe3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1783334"/>
              </a:xfrm>
              <a:prstGeom prst="rect">
                <a:avLst/>
              </a:prstGeom>
              <a:blipFill rotWithShape="1">
                <a:blip r:embed="rId1"/>
                <a:stretch>
                  <a:fillRect l="-4" t="-14" b="-2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8cde67dd.fixed?pid=81cd4f6ab&amp;color=100,146,38&amp;vtp=1&amp;bbb=1"/>
          <p:cNvSpPr/>
          <p:nvPr/>
        </p:nvSpPr>
        <p:spPr>
          <a:xfrm>
            <a:off x="5221224" y="950976"/>
            <a:ext cx="1764792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4.2.4</a:t>
            </a:r>
            <a:endParaRPr lang="en-US" altLang="zh-CN" sz="4000" dirty="0"/>
          </a:p>
        </p:txBody>
      </p:sp>
      <p:sp>
        <p:nvSpPr>
          <p:cNvPr id="3" name="C_5#a8cde67dd.fixed?pid=81cd4f6ab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课时2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离散型随机变量的方差</a:t>
            </a:r>
            <a:endParaRPr lang="en-US" altLang="zh-CN" sz="4400" dirty="0"/>
          </a:p>
        </p:txBody>
      </p:sp>
      <p:pic>
        <p:nvPicPr>
          <p:cNvPr id="4" name="C_5#a8cde67dd.fixed?pid=81cd4f6ab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5_BD#a8cde67dd.fixed?pid=81cd4f6ab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59_1#35726fde4?vop=1&amp;pid=e54444768&amp;color=0,0,0&amp;vtp=1&amp;bt=1&amp;bbb=1&amp;hb=1"/>
              <p:cNvSpPr/>
              <p:nvPr/>
            </p:nvSpPr>
            <p:spPr>
              <a:xfrm>
                <a:off x="722376" y="972000"/>
                <a:ext cx="10753344" cy="92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［江苏盐城七校2025高二期中联考］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已知随机变量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的所有可能取值为0，1，2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，若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的标准差为(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7_BD.59_1#35726fde4?vop=1&amp;pid=e5444476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927100"/>
              </a:xfrm>
              <a:prstGeom prst="rect">
                <a:avLst/>
              </a:prstGeom>
              <a:blipFill rotWithShape="1">
                <a:blip r:embed="rId1"/>
                <a:stretch>
                  <a:fillRect l="-4" t="-49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60_1#35726fde4.bracket?vop=1&amp;pid=e54444768&amp;color=0,0,0&amp;vpa=9&amp;vtp=1"/>
          <p:cNvSpPr/>
          <p:nvPr/>
        </p:nvSpPr>
        <p:spPr>
          <a:xfrm>
            <a:off x="5600065" y="1679390"/>
            <a:ext cx="355600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BD.59_2#35726fde4.choices?vop=1&amp;pid=e54444768&amp;color=0,0,0&amp;vtp=1&amp;bbb=1"/>
              <p:cNvSpPr/>
              <p:nvPr/>
            </p:nvSpPr>
            <p:spPr>
              <a:xfrm>
                <a:off x="722376" y="1909704"/>
                <a:ext cx="10753344" cy="5222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200"/>
                  </a:lnSpc>
                  <a:tabLst>
                    <a:tab pos="2643505" algn="l"/>
                    <a:tab pos="5248910" algn="l"/>
                    <a:tab pos="809561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7_BD.59_2#35726fde4.choices?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909704"/>
                <a:ext cx="10753344" cy="522288"/>
              </a:xfrm>
              <a:prstGeom prst="rect">
                <a:avLst/>
              </a:prstGeom>
              <a:blipFill rotWithShape="1">
                <a:blip r:embed="rId2"/>
                <a:stretch>
                  <a:fillRect l="-4" t="-50" b="-2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61_1#35726fde4?vop=1&amp;vop=1&amp;pid=e54444768&amp;color=0,0,0&amp;vtp=1&amp;bt=1&amp;bbb=1"/>
              <p:cNvSpPr/>
              <p:nvPr/>
            </p:nvSpPr>
            <p:spPr>
              <a:xfrm>
                <a:off x="722376" y="972000"/>
                <a:ext cx="10753344" cy="4347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,则可得分布列如下表：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61_1#35726fde4?vop=1&amp;vop=1&amp;pid=e544447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34785"/>
              </a:xfrm>
              <a:prstGeom prst="rect">
                <a:avLst/>
              </a:prstGeom>
              <a:blipFill rotWithShape="1">
                <a:blip r:embed="rId1"/>
                <a:stretch>
                  <a:fillRect l="-4" t="-103" b="-13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QC_7_AS.61_2#35726fde4?colgroup=5,11,5,17&amp;vop=1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1545913"/>
              <a:ext cx="10725912" cy="1019429"/>
            </p:xfrm>
            <a:graphic>
              <a:graphicData uri="http://schemas.openxmlformats.org/drawingml/2006/table">
                <a:tbl>
                  <a:tblPr/>
                  <a:tblGrid>
                    <a:gridCol w="1490472"/>
                    <a:gridCol w="3118104"/>
                    <a:gridCol w="1499616"/>
                    <a:gridCol w="4617720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0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5</m:t>
                                  </m:r>
                                </m:den>
                              </m:f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QC_7_AS.61_2#35726fde4?colgroup=5,11,5,17&amp;vop=1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1545913"/>
              <a:ext cx="10725912" cy="1019429"/>
            </p:xfrm>
            <a:graphic>
              <a:graphicData uri="http://schemas.openxmlformats.org/drawingml/2006/table">
                <a:tbl>
                  <a:tblPr/>
                  <a:tblGrid>
                    <a:gridCol w="1490472"/>
                    <a:gridCol w="3118104"/>
                    <a:gridCol w="1499616"/>
                    <a:gridCol w="4617720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0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AS.61_3#35726fde4?vop=1&amp;vop=1&amp;pid=e54444768&amp;color=0,0,0&amp;vtp=1&amp;bbb=1&amp;hb=1"/>
              <p:cNvSpPr/>
              <p:nvPr/>
            </p:nvSpPr>
            <p:spPr>
              <a:xfrm>
                <a:off x="722376" y="2701613"/>
                <a:ext cx="10753344" cy="165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根据期望公式得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,所以根据方差公式得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0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的标准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差为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den>
                        </m:f>
                      </m:e>
                    </m:rad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,故选C.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7_AS.61_3#35726fde4?vop=1&amp;vop=1&amp;pid=e5444476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01613"/>
                <a:ext cx="10753344" cy="1651000"/>
              </a:xfrm>
              <a:prstGeom prst="rect">
                <a:avLst/>
              </a:prstGeom>
              <a:blipFill rotWithShape="1">
                <a:blip r:embed="rId3"/>
                <a:stretch>
                  <a:fillRect l="-4" t="-20" r="-1453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62_1#889029a62?vop=1&amp;pid=e54444768&amp;color=0,0,0&amp;vtp=1&amp;bt=1&amp;bbb=1"/>
              <p:cNvSpPr/>
              <p:nvPr/>
            </p:nvSpPr>
            <p:spPr>
              <a:xfrm>
                <a:off x="722376" y="972000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［浙江宁波2025高二期中］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已知离散型随机变量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的分布列如表：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62_1#889029a62?vop=1&amp;pid=e544447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05003"/>
              </a:xfrm>
              <a:prstGeom prst="rect">
                <a:avLst/>
              </a:prstGeom>
              <a:blipFill rotWithShape="1">
                <a:blip r:embed="rId1"/>
                <a:stretch>
                  <a:fillRect l="-4" t="-111" b="-12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QC_7_BD.62_2#889029a62?colgroup=7,7,7,16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1513528"/>
              <a:ext cx="10698480" cy="836613"/>
            </p:xfrm>
            <a:graphic>
              <a:graphicData uri="http://schemas.openxmlformats.org/drawingml/2006/table">
                <a:tbl>
                  <a:tblPr/>
                  <a:tblGrid>
                    <a:gridCol w="2148840"/>
                    <a:gridCol w="2130552"/>
                    <a:gridCol w="2130552"/>
                    <a:gridCol w="4288536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02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𝑎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𝑐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QC_7_BD.62_2#889029a62?colgroup=7,7,7,16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1513528"/>
              <a:ext cx="10698480" cy="836613"/>
            </p:xfrm>
            <a:graphic>
              <a:graphicData uri="http://schemas.openxmlformats.org/drawingml/2006/table">
                <a:tbl>
                  <a:tblPr/>
                  <a:tblGrid>
                    <a:gridCol w="2148840"/>
                    <a:gridCol w="2130552"/>
                    <a:gridCol w="2130552"/>
                    <a:gridCol w="4288536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  <a:tr h="4108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BD.62_3#889029a62?vop=1&amp;pid=e54444768&amp;color=0,0,0&amp;vtp=1&amp;bbb=1"/>
              <p:cNvSpPr/>
              <p:nvPr/>
            </p:nvSpPr>
            <p:spPr>
              <a:xfrm>
                <a:off x="722376" y="2478728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的最大值为(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7_BD.62_3#889029a62?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478728"/>
                <a:ext cx="10753344" cy="405003"/>
              </a:xfrm>
              <a:prstGeom prst="rect">
                <a:avLst/>
              </a:prstGeom>
              <a:blipFill rotWithShape="1">
                <a:blip r:embed="rId3"/>
                <a:stretch>
                  <a:fillRect l="-4" t="-80" b="-12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63_1#889029a62.bracket?vop=1&amp;pid=e54444768&amp;color=0,0,0&amp;vpa=10&amp;vtp=1"/>
          <p:cNvSpPr/>
          <p:nvPr/>
        </p:nvSpPr>
        <p:spPr>
          <a:xfrm>
            <a:off x="4821492" y="2478728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7_BD.62_4#889029a62.choices?vop=1&amp;pid=e54444768&amp;color=0,0,0&amp;vtp=1&amp;bbb=1"/>
              <p:cNvSpPr/>
              <p:nvPr/>
            </p:nvSpPr>
            <p:spPr>
              <a:xfrm>
                <a:off x="722376" y="2885128"/>
                <a:ext cx="10753344" cy="59378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757805" algn="l"/>
                    <a:tab pos="5477510" algn="l"/>
                    <a:tab pos="820991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6" name="QC_7_BD.62_4#889029a62.choices?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885128"/>
                <a:ext cx="10753344" cy="593789"/>
              </a:xfrm>
              <a:prstGeom prst="rect">
                <a:avLst/>
              </a:prstGeom>
              <a:blipFill rotWithShape="1">
                <a:blip r:embed="rId4"/>
                <a:stretch>
                  <a:fillRect l="-4" t="-54" b="-9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1_1#550fa9123?vop=1&amp;pid=f0021c8d7&amp;color=0,0,0&amp;vtp=1&amp;bt=1&amp;bbb=1"/>
              <p:cNvSpPr/>
              <p:nvPr/>
            </p:nvSpPr>
            <p:spPr>
              <a:xfrm>
                <a:off x="722376" y="972000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［山东济宁一中2025高二期中］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的分布列如下：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1_1#550fa9123?vop=1&amp;pid=f0021c8d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05003"/>
              </a:xfrm>
              <a:prstGeom prst="rect">
                <a:avLst/>
              </a:prstGeom>
              <a:blipFill rotWithShape="1">
                <a:blip r:embed="rId1"/>
                <a:stretch>
                  <a:fillRect l="-4" t="-111" b="-12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C_7_BD.1_2#550fa9123?colgroup=6,6,6,20&amp;vop=1&amp;pid=f0021c8d7&amp;color=0,0,0&amp;vtp=1&amp;bbb=1"/>
              <p:cNvGraphicFramePr>
                <a:graphicFrameLocks noGrp="1"/>
              </p:cNvGraphicFramePr>
              <p:nvPr/>
            </p:nvGraphicFramePr>
            <p:xfrm>
              <a:off x="722376" y="1513528"/>
              <a:ext cx="10707624" cy="836613"/>
            </p:xfrm>
            <a:graphic>
              <a:graphicData uri="http://schemas.openxmlformats.org/drawingml/2006/table">
                <a:tbl>
                  <a:tblPr/>
                  <a:tblGrid>
                    <a:gridCol w="1783080"/>
                    <a:gridCol w="1792224"/>
                    <a:gridCol w="1792224"/>
                    <a:gridCol w="5340096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027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𝑎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2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𝑏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𝑎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C_7_BD.1_2#550fa9123?colgroup=6,6,6,20&amp;vop=1&amp;pid=f0021c8d7&amp;color=0,0,0&amp;vtp=1&amp;bbb=1"/>
              <p:cNvGraphicFramePr>
                <a:graphicFrameLocks noGrp="1"/>
              </p:cNvGraphicFramePr>
              <p:nvPr/>
            </p:nvGraphicFramePr>
            <p:xfrm>
              <a:off x="722376" y="1513528"/>
              <a:ext cx="10707624" cy="836613"/>
            </p:xfrm>
            <a:graphic>
              <a:graphicData uri="http://schemas.openxmlformats.org/drawingml/2006/table">
                <a:tbl>
                  <a:tblPr/>
                  <a:tblGrid>
                    <a:gridCol w="1783080"/>
                    <a:gridCol w="1792224"/>
                    <a:gridCol w="1792224"/>
                    <a:gridCol w="5340096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084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BD.1_3#550fa9123?vop=1&amp;pid=f0021c8d7&amp;color=0,0,0&amp;vtp=1&amp;bbb=1"/>
              <p:cNvSpPr/>
              <p:nvPr/>
            </p:nvSpPr>
            <p:spPr>
              <a:xfrm>
                <a:off x="722376" y="2478728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7_BD.1_3#550fa9123?vop=1&amp;pid=f0021c8d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478728"/>
                <a:ext cx="10753344" cy="405003"/>
              </a:xfrm>
              <a:prstGeom prst="rect">
                <a:avLst/>
              </a:prstGeom>
              <a:blipFill rotWithShape="1">
                <a:blip r:embed="rId3"/>
                <a:stretch>
                  <a:fillRect l="-4" t="-80" b="-12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_1#550fa9123.bracket?vop=1&amp;pid=f0021c8d7&amp;color=0,0,0&amp;vpa=1&amp;vtp=1"/>
          <p:cNvSpPr/>
          <p:nvPr/>
        </p:nvSpPr>
        <p:spPr>
          <a:xfrm>
            <a:off x="3113786" y="2478728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7_BD.1_4#550fa9123.choices?vop=1&amp;pid=f0021c8d7&amp;color=0,0,0&amp;vtp=1&amp;bbb=1"/>
              <p:cNvSpPr/>
              <p:nvPr/>
            </p:nvSpPr>
            <p:spPr>
              <a:xfrm>
                <a:off x="722376" y="2885128"/>
                <a:ext cx="10753344" cy="59391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814955" algn="l"/>
                    <a:tab pos="5591810" algn="l"/>
                    <a:tab pos="826706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6" name="QC_7_BD.1_4#550fa9123.choices?vop=1&amp;pid=f0021c8d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885128"/>
                <a:ext cx="10753344" cy="593916"/>
              </a:xfrm>
              <a:prstGeom prst="rect">
                <a:avLst/>
              </a:prstGeom>
              <a:blipFill rotWithShape="1">
                <a:blip r:embed="rId4"/>
                <a:stretch>
                  <a:fillRect l="-4" t="-54" b="-9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64_1#889029a62?vop=1&amp;vop=1&amp;pid=e54444768&amp;color=0,0,0&amp;vtp=1&amp;bt=1&amp;bbb=1"/>
              <p:cNvSpPr/>
              <p:nvPr/>
            </p:nvSpPr>
            <p:spPr>
              <a:xfrm>
                <a:off x="722376" y="969264"/>
                <a:ext cx="10753344" cy="36064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9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依题意,有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𝑎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𝑏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+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𝑐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𝑎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+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𝑏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+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𝑐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𝑎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0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𝑏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0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−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𝑐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+(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+(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)(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𝑐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𝑐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.故选B.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64_1#889029a62?vop=1&amp;vop=1&amp;pid=e544447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3606483"/>
              </a:xfrm>
              <a:prstGeom prst="rect">
                <a:avLst/>
              </a:prstGeom>
              <a:blipFill rotWithShape="1">
                <a:blip r:embed="rId1"/>
                <a:stretch>
                  <a:fillRect l="-4" t="-7" b="-1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65_1#4dfc1ed66?vop=1&amp;pid=e54444768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［河南南阳六校2025高二期末联考］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盒中装有3个黄球和1个红球，现从盒中每次随机取出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1个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球且不放回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，直至取出红球.设在此过程中，取到黄球的个数为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65_1#4dfc1ed66?vop=1&amp;pid=e5444476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66_1#4dfc1ed66.bracket?vop=1&amp;pid=e54444768&amp;color=0,0,0&amp;vpa=11&amp;vtp=1"/>
          <p:cNvSpPr/>
          <p:nvPr/>
        </p:nvSpPr>
        <p:spPr>
          <a:xfrm>
            <a:off x="9344025" y="1410150"/>
            <a:ext cx="357188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BD.65_2#4dfc1ed66.choices?vop=1&amp;pid=e54444768&amp;color=0,0,0&amp;vtp=1&amp;bbb=1"/>
              <p:cNvSpPr/>
              <p:nvPr/>
            </p:nvSpPr>
            <p:spPr>
              <a:xfrm>
                <a:off x="722376" y="1824677"/>
                <a:ext cx="10753344" cy="59467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776855" algn="l"/>
                    <a:tab pos="5477510" algn="l"/>
                    <a:tab pos="819086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.1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.2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7_BD.65_2#4dfc1ed66.choices?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594678"/>
              </a:xfrm>
              <a:prstGeom prst="rect">
                <a:avLst/>
              </a:prstGeom>
              <a:blipFill rotWithShape="1">
                <a:blip r:embed="rId2"/>
                <a:stretch>
                  <a:fillRect l="-4" t="-54" b="-8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67_1#4dfc1ed66?vop=1&amp;vop=1&amp;pid=e54444768&amp;color=0,0,0&amp;vtp=1&amp;bt=1&amp;bbb=1"/>
              <p:cNvSpPr/>
              <p:nvPr/>
            </p:nvSpPr>
            <p:spPr>
              <a:xfrm>
                <a:off x="722376" y="972000"/>
                <a:ext cx="10753344" cy="271557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由题意得,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的所有可能取值为0,1,2,3,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的期望为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×[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0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.故选B.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67_1#4dfc1ed66?vop=1&amp;vop=1&amp;pid=e544447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715578"/>
              </a:xfrm>
              <a:prstGeom prst="rect">
                <a:avLst/>
              </a:prstGeom>
              <a:blipFill rotWithShape="1">
                <a:blip r:embed="rId1"/>
                <a:stretch>
                  <a:fillRect l="-4" t="-17" b="-1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68_1#4dfc1ed66?vop=1&amp;vop=1&amp;pid=e54444768&amp;color=0,0,0&amp;vtp=1&amp;bt=1&amp;bbb=1"/>
          <p:cNvSpPr/>
          <p:nvPr/>
        </p:nvSpPr>
        <p:spPr>
          <a:xfrm>
            <a:off x="722376" y="969264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规律方法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7_EX.68_2#4dfc1ed66?vop=1&amp;vop=1&amp;pid=e54444768&amp;color=0,0,0&amp;vtp=1&amp;bbb=1"/>
              <p:cNvSpPr/>
              <p:nvPr/>
            </p:nvSpPr>
            <p:spPr>
              <a:xfrm>
                <a:off x="722376" y="1430909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求离散型随机变量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的方差的基本步骤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C_7_EX.68_2#4dfc1ed66?vop=1&amp;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430909"/>
                <a:ext cx="10753344" cy="408559"/>
              </a:xfrm>
              <a:prstGeom prst="rect">
                <a:avLst/>
              </a:prstGeom>
              <a:blipFill rotWithShape="1">
                <a:blip r:embed="rId1"/>
                <a:stretch>
                  <a:fillRect l="-4" t="-62" b="-11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EX.68_3#4dfc1ed66?vop=1&amp;vop=1&amp;pid=e5444476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4296" y="1968500"/>
            <a:ext cx="2880360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69_1#84d727c66?vop=1&amp;pid=e54444768&amp;color=0,0,0&amp;vtp=1&amp;bt=1&amp;bbb=1"/>
              <p:cNvSpPr/>
              <p:nvPr/>
            </p:nvSpPr>
            <p:spPr>
              <a:xfrm>
                <a:off x="722376" y="969265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（多选）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的分布列如表，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则下列选项正确的是(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69_1#84d727c66?vop=1&amp;pid=e544447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5"/>
                <a:ext cx="10753344" cy="405003"/>
              </a:xfrm>
              <a:prstGeom prst="rect">
                <a:avLst/>
              </a:prstGeom>
              <a:blipFill rotWithShape="1">
                <a:blip r:embed="rId1"/>
                <a:stretch>
                  <a:fillRect l="-4" t="-63" b="-12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3" name="QC_7_BD.69_2#84d727c66?colgroup=4,13,8,3,8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1511300"/>
              <a:ext cx="10698480" cy="1019874"/>
            </p:xfrm>
            <a:graphic>
              <a:graphicData uri="http://schemas.openxmlformats.org/drawingml/2006/table">
                <a:tbl>
                  <a:tblPr/>
                  <a:tblGrid>
                    <a:gridCol w="1280160"/>
                    <a:gridCol w="3547872"/>
                    <a:gridCol w="2350008"/>
                    <a:gridCol w="1170432"/>
                    <a:gridCol w="2350008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−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1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5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3" name="QC_7_BD.69_2#84d727c66?colgroup=4,13,8,3,8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1511300"/>
              <a:ext cx="10698480" cy="1019874"/>
            </p:xfrm>
            <a:graphic>
              <a:graphicData uri="http://schemas.openxmlformats.org/drawingml/2006/table">
                <a:tbl>
                  <a:tblPr/>
                  <a:tblGrid>
                    <a:gridCol w="1280160"/>
                    <a:gridCol w="3547872"/>
                    <a:gridCol w="2350008"/>
                    <a:gridCol w="1170432"/>
                    <a:gridCol w="2350008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C_7_AN.70_1#84d727c66.bracket?vop=1&amp;pid=e54444768&amp;color=0,0,0&amp;vpa=12&amp;vtp=1&amp;bbb=1"/>
          <p:cNvSpPr/>
          <p:nvPr/>
        </p:nvSpPr>
        <p:spPr>
          <a:xfrm>
            <a:off x="7907274" y="969265"/>
            <a:ext cx="7493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ABD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7_BD.69_3#84d727c66.choices?vop=1&amp;pid=e54444768&amp;color=0,0,0&amp;vtp=1&amp;bbb=1"/>
              <p:cNvSpPr/>
              <p:nvPr/>
            </p:nvSpPr>
            <p:spPr>
              <a:xfrm>
                <a:off x="722376" y="2667000"/>
                <a:ext cx="10753344" cy="105733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800"/>
                  </a:lnSpc>
                  <a:tabLst>
                    <a:tab pos="548386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  <a:tabLst>
                    <a:tab pos="5483860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7_BD.69_3#84d727c66.choices?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667000"/>
                <a:ext cx="10753344" cy="1057339"/>
              </a:xfrm>
              <a:prstGeom prst="rect">
                <a:avLst/>
              </a:prstGeom>
              <a:blipFill rotWithShape="1">
                <a:blip r:embed="rId3"/>
                <a:stretch>
                  <a:fillRect l="-4" b="-4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71_1#84d727c66?vop=1&amp;vop=1&amp;pid=e54444768&amp;color=0,0,0&amp;vtp=1&amp;bt=1&amp;bbb=1"/>
              <p:cNvSpPr/>
              <p:nvPr/>
            </p:nvSpPr>
            <p:spPr>
              <a:xfrm>
                <a:off x="722376" y="972000"/>
                <a:ext cx="10753344" cy="281133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对于A,因为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,故A正确;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,故B正确;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C,因为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+(−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,故C错误;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𝑚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的分布列如下：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71_1#84d727c66?vop=1&amp;vop=1&amp;pid=e54444768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811336"/>
              </a:xfrm>
              <a:prstGeom prst="rect">
                <a:avLst/>
              </a:prstGeom>
              <a:blipFill rotWithShape="1">
                <a:blip r:embed="rId1"/>
                <a:stretch>
                  <a:fillRect l="-4" t="-16" b="-1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QC_7_AS.71_2#84d727c66?colgroup=13,13,13&amp;vop=1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3912431"/>
              <a:ext cx="10707624" cy="1019810"/>
            </p:xfrm>
            <a:graphic>
              <a:graphicData uri="http://schemas.openxmlformats.org/drawingml/2006/table">
                <a:tbl>
                  <a:tblPr/>
                  <a:tblGrid>
                    <a:gridCol w="3648456"/>
                    <a:gridCol w="3529584"/>
                    <a:gridCol w="3529584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4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QC_7_AS.71_2#84d727c66?colgroup=13,13,13&amp;vop=1&amp;vop=1&amp;pid=e54444768&amp;color=0,0,0&amp;vtp=1&amp;bbb=1"/>
              <p:cNvGraphicFramePr>
                <a:graphicFrameLocks noGrp="1"/>
              </p:cNvGraphicFramePr>
              <p:nvPr/>
            </p:nvGraphicFramePr>
            <p:xfrm>
              <a:off x="722376" y="3912431"/>
              <a:ext cx="10707624" cy="1019810"/>
            </p:xfrm>
            <a:graphic>
              <a:graphicData uri="http://schemas.openxmlformats.org/drawingml/2006/table">
                <a:tbl>
                  <a:tblPr/>
                  <a:tblGrid>
                    <a:gridCol w="3648456"/>
                    <a:gridCol w="3529584"/>
                    <a:gridCol w="3529584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71_3#84d727c66?vop=1&amp;vop=1&amp;pid=e54444768&amp;color=0,0,0&amp;vtp=1&amp;bbb=1"/>
              <p:cNvSpPr/>
              <p:nvPr/>
            </p:nvSpPr>
            <p:spPr>
              <a:xfrm>
                <a:off x="722376" y="972000"/>
                <a:ext cx="10753344" cy="1364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.故D正确.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ABD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AS.71_3#84d727c66?vop=1&amp;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64234"/>
              </a:xfrm>
              <a:prstGeom prst="rect">
                <a:avLst/>
              </a:prstGeom>
              <a:blipFill rotWithShape="1">
                <a:blip r:embed="rId1"/>
                <a:stretch>
                  <a:fillRect l="-4" t="-33" b="-3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72_1#bb8008ff6?vop=1&amp;pid=e54444768&amp;color=0,0,0&amp;vtp=1&amp;bt=1&amp;bbb=1&amp;hb=1"/>
              <p:cNvSpPr/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（多选）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［山东菏泽一中2025高二期末］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如图，我国传统珠算算具算盘每个档（挂珠的杆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）上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7颗算珠，用梁隔开，梁上面2颗叫上珠，下面5颗叫下珠.若从某一档的7颗算珠中任选3颗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，记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上珠的个数为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，下珠的个数比上珠的个数多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72_1#bb8008ff6?vop=1&amp;pid=e5444476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-821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3_1#bb8008ff6.bracket?vop=1&amp;pid=e54444768&amp;color=0,0,0&amp;vpa=13&amp;vtp=1&amp;bbb=1"/>
          <p:cNvSpPr/>
          <p:nvPr/>
        </p:nvSpPr>
        <p:spPr>
          <a:xfrm>
            <a:off x="6597460" y="1867350"/>
            <a:ext cx="73025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BCD</a:t>
            </a:r>
            <a:endParaRPr lang="en-US" altLang="zh-CN" sz="2000" dirty="0"/>
          </a:p>
        </p:txBody>
      </p:sp>
      <p:pic>
        <p:nvPicPr>
          <p:cNvPr id="4" name="QC_7_BD.72_2#bb8008ff6?vop=1&amp;pid=e5444476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2408877"/>
            <a:ext cx="354787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7_BD.72_3#bb8008ff6.choices?vop=1&amp;pid=e54444768&amp;color=0,0,0&amp;vtp=1&amp;bbb=1"/>
              <p:cNvSpPr/>
              <p:nvPr/>
            </p:nvSpPr>
            <p:spPr>
              <a:xfrm>
                <a:off x="722376" y="4021777"/>
                <a:ext cx="10753344" cy="5939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078480" algn="l"/>
                    <a:tab pos="5661660" algn="l"/>
                    <a:tab pos="824484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C_7_BD.72_3#bb8008ff6.choices?vop=1&amp;pid=e5444476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021777"/>
                <a:ext cx="10753344" cy="593979"/>
              </a:xfrm>
              <a:prstGeom prst="rect">
                <a:avLst/>
              </a:prstGeom>
              <a:blipFill rotWithShape="1">
                <a:blip r:embed="rId3"/>
                <a:stretch>
                  <a:fillRect l="-4" t="-54" b="-8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74_1#bb8008ff6?vop=1&amp;vop=1&amp;pid=e54444768&amp;color=0,0,0&amp;vtp=1&amp;bt=1&amp;bbb=1&amp;hb=1"/>
              <p:cNvSpPr/>
              <p:nvPr/>
            </p:nvSpPr>
            <p:spPr>
              <a:xfrm>
                <a:off x="722376" y="972000"/>
                <a:ext cx="10753344" cy="34578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由题意知,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可取的值为0,1,2.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7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7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7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≠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20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,故A错误,B正确;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由题意知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,1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2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 </a:t>
                </a:r>
                <a:endParaRPr lang="en-US" altLang="zh-CN" sz="22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+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49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,故C,D正确.故选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BCD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74_1#bb8008ff6?vop=1&amp;vop=1&amp;pid=e5444476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457829"/>
              </a:xfrm>
              <a:prstGeom prst="rect">
                <a:avLst/>
              </a:prstGeom>
              <a:blipFill rotWithShape="1">
                <a:blip r:embed="rId1"/>
                <a:stretch>
                  <a:fillRect l="-4" t="-13" b="-1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75_1#1a189a9a4?vop=1&amp;pid=f40adccdf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6.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［山东潍坊2025高二月考］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设离散型随机变量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的方差为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的方差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75_1#1a189a9a4?vop=1&amp;pid=f40adccd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6_1#1a189a9a4.bracket?vop=1&amp;pid=f40adccdf&amp;color=0,0,0&amp;vpa=14&amp;vtp=1"/>
          <p:cNvSpPr/>
          <p:nvPr/>
        </p:nvSpPr>
        <p:spPr>
          <a:xfrm>
            <a:off x="1176401" y="1410150"/>
            <a:ext cx="35560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75_2#1a189a9a4.choices?vop=1&amp;pid=f40adccdf&amp;color=0,0,0&amp;vtp=1&amp;bbb=1"/>
          <p:cNvSpPr/>
          <p:nvPr/>
        </p:nvSpPr>
        <p:spPr>
          <a:xfrm>
            <a:off x="722376" y="187128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824480" algn="l"/>
                <a:tab pos="5610860" algn="l"/>
                <a:tab pos="82067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.1.1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B.0.1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C.1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.10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3_1#550fa9123?vop=1&amp;vop=1&amp;pid=f0021c8d7&amp;color=0,0,0&amp;vtp=1&amp;bt=1&amp;bbb=1&amp;hb=1"/>
              <p:cNvSpPr/>
              <p:nvPr/>
            </p:nvSpPr>
            <p:spPr>
              <a:xfrm>
                <a:off x="722376" y="972000"/>
                <a:ext cx="10753344" cy="1057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8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由分布列的性质可得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则有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，此时满足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&gt;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,符合题意.故选C.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3_1#550fa9123?vop=1&amp;vop=1&amp;pid=f0021c8d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057529"/>
              </a:xfrm>
              <a:prstGeom prst="rect">
                <a:avLst/>
              </a:prstGeom>
              <a:blipFill rotWithShape="1">
                <a:blip r:embed="rId1"/>
                <a:stretch>
                  <a:fillRect l="-4" t="-43" r="-1287" b="-4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77_1#1a189a9a4?vop=1&amp;vop=1&amp;pid=f40adccdf&amp;color=0,0,0&amp;vtp=1&amp;bt=1&amp;bbb=1"/>
              <p:cNvSpPr/>
              <p:nvPr/>
            </p:nvSpPr>
            <p:spPr>
              <a:xfrm>
                <a:off x="722376" y="972000"/>
                <a:ext cx="10753344" cy="4347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.故选C.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77_1#1a189a9a4?vop=1&amp;vop=1&amp;pid=f40adccd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34785"/>
              </a:xfrm>
              <a:prstGeom prst="rect">
                <a:avLst/>
              </a:prstGeom>
              <a:blipFill rotWithShape="1">
                <a:blip r:embed="rId1"/>
                <a:stretch>
                  <a:fillRect l="-4" t="-103" b="-13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78_1#1fae4164c?vop=1&amp;pid=f40adccdf&amp;color=0,0,0&amp;vtp=1&amp;bt=1&amp;bbb=1&amp;hb=1"/>
              <p:cNvSpPr/>
              <p:nvPr/>
            </p:nvSpPr>
            <p:spPr>
              <a:xfrm>
                <a:off x="722376" y="972000"/>
                <a:ext cx="10753344" cy="138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7.随着相关科技成果不断落地，人工智能技术与实体经济加速融合，助推传统产业转型升级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.某公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司利用人工智能技术推动产业转型升级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，三个产业转型升级的指标值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是随机变量，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的可能取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值为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0，1，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𝑥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78_1#1fae4164c?vop=1&amp;pid=f40adccd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84300"/>
              </a:xfrm>
              <a:prstGeom prst="rect">
                <a:avLst/>
              </a:prstGeom>
              <a:blipFill rotWithShape="1">
                <a:blip r:embed="rId1"/>
                <a:stretch>
                  <a:fillRect l="-4" t="-33" r="-56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BD.79_1#0d7c54620?vop=1&amp;pid=1fae4164c&amp;color=0,0,0&amp;vtp=1&amp;bbb=1"/>
              <p:cNvSpPr/>
              <p:nvPr/>
            </p:nvSpPr>
            <p:spPr>
              <a:xfrm>
                <a:off x="722376" y="2366396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𝑥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的值；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BD.79_1#0d7c54620?vop=1&amp;pid=1fae4164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66396"/>
                <a:ext cx="10753344" cy="408559"/>
              </a:xfrm>
              <a:prstGeom prst="rect">
                <a:avLst/>
              </a:prstGeom>
              <a:blipFill rotWithShape="1">
                <a:blip r:embed="rId2"/>
                <a:stretch>
                  <a:fillRect l="-4" t="-94" b="-11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80_1#0d7c54620?vop=1&amp;vop=1&amp;pid=1fae4164c&amp;color=0,0,0&amp;vtp=1&amp;bbb=1"/>
              <p:cNvSpPr/>
              <p:nvPr/>
            </p:nvSpPr>
            <p:spPr>
              <a:xfrm>
                <a:off x="722376" y="2785496"/>
                <a:ext cx="10753344" cy="1485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【解】设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𝒙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又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𝒙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𝒙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AN.80_1#0d7c54620?vop=1&amp;vop=1&amp;pid=1fae4164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85496"/>
                <a:ext cx="10753344" cy="1485900"/>
              </a:xfrm>
              <a:prstGeom prst="rect">
                <a:avLst/>
              </a:prstGeom>
              <a:blipFill rotWithShape="1">
                <a:blip r:embed="rId3"/>
                <a:stretch>
                  <a:fillRect l="-4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BD.81_1#387899fc1?vop=1&amp;pid=1fae4164c&amp;color=0,0,0&amp;vtp=1&amp;bbb=1"/>
              <p:cNvSpPr/>
              <p:nvPr/>
            </p:nvSpPr>
            <p:spPr>
              <a:xfrm>
                <a:off x="722376" y="4278571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𝜂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𝜂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𝜂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的值.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8_BD.81_1#387899fc1?vop=1&amp;pid=1fae4164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278571"/>
                <a:ext cx="10753344" cy="408559"/>
              </a:xfrm>
              <a:prstGeom prst="rect">
                <a:avLst/>
              </a:prstGeom>
              <a:blipFill rotWithShape="1">
                <a:blip r:embed="rId4"/>
                <a:stretch>
                  <a:fillRect l="-4" t="-141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8_AN.82_1#387899fc1?vop=1&amp;vop=1&amp;pid=1fae4164c&amp;color=0,0,0&amp;vtp=1&amp;bbb=1&amp;hb=1"/>
              <p:cNvSpPr/>
              <p:nvPr/>
            </p:nvSpPr>
            <p:spPr>
              <a:xfrm>
                <a:off x="722376" y="4697671"/>
                <a:ext cx="10753344" cy="92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【解】因为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𝜼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𝜼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 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𝜼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6" name="QO_8_AN.82_1#387899fc1?vop=1&amp;vop=1&amp;pid=1fae4164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697671"/>
                <a:ext cx="10753344" cy="927100"/>
              </a:xfrm>
              <a:prstGeom prst="rect">
                <a:avLst/>
              </a:prstGeom>
              <a:blipFill rotWithShape="1">
                <a:blip r:embed="rId5"/>
                <a:stretch>
                  <a:fillRect l="-4" t="-6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83_1#e62dfb1c5?vop=1&amp;pid=4ad7307b1&amp;color=0,0,0&amp;vtp=1&amp;bt=1&amp;bbb=1"/>
              <p:cNvSpPr/>
              <p:nvPr/>
            </p:nvSpPr>
            <p:spPr>
              <a:xfrm>
                <a:off x="722376" y="969265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8.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［河北邢台一中2025高二月考］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83_1#e62dfb1c5?vop=1&amp;pid=4ad7307b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5"/>
                <a:ext cx="10753344" cy="405003"/>
              </a:xfrm>
              <a:prstGeom prst="rect">
                <a:avLst/>
              </a:prstGeom>
              <a:blipFill rotWithShape="1">
                <a:blip r:embed="rId1"/>
                <a:stretch>
                  <a:fillRect l="-4" t="-63" b="-12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84_1#e62dfb1c5.bracket?vop=1&amp;pid=4ad7307b1&amp;color=0,0,0&amp;vpa=15&amp;vtp=1"/>
          <p:cNvSpPr/>
          <p:nvPr/>
        </p:nvSpPr>
        <p:spPr>
          <a:xfrm>
            <a:off x="9335262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83_2#e62dfb1c5.choices?vop=1&amp;pid=4ad7307b1&amp;color=0,0,0&amp;vtp=1&amp;bbb=1"/>
          <p:cNvSpPr/>
          <p:nvPr/>
        </p:nvSpPr>
        <p:spPr>
          <a:xfrm>
            <a:off x="722376" y="1384300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57805" algn="l"/>
                <a:tab pos="5477510" algn="l"/>
                <a:tab pos="820991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.3.8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B.4.8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C.8.6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.9.6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85_1#e62dfb1c5?vop=1&amp;vop=1&amp;pid=4ad7307b1&amp;color=0,0,0&amp;vtp=1&amp;bt=1&amp;bbb=1"/>
              <p:cNvSpPr/>
              <p:nvPr/>
            </p:nvSpPr>
            <p:spPr>
              <a:xfrm>
                <a:off x="722376" y="972000"/>
                <a:ext cx="10753344" cy="4347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9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.故选D.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85_1#e62dfb1c5?vop=1&amp;vop=1&amp;pid=4ad7307b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34785"/>
              </a:xfrm>
              <a:prstGeom prst="rect">
                <a:avLst/>
              </a:prstGeom>
              <a:blipFill rotWithShape="1">
                <a:blip r:embed="rId1"/>
                <a:stretch>
                  <a:fillRect l="-4" t="-103" b="-13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86_1#a1e81d9d5?vop=1&amp;pid=4ad7307b1&amp;color=0,0,0&amp;vtp=1&amp;bt=1&amp;bbb=1&amp;hb=1"/>
              <p:cNvSpPr/>
              <p:nvPr/>
            </p:nvSpPr>
            <p:spPr>
              <a:xfrm>
                <a:off x="722376" y="972000"/>
                <a:ext cx="10753344" cy="1003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9.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［辽宁辽阳2024高二期末］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已知某人每次投篮的命中率为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，投进一球得1分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，投不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进得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0分，记投篮一次的得分为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𝐸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的最大值为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7_BD.86_1#a1e81d9d5?vop=1&amp;pid=4ad7307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003300"/>
              </a:xfrm>
              <a:prstGeom prst="rect">
                <a:avLst/>
              </a:prstGeom>
              <a:blipFill rotWithShape="1">
                <a:blip r:embed="rId1"/>
                <a:stretch>
                  <a:fillRect l="-4" t="-45" r="-602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7_AN.87_1#a1e81d9d5.blank?vop=1&amp;pid=4ad7307b1&amp;color=0,0,0&amp;vpa=16&amp;vtp=1&amp;bbb=1"/>
              <p:cNvSpPr/>
              <p:nvPr/>
            </p:nvSpPr>
            <p:spPr>
              <a:xfrm>
                <a:off x="6942710" y="1343417"/>
                <a:ext cx="1057593" cy="4660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7_AN.87_1#a1e81d9d5.blank?vop=1&amp;pid=4ad7307b1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2710" y="1343417"/>
                <a:ext cx="1057593" cy="466027"/>
              </a:xfrm>
              <a:prstGeom prst="rect">
                <a:avLst/>
              </a:prstGeom>
              <a:blipFill rotWithShape="1">
                <a:blip r:embed="rId2"/>
                <a:stretch>
                  <a:fillRect l="-24" t="-84" r="54" b="-17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AS.88_1#a1e81d9d5?vop=1&amp;vop=1&amp;pid=4ad7307b1&amp;color=0,0,0&amp;vtp=1&amp;bbb=1"/>
              <p:cNvSpPr/>
              <p:nvPr/>
            </p:nvSpPr>
            <p:spPr>
              <a:xfrm>
                <a:off x="722376" y="1970727"/>
                <a:ext cx="10753344" cy="2286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服从两点分布,可得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&lt;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𝐸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den>
                    </m:f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)≤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⋅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𝑝</m:t>
                            </m:r>
                          </m:den>
                        </m:f>
                      </m:e>
                    </m:rad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当且仅当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时,等号成立,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𝐸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的最大值为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7_AS.88_1#a1e81d9d5?vop=1&amp;vop=1&amp;pid=4ad7307b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970727"/>
                <a:ext cx="10753344" cy="2286000"/>
              </a:xfrm>
              <a:prstGeom prst="rect">
                <a:avLst/>
              </a:prstGeom>
              <a:blipFill rotWithShape="1">
                <a:blip r:embed="rId3"/>
                <a:stretch>
                  <a:fillRect l="-4" t="-14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EX.89_1#a1e81d9d5?vop=1&amp;vop=1&amp;pid=4ad7307b1&amp;color=0,0,0&amp;vtp=1&amp;bt=1&amp;bbb=1&amp;hb=1"/>
              <p:cNvSpPr/>
              <p:nvPr/>
            </p:nvSpPr>
            <p:spPr>
              <a:xfrm>
                <a:off x="722376" y="969264"/>
                <a:ext cx="10753344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规律方法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1）如果随机变量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服从两点分布,那么其方差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为成功概率）．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2）如果随机变量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服从二项分布,即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,那么方差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,计算时直接代入求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,从而避免了烦琐的计算过程.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B_7_EX.89_1#a1e81d9d5?vop=1&amp;vop=1&amp;pid=4ad7307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1796034"/>
              </a:xfrm>
              <a:prstGeom prst="rect">
                <a:avLst/>
              </a:prstGeom>
              <a:blipFill rotWithShape="1">
                <a:blip r:embed="rId1"/>
                <a:stretch>
                  <a:fillRect l="-4" t="-14" b="-2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90_1#baf5afa88?vop=1&amp;pid=4ad7307b1&amp;color=0,0,0&amp;vtp=1&amp;bt=1&amp;bbb=1&amp;hb=1"/>
              <p:cNvSpPr/>
              <p:nvPr/>
            </p:nvSpPr>
            <p:spPr>
              <a:xfrm>
                <a:off x="722376" y="972000"/>
                <a:ext cx="10753344" cy="17611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［山东威海2024高二月考］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陶瓷厂准备烧制甲、乙、丙三件不同的工艺品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，制作过程必须先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后经过两次烧制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，当第一次烧制合格后方可进入第二次烧制，两次烧制过程相互独立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.根据该厂现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有技术水平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，经过第一次烧制后，甲、乙、丙三件产品合格的概率依次为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，经过第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二次烧制后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，甲、乙、丙三件产品合格的概率依次为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75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90_1#baf5afa88?vop=1&amp;pid=4ad7307b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61109"/>
              </a:xfrm>
              <a:prstGeom prst="rect">
                <a:avLst/>
              </a:prstGeom>
              <a:blipFill rotWithShape="1">
                <a:blip r:embed="rId1"/>
                <a:stretch>
                  <a:fillRect l="-4" t="-26" r="-968" b="-2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91_1#77798a1e7?vop=1&amp;pid=baf5afa88&amp;color=0,0,0&amp;vtp=1&amp;bbb=1"/>
          <p:cNvSpPr/>
          <p:nvPr/>
        </p:nvSpPr>
        <p:spPr>
          <a:xfrm>
            <a:off x="722376" y="2737808"/>
            <a:ext cx="10753344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（1）求第一次烧制后恰有一件产品合格的概率；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92_1#77798a1e7?vop=1&amp;vop=1&amp;pid=baf5afa88&amp;color=0,0,0&amp;vtp=1&amp;bbb=1&amp;hb=1"/>
              <p:cNvSpPr/>
              <p:nvPr/>
            </p:nvSpPr>
            <p:spPr>
              <a:xfrm>
                <a:off x="722376" y="3136969"/>
                <a:ext cx="10753344" cy="914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【解】记甲、乙、丙经第一次烧制后合格的事件分别为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表示第一次烧制后恰有一件产品合格的事件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000" dirty="0"/>
              </a:p>
            </p:txBody>
          </p:sp>
        </mc:Choice>
        <mc:Fallback>
          <p:sp>
            <p:nvSpPr>
              <p:cNvPr id="4" name="QO_8_AN.92_1#77798a1e7?vop=1&amp;vop=1&amp;pid=baf5afa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136969"/>
                <a:ext cx="10753344" cy="914400"/>
              </a:xfrm>
              <a:prstGeom prst="rect">
                <a:avLst/>
              </a:prstGeom>
              <a:blipFill rotWithShape="1">
                <a:blip r:embed="rId2"/>
                <a:stretch>
                  <a:fillRect l="-4" t="-8" b="-499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93_1#e1374e48c?vop=1&amp;pid=baf5afa88&amp;color=0,0,0&amp;vtp=1&amp;bbb=1"/>
          <p:cNvSpPr/>
          <p:nvPr/>
        </p:nvSpPr>
        <p:spPr>
          <a:xfrm>
            <a:off x="722376" y="4941385"/>
            <a:ext cx="10753344" cy="399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（2）分别求甲、乙、丙三件产品经过两次烧制后合格的概率;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8_AN.94_1#e1374e48c?vop=1&amp;vop=1&amp;pid=baf5afa88&amp;color=0,0,0&amp;vtp=1&amp;bbb=1"/>
              <p:cNvSpPr/>
              <p:nvPr/>
            </p:nvSpPr>
            <p:spPr>
              <a:xfrm>
                <a:off x="722376" y="5340546"/>
                <a:ext cx="10753344" cy="8467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【解】记甲、乙、丙三件产品经过两次烧制后合格的事件分别为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𝑪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𝑪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6" name="QO_8_AN.94_1#e1374e48c?vop=1&amp;vop=1&amp;pid=baf5afa8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340546"/>
                <a:ext cx="10753344" cy="846709"/>
              </a:xfrm>
              <a:prstGeom prst="rect">
                <a:avLst/>
              </a:prstGeom>
              <a:blipFill rotWithShape="1">
                <a:blip r:embed="rId3"/>
                <a:stretch>
                  <a:fillRect l="-4" t="-23" b="-4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O_8_AN.92_1#77798a1e7?vop=1&amp;vop=1&amp;pid=baf5afa88&amp;color=0,0,0&amp;vtp=1&amp;bbb=1&amp;hb=1"/>
              <p:cNvSpPr/>
              <p:nvPr/>
            </p:nvSpPr>
            <p:spPr>
              <a:xfrm>
                <a:off x="722376" y="4051369"/>
                <a:ext cx="10753344" cy="88798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</m:ba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</m:ba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</m:ba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</m:ba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</m:ba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bar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</m:ba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𝟑𝟖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7" name="QO_8_AN.92_1#77798a1e7?vop=1&amp;vop=1&amp;pid=baf5afa8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051369"/>
                <a:ext cx="10753344" cy="887984"/>
              </a:xfrm>
              <a:prstGeom prst="rect">
                <a:avLst/>
              </a:prstGeom>
              <a:blipFill rotWithShape="1">
                <a:blip r:embed="rId4"/>
                <a:stretch>
                  <a:fillRect l="-4" t="-8" b="-5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7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95_1#cd21e43de?vop=1&amp;pid=baf5afa88&amp;color=0,0,0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（3）经过前后两次烧制后，甲、乙、丙三件工艺品中合格工艺品的个数为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，求随机变量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布列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、数学期望和方差.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95_1#cd21e43de?vop=1&amp;pid=baf5afa8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r="-112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96_1#cd21e43de?vop=1&amp;vop=1&amp;pid=baf5afa88&amp;color=0,0,0&amp;vtp=1&amp;bbb=1"/>
              <p:cNvSpPr/>
              <p:nvPr/>
            </p:nvSpPr>
            <p:spPr>
              <a:xfrm>
                <a:off x="722376" y="1828234"/>
                <a:ext cx="10753344" cy="30565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【解】由（2）知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𝑪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 dirty="0" err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的可能取值为0,1,2,3,且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∼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𝟑𝟒𝟑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𝟎𝟎𝟎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𝟒𝟒𝟏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𝟎𝟎𝟎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𝐂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b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b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𝟏𝟖𝟗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𝟎𝟎𝟎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𝟎𝟎𝟎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1" i="0" dirty="0" err="1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96_1#cd21e43de?vop=1&amp;vop=1&amp;pid=baf5afa8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8234"/>
                <a:ext cx="10753344" cy="3056509"/>
              </a:xfrm>
              <a:prstGeom prst="rect">
                <a:avLst/>
              </a:prstGeom>
              <a:blipFill rotWithShape="1">
                <a:blip r:embed="rId2"/>
                <a:stretch>
                  <a:fillRect l="-4" t="-2" b="-1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QO_8_AN.96_2#cd21e43de?colgroup=1,9,9,9,9&amp;vop=1&amp;vop=1&amp;pid=baf5afa88&amp;color=0,0,0&amp;vtp=1&amp;bbb=1"/>
              <p:cNvGraphicFramePr>
                <a:graphicFrameLocks noGrp="1"/>
              </p:cNvGraphicFramePr>
              <p:nvPr/>
            </p:nvGraphicFramePr>
            <p:xfrm>
              <a:off x="694944" y="1324991"/>
              <a:ext cx="10725912" cy="1124268"/>
            </p:xfrm>
            <a:graphic>
              <a:graphicData uri="http://schemas.openxmlformats.org/drawingml/2006/table">
                <a:tbl>
                  <a:tblPr/>
                  <a:tblGrid>
                    <a:gridCol w="594360"/>
                    <a:gridCol w="2532888"/>
                    <a:gridCol w="2532888"/>
                    <a:gridCol w="2532888"/>
                    <a:gridCol w="2532888"/>
                  </a:tblGrid>
                  <a:tr h="4652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5906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𝟑𝟒𝟑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 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𝟎𝟎𝟎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𝟒𝟒𝟏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 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𝟎𝟎𝟎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𝟏𝟖𝟗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 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𝟎𝟎𝟎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𝟐𝟕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 </m:t>
                                  </m:r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𝟎𝟎𝟎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QO_8_AN.96_2#cd21e43de?colgroup=1,9,9,9,9&amp;vop=1&amp;vop=1&amp;pid=baf5afa88&amp;color=0,0,0&amp;vtp=1&amp;bbb=1"/>
              <p:cNvGraphicFramePr>
                <a:graphicFrameLocks noGrp="1"/>
              </p:cNvGraphicFramePr>
              <p:nvPr/>
            </p:nvGraphicFramePr>
            <p:xfrm>
              <a:off x="694944" y="1324991"/>
              <a:ext cx="10725912" cy="1124268"/>
            </p:xfrm>
            <a:graphic>
              <a:graphicData uri="http://schemas.openxmlformats.org/drawingml/2006/table">
                <a:tbl>
                  <a:tblPr/>
                  <a:tblGrid>
                    <a:gridCol w="594360"/>
                    <a:gridCol w="2532888"/>
                    <a:gridCol w="2532888"/>
                    <a:gridCol w="2532888"/>
                    <a:gridCol w="2532888"/>
                  </a:tblGrid>
                  <a:tr h="4654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4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591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96_3#cd21e43de?vop=1&amp;vop=1&amp;pid=baf5afa88&amp;color=0,0,0&amp;vtp=1&amp;bbb=1"/>
              <p:cNvSpPr/>
              <p:nvPr/>
            </p:nvSpPr>
            <p:spPr>
              <a:xfrm>
                <a:off x="694944" y="2582291"/>
                <a:ext cx="10753344" cy="8467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方差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𝒏𝒑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AN.96_3#cd21e43de?vop=1&amp;vop=1&amp;pid=baf5afa88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44" y="2582291"/>
                <a:ext cx="10753344" cy="846709"/>
              </a:xfrm>
              <a:prstGeom prst="rect">
                <a:avLst/>
              </a:prstGeom>
              <a:blipFill rotWithShape="1">
                <a:blip r:embed="rId2"/>
                <a:stretch>
                  <a:fillRect l="-2" t="-45" r="5" b="-4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97_1#4d3caf8bd?vop=1&amp;pid=a6b6055a4&amp;color=0,0,0&amp;vtp=1&amp;bt=1&amp;bbb=1&amp;hb=1"/>
              <p:cNvSpPr/>
              <p:nvPr/>
            </p:nvSpPr>
            <p:spPr>
              <a:xfrm>
                <a:off x="722376" y="972000"/>
                <a:ext cx="10753344" cy="8678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11.有甲、乙两种水稻，测得每种水稻各10株的分蘖数据，计算出样本均值相等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，方差分别为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b>
                        <m:r>
                          <a:rPr lang="en-US" altLang="zh-CN" sz="20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b>
                        <m:r>
                          <a:rPr lang="en-US" altLang="zh-CN" sz="20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由此可以估计(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97_1#4d3caf8bd?vop=1&amp;pid=a6b6055a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67855"/>
              </a:xfrm>
              <a:prstGeom prst="rect">
                <a:avLst/>
              </a:prstGeom>
              <a:blipFill rotWithShape="1">
                <a:blip r:embed="rId1"/>
                <a:stretch>
                  <a:fillRect l="-4" t="-52" b="-6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98_1#4d3caf8bd.bracket?vop=1&amp;pid=a6b6055a4&amp;color=0,0,0&amp;vpa=17&amp;vtp=1"/>
          <p:cNvSpPr/>
          <p:nvPr/>
        </p:nvSpPr>
        <p:spPr>
          <a:xfrm>
            <a:off x="5494909" y="1419358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7_BD.97_2#4d3caf8bd.choices?vop=1&amp;pid=a6b6055a4&amp;color=0,0,0&amp;vtp=1&amp;bbb=1"/>
          <p:cNvSpPr/>
          <p:nvPr/>
        </p:nvSpPr>
        <p:spPr>
          <a:xfrm>
            <a:off x="722376" y="1846585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.甲种水稻比乙种水稻分蘖整齐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.乙种水稻比甲种水稻分蘖整齐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.甲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、乙两种水稻分蘖整齐程度相同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.甲、乙两种水稻分蘖整齐程度不能比较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4_1#952a58839?vop=1&amp;pid=f0021c8d7&amp;color=0,0,0&amp;vtp=1&amp;bt=1&amp;bbb=1&amp;hb=1"/>
              <p:cNvSpPr/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［河南多校2025高二联考］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在规定时间内，甲、乙、丙能正确解答某道题的概率分别为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，且这三人是否能按时正确解答该题相互独立.记甲、乙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、丙三人中能按时正确解答该题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的人数为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7_BD.4_1#952a58839?vop=1&amp;pid=f0021c8d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-71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5_1#952a58839.bracket?vop=1&amp;pid=f0021c8d7&amp;color=0,0,0&amp;vpa=2&amp;vtp=1"/>
          <p:cNvSpPr/>
          <p:nvPr/>
        </p:nvSpPr>
        <p:spPr>
          <a:xfrm>
            <a:off x="3412427" y="1867350"/>
            <a:ext cx="385763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4_2#952a58839.choices?vop=1&amp;pid=f0021c8d7&amp;color=0,0,0&amp;vtp=1&amp;bbb=1"/>
          <p:cNvSpPr/>
          <p:nvPr/>
        </p:nvSpPr>
        <p:spPr>
          <a:xfrm>
            <a:off x="722376" y="2281877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57805" algn="l"/>
                <a:tab pos="5477510" algn="l"/>
                <a:tab pos="820991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.1.8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B.1.7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C.1.6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.1.5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99_1#4d3caf8bd?vop=1&amp;vop=1&amp;pid=a6b6055a4&amp;color=0,0,0&amp;vtp=1&amp;bt=1&amp;bbb=1"/>
              <p:cNvSpPr/>
              <p:nvPr/>
            </p:nvSpPr>
            <p:spPr>
              <a:xfrm>
                <a:off x="722376" y="972000"/>
                <a:ext cx="10753344" cy="43865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b>
                        <m:r>
                          <a:rPr lang="en-US" altLang="zh-CN" sz="20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)&gt;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</m:e>
                      <m:sub>
                        <m:r>
                          <a:rPr lang="en-US" altLang="zh-CN" sz="20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乙种水稻比甲种水稻分蘖整齐.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99_1#4d3caf8bd?vop=1&amp;vop=1&amp;pid=a6b6055a4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38658"/>
              </a:xfrm>
              <a:prstGeom prst="rect">
                <a:avLst/>
              </a:prstGeom>
              <a:blipFill rotWithShape="1">
                <a:blip r:embed="rId1"/>
                <a:stretch>
                  <a:fillRect l="-4" t="-103" b="-15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00_1#4d3caf8bd?vop=1&amp;vop=1&amp;pid=a6b6055a4&amp;color=0,0,0&amp;vtp=1&amp;bt=1&amp;bbb=1"/>
          <p:cNvSpPr/>
          <p:nvPr/>
        </p:nvSpPr>
        <p:spPr>
          <a:xfrm>
            <a:off x="722376" y="969264"/>
            <a:ext cx="10753344" cy="85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规律方法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 spc="-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离散型随机变量的方差反映了一组数据的集中与分散程度</a:t>
            </a:r>
            <a:r>
              <a:rPr lang="en-US" altLang="zh-CN" sz="2000" b="0" i="0" spc="-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,方差越大,数据越分散;方差越小,数据越集中.</a:t>
            </a:r>
            <a:endParaRPr lang="en-US" altLang="zh-CN" sz="2000" spc="-1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101_1#7e2347b6c?vop=1&amp;pid=a6b6055a4&amp;color=0,0,0&amp;vtp=1&amp;bt=1&amp;bbb=1&amp;hb=1"/>
              <p:cNvSpPr/>
              <p:nvPr/>
            </p:nvSpPr>
            <p:spPr>
              <a:xfrm>
                <a:off x="722376" y="972000"/>
                <a:ext cx="10753344" cy="17706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12.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［山东潍坊一中2025高二月考］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为选拔奥运会射击选手，对甲、乙两名射手进行选拔测试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.已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知甲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、乙两名射手在一次射击中的得分为两个相互独立的随机变量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，甲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、乙两名射手在每次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射击中击中的环数均大于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6环，且甲射中10，9，8，7环的概率分别为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，乙射中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10，9，8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环的概率分别为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101_1#7e2347b6c?vop=1&amp;pid=a6b6055a4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70634"/>
              </a:xfrm>
              <a:prstGeom prst="rect">
                <a:avLst/>
              </a:prstGeom>
              <a:blipFill rotWithShape="1">
                <a:blip r:embed="rId1"/>
                <a:stretch>
                  <a:fillRect l="-4" t="-25" r="-986" b="-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BD.102_1#49479b74e?vop=1&amp;pid=7e2347b6c&amp;color=0,0,0&amp;vtp=1&amp;bbb=1"/>
              <p:cNvSpPr/>
              <p:nvPr/>
            </p:nvSpPr>
            <p:spPr>
              <a:xfrm>
                <a:off x="722376" y="2795212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（1）求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的概率分布；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BD.102_1#49479b74e?vop=1&amp;pid=7e2347b6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95212"/>
                <a:ext cx="10753344" cy="408559"/>
              </a:xfrm>
              <a:prstGeom prst="rect">
                <a:avLst/>
              </a:prstGeom>
              <a:blipFill rotWithShape="1">
                <a:blip r:embed="rId2"/>
                <a:stretch>
                  <a:fillRect l="-4" t="-141" b="-11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AN.103_1#49479b74e?vop=1&amp;vop=1&amp;pid=7e2347b6c&amp;color=0,0,0&amp;vtp=1&amp;bt=1&amp;bbb=1"/>
              <p:cNvSpPr/>
              <p:nvPr/>
            </p:nvSpPr>
            <p:spPr>
              <a:xfrm>
                <a:off x="722376" y="972000"/>
                <a:ext cx="10753344" cy="1796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【解】依题意可得,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𝒂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∵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乙射中10,9,8环的概率分别为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乙射中7环的概率为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的概率分布为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AN.103_1#49479b74e?vop=1&amp;vop=1&amp;pid=7e2347b6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96034"/>
              </a:xfrm>
              <a:prstGeom prst="rect">
                <a:avLst/>
              </a:prstGeom>
              <a:blipFill rotWithShape="1">
                <a:blip r:embed="rId1"/>
                <a:stretch>
                  <a:fillRect l="-4" t="-25" b="-2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0" name="QO_8_AN.103_2#49479b74e?colgroup=3,11,7,7,7&amp;vop=1&amp;vop=1&amp;pid=7e2347b6c&amp;color=0,0,0&amp;vtp=1&amp;bbb=1"/>
              <p:cNvGraphicFramePr>
                <a:graphicFrameLocks noGrp="1"/>
              </p:cNvGraphicFramePr>
              <p:nvPr/>
            </p:nvGraphicFramePr>
            <p:xfrm>
              <a:off x="722376" y="2885128"/>
              <a:ext cx="10689336" cy="852678"/>
            </p:xfrm>
            <a:graphic>
              <a:graphicData uri="http://schemas.openxmlformats.org/drawingml/2006/table">
                <a:tbl>
                  <a:tblPr/>
                  <a:tblGrid>
                    <a:gridCol w="1088136"/>
                    <a:gridCol w="3209544"/>
                    <a:gridCol w="2130552"/>
                    <a:gridCol w="2130552"/>
                    <a:gridCol w="2130552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0" name="QO_8_AN.103_2#49479b74e?colgroup=3,11,7,7,7&amp;vop=1&amp;vop=1&amp;pid=7e2347b6c&amp;color=0,0,0&amp;vtp=1&amp;bbb=1"/>
              <p:cNvGraphicFramePr>
                <a:graphicFrameLocks noGrp="1"/>
              </p:cNvGraphicFramePr>
              <p:nvPr/>
            </p:nvGraphicFramePr>
            <p:xfrm>
              <a:off x="722376" y="2885128"/>
              <a:ext cx="10689336" cy="852678"/>
            </p:xfrm>
            <a:graphic>
              <a:graphicData uri="http://schemas.openxmlformats.org/drawingml/2006/table">
                <a:tbl>
                  <a:tblPr/>
                  <a:tblGrid>
                    <a:gridCol w="1088136"/>
                    <a:gridCol w="3209544"/>
                    <a:gridCol w="2130552"/>
                    <a:gridCol w="2130552"/>
                    <a:gridCol w="2130552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103_3#49479b74e?vop=1&amp;vop=1&amp;pid=7e2347b6c&amp;color=0,0,0&amp;vtp=1&amp;bbb=1"/>
              <p:cNvSpPr/>
              <p:nvPr/>
            </p:nvSpPr>
            <p:spPr>
              <a:xfrm>
                <a:off x="722376" y="3875728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的概率分布为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8_AN.103_3#49479b74e?vop=1&amp;vop=1&amp;pid=7e2347b6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875728"/>
                <a:ext cx="10753344" cy="408559"/>
              </a:xfrm>
              <a:prstGeom prst="rect">
                <a:avLst/>
              </a:prstGeom>
              <a:blipFill rotWithShape="1">
                <a:blip r:embed="rId3"/>
                <a:stretch>
                  <a:fillRect l="-4" t="-79" b="-11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" name="QO_8_AN.103_4#49479b74e?colgroup=3,11,7,7,7&amp;vop=1&amp;vop=1&amp;pid=7e2347b6c&amp;color=0,0,0&amp;vtp=1&amp;bbb=1"/>
              <p:cNvGraphicFramePr>
                <a:graphicFrameLocks noGrp="1"/>
              </p:cNvGraphicFramePr>
              <p:nvPr/>
            </p:nvGraphicFramePr>
            <p:xfrm>
              <a:off x="722376" y="4421828"/>
              <a:ext cx="10689336" cy="852678"/>
            </p:xfrm>
            <a:graphic>
              <a:graphicData uri="http://schemas.openxmlformats.org/drawingml/2006/table">
                <a:tbl>
                  <a:tblPr/>
                  <a:tblGrid>
                    <a:gridCol w="1088136"/>
                    <a:gridCol w="3209544"/>
                    <a:gridCol w="2130552"/>
                    <a:gridCol w="2130552"/>
                    <a:gridCol w="2130552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𝒀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9" name="QO_8_AN.103_4#49479b74e?colgroup=3,11,7,7,7&amp;vop=1&amp;vop=1&amp;pid=7e2347b6c&amp;color=0,0,0&amp;vtp=1&amp;bbb=1"/>
              <p:cNvGraphicFramePr>
                <a:graphicFrameLocks noGrp="1"/>
              </p:cNvGraphicFramePr>
              <p:nvPr/>
            </p:nvGraphicFramePr>
            <p:xfrm>
              <a:off x="722376" y="4421828"/>
              <a:ext cx="10689336" cy="852678"/>
            </p:xfrm>
            <a:graphic>
              <a:graphicData uri="http://schemas.openxmlformats.org/drawingml/2006/table">
                <a:tbl>
                  <a:tblPr/>
                  <a:tblGrid>
                    <a:gridCol w="1088136"/>
                    <a:gridCol w="3209544"/>
                    <a:gridCol w="2130552"/>
                    <a:gridCol w="2130552"/>
                    <a:gridCol w="2130552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104_1#2cc7abc8d?vop=1&amp;pid=7e2347b6c&amp;color=0,0,0&amp;vtp=1&amp;bt=1&amp;bbb=1"/>
              <p:cNvSpPr/>
              <p:nvPr/>
            </p:nvSpPr>
            <p:spPr>
              <a:xfrm>
                <a:off x="722376" y="972000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的数学期望与方差，以此比较甲、乙的射击技术并从中选拔一人.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104_1#2cc7abc8d?vop=1&amp;pid=7e2347b6c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08559"/>
              </a:xfrm>
              <a:prstGeom prst="rect">
                <a:avLst/>
              </a:prstGeom>
              <a:blipFill rotWithShape="1">
                <a:blip r:embed="rId1"/>
                <a:stretch>
                  <a:fillRect l="-4" t="-110" b="-11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105_1#2cc7abc8d?vop=1&amp;vop=1&amp;pid=7e2347b6c&amp;color=0,0,0&amp;vtp=1&amp;bbb=1"/>
              <p:cNvSpPr/>
              <p:nvPr/>
            </p:nvSpPr>
            <p:spPr>
              <a:xfrm>
                <a:off x="722376" y="1386528"/>
                <a:ext cx="10753344" cy="36756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【解】由（1）可得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（环）,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（环）,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𝟗𝟔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.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由于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)&gt;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,说明甲平均射中的环数比乙高;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又因为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)&lt;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,说明甲射中的环数比乙集中,比较稳定.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所以甲比乙的技术好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,故应选拔甲射手参加奥运会.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105_1#2cc7abc8d?vop=1&amp;vop=1&amp;pid=7e2347b6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86528"/>
                <a:ext cx="10753344" cy="3675634"/>
              </a:xfrm>
              <a:prstGeom prst="rect">
                <a:avLst/>
              </a:prstGeom>
              <a:blipFill rotWithShape="1">
                <a:blip r:embed="rId2"/>
                <a:stretch>
                  <a:fillRect l="-4" t="-9" b="-1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EX.106_1#7e2347b6c?vop=1&amp;vop=1&amp;pid=a6b6055a4&amp;color=0,0,0&amp;vtp=1&amp;bt=1&amp;bbb=1"/>
          <p:cNvSpPr/>
          <p:nvPr/>
        </p:nvSpPr>
        <p:spPr>
          <a:xfrm>
            <a:off x="722376" y="972000"/>
            <a:ext cx="10753344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链接教材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此题对应教材第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86页情境与问题,利用均值和方差的意义解决实际问题时,需要注意以下两点：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当希望结果比较理想时,先比较均值,若均值相等,则需要再比较方差,方差越小的越稳定;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当希望结果比较稳定时,先比较方差,再考虑均值是否相等或接近.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EX.107_1#7e2347b6c?vop=1&amp;vop=1&amp;pid=a6b6055a4&amp;color=0,0,0&amp;mp=1&amp;vtp=1&amp;bt=1&amp;bbb=1&amp;hb=1"/>
          <p:cNvSpPr/>
          <p:nvPr/>
        </p:nvSpPr>
        <p:spPr>
          <a:xfrm>
            <a:off x="722376" y="972000"/>
            <a:ext cx="10753344" cy="3180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归纳总结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利用均值和方差的意义分析解决实际问题的一般步骤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1）比较均值．离散型随机变量的均值反映了离散型随机变量取值的平均水平,因此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,在实际决策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问题中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,需计算均值,看一下谁的平均水平高．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2）在均值相等的情况下计算方差．方差反映了离散型随机变量取值的稳定与波动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、集中与离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散的程度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．通过计算方差,分析一下谁的水平发挥相对稳定．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3）下结论．依据方差的几何意义得出结论．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8_BD.108_1#658523882?vop=1&amp;pid=47a140861&amp;color=0,0,0&amp;vtp=1&amp;bt=1&amp;bbb=1"/>
              <p:cNvSpPr/>
              <p:nvPr/>
            </p:nvSpPr>
            <p:spPr>
              <a:xfrm>
                <a:off x="722376" y="972000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13.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［河南郑州一中2025高二期中］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的分布列如表：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8_BD.108_1#658523882?vop=1&amp;pid=47a14086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05003"/>
              </a:xfrm>
              <a:prstGeom prst="rect">
                <a:avLst/>
              </a:prstGeom>
              <a:blipFill rotWithShape="1">
                <a:blip r:embed="rId1"/>
                <a:stretch>
                  <a:fillRect l="-4" t="-111" b="-12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4" name="QC_8_BD.108_2#658523882?colgroup=7,16,7,7&amp;vop=1&amp;pid=47a140861&amp;color=0,0,0&amp;vtp=1&amp;bbb=1"/>
              <p:cNvGraphicFramePr>
                <a:graphicFrameLocks noGrp="1"/>
              </p:cNvGraphicFramePr>
              <p:nvPr/>
            </p:nvGraphicFramePr>
            <p:xfrm>
              <a:off x="722376" y="1513528"/>
              <a:ext cx="10698480" cy="852678"/>
            </p:xfrm>
            <a:graphic>
              <a:graphicData uri="http://schemas.openxmlformats.org/drawingml/2006/table">
                <a:tbl>
                  <a:tblPr/>
                  <a:tblGrid>
                    <a:gridCol w="2148840"/>
                    <a:gridCol w="4288536"/>
                    <a:gridCol w="2130552"/>
                    <a:gridCol w="2130552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𝑎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4" name="QC_8_BD.108_2#658523882?colgroup=7,16,7,7&amp;vop=1&amp;pid=47a140861&amp;color=0,0,0&amp;vtp=1&amp;bbb=1"/>
              <p:cNvGraphicFramePr>
                <a:graphicFrameLocks noGrp="1"/>
              </p:cNvGraphicFramePr>
              <p:nvPr/>
            </p:nvGraphicFramePr>
            <p:xfrm>
              <a:off x="722376" y="1513528"/>
              <a:ext cx="10698480" cy="852678"/>
            </p:xfrm>
            <a:graphic>
              <a:graphicData uri="http://schemas.openxmlformats.org/drawingml/2006/table">
                <a:tbl>
                  <a:tblPr/>
                  <a:tblGrid>
                    <a:gridCol w="2148840"/>
                    <a:gridCol w="4288536"/>
                    <a:gridCol w="2130552"/>
                    <a:gridCol w="2130552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8_BD.108_3#658523882?vop=1&amp;pid=47a140861&amp;color=0,0,0&amp;vtp=1&amp;bbb=1"/>
              <p:cNvSpPr/>
              <p:nvPr/>
            </p:nvSpPr>
            <p:spPr>
              <a:xfrm>
                <a:off x="722376" y="2504128"/>
                <a:ext cx="10753344" cy="405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，离散型随机变量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满足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8_BD.108_3#658523882?vop=1&amp;pid=47a14086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504128"/>
                <a:ext cx="10753344" cy="405003"/>
              </a:xfrm>
              <a:prstGeom prst="rect">
                <a:avLst/>
              </a:prstGeom>
              <a:blipFill rotWithShape="1">
                <a:blip r:embed="rId3"/>
                <a:stretch>
                  <a:fillRect l="-4" t="-80" b="-12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109_1#658523882.bracket?vop=1&amp;pid=47a140861&amp;color=0,0,0&amp;vpa=18&amp;vtp=1"/>
          <p:cNvSpPr/>
          <p:nvPr/>
        </p:nvSpPr>
        <p:spPr>
          <a:xfrm>
            <a:off x="6637084" y="2504128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8_BD.108_4#658523882.choices?vop=1&amp;pid=47a140861&amp;color=0,0,0&amp;vtp=1&amp;bbb=1"/>
              <p:cNvSpPr/>
              <p:nvPr/>
            </p:nvSpPr>
            <p:spPr>
              <a:xfrm>
                <a:off x="722376" y="2957137"/>
                <a:ext cx="10753344" cy="4000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2611755" algn="l"/>
                    <a:tab pos="5185410" algn="l"/>
                    <a:tab pos="796226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6" name="QC_8_BD.108_4#658523882.choices?vop=1&amp;pid=47a14086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957137"/>
                <a:ext cx="10753344" cy="400050"/>
              </a:xfrm>
              <a:prstGeom prst="rect">
                <a:avLst/>
              </a:prstGeom>
              <a:blipFill rotWithShape="1">
                <a:blip r:embed="rId4"/>
                <a:stretch>
                  <a:fillRect l="-4" t="-144" b="-14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8_AS.110_1#658523882?vop=1&amp;vop=1&amp;pid=47a140861&amp;color=0,0,0&amp;vtp=1&amp;bt=1&amp;bbb=1"/>
              <p:cNvSpPr/>
              <p:nvPr/>
            </p:nvSpPr>
            <p:spPr>
              <a:xfrm>
                <a:off x="722376" y="969264"/>
                <a:ext cx="10753344" cy="208743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9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由题意可知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𝑎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+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𝑏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+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.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𝑎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×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+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×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𝑏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𝐸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(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𝑋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)=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𝑎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.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𝑏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.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故A,B错误;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,故C错误;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由条件可知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,故D正确.故选D.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8_AS.110_1#658523882?vop=1&amp;vop=1&amp;pid=47a14086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2087436"/>
              </a:xfrm>
              <a:prstGeom prst="rect">
                <a:avLst/>
              </a:prstGeom>
              <a:blipFill rotWithShape="1">
                <a:blip r:embed="rId1"/>
                <a:stretch>
                  <a:fillRect l="-4" t="-12" b="-2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8_EX.111_1#658523882?vop=1&amp;vop=1&amp;pid=47a140861&amp;color=0,0,0&amp;vtp=1&amp;bt=1&amp;bbb=1&amp;hb=1"/>
              <p:cNvSpPr/>
              <p:nvPr/>
            </p:nvSpPr>
            <p:spPr>
              <a:xfrm>
                <a:off x="722376" y="969264"/>
                <a:ext cx="10753344" cy="2710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易错警示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1）求解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时容易错误地类比均值的计算公式,把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错误地求解为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2）求解此类问题时,学会利用公式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,将求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的问题转化为求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的问题,从而可以避免求随机变量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𝑎𝑋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布列的烦琐计算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8_EX.111_1#658523882?vop=1&amp;vop=1&amp;pid=47a14086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2710434"/>
              </a:xfrm>
              <a:prstGeom prst="rect">
                <a:avLst/>
              </a:prstGeom>
              <a:blipFill rotWithShape="1">
                <a:blip r:embed="rId1"/>
                <a:stretch>
                  <a:fillRect l="-4" t="-9" b="-1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AS.6_1#952a58839?vop=1&amp;vop=1&amp;pid=f0021c8d7&amp;color=0,0,0&amp;vtp=1&amp;bt=1&amp;bbb=1&amp;hb=1"/>
              <p:cNvSpPr/>
              <p:nvPr/>
            </p:nvSpPr>
            <p:spPr>
              <a:xfrm>
                <a:off x="722376" y="972000"/>
                <a:ext cx="10753344" cy="4158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记事件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分别为甲、乙、丙能按时正确解答该题,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𝐶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𝐶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由题意可知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的所有可能取值为0,1,2,3,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𝐶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𝐶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𝐶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 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𝐶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𝐴𝐵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𝐶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𝐶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</m:ba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𝐵𝐶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𝐴𝐵𝐶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6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38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38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.故选D.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7_AS.6_1#952a58839?vop=1&amp;vop=1&amp;pid=f0021c8d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158234"/>
              </a:xfrm>
              <a:prstGeom prst="rect">
                <a:avLst/>
              </a:prstGeom>
              <a:blipFill rotWithShape="1">
                <a:blip r:embed="rId1"/>
                <a:stretch>
                  <a:fillRect l="-4" t="-11" r="-4529" b="-1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b313f9bb.fixed?pid=81cd4f6ab&amp;color=100,146,38&amp;vtp=1&amp;bbb=1"/>
          <p:cNvSpPr/>
          <p:nvPr/>
        </p:nvSpPr>
        <p:spPr>
          <a:xfrm>
            <a:off x="5221224" y="950976"/>
            <a:ext cx="1764792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4.2.4</a:t>
            </a:r>
            <a:endParaRPr lang="en-US" altLang="zh-CN" sz="4000" dirty="0"/>
          </a:p>
        </p:txBody>
      </p:sp>
      <p:sp>
        <p:nvSpPr>
          <p:cNvPr id="3" name="C_5#8b313f9bb.fixed?pid=81cd4f6ab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课时2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离散型随机变量的方差</a:t>
            </a:r>
            <a:endParaRPr lang="en-US" altLang="zh-CN" sz="4400" dirty="0"/>
          </a:p>
        </p:txBody>
      </p:sp>
      <p:pic>
        <p:nvPicPr>
          <p:cNvPr id="4" name="C_5#8b313f9bb.fixed?pid=81cd4f6ab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5_BD#8b313f9bb.fixed?pid=81cd4f6ab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刷提升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12_1#68fd0b607?vop=1&amp;pid=8b313f9bb&amp;color=0,0,0&amp;vtp=1&amp;bt=1&amp;bbb=1"/>
              <p:cNvSpPr/>
              <p:nvPr/>
            </p:nvSpPr>
            <p:spPr>
              <a:xfrm>
                <a:off x="722376" y="969265"/>
                <a:ext cx="10753344" cy="5840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1.设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，已知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的值为(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6_BD.112_1#68fd0b607?vop=1&amp;pid=8b313f9b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5"/>
                <a:ext cx="10753344" cy="584010"/>
              </a:xfrm>
              <a:prstGeom prst="rect">
                <a:avLst/>
              </a:prstGeom>
              <a:blipFill rotWithShape="1">
                <a:blip r:embed="rId1"/>
                <a:stretch>
                  <a:fillRect l="-4" t="-44" b="-8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13_1#68fd0b607.bracket?vop=1&amp;pid=8b313f9bb&amp;color=0,0,0&amp;vpa=19&amp;vtp=1"/>
          <p:cNvSpPr/>
          <p:nvPr/>
        </p:nvSpPr>
        <p:spPr>
          <a:xfrm>
            <a:off x="7319201" y="1210755"/>
            <a:ext cx="374650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12_2#68fd0b607.choices?vop=1&amp;pid=8b313f9bb&amp;color=0,0,0&amp;vtp=1&amp;bbb=1"/>
              <p:cNvSpPr/>
              <p:nvPr/>
            </p:nvSpPr>
            <p:spPr>
              <a:xfrm>
                <a:off x="722376" y="1553401"/>
                <a:ext cx="10753344" cy="5840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760980" algn="l"/>
                    <a:tab pos="5483860" algn="l"/>
                    <a:tab pos="821944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12_2#68fd0b607.choices?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553401"/>
                <a:ext cx="10753344" cy="584010"/>
              </a:xfrm>
              <a:prstGeom prst="rect">
                <a:avLst/>
              </a:prstGeom>
              <a:blipFill rotWithShape="1">
                <a:blip r:embed="rId2"/>
                <a:stretch>
                  <a:fillRect l="-4" t="-33" b="-8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14_1#68fd0b607?vop=1&amp;vop=1&amp;pid=8b313f9bb&amp;color=0,0,0&amp;vtp=1&amp;bt=1&amp;bbb=1"/>
              <p:cNvSpPr/>
              <p:nvPr/>
            </p:nvSpPr>
            <p:spPr>
              <a:xfrm>
                <a:off x="722376" y="972000"/>
                <a:ext cx="10753344" cy="1727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8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𝑛𝑝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𝑛𝑝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(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−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𝑝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)=</m:t>
                            </m:r>
                            <m:f>
                              <m:fPr>
                                <m:ctrlPr>
                                  <a:rPr lang="en-US" altLang="zh-CN" sz="20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𝑛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12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&amp;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𝑝</m:t>
                            </m:r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0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微软雅黑" panose="020B0503020204020204" pitchFamily="34" charset="-12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故选A.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14_1#68fd0b607?vop=1&amp;vop=1&amp;pid=8b313f9b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27200"/>
              </a:xfrm>
              <a:prstGeom prst="rect">
                <a:avLst/>
              </a:prstGeom>
              <a:blipFill rotWithShape="1">
                <a:blip r:embed="rId1"/>
                <a:stretch>
                  <a:fillRect l="-4" t="-26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15_1#d67ff04c5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［江西抚州2025高二期中］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已知随机变量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)]+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)]=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6_BD.115_1#d67ff04c5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16_1#d67ff04c5.bracket?vop=1&amp;pid=8b313f9bb&amp;color=0,0,0&amp;vpa=20&amp;vtp=1"/>
          <p:cNvSpPr/>
          <p:nvPr/>
        </p:nvSpPr>
        <p:spPr>
          <a:xfrm>
            <a:off x="3559620" y="1410150"/>
            <a:ext cx="35560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15_2#d67ff04c5.choices?vop=1&amp;pid=8b313f9bb&amp;color=0,0,0&amp;vtp=1&amp;bbb=1"/>
          <p:cNvSpPr/>
          <p:nvPr/>
        </p:nvSpPr>
        <p:spPr>
          <a:xfrm>
            <a:off x="722376" y="1824677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51455" algn="l"/>
                <a:tab pos="5477510" algn="l"/>
                <a:tab pos="821626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.3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B.2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C.1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.0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17_1#d67ff04c5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2558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易得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b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p>
                    </m:sSub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,得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f>
                      <m:f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)]+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)]=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.故选C.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17_1#d67ff04c5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558034"/>
              </a:xfrm>
              <a:prstGeom prst="rect">
                <a:avLst/>
              </a:prstGeom>
              <a:blipFill rotWithShape="1">
                <a:blip r:embed="rId1"/>
                <a:stretch>
                  <a:fillRect l="-4" t="-18" b="-1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18_1#2eb8fdd8b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3.从1，2，3，4，5这组数中，随机取出三个不同的数，用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表示取出的数字的最小数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，则随机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6_BD.118_1#2eb8fdd8b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43153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19_1#2eb8fdd8b.bracket?vop=1&amp;pid=8b313f9bb&amp;color=0,0,0&amp;vpa=21&amp;vtp=1"/>
          <p:cNvSpPr/>
          <p:nvPr/>
        </p:nvSpPr>
        <p:spPr>
          <a:xfrm>
            <a:off x="3679127" y="1410150"/>
            <a:ext cx="37465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18_2#2eb8fdd8b.choices?vop=1&amp;pid=8b313f9bb&amp;color=0,0,0&amp;vtp=1&amp;bbb=1"/>
              <p:cNvSpPr/>
              <p:nvPr/>
            </p:nvSpPr>
            <p:spPr>
              <a:xfrm>
                <a:off x="722376" y="1824677"/>
                <a:ext cx="10753344" cy="5950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757805" algn="l"/>
                    <a:tab pos="5477510" algn="l"/>
                    <a:tab pos="820991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18_2#2eb8fdd8b.choices?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24677"/>
                <a:ext cx="10753344" cy="595059"/>
              </a:xfrm>
              <a:prstGeom prst="rect">
                <a:avLst/>
              </a:prstGeom>
              <a:blipFill rotWithShape="1">
                <a:blip r:embed="rId2"/>
                <a:stretch>
                  <a:fillRect l="-4" t="-54" b="-8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20_1#2eb8fdd8b?vop=1&amp;vop=1&amp;pid=8b313f9bb&amp;color=0,0,0&amp;vtp=1&amp;bt=1&amp;bbb=1"/>
              <p:cNvSpPr/>
              <p:nvPr/>
            </p:nvSpPr>
            <p:spPr>
              <a:xfrm>
                <a:off x="722376" y="972000"/>
                <a:ext cx="10753344" cy="280701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的可能值为1,2,3.又从5个数中随机取3个数的取法有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p>
                    </m:sSub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时,取法有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时,取法有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时,取法有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C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种,则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5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.故选A.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20_1#2eb8fdd8b?vop=1&amp;vop=1&amp;pid=8b313f9b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807018"/>
              </a:xfrm>
              <a:prstGeom prst="rect">
                <a:avLst/>
              </a:prstGeom>
              <a:blipFill rotWithShape="1">
                <a:blip r:embed="rId1"/>
                <a:stretch>
                  <a:fillRect l="-4" t="-16" b="-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21_1#915567541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［浙江余姚中学2025高二月考］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甲、乙两人进行围棋比赛，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约定先连胜两局者直接赢得比赛，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若赛完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5局仍未出现连胜，则判定获胜局数多者赢得比赛，假设每局甲获胜的概率为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，乙获胜的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，各局比赛结果相互独立.记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为比赛决出胜负时的总局数，则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的均值为(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6_BD.121_1#915567541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409700"/>
              </a:xfrm>
              <a:prstGeom prst="rect">
                <a:avLst/>
              </a:prstGeom>
              <a:blipFill rotWithShape="1">
                <a:blip r:embed="rId1"/>
                <a:stretch>
                  <a:fillRect l="-4" t="-32" r="-378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22_1#915567541.bracket?vop=1&amp;pid=8b313f9bb&amp;color=0,0,0&amp;vpa=22&amp;vtp=1"/>
          <p:cNvSpPr/>
          <p:nvPr/>
        </p:nvSpPr>
        <p:spPr>
          <a:xfrm>
            <a:off x="9813735" y="2033528"/>
            <a:ext cx="374650" cy="303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21_2#915567541.choices?vop=1&amp;pid=8b313f9bb&amp;color=0,0,0&amp;vtp=1&amp;bbb=1"/>
              <p:cNvSpPr/>
              <p:nvPr/>
            </p:nvSpPr>
            <p:spPr>
              <a:xfrm>
                <a:off x="722376" y="2391414"/>
                <a:ext cx="10753344" cy="5941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837180" algn="l"/>
                    <a:tab pos="5534660" algn="l"/>
                    <a:tab pos="813054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224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304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21_2#915567541.choices?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391414"/>
                <a:ext cx="10753344" cy="594106"/>
              </a:xfrm>
              <a:prstGeom prst="rect">
                <a:avLst/>
              </a:prstGeom>
              <a:blipFill rotWithShape="1">
                <a:blip r:embed="rId2"/>
                <a:stretch>
                  <a:fillRect l="-4" t="-1" b="-9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23_1#915567541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35168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表示“第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𝑘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局甲获胜”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表示“第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𝑘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局乙获胜”,则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𝑘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𝑘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𝑘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2,3,4,5. 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由题意知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的所有可能取值为2,3,4,5,</a:t>
                </a:r>
                <a:endParaRPr lang="en-US" altLang="zh-CN" sz="22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𝐴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𝐵</m:t>
                        </m:r>
                      </m:e>
                      <m:sub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  <a:p>
                <a:pPr latinLnBrk="1">
                  <a:lnSpc>
                    <a:spcPts val="2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23_1#915567541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516884"/>
              </a:xfrm>
              <a:prstGeom prst="rect">
                <a:avLst/>
              </a:prstGeom>
              <a:blipFill rotWithShape="1">
                <a:blip r:embed="rId1"/>
                <a:stretch>
                  <a:fillRect l="-4" t="-13" r="-4972" b="-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5" name="QC_6_AS.123_2#915567541?colgroup=3,6,6,10,10&amp;vop=1&amp;vop=1&amp;pid=8b313f9bb&amp;color=0,0,0&amp;vtp=1&amp;bbb=1"/>
              <p:cNvGraphicFramePr>
                <a:graphicFrameLocks noGrp="1"/>
              </p:cNvGraphicFramePr>
              <p:nvPr/>
            </p:nvGraphicFramePr>
            <p:xfrm>
              <a:off x="722376" y="4619946"/>
              <a:ext cx="10698480" cy="1003046"/>
            </p:xfrm>
            <a:graphic>
              <a:graphicData uri="http://schemas.openxmlformats.org/drawingml/2006/table">
                <a:tbl>
                  <a:tblPr/>
                  <a:tblGrid>
                    <a:gridCol w="1051560"/>
                    <a:gridCol w="1911096"/>
                    <a:gridCol w="1920240"/>
                    <a:gridCol w="2907792"/>
                    <a:gridCol w="2907792"/>
                  </a:tblGrid>
                  <a:tr h="4171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58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81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81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5" name="QC_6_AS.123_2#915567541?colgroup=3,6,6,10,10&amp;vop=1&amp;vop=1&amp;pid=8b313f9bb&amp;color=0,0,0&amp;vtp=1&amp;bbb=1"/>
              <p:cNvGraphicFramePr>
                <a:graphicFrameLocks noGrp="1"/>
              </p:cNvGraphicFramePr>
              <p:nvPr/>
            </p:nvGraphicFramePr>
            <p:xfrm>
              <a:off x="722376" y="4619946"/>
              <a:ext cx="10698480" cy="1003046"/>
            </p:xfrm>
            <a:graphic>
              <a:graphicData uri="http://schemas.openxmlformats.org/drawingml/2006/table">
                <a:tbl>
                  <a:tblPr/>
                  <a:tblGrid>
                    <a:gridCol w="1051560"/>
                    <a:gridCol w="1911096"/>
                    <a:gridCol w="1920240"/>
                    <a:gridCol w="2907792"/>
                    <a:gridCol w="2907792"/>
                  </a:tblGrid>
                  <a:tr h="4171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9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61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AS.123_3#915567541?vop=1&amp;vop=1&amp;pid=8b313f9bb&amp;color=0,0,0&amp;vtp=1&amp;bbb=1"/>
              <p:cNvSpPr/>
              <p:nvPr/>
            </p:nvSpPr>
            <p:spPr>
              <a:xfrm>
                <a:off x="722376" y="5750246"/>
                <a:ext cx="10753344" cy="51898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224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.故选A.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AS.123_3#915567541?vop=1&amp;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750246"/>
                <a:ext cx="10753344" cy="518986"/>
              </a:xfrm>
              <a:prstGeom prst="rect">
                <a:avLst/>
              </a:prstGeom>
              <a:blipFill rotWithShape="1">
                <a:blip r:embed="rId3"/>
                <a:stretch>
                  <a:fillRect l="-4" t="-62" b="-5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24_1#0469c1b35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36244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［河北衡水二中2025高二调研］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某同学在课外阅读时了解到概率统计中的马尔科夫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Markov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不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等式和切比雪夫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Chebyshev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不等式，这两个不等式都可以使人们在随机变量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的期望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和方差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存在但其分布未知的情况下，对事件“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)|≥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”的概率作出上限估计，其中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为任意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正实数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.马尔科夫不等式的形式如下：设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为一个非负随机变量，其数学期望为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，则对任意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&gt;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，均有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)≤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𝐸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𝜀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，切比雪夫不等式的形式为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)|≥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)≤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𝑓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，其中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𝑓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是关于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的表达式，且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)|≥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|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𝜀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由于记忆模糊，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该同学只能确定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𝑓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的具体形式是下列四个选项中的某一种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，且这两个不等式之间相互关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联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.请你根据以上材料和所学相关知识，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确定该形式是(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6_BD.124_1#0469c1b35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624453"/>
              </a:xfrm>
              <a:prstGeom prst="rect">
                <a:avLst/>
              </a:prstGeom>
              <a:blipFill rotWithShape="1">
                <a:blip r:embed="rId1"/>
                <a:stretch>
                  <a:fillRect l="-4" t="-12" r="-2309" b="-1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25_1#0469c1b35.bracket?vop=1&amp;pid=8b313f9bb&amp;color=0,0,0&amp;vpa=23&amp;vtp=1"/>
          <p:cNvSpPr/>
          <p:nvPr/>
        </p:nvSpPr>
        <p:spPr>
          <a:xfrm>
            <a:off x="6813614" y="4191450"/>
            <a:ext cx="385763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24_2#0469c1b35.choices?vop=1&amp;pid=8b313f9bb&amp;color=0,0,0&amp;vtp=1&amp;bbb=1"/>
              <p:cNvSpPr/>
              <p:nvPr/>
            </p:nvSpPr>
            <p:spPr>
              <a:xfrm>
                <a:off x="722376" y="4597722"/>
                <a:ext cx="10753344" cy="571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500"/>
                  </a:lnSpc>
                  <a:tabLst>
                    <a:tab pos="3126105" algn="l"/>
                    <a:tab pos="5896610" algn="l"/>
                    <a:tab pos="8425815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)⋅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𝜀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)⋅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𝜀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𝜀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𝜀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24_2#0469c1b35.choices?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597722"/>
                <a:ext cx="10753344" cy="571500"/>
              </a:xfrm>
              <a:prstGeom prst="rect">
                <a:avLst/>
              </a:prstGeom>
              <a:blipFill rotWithShape="1">
                <a:blip r:embed="rId2"/>
                <a:stretch>
                  <a:fillRect l="-4" t="-56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7_1#96240e91c?vop=1&amp;pid=f0021c8d7&amp;color=0,0,0&amp;vtp=1&amp;bt=1&amp;bbb=1&amp;hb=1"/>
              <p:cNvSpPr/>
              <p:nvPr/>
            </p:nvSpPr>
            <p:spPr>
              <a:xfrm>
                <a:off x="722376" y="972000"/>
                <a:ext cx="10753344" cy="1841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［江苏盐城七校2025高二联考］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驾驶证考试规定需依次按科目一（理论）、科目二（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场内）、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科目三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（场外）进行，只有当上一科目考试合格才可以参加下一科目的考试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，每个科目只允许有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一次当场补考机会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，三个科目考试均合格方可获得驾驶证.若丁某已通过了科目一的考试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，假设他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科目二考试合格的概率为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，科目三考试合格的概率为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，且每次考试或补考合格与否互不影响.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7_1#96240e91c?vop=1&amp;pid=f0021c8d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841500"/>
              </a:xfrm>
              <a:prstGeom prst="rect">
                <a:avLst/>
              </a:prstGeom>
              <a:blipFill rotWithShape="1">
                <a:blip r:embed="rId1"/>
                <a:stretch>
                  <a:fillRect l="-4" t="-24" r="-968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8_1#10e620dbc?vop=1&amp;pid=96240e91c&amp;color=0,0,0&amp;vtp=1&amp;bbb=1"/>
          <p:cNvSpPr/>
          <p:nvPr/>
        </p:nvSpPr>
        <p:spPr>
          <a:xfrm>
            <a:off x="722376" y="2823215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（1）求丁某不需要补考就可获得驾驶证的概率；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AN.9_1#10e620dbc?vop=1&amp;vop=1&amp;pid=96240e91c&amp;color=0,0,0&amp;vtp=1&amp;bbb=1&amp;hb=1"/>
              <p:cNvSpPr/>
              <p:nvPr/>
            </p:nvSpPr>
            <p:spPr>
              <a:xfrm>
                <a:off x="722376" y="3242315"/>
                <a:ext cx="10753344" cy="234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【解】设丁某参加科目二考试合格和补考合格为事件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,参加科目三考试合格和补考合格为事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,事件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相互独立,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设事件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𝑴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“丁某不需要补考就可获得驾驶证”,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𝑴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所以丁某不需要补考就可获得驾驶证的概率为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O_8_AN.9_1#10e620dbc?vop=1&amp;vop=1&amp;pid=96240e91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242315"/>
                <a:ext cx="10753344" cy="2349500"/>
              </a:xfrm>
              <a:prstGeom prst="rect">
                <a:avLst/>
              </a:prstGeom>
              <a:blipFill rotWithShape="1">
                <a:blip r:embed="rId2"/>
                <a:stretch>
                  <a:fillRect l="-4" r="-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26_1#0469c1b35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93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由题意得切比雪夫不等式的形式为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)|≥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)≤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𝑓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,而由题得到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)|≥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|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≥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𝜀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)≤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𝐸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(|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𝐸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|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𝜀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,又由方差的定义得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|</m:t>
                        </m:r>
                      </m:e>
                      <m:sup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(|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)|≥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)≤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𝜀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,得到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𝑓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𝜀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的具体形式为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𝐷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𝑋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𝜀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,故D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正确. 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26_1#0469c1b35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935734"/>
              </a:xfrm>
              <a:prstGeom prst="rect">
                <a:avLst/>
              </a:prstGeom>
              <a:blipFill rotWithShape="1">
                <a:blip r:embed="rId1"/>
                <a:stretch>
                  <a:fillRect l="-4" t="-23" r="-1211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27_1#de35e8b59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7575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6.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（多选）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［辽宁省实验中学2025高二期中］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一个袋子中装有除颜色外完全相同的10个球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，其中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6个黑球，4个白球，现从中任取4个球，记随机变量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为取出白球的个数，随机变量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为取出黑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球的个数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，若取出一个白球得2分，取出一个黑球得1分，随机变量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为取出4个球的总得分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下列结论中正确的是(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6_BD.127_1#de35e8b59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57553"/>
              </a:xfrm>
              <a:prstGeom prst="rect">
                <a:avLst/>
              </a:prstGeom>
              <a:blipFill rotWithShape="1">
                <a:blip r:embed="rId1"/>
                <a:stretch>
                  <a:fillRect l="-4" t="-26" r="-425" b="-2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28_1#de35e8b59.bracket?vop=1&amp;pid=8b313f9bb&amp;color=0,0,0&amp;vpa=24&amp;vtp=1&amp;bbb=1"/>
          <p:cNvSpPr/>
          <p:nvPr/>
        </p:nvSpPr>
        <p:spPr>
          <a:xfrm>
            <a:off x="3208401" y="2324550"/>
            <a:ext cx="743649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ACD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27_2#de35e8b59.choices?vop=1&amp;pid=8b313f9bb&amp;color=0,0,0&amp;vtp=1&amp;bbb=1"/>
              <p:cNvSpPr/>
              <p:nvPr/>
            </p:nvSpPr>
            <p:spPr>
              <a:xfrm>
                <a:off x="722376" y="2739077"/>
                <a:ext cx="10753344" cy="5940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205480" algn="l"/>
                    <a:tab pos="5979160" algn="l"/>
                    <a:tab pos="862584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服从超几何分布</a:t>
                </a:r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27_2#de35e8b59.choices?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39077"/>
                <a:ext cx="10753344" cy="594043"/>
              </a:xfrm>
              <a:prstGeom prst="rect">
                <a:avLst/>
              </a:prstGeom>
              <a:blipFill rotWithShape="1">
                <a:blip r:embed="rId2"/>
                <a:stretch>
                  <a:fillRect l="-4" t="-54" b="-8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29_1#de35e8b59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4876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对于A选项,由题意知,随机变量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为取出白球的个数,从10个球（6黑4白）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中不放回地抽取4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个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服从超几何分布的概念,故A正确.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B，C选项,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的所有可能取值为0,1,2,3,4,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6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,又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6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6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90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3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6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6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0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m:rPr>
                                <m:sty m:val="p"/>
                              </m:rP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C</m:t>
                            </m:r>
                          </m:e>
                          <m:sub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10</m:t>
                            </m:r>
                          </m:sub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4</m:t>
                            </m:r>
                          </m:sup>
                        </m:sSubSup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的所有可能取值为0,1,2,3,4,由题意得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200" dirty="0"/>
              </a:p>
            </p:txBody>
          </p:sp>
        </mc:Choice>
        <mc:Fallback>
          <p:sp>
            <p:nvSpPr>
              <p:cNvPr id="2" name="QC_6_AS.129_1#de35e8b59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876800"/>
              </a:xfrm>
              <a:prstGeom prst="rect">
                <a:avLst/>
              </a:prstGeom>
              <a:blipFill rotWithShape="1">
                <a:blip r:embed="rId1"/>
                <a:stretch>
                  <a:fillRect l="-4" t="-9" b="-10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29_1#de35e8b59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264509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210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21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)&lt;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,故B错误,C正确.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D选项,由题意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28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,D正确.故选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ACD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29_1#de35e8b59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645093"/>
              </a:xfrm>
              <a:prstGeom prst="rect">
                <a:avLst/>
              </a:prstGeom>
              <a:blipFill rotWithShape="1">
                <a:blip r:embed="rId1"/>
                <a:stretch>
                  <a:fillRect l="-4" t="-17" b="-1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BD.130_1#c1fc8fdb6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7575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7.</a:t>
                </a:r>
                <a:r>
                  <a:rPr lang="en-US" altLang="zh-CN" sz="2000" b="1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（多选）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［广西百色2025高二期中］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某次射击比赛中，记事件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“甲射击一次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，命中目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标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，常数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∈(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；事件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：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“乙射击一次，命中目标”，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假定甲、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乙互不影响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，各人每次射击互不影响，比赛时，两人同时射击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次，事件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发生的次数分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别为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则(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)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C_6_BD.130_1#c1fc8fdb6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57553"/>
              </a:xfrm>
              <a:prstGeom prst="rect">
                <a:avLst/>
              </a:prstGeom>
              <a:blipFill rotWithShape="1">
                <a:blip r:embed="rId1"/>
                <a:stretch>
                  <a:fillRect l="-4" t="-26" r="-892" b="-2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31_1#c1fc8fdb6.bracket?vop=1&amp;pid=8b313f9bb&amp;color=0,0,0&amp;vpa=25&amp;vtp=1&amp;bbb=1"/>
          <p:cNvSpPr/>
          <p:nvPr/>
        </p:nvSpPr>
        <p:spPr>
          <a:xfrm>
            <a:off x="2969895" y="2324550"/>
            <a:ext cx="542036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AC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6_BD.130_2#c1fc8fdb6.choices?vop=1&amp;pid=8b313f9bb&amp;color=0,0,0&amp;vtp=1&amp;bbb=1"/>
              <p:cNvSpPr/>
              <p:nvPr/>
            </p:nvSpPr>
            <p:spPr>
              <a:xfrm>
                <a:off x="722376" y="2739077"/>
                <a:ext cx="10753344" cy="8477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600"/>
                  </a:lnSpc>
                  <a:tabLst>
                    <a:tab pos="5483860" algn="l"/>
                  </a:tabLst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  <a:tabLst>
                    <a:tab pos="5483860" algn="l"/>
                  </a:tabLst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4" name="QC_6_BD.130_2#c1fc8fdb6.choices?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39077"/>
                <a:ext cx="10753344" cy="847725"/>
              </a:xfrm>
              <a:prstGeom prst="rect">
                <a:avLst/>
              </a:prstGeom>
              <a:blipFill rotWithShape="1">
                <a:blip r:embed="rId2"/>
                <a:stretch>
                  <a:fillRect l="-4" t="-38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32_1#c1fc8fdb6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3759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对于A,由题意得事件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：“甲射击一次,命中目标”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：“乙射击一次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,命中目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标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由二项分布的期望公式得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,故A正确.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B,由二项分布的方差公式得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sSup>
                      <m:sSup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e>
                      <m:sup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不一定相等,故B错误.</a:t>
                </a:r>
                <a:endParaRPr lang="en-US" altLang="zh-CN" sz="22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200" dirty="0"/>
              </a:p>
            </p:txBody>
          </p:sp>
        </mc:Choice>
        <mc:Fallback>
          <p:sp>
            <p:nvSpPr>
              <p:cNvPr id="2" name="QC_6_AS.132_1#c1fc8fdb6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3759200"/>
              </a:xfrm>
              <a:prstGeom prst="rect">
                <a:avLst/>
              </a:prstGeom>
              <a:blipFill rotWithShape="1">
                <a:blip r:embed="rId1"/>
                <a:stretch>
                  <a:fillRect l="-4" t="-12" r="-295" b="-13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6_AS.132_1#c1fc8fdb6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2904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C,由题意知</a:t>
                </a:r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相互独立,由独立事件概率公式得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)⋅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～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𝐵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,由二项分布的期望公式得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,由已知得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,得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,故C正确.</a:t>
                </a:r>
                <a:endParaRPr lang="en-US" altLang="zh-CN" sz="22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D,由二项分布的方差公式得</a:t>
                </a: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)[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,由已知得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)⋅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𝑛𝑝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2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𝑛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14:m>
                  <m:oMath xmlns:m="http://schemas.openxmlformats.org/officeDocument/2006/math"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𝑍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sSup>
                      <m:sSupPr>
                        <m:ctrlPr>
                          <a:rPr lang="en-US" altLang="zh-CN" sz="22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]</m:t>
                        </m:r>
                      </m:e>
                      <m:sup>
                        <m:r>
                          <a:rPr lang="en-US" altLang="zh-CN" sz="22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≠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𝐷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2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  <m:r>
                      <a:rPr lang="en-US" altLang="zh-CN" sz="22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,故D错误.故选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AC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C_6_AS.132_1#c1fc8fdb6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2904617"/>
              </a:xfrm>
              <a:prstGeom prst="rect">
                <a:avLst/>
              </a:prstGeom>
              <a:blipFill rotWithShape="1">
                <a:blip r:embed="rId1"/>
                <a:stretch>
                  <a:fillRect l="-4" t="-15" r="-602" b="-1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33_1#3735f3ba7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7956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8.某毕业生参加人才招聘会，分别向甲、乙、丙三个公司投递了个人简历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，假定该毕业生得到甲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公司面试邀请的概率为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，得到乙、丙两公司面试邀请的概率均为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，且三个公司是否让其面试是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8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相互独立的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为该毕业生得到面试邀请的公司个数.若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</m:oMath>
                </a14:m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，则随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机变量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的期望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33_1#3735f3ba7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795653"/>
              </a:xfrm>
              <a:prstGeom prst="rect">
                <a:avLst/>
              </a:prstGeom>
              <a:blipFill rotWithShape="1">
                <a:blip r:embed="rId1"/>
                <a:stretch>
                  <a:fillRect l="-4" t="-25" r="-508" b="-2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34_1#3735f3ba7.blank?vop=1&amp;pid=8b313f9bb&amp;color=0,0,0&amp;vpa=26&amp;vtp=1&amp;bbb=1&amp;rh=34.67"/>
              <p:cNvSpPr/>
              <p:nvPr/>
            </p:nvSpPr>
            <p:spPr>
              <a:xfrm>
                <a:off x="9537636" y="1769814"/>
                <a:ext cx="241300" cy="4403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34_1#3735f3ba7.blank?vop=1&amp;pid=8b313f9bb&amp;color=0,0,0&amp;vpa=26&amp;vtp=1&amp;bbb=1&amp;rh=34.6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7636" y="1769814"/>
                <a:ext cx="241300" cy="440309"/>
              </a:xfrm>
              <a:prstGeom prst="rect">
                <a:avLst/>
              </a:prstGeom>
              <a:blipFill rotWithShape="1">
                <a:blip r:embed="rId2"/>
                <a:stretch>
                  <a:fillRect l="-237" t="-16" r="237" b="-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N.135_1#3735f3ba7.blank?vop=1&amp;pid=8b313f9bb&amp;color=0,0,0&amp;vpa=27&amp;vtp=1&amp;bbb=1"/>
              <p:cNvSpPr/>
              <p:nvPr/>
            </p:nvSpPr>
            <p:spPr>
              <a:xfrm>
                <a:off x="3236214" y="2274893"/>
                <a:ext cx="241300" cy="444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6_AN.135_1#3735f3ba7.blank?vop=1&amp;pid=8b313f9bb&amp;color=0,0,0&amp;vpa=27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6214" y="2274893"/>
                <a:ext cx="241300" cy="444500"/>
              </a:xfrm>
              <a:prstGeom prst="rect">
                <a:avLst/>
              </a:prstGeom>
              <a:blipFill rotWithShape="1">
                <a:blip r:embed="rId3"/>
                <a:stretch>
                  <a:fillRect l="-105" t="-73" r="105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AS.136_1#3735f3ba7?vop=1&amp;vop=1&amp;pid=8b313f9bb&amp;color=0,0,0&amp;vtp=1&amp;bt=1&amp;bbb=1"/>
              <p:cNvSpPr/>
              <p:nvPr/>
            </p:nvSpPr>
            <p:spPr>
              <a:xfrm>
                <a:off x="722376" y="969265"/>
                <a:ext cx="10753344" cy="33009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由题意知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𝑝</m:t>
                        </m:r>
                        <m:sSup>
                          <m:sSup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,且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≤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≤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,解得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𝑝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200" dirty="0"/>
              </a:p>
              <a:p>
                <a:pPr latinLnBrk="1">
                  <a:lnSpc>
                    <a:spcPts val="33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则随机变量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B_6_AS.136_1#3735f3ba7?vop=1&amp;vop=1&amp;pid=8b313f9bb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5"/>
                <a:ext cx="10753344" cy="3300984"/>
              </a:xfrm>
              <a:prstGeom prst="rect">
                <a:avLst/>
              </a:prstGeom>
              <a:blipFill rotWithShape="1">
                <a:blip r:embed="rId1"/>
                <a:stretch>
                  <a:fillRect l="-4" t="-8" b="-1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3" name="QB_6_AS.136_2#3735f3ba7?colgroup=2,9,9,9,9&amp;vop=1&amp;vop=1&amp;pid=8b313f9bb&amp;color=0,0,0&amp;vtp=1&amp;bbb=1"/>
              <p:cNvGraphicFramePr>
                <a:graphicFrameLocks noGrp="1"/>
              </p:cNvGraphicFramePr>
              <p:nvPr/>
            </p:nvGraphicFramePr>
            <p:xfrm>
              <a:off x="722376" y="4402201"/>
              <a:ext cx="10735056" cy="1070102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446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𝑋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54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7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0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3" name="QB_6_AS.136_2#3735f3ba7?colgroup=2,9,9,9,9&amp;vop=1&amp;vop=1&amp;pid=8b313f9bb&amp;color=0,0,0&amp;vtp=1&amp;bbb=1"/>
              <p:cNvGraphicFramePr>
                <a:graphicFrameLocks noGrp="1"/>
              </p:cNvGraphicFramePr>
              <p:nvPr/>
            </p:nvGraphicFramePr>
            <p:xfrm>
              <a:off x="722376" y="4402201"/>
              <a:ext cx="10735056" cy="1070102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44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3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54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AS.136_3#3735f3ba7?vop=1&amp;vop=1&amp;pid=8b313f9bb&amp;color=0,0,0&amp;vtp=1&amp;bbb=1"/>
              <p:cNvSpPr/>
              <p:nvPr/>
            </p:nvSpPr>
            <p:spPr>
              <a:xfrm>
                <a:off x="722376" y="5608701"/>
                <a:ext cx="10753344" cy="5570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∴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16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6_AS.136_3#3735f3ba7?vop=1&amp;vop=1&amp;pid=8b313f9bb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608701"/>
                <a:ext cx="10753344" cy="557022"/>
              </a:xfrm>
              <a:prstGeom prst="rect">
                <a:avLst/>
              </a:prstGeom>
              <a:blipFill rotWithShape="1">
                <a:blip r:embed="rId3"/>
                <a:stretch>
                  <a:fillRect l="-4" t="-68" b="-7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137_1#e94f4bce4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9.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［江苏南通2025高二期中］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一个被染满颜料的蚂蚱从数轴上的原点开始跳动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，每次跳跃有等可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能的概率向左或向右跳动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1个单位长度，蚂蚱所在的点会留下颜色，则蚂蚱跳动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4次后染上颜色的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点的个数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的期望</a:t>
                </a: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6_BD.137_1#e94f4bce4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r="-815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AN.138_1#e94f4bce4.blank?vop=1&amp;pid=8b313f9bb&amp;color=0,0,0&amp;vpa=28&amp;vtp=1&amp;bbb=1&amp;rh=34.67504"/>
              <p:cNvSpPr/>
              <p:nvPr/>
            </p:nvSpPr>
            <p:spPr>
              <a:xfrm>
                <a:off x="3502914" y="1777750"/>
                <a:ext cx="352425" cy="4403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6_AN.138_1#e94f4bce4.blank?vop=1&amp;pid=8b313f9bb&amp;color=0,0,0&amp;vpa=28&amp;vtp=1&amp;bbb=1&amp;rh=34.67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914" y="1777750"/>
                <a:ext cx="352425" cy="440373"/>
              </a:xfrm>
              <a:prstGeom prst="rect">
                <a:avLst/>
              </a:prstGeom>
              <a:blipFill rotWithShape="1">
                <a:blip r:embed="rId2"/>
                <a:stretch>
                  <a:fillRect l="-72" t="-87" r="72" b="-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10_1#c79b9f829?vop=1&amp;pid=96240e91c&amp;color=0,0,0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（2）若丁某不放弃所有考试机会，记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为通过科目一之后参加考试的次数，求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的分布列与数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学期望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10_1#c79b9f829?vop=1&amp;pid=96240e91c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11_1#c79b9f829?vop=1&amp;vop=1&amp;pid=96240e91c&amp;color=0,0,0&amp;vtp=1&amp;bbb=1"/>
              <p:cNvSpPr/>
              <p:nvPr/>
            </p:nvSpPr>
            <p:spPr>
              <a:xfrm>
                <a:off x="722376" y="1834203"/>
                <a:ext cx="10753344" cy="23290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的取值可能为2,3,4,则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</m:sSub>
                      </m:e>
                    </m:bar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</m:sSub>
                      </m:e>
                    </m:ba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</m:sSub>
                      </m:e>
                    </m:ba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</m:sSub>
                      </m:e>
                    </m:ba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𝑩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</m:sSub>
                      </m:e>
                    </m:bar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</m:sSub>
                      </m:e>
                    </m:ba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𝑨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</m:sSub>
                      </m:e>
                    </m:ba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bar>
                      <m:barPr>
                        <m:pos m:val="top"/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𝑩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</m:sSub>
                      </m:e>
                    </m:ba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所以随机变量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11_1#c79b9f829?vop=1&amp;vop=1&amp;pid=96240e91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4203"/>
                <a:ext cx="10753344" cy="2329053"/>
              </a:xfrm>
              <a:prstGeom prst="rect">
                <a:avLst/>
              </a:prstGeom>
              <a:blipFill rotWithShape="1">
                <a:blip r:embed="rId2"/>
                <a:stretch>
                  <a:fillRect l="-4" t="-14" b="-1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O_8_AN.11_2#c79b9f829?colgroup=3,11,11,11&amp;vop=1&amp;vop=1&amp;pid=96240e91c&amp;color=0,0,0&amp;vtp=1&amp;bbb=1"/>
              <p:cNvGraphicFramePr>
                <a:graphicFrameLocks noGrp="1"/>
              </p:cNvGraphicFramePr>
              <p:nvPr/>
            </p:nvGraphicFramePr>
            <p:xfrm>
              <a:off x="722376" y="4285303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1078992"/>
                    <a:gridCol w="3218688"/>
                    <a:gridCol w="3218688"/>
                    <a:gridCol w="3218688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8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𝟐𝟑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𝟐𝟓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O_8_AN.11_2#c79b9f829?colgroup=3,11,11,11&amp;vop=1&amp;vop=1&amp;pid=96240e91c&amp;color=0,0,0&amp;vtp=1&amp;bbb=1"/>
              <p:cNvGraphicFramePr>
                <a:graphicFrameLocks noGrp="1"/>
              </p:cNvGraphicFramePr>
              <p:nvPr/>
            </p:nvGraphicFramePr>
            <p:xfrm>
              <a:off x="722376" y="4285303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1078992"/>
                    <a:gridCol w="3218688"/>
                    <a:gridCol w="3218688"/>
                    <a:gridCol w="3218688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11_3#c79b9f829?vop=1&amp;vop=1&amp;pid=96240e91c&amp;color=0,0,0&amp;vtp=1&amp;bbb=1"/>
              <p:cNvSpPr/>
              <p:nvPr/>
            </p:nvSpPr>
            <p:spPr>
              <a:xfrm>
                <a:off x="722376" y="5453703"/>
                <a:ext cx="10753344" cy="6054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𝝃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𝟐𝟓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𝟏𝟑𝟑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8_AN.11_3#c79b9f829?vop=1&amp;vop=1&amp;pid=96240e91c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453703"/>
                <a:ext cx="10753344" cy="605409"/>
              </a:xfrm>
              <a:prstGeom prst="rect">
                <a:avLst/>
              </a:prstGeom>
              <a:blipFill rotWithShape="1">
                <a:blip r:embed="rId4"/>
                <a:stretch>
                  <a:fillRect l="-4" t="-53" b="-9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AS.139_1#e94f4bce4?vop=1&amp;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53121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200" b="1" i="0" dirty="0">
                    <a:solidFill>
                      <a:srgbClr val="63931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解析</a:t>
                </a:r>
                <a:r>
                  <a:rPr lang="en-US" altLang="zh-CN" sz="2200" b="1" i="0" dirty="0">
                    <a:solidFill>
                      <a:srgbClr val="639319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蚂蚱跳动4次后染上颜色的点的个数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的可能取值为2,3,4,5,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表示蚂蚱在0,1或者0,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之间来回跳动,则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表示当蚂蚱由0向右最远跳到2时,可以为“右右左左”“右左右右”“右右左右”共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3种情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况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,由对称性知当由0向左最远跳到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时,也有3种情况,</a:t>
                </a:r>
                <a:endParaRPr lang="en-US" altLang="zh-CN" sz="22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当由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0向左最远跳到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,最右跳到1时,可以为“左右右左”“右左左右”共2种情况,</a:t>
                </a:r>
                <a:endParaRPr lang="en-US" altLang="zh-CN" sz="22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故一共有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8种情况,则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8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表示蚂蚱跳动为“右右右左”“左左左右”“左右右右”“右左左左”,共4种情况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200" dirty="0"/>
              </a:p>
              <a:p>
                <a:pPr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表示蚂蚱跳动为“右右右右”“左左左左”,共2种情况,</a:t>
                </a:r>
                <a:endParaRPr lang="en-US" altLang="zh-CN" sz="22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𝑃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0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𝐸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2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3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den>
                    </m:f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27</m:t>
                        </m:r>
                      </m:num>
                      <m:den>
                        <m:r>
                          <a:rPr lang="en-US" altLang="zh-CN" sz="20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200" dirty="0"/>
              </a:p>
            </p:txBody>
          </p:sp>
        </mc:Choice>
        <mc:Fallback>
          <p:sp>
            <p:nvSpPr>
              <p:cNvPr id="2" name="QB_6_AS.139_1#e94f4bce4?vop=1&amp;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5312156"/>
              </a:xfrm>
              <a:prstGeom prst="rect">
                <a:avLst/>
              </a:prstGeom>
              <a:blipFill rotWithShape="1">
                <a:blip r:embed="rId1"/>
                <a:stretch>
                  <a:fillRect l="-4" t="-8" b="-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6_BD.140_1#49fafe91f?vop=1&amp;pid=8b313f9bb&amp;color=0,0,0&amp;vtp=1&amp;bt=1&amp;bbb=1&amp;hb=1"/>
              <p:cNvSpPr/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10.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仿宋" panose="02010609060101010101" pitchFamily="34" charset="-122"/>
                    <a:ea typeface="仿宋" panose="02010609060101010101" pitchFamily="34" charset="-122"/>
                    <a:cs typeface="仿宋" panose="02010609060101010101" pitchFamily="34" charset="-120"/>
                  </a:rPr>
                  <a:t>［江西宜春2024高二期末］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某食品厂为了检查一条自动包装流水线的生产情况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，随机抽取该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流水线上的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20件产品作为样本，称出它们的质量（单位：克）.质量的分组区间为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[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490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495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495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500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⋯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510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515</m:t>
                    </m:r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,由此得到样本的频率分布直方图（如图）.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6_BD.140_1#49fafe91f?vop=1&amp;pid=8b313f9b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300353"/>
              </a:xfrm>
              <a:prstGeom prst="rect">
                <a:avLst/>
              </a:prstGeom>
              <a:blipFill rotWithShape="1">
                <a:blip r:embed="rId1"/>
                <a:stretch>
                  <a:fillRect l="-4" t="-35" b="-3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40_2#49fafe91f?vop=1&amp;pid=8b313f9b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008" y="2408878"/>
            <a:ext cx="2907792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1_1#bd07152fe?vop=1&amp;pid=49fafe91f&amp;color=0,0,0&amp;vtp=1&amp;bbb=1"/>
          <p:cNvSpPr/>
          <p:nvPr/>
        </p:nvSpPr>
        <p:spPr>
          <a:xfrm>
            <a:off x="722376" y="4605978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（1）根据频率分布直方图，求质量超过505克的产品数量；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7_AN.142_1#bd07152fe?vop=1&amp;vop=1&amp;pid=49fafe91f&amp;color=0,0,0&amp;vtp=1&amp;bbb=1"/>
              <p:cNvSpPr/>
              <p:nvPr/>
            </p:nvSpPr>
            <p:spPr>
              <a:xfrm>
                <a:off x="722376" y="5025078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【解】质量超过505克的产品的频率为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所以质量超过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505克的产品有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（件）.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7_AN.142_1#bd07152fe?vop=1&amp;vop=1&amp;pid=49fafe91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5025078"/>
                <a:ext cx="10753344" cy="856234"/>
              </a:xfrm>
              <a:prstGeom prst="rect">
                <a:avLst/>
              </a:prstGeom>
              <a:blipFill rotWithShape="1">
                <a:blip r:embed="rId3"/>
                <a:stretch>
                  <a:fillRect l="-4" t="-38" b="-5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143_1#01abb8cbb?vop=1&amp;pid=49fafe91f&amp;color=0,0,0&amp;vtp=1&amp;bt=1&amp;bbb=1"/>
              <p:cNvSpPr/>
              <p:nvPr/>
            </p:nvSpPr>
            <p:spPr>
              <a:xfrm>
                <a:off x="722376" y="972000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（2）在上述抽取的20件产品中任取3件，设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为质量超过505克的产品数量，求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𝑋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的分布列；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143_1#01abb8cbb?vop=1&amp;pid=49fafe91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08559"/>
              </a:xfrm>
              <a:prstGeom prst="rect">
                <a:avLst/>
              </a:prstGeom>
              <a:blipFill rotWithShape="1">
                <a:blip r:embed="rId1"/>
                <a:stretch>
                  <a:fillRect l="-4" t="-110" b="-11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AN.144_1#01abb8cbb?vop=1&amp;vop=1&amp;pid=49fafe91f&amp;color=0,0,0&amp;vtp=1&amp;bbb=1"/>
              <p:cNvSpPr/>
              <p:nvPr/>
            </p:nvSpPr>
            <p:spPr>
              <a:xfrm>
                <a:off x="722376" y="1386528"/>
                <a:ext cx="10753344" cy="2570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【解】质量超过505克的产品数量为6,则质量未超过505克的产品数量为14,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X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的取值可能为0,1,2,3,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服从超几何分布,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𝟐𝟎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𝟑𝟔𝟒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𝟐𝟖𝟓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𝟔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𝟐𝟎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𝟏𝟗𝟎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𝟔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𝟐𝟎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𝟏𝟓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×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𝟕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𝟑𝟖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𝟔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𝟐𝟎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𝟑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𝟏𝟒𝟎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𝟓𝟕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故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7_AN.144_1#01abb8cbb?vop=1&amp;vop=1&amp;pid=49fafe91f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86528"/>
                <a:ext cx="10753344" cy="2570734"/>
              </a:xfrm>
              <a:prstGeom prst="rect">
                <a:avLst/>
              </a:prstGeom>
              <a:blipFill rotWithShape="1">
                <a:blip r:embed="rId2"/>
                <a:stretch>
                  <a:fillRect l="-4" t="-13" b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7" name="QO_7_AN.144_2#01abb8cbb?colgroup=2,9,9,9,9&amp;vop=1&amp;vop=1&amp;pid=49fafe91f&amp;color=0,0,0&amp;vtp=1&amp;bbb=1"/>
              <p:cNvGraphicFramePr>
                <a:graphicFrameLocks noGrp="1"/>
              </p:cNvGraphicFramePr>
              <p:nvPr/>
            </p:nvGraphicFramePr>
            <p:xfrm>
              <a:off x="722376" y="4066228"/>
              <a:ext cx="10735056" cy="1029335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9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𝟗𝟏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𝟐𝟖𝟓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𝟗𝟏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𝟏𝟗𝟎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𝟑𝟖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𝟓𝟕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7" name="QO_7_AN.144_2#01abb8cbb?colgroup=2,9,9,9,9&amp;vop=1&amp;vop=1&amp;pid=49fafe91f&amp;color=0,0,0&amp;vtp=1&amp;bbb=1"/>
              <p:cNvGraphicFramePr>
                <a:graphicFrameLocks noGrp="1"/>
              </p:cNvGraphicFramePr>
              <p:nvPr/>
            </p:nvGraphicFramePr>
            <p:xfrm>
              <a:off x="722376" y="4066228"/>
              <a:ext cx="10735056" cy="1029335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BD.145_1#586c603e5?vop=1&amp;pid=49fafe91f&amp;color=0,0,0&amp;vtp=1&amp;bt=1&amp;bbb=1"/>
              <p:cNvSpPr/>
              <p:nvPr/>
            </p:nvSpPr>
            <p:spPr>
              <a:xfrm>
                <a:off x="722376" y="972000"/>
                <a:ext cx="10753344" cy="4085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（3）从该流水线上任取5件产品，设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为质量超过505克的产品数量，求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的数学期望和方差.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BD.145_1#586c603e5?vop=1&amp;pid=49fafe91f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408559"/>
              </a:xfrm>
              <a:prstGeom prst="rect">
                <a:avLst/>
              </a:prstGeom>
              <a:blipFill rotWithShape="1">
                <a:blip r:embed="rId1"/>
                <a:stretch>
                  <a:fillRect l="-4" t="-110" b="-11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AN.146_1#586c603e5?vop=1&amp;vop=1&amp;pid=49fafe91f&amp;color=0,0,0&amp;vtp=1&amp;bbb=1&amp;hb=1"/>
              <p:cNvSpPr/>
              <p:nvPr/>
            </p:nvSpPr>
            <p:spPr>
              <a:xfrm>
                <a:off x="722376" y="1386528"/>
                <a:ext cx="10753344" cy="17833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【解】质量超过505克的产品的频率为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,故可估计从该流水线上任取1件产品质量超过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505克的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概率为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从流水线上任取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5件产品互不影响,该问题可看成5次独立重复试验,即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∼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𝑩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𝒀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−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.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𝟎𝟓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7_AN.146_1#586c603e5?vop=1&amp;vop=1&amp;pid=49fafe91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86528"/>
                <a:ext cx="10753344" cy="1783334"/>
              </a:xfrm>
              <a:prstGeom prst="rect">
                <a:avLst/>
              </a:prstGeom>
              <a:blipFill rotWithShape="1">
                <a:blip r:embed="rId2"/>
                <a:stretch>
                  <a:fillRect l="-4" t="-18" r="-1004" b="-2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7_1#e979f8dc2?vop=1&amp;pid=8b313f9bb&amp;color=0,0,0&amp;vtp=1&amp;bt=1&amp;bbb=1&amp;hb=1"/>
          <p:cNvSpPr/>
          <p:nvPr/>
        </p:nvSpPr>
        <p:spPr>
          <a:xfrm>
            <a:off x="722376" y="972000"/>
            <a:ext cx="10753344" cy="13134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11.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［广东惠州一中2025高二月考］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为回馈顾客，某商场拟通过摸球兑奖的方式对1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000位顾客进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行奖励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，规定：每位顾客从一个装有4个标有面值的球的袋中一次性随机摸出2个球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，球上所标的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面值之和为该顾客所获得的奖励额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endParaRPr lang="en-US" altLang="zh-CN" sz="2000" dirty="0"/>
          </a:p>
        </p:txBody>
      </p:sp>
      <p:sp>
        <p:nvSpPr>
          <p:cNvPr id="3" name="QO_7_BD.148_1#96db1a8fe?vop=1&amp;pid=e979f8dc2&amp;color=0,0,0&amp;vtp=1&amp;bbb=1"/>
          <p:cNvSpPr/>
          <p:nvPr/>
        </p:nvSpPr>
        <p:spPr>
          <a:xfrm>
            <a:off x="722376" y="2338012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（1）若袋中所装的4个球中有1个所标的面值为50元，1个为20元，其余2个均为10元.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49_1#91ead07d9?vop=1&amp;pid=96db1a8fe&amp;color=0,0,0&amp;vtp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（ⅰ）求顾客所获得的奖励额的分布列及数学期望.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150_1#91ead07d9?vop=1&amp;vop=1&amp;pid=96db1a8fe&amp;color=0,0,0&amp;vtp=1&amp;bbb=1"/>
              <p:cNvSpPr/>
              <p:nvPr/>
            </p:nvSpPr>
            <p:spPr>
              <a:xfrm>
                <a:off x="722376" y="1384300"/>
                <a:ext cx="10753344" cy="2075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【解】记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为顾客所获得的奖励额，依题意,得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的所有可能取值为20,30,60,70,</a:t>
                </a:r>
                <a:endParaRPr lang="en-US" altLang="zh-CN" sz="20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×</m:t>
                        </m:r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×</m:t>
                        </m:r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×</m:t>
                        </m:r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150_1#91ead07d9?vop=1&amp;vop=1&amp;pid=96db1a8f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384300"/>
                <a:ext cx="10753344" cy="2075434"/>
              </a:xfrm>
              <a:prstGeom prst="rect">
                <a:avLst/>
              </a:prstGeom>
              <a:blipFill rotWithShape="1">
                <a:blip r:embed="rId1"/>
                <a:stretch>
                  <a:fillRect l="-4" b="-2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O_8_AN.150_2#91ead07d9?colgroup=2,9,9,9,9&amp;vop=1&amp;vop=1&amp;pid=96db1a8fe&amp;color=0,0,0&amp;vtp=1&amp;bbb=1"/>
              <p:cNvGraphicFramePr>
                <a:graphicFrameLocks noGrp="1"/>
              </p:cNvGraphicFramePr>
              <p:nvPr/>
            </p:nvGraphicFramePr>
            <p:xfrm>
              <a:off x="722376" y="3592322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𝑿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8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O_8_AN.150_2#91ead07d9?colgroup=2,9,9,9,9&amp;vop=1&amp;vop=1&amp;pid=96db1a8fe&amp;color=0,0,0&amp;vtp=1&amp;bbb=1"/>
              <p:cNvGraphicFramePr>
                <a:graphicFrameLocks noGrp="1"/>
              </p:cNvGraphicFramePr>
              <p:nvPr/>
            </p:nvGraphicFramePr>
            <p:xfrm>
              <a:off x="722376" y="3592322"/>
              <a:ext cx="10735056" cy="1029208"/>
            </p:xfrm>
            <a:graphic>
              <a:graphicData uri="http://schemas.openxmlformats.org/drawingml/2006/table">
                <a:tbl>
                  <a:tblPr/>
                  <a:tblGrid>
                    <a:gridCol w="859536"/>
                    <a:gridCol w="2468880"/>
                    <a:gridCol w="2468880"/>
                    <a:gridCol w="2468880"/>
                    <a:gridCol w="2468880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8_AN.150_3#91ead07d9?vop=1&amp;vop=1&amp;pid=96db1a8fe&amp;color=0,0,0&amp;vtp=1&amp;bbb=1"/>
              <p:cNvSpPr/>
              <p:nvPr/>
            </p:nvSpPr>
            <p:spPr>
              <a:xfrm>
                <a:off x="722376" y="4760722"/>
                <a:ext cx="10753344" cy="6054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所以顾客所获得的奖励额的期望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𝑿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𝟑𝟎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𝟕𝟎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𝟒𝟓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（元）.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5" name="QO_8_AN.150_3#91ead07d9?vop=1&amp;vop=1&amp;pid=96db1a8f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760722"/>
                <a:ext cx="10753344" cy="605409"/>
              </a:xfrm>
              <a:prstGeom prst="rect">
                <a:avLst/>
              </a:prstGeom>
              <a:blipFill rotWithShape="1">
                <a:blip r:embed="rId3"/>
                <a:stretch>
                  <a:fillRect l="-4" t="-21" b="-9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151_1#387bf264b?vop=1&amp;pid=96db1a8fe&amp;color=0,0,0&amp;vtp=1&amp;bt=1&amp;bbb=1&amp;hb=1"/>
              <p:cNvSpPr/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（ⅱ）若顾客甲和顾客乙参与活动，记事件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为“甲、</a:t>
                </a: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乙两人所获得的奖励额之和不低于100</a:t>
                </a:r>
                <a:endParaRPr lang="en-US" altLang="zh-CN" sz="2000" b="0" i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0" i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元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”，求事件</a:t>
                </a:r>
                <a14:m>
                  <m:oMath xmlns:m="http://schemas.openxmlformats.org/officeDocument/2006/math">
                    <m:r>
                      <a:rPr lang="en-US" altLang="zh-CN" sz="20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0" i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的概率.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8_BD.151_1#387bf264b?vop=1&amp;pid=96db1a8f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856234"/>
              </a:xfrm>
              <a:prstGeom prst="rect">
                <a:avLst/>
              </a:prstGeom>
              <a:blipFill rotWithShape="1">
                <a:blip r:embed="rId1"/>
                <a:stretch>
                  <a:fillRect l="-4" t="-53" b="-5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AN.152_1#387bf264b?vop=1&amp;vop=1&amp;pid=96db1a8fe&amp;color=0,0,0&amp;vtp=1&amp;bbb=1"/>
              <p:cNvSpPr/>
              <p:nvPr/>
            </p:nvSpPr>
            <p:spPr>
              <a:xfrm>
                <a:off x="722376" y="1834203"/>
                <a:ext cx="10753344" cy="2908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【解】根据（ⅰ）中的分布列,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两人所获得的奖励额之和为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100的概率为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两人所获得的奖励额之和为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120的概率为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两人所获得的奖励额之和为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130的概率为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;</a:t>
                </a:r>
                <a:endParaRPr lang="en-US" altLang="zh-CN" sz="20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两人所获得的奖励额之和为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140的概率为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𝑨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𝟗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𝟏𝟑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8_AN.152_1#387bf264b?vop=1&amp;vop=1&amp;pid=96db1a8f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1834203"/>
                <a:ext cx="10753344" cy="2908300"/>
              </a:xfrm>
              <a:prstGeom prst="rect">
                <a:avLst/>
              </a:prstGeom>
              <a:blipFill rotWithShape="1">
                <a:blip r:embed="rId2"/>
                <a:stretch>
                  <a:fillRect l="-4" t="-1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53_1#c25aaa2e0?vop=1&amp;pid=e979f8dc2&amp;color=0,0,0&amp;vtp=1&amp;bt=1&amp;bbb=1&amp;hb=1"/>
          <p:cNvSpPr/>
          <p:nvPr/>
        </p:nvSpPr>
        <p:spPr>
          <a:xfrm>
            <a:off x="722376" y="972000"/>
            <a:ext cx="10753344" cy="17230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（2）商场对奖励总额的预算是60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000元，并规定袋中的4个球只能由标有面值10元和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50元的两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种球组成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，或标有面值20元和40元的两种球组成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.为了使顾客得到的奖励总额尽可能符合商场的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预算且每位顾客所获得的奖励额相对均衡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，请对袋中的4个球的面值给出一个合适的设计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，并说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明理由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endParaRPr lang="en-US" altLang="zh-CN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7_AN.154_1#c25aaa2e0?vop=1&amp;vop=1&amp;pid=e979f8dc2&amp;color=0,0,0&amp;vtp=1&amp;bbb=1&amp;hb=1"/>
              <p:cNvSpPr/>
              <p:nvPr/>
            </p:nvSpPr>
            <p:spPr>
              <a:xfrm>
                <a:off x="722376" y="2752159"/>
                <a:ext cx="10753344" cy="35010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5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【解】根据商场的预算,每个顾客获得的平均奖励额为60元,所以先寻找期望为60元的可能方案.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①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对于面值由10元和50元组成的情况,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如果选择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的方案,因为60元是面值之和的最大值,所以期望不可能为60元;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如果选择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的方案,因为60元是面值之和的最小值,所以期望也不可能为60元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,因此可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能的方案是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,记为方案1.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②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对于面值由20元和40元组成的情况,同理可排除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的方案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,所以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可能的方案是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,记为方案2.</a:t>
                </a:r>
                <a:endParaRPr lang="en-US" altLang="zh-CN" sz="2000" dirty="0"/>
              </a:p>
              <a:p>
                <a:pPr latinLnBrk="1">
                  <a:lnSpc>
                    <a:spcPts val="34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以下是对两个方案的分析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：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3" name="QO_7_AN.154_1#c25aaa2e0?vop=1&amp;vop=1&amp;pid=e979f8dc2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2752159"/>
                <a:ext cx="10753344" cy="3501009"/>
              </a:xfrm>
              <a:prstGeom prst="rect">
                <a:avLst/>
              </a:prstGeom>
              <a:blipFill rotWithShape="1">
                <a:blip r:embed="rId1"/>
                <a:stretch>
                  <a:fillRect l="-4" t="-2" r="-726" b="-1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AN.154_2#c25aaa2e0?vop=1&amp;vop=1&amp;pid=e979f8dc2&amp;color=0,0,0&amp;mp=1&amp;vtp=1&amp;bt=1&amp;bbb=1&amp;hb=1"/>
              <p:cNvSpPr/>
              <p:nvPr/>
            </p:nvSpPr>
            <p:spPr>
              <a:xfrm>
                <a:off x="722376" y="972000"/>
                <a:ext cx="10753344" cy="1923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6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对于方案1,即方案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𝟓𝟎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,设顾客所获得的奖励额为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的所有可能取值为20，60，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100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20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AN.154_2#c25aaa2e0?vop=1&amp;vop=1&amp;pid=e979f8dc2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72000"/>
                <a:ext cx="10753344" cy="1923034"/>
              </a:xfrm>
              <a:prstGeom prst="rect">
                <a:avLst/>
              </a:prstGeom>
              <a:blipFill rotWithShape="1">
                <a:blip r:embed="rId1"/>
                <a:stretch>
                  <a:fillRect l="-4" t="-23" r="-591" b="-2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2" name="QO_7_AN.154_3#c25aaa2e0?colgroup=7,10,10,10&amp;vop=1&amp;vop=1&amp;pid=e979f8dc2&amp;color=0,0,0&amp;mp=1&amp;vtp=1&amp;bbb=1"/>
              <p:cNvGraphicFramePr>
                <a:graphicFrameLocks noGrp="1"/>
              </p:cNvGraphicFramePr>
              <p:nvPr/>
            </p:nvGraphicFramePr>
            <p:xfrm>
              <a:off x="722376" y="3029336"/>
              <a:ext cx="10716768" cy="1029208"/>
            </p:xfrm>
            <a:graphic>
              <a:graphicData uri="http://schemas.openxmlformats.org/drawingml/2006/table">
                <a:tbl>
                  <a:tblPr/>
                  <a:tblGrid>
                    <a:gridCol w="2020824"/>
                    <a:gridCol w="2898648"/>
                    <a:gridCol w="2898648"/>
                    <a:gridCol w="2898648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8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2" name="QO_7_AN.154_3#c25aaa2e0?colgroup=7,10,10,10&amp;vop=1&amp;vop=1&amp;pid=e979f8dc2&amp;color=0,0,0&amp;mp=1&amp;vtp=1&amp;bbb=1"/>
              <p:cNvGraphicFramePr>
                <a:graphicFrameLocks noGrp="1"/>
              </p:cNvGraphicFramePr>
              <p:nvPr/>
            </p:nvGraphicFramePr>
            <p:xfrm>
              <a:off x="722376" y="3029336"/>
              <a:ext cx="10716768" cy="1029208"/>
            </p:xfrm>
            <a:graphic>
              <a:graphicData uri="http://schemas.openxmlformats.org/drawingml/2006/table">
                <a:tbl>
                  <a:tblPr/>
                  <a:tblGrid>
                    <a:gridCol w="2020824"/>
                    <a:gridCol w="2898648"/>
                    <a:gridCol w="2898648"/>
                    <a:gridCol w="2898648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AN.154_4#c25aaa2e0?vop=1&amp;vop=1&amp;pid=e979f8dc2&amp;color=0,0,0&amp;mp=1&amp;vtp=1&amp;bbb=1&amp;hb=1"/>
              <p:cNvSpPr/>
              <p:nvPr/>
            </p:nvSpPr>
            <p:spPr>
              <a:xfrm>
                <a:off x="722376" y="4197736"/>
                <a:ext cx="10753344" cy="18595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的期望为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𝟏𝟎𝟎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1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的方差为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𝟏𝟎𝟎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 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.</a:t>
                </a:r>
                <a:endParaRPr lang="en-US" altLang="zh-CN" sz="1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对于方案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2,即方案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𝟐𝟎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,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</m:t>
                    </m:r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,设顾客所获得的奖励额为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的所有可能取值为40，60，</a:t>
                </a:r>
                <a:endParaRPr lang="en-US" altLang="zh-CN" sz="2000" b="1" i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0"/>
                </a:endParaRPr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80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，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7_AN.154_4#c25aaa2e0?vop=1&amp;vop=1&amp;pid=e979f8dc2&amp;color=0,0,0&amp;mp=1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4197736"/>
                <a:ext cx="10753344" cy="1859534"/>
              </a:xfrm>
              <a:prstGeom prst="rect">
                <a:avLst/>
              </a:prstGeom>
              <a:blipFill rotWithShape="1">
                <a:blip r:embed="rId3"/>
                <a:stretch>
                  <a:fillRect l="-4" t="-21" r="-591" b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7_AN.154_5#c25aaa2e0?vop=1&amp;vop=1&amp;pid=e979f8dc2&amp;color=0,0,0&amp;mp=1&amp;vtp=1&amp;bt=1&amp;bbb=1"/>
              <p:cNvSpPr/>
              <p:nvPr/>
            </p:nvSpPr>
            <p:spPr>
              <a:xfrm>
                <a:off x="722376" y="969264"/>
                <a:ext cx="10753344" cy="10086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𝟏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𝑷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en-US" altLang="zh-CN" sz="2000" b="1" i="1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𝐂</m:t>
                            </m:r>
                          </m:e>
                          <m:sub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𝟒</m:t>
                            </m:r>
                          </m:sub>
                          <m:sup>
                            <m:r>
                              <a:rPr lang="en-US" altLang="zh-CN" sz="2000" b="1" i="0" dirty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微软雅黑" panose="020B0503020204020204" pitchFamily="34" charset="-120"/>
                              </a:rPr>
                              <m:t>𝟐</m:t>
                            </m:r>
                          </m:sup>
                        </m:sSubSup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20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的分布列为</a:t>
                </a:r>
                <a:endParaRPr lang="en-US" altLang="zh-CN" sz="2000" dirty="0"/>
              </a:p>
            </p:txBody>
          </p:sp>
        </mc:Choice>
        <mc:Fallback>
          <p:sp>
            <p:nvSpPr>
              <p:cNvPr id="2" name="QO_7_AN.154_5#c25aaa2e0?vop=1&amp;vop=1&amp;pid=e979f8dc2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969264"/>
                <a:ext cx="10753344" cy="1008634"/>
              </a:xfrm>
              <a:prstGeom prst="rect">
                <a:avLst/>
              </a:prstGeom>
              <a:blipFill rotWithShape="1">
                <a:blip r:embed="rId1"/>
                <a:stretch>
                  <a:fillRect l="-4" t="-25" b="-44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3" name="QO_7_AN.154_6#c25aaa2e0?colgroup=7,10,10,10&amp;vop=1&amp;vop=1&amp;pid=e979f8dc2&amp;color=0,0,0&amp;mp=1&amp;vtp=1&amp;bbb=1"/>
              <p:cNvGraphicFramePr>
                <a:graphicFrameLocks noGrp="1"/>
              </p:cNvGraphicFramePr>
              <p:nvPr/>
            </p:nvGraphicFramePr>
            <p:xfrm>
              <a:off x="722376" y="2112708"/>
              <a:ext cx="10716768" cy="1029208"/>
            </p:xfrm>
            <a:graphic>
              <a:graphicData uri="http://schemas.openxmlformats.org/drawingml/2006/table">
                <a:tbl>
                  <a:tblPr/>
                  <a:tblGrid>
                    <a:gridCol w="2020824"/>
                    <a:gridCol w="2898648"/>
                    <a:gridCol w="2898648"/>
                    <a:gridCol w="2898648"/>
                  </a:tblGrid>
                  <a:tr h="4263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28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1" i="0" spc="-100" dirty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微软雅黑" panose="020B0503020204020204" pitchFamily="34" charset="-120"/>
                                </a:rPr>
                                <m:t>𝑷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000" b="1" i="1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000" b="1" i="0" spc="-100" dirty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微软雅黑" panose="020B0503020204020204" pitchFamily="34" charset="-120"/>
                                    </a:rPr>
                                    <m:t>𝟔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3" name="QO_7_AN.154_6#c25aaa2e0?colgroup=7,10,10,10&amp;vop=1&amp;vop=1&amp;pid=e979f8dc2&amp;color=0,0,0&amp;mp=1&amp;vtp=1&amp;bbb=1"/>
              <p:cNvGraphicFramePr>
                <a:graphicFrameLocks noGrp="1"/>
              </p:cNvGraphicFramePr>
              <p:nvPr/>
            </p:nvGraphicFramePr>
            <p:xfrm>
              <a:off x="722376" y="2112708"/>
              <a:ext cx="10716768" cy="1029208"/>
            </p:xfrm>
            <a:graphic>
              <a:graphicData uri="http://schemas.openxmlformats.org/drawingml/2006/table">
                <a:tbl>
                  <a:tblPr/>
                  <a:tblGrid>
                    <a:gridCol w="2020824"/>
                    <a:gridCol w="2898648"/>
                    <a:gridCol w="2898648"/>
                    <a:gridCol w="2898648"/>
                  </a:tblGrid>
                  <a:tr h="4260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B050"/>
                              </a:solidFill>
                              <a:latin typeface="微软雅黑" panose="020B0503020204020204" pitchFamily="34" charset="-122"/>
                              <a:ea typeface="微软雅黑" panose="020B0503020204020204" pitchFamily="34" charset="-122"/>
                              <a:cs typeface="微软雅黑" panose="020B05030202040202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32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AN.154_7#c25aaa2e0?vop=1&amp;vop=1&amp;pid=e979f8dc2&amp;color=0,0,0&amp;mp=1&amp;vtp=1&amp;bbb=1"/>
              <p:cNvSpPr/>
              <p:nvPr/>
            </p:nvSpPr>
            <p:spPr>
              <a:xfrm>
                <a:off x="722376" y="3281108"/>
                <a:ext cx="10753344" cy="18595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的期望为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𝑬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𝟒𝟎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𝟖𝟎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𝟔𝟎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100" dirty="0"/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的方差为</a:t>
                </a:r>
                <a14:m>
                  <m:oMath xmlns:m="http://schemas.openxmlformats.org/officeDocument/2006/math"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𝑫</m:t>
                    </m:r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b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𝑿</m:t>
                        </m:r>
                      </m:e>
                      <m:sub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b>
                    </m:sSub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)=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sSupPr>
                      <m:e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(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𝟖𝟎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−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𝟔𝟎</m:t>
                        </m:r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𝟐</m:t>
                        </m:r>
                      </m:sup>
                    </m:sSup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𝟔</m:t>
                        </m:r>
                      </m:den>
                    </m:f>
                    <m:r>
                      <a:rPr lang="en-US" altLang="zh-CN" sz="2000" b="1" i="0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微软雅黑" panose="020B05030202040202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</m:ctrlPr>
                      </m:fPr>
                      <m:num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𝟒𝟎𝟎</m:t>
                        </m:r>
                      </m:num>
                      <m:den>
                        <m:r>
                          <a:rPr lang="en-US" altLang="zh-CN" sz="2000" b="1" i="0" dirty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微软雅黑" panose="020B0503020204020204" pitchFamily="34" charset="-12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 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</a:t>
                </a:r>
                <a:endParaRPr lang="en-US" altLang="zh-CN" sz="1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由于两种方案的奖励额的期望都符合要求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,但方案2奖励额的方差比方案1小,</a:t>
                </a:r>
                <a:endParaRPr lang="en-US" altLang="zh-CN" sz="100" dirty="0"/>
              </a:p>
              <a:p>
                <a:pPr latinLnBrk="1">
                  <a:lnSpc>
                    <a:spcPts val="3500"/>
                  </a:lnSpc>
                </a:pPr>
                <a:r>
                  <a:rPr lang="en-US" altLang="zh-CN" sz="2000" b="1" i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所以应该选择方案</a:t>
                </a:r>
                <a:r>
                  <a:rPr lang="en-US" altLang="zh-CN" sz="2000" b="1" i="0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0"/>
                  </a:rPr>
                  <a:t>2,即面值为2个20元和2个40元.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O_7_AN.154_7#c25aaa2e0?vop=1&amp;vop=1&amp;pid=e979f8dc2&amp;color=0,0,0&amp;mp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376" y="3281108"/>
                <a:ext cx="10753344" cy="1859534"/>
              </a:xfrm>
              <a:prstGeom prst="rect">
                <a:avLst/>
              </a:prstGeom>
              <a:blipFill rotWithShape="1">
                <a:blip r:embed="rId3"/>
                <a:stretch>
                  <a:fillRect l="-4" t="-3" b="-2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25635</Words>
  <Application>WPS 演示</Application>
  <PresentationFormat>宽屏</PresentationFormat>
  <Paragraphs>1214</Paragraphs>
  <Slides>101</Slides>
  <Notes>94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22" baseType="lpstr">
      <vt:lpstr>Arial</vt:lpstr>
      <vt:lpstr>宋体</vt:lpstr>
      <vt:lpstr>Wingdings</vt:lpstr>
      <vt:lpstr>微软雅黑</vt:lpstr>
      <vt:lpstr>微软雅黑</vt:lpstr>
      <vt:lpstr>等线 (正文)</vt:lpstr>
      <vt:lpstr>等线</vt:lpstr>
      <vt:lpstr>等线 (正文)</vt:lpstr>
      <vt:lpstr>等线 (正文)</vt:lpstr>
      <vt:lpstr>汉仪舒圆黑简体</vt:lpstr>
      <vt:lpstr>黑体</vt:lpstr>
      <vt:lpstr>汉仪舒圆黑简体</vt:lpstr>
      <vt:lpstr>汉仪舒圆黑简体</vt:lpstr>
      <vt:lpstr>黑体</vt:lpstr>
      <vt:lpstr>宋体</vt:lpstr>
      <vt:lpstr>仿宋</vt:lpstr>
      <vt:lpstr>仿宋</vt:lpstr>
      <vt:lpstr>Cambria Math</vt:lpstr>
      <vt:lpstr>Calibri</vt:lpstr>
      <vt:lpstr>Arial Unicode MS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正则</cp:lastModifiedBy>
  <cp:revision>4</cp:revision>
  <dcterms:created xsi:type="dcterms:W3CDTF">2025-08-01T10:47:00Z</dcterms:created>
  <dcterms:modified xsi:type="dcterms:W3CDTF">2025-08-05T02:41:58Z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5134FD1BE60E4516A2E1A3E781F48BEB_12</vt:lpwstr>
  </property>
  <property fmtid="{D5CDD505-2E9C-101B-9397-08002B2CF9AE}" pid="3" name="KSOProductBuildVer">
    <vt:lpwstr>2052-12.1.0.21915</vt:lpwstr>
  </property>
</Properties>
</file>