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93" r:id="rId35"/>
    <p:sldId id="287" r:id="rId36"/>
    <p:sldId id="288" r:id="rId37"/>
    <p:sldId id="294" r:id="rId38"/>
    <p:sldId id="289" r:id="rId39"/>
    <p:sldId id="290" r:id="rId40"/>
    <p:sldId id="291" r:id="rId4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946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1616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ad5ecdb0009cafa9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51.png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5.png"/><Relationship Id="rId1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5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72.png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cf3551d83?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［辽宁沈阳二中2024高二月考］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盒中有10个螺丝钉，其中有3个是坏的，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现从盒中随机地抽取4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，那么概率是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的事件为(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10_1#cf3551d83?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821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cf3551d83.bracket?vop=1&amp;pid=ccde3635e&amp;color=0,0,0&amp;vpa=4&amp;vtp=1"/>
          <p:cNvSpPr/>
          <p:nvPr/>
        </p:nvSpPr>
        <p:spPr>
          <a:xfrm>
            <a:off x="3932301" y="1553976"/>
            <a:ext cx="355600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C_5_BD.10_2#cf3551d83.choices?vop=1&amp;pid=ccde3635e&amp;color=0,0,0&amp;vtp=1&amp;bbb=1"/>
          <p:cNvSpPr/>
          <p:nvPr/>
        </p:nvSpPr>
        <p:spPr>
          <a:xfrm>
            <a:off x="722376" y="1908814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1455" algn="l"/>
                <a:tab pos="5223510" algn="l"/>
                <a:tab pos="79622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A.恰有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1个是坏的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4个全是好的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.恰有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2个是好的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.至多有2个是坏的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cf3551d83?vop=1&amp;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2007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盒中有10个螺丝钉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从盒中随机地抽取4个的取法总数为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3个是坏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恰有1个是坏的,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4个全是好的,恰有2个是好的,至多有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2个是坏的取法种数分别为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105</m:t>
                    </m:r>
                  </m:oMath>
                </a14:m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63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203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恰有1个是坏的概率为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210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是好的概率为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210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,恰有2个是好的概率为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210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,至多有2个是坏的概率为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210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.故选C．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cf3551d83?vop=1&amp;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07997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b="-11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fc122010b?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2684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［辽宁省实验中学2025高二段考］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某校在校庆期间举办羽毛球比赛，某班派出甲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、乙两名单打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，为了提高两位主力的能力，体育老师安排了为期一周的对抗训练，比赛规则如下：甲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两人每轮分别与体育老师打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2局，当两人获胜总局数不少于3局时，则认为这轮训练过关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；否则不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.若甲、乙两人每局获胜的概率分别为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，每局之间相互独立.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记甲、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轮训练中过关的轮数为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，则从期望的角度来看，甲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、乙两人训练的轮数至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少为(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fc122010b?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846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459" b="-1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fc122010b.bracket?vop=1&amp;pid=ccde3635e&amp;color=0,0,0&amp;vpa=5&amp;vtp=1"/>
          <p:cNvSpPr/>
          <p:nvPr/>
        </p:nvSpPr>
        <p:spPr>
          <a:xfrm>
            <a:off x="1430401" y="32516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3_2#fc122010b.choices?vop=1&amp;pid=ccde3635e&amp;color=0,0,0&amp;vtp=1&amp;bbb=1"/>
          <p:cNvSpPr/>
          <p:nvPr/>
        </p:nvSpPr>
        <p:spPr>
          <a:xfrm>
            <a:off x="722376" y="3713422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.27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B.24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C.32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.28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fc122010b?vop=1&amp;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508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设每一轮训练过关的概率为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2" name="QC_5_AS.15_1#fc122010b?vop=1&amp;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08000"/>
              </a:xfrm>
              <a:prstGeom prst="rect">
                <a:avLst/>
              </a:prstGeom>
              <a:blipFill rotWithShape="1">
                <a:blip r:embed="rId1"/>
                <a:stretch>
                  <a:fillRect l="-4" t="-89" b="-24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15_1#fc122010b?vop=1&amp;vop=1&amp;pid=ccde3635e&amp;color=0,0,0&amp;vtp=1&amp;bt=1&amp;bbb=1&amp;hb=1"/>
              <p:cNvSpPr/>
              <p:nvPr/>
            </p:nvSpPr>
            <p:spPr>
              <a:xfrm>
                <a:off x="722376" y="1475428"/>
                <a:ext cx="10753344" cy="1117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3" name="QC_5_AS.15_1#fc122010b?vop=1&amp;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75428"/>
                <a:ext cx="10753344" cy="1117600"/>
              </a:xfrm>
              <a:prstGeom prst="rect">
                <a:avLst/>
              </a:prstGeom>
              <a:blipFill rotWithShape="1">
                <a:blip r:embed="rId2"/>
                <a:stretch>
                  <a:fillRect l="-4" t="-29" b="-1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15_1#fc122010b?vop=1&amp;vop=1&amp;pid=ccde3635e&amp;color=0,0,0&amp;vtp=1&amp;bt=1&amp;bbb=1&amp;hb=1"/>
              <p:cNvSpPr/>
              <p:nvPr/>
            </p:nvSpPr>
            <p:spPr>
              <a:xfrm>
                <a:off x="722376" y="2593028"/>
                <a:ext cx="10753344" cy="2540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,当且仅当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时等号成立.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的图象开口向下,对称轴方程为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依题意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8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16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27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,所以至少需要27轮.故选A.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C_5_AS.15_1#fc122010b?vop=1&amp;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593028"/>
                <a:ext cx="10753344" cy="2540000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6_1#da6df8670?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1782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［山东烟台2025高二诊断］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一个不透明的袋子中装有除颜色外，大小、质地完全相同的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5个黑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个白球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，已知一次从中任意取出3个球，取出的球是2个黑球，1个白球的概率为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现一次从中任取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4个球，若取出一个黑球得1分，取出一个白球得2分，设随机变量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为取出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的总得分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6_1#da6df8670?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295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327" b="-25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da6df8670.bracket?vop=1&amp;pid=ccde3635e&amp;color=0,0,0&amp;vpa=6&amp;vtp=1"/>
          <p:cNvSpPr/>
          <p:nvPr/>
        </p:nvSpPr>
        <p:spPr>
          <a:xfrm>
            <a:off x="4329621" y="23499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6_2#da6df8670.choices?vop=1&amp;pid=ccde3635e&amp;color=0,0,0&amp;vtp=1&amp;bbb=1"/>
              <p:cNvSpPr/>
              <p:nvPr/>
            </p:nvSpPr>
            <p:spPr>
              <a:xfrm>
                <a:off x="722376" y="2755905"/>
                <a:ext cx="10753344" cy="5940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03830" algn="l"/>
                    <a:tab pos="5369560" algn="l"/>
                    <a:tab pos="81622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70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6_2#da6df8670.choices?vop=1&amp;pid=ccde363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55905"/>
                <a:ext cx="10753344" cy="594043"/>
              </a:xfrm>
              <a:prstGeom prst="rect">
                <a:avLst/>
              </a:prstGeom>
              <a:blipFill rotWithShape="1">
                <a:blip r:embed="rId2"/>
                <a:stretch>
                  <a:fillRect l="-4" t="-1" b="-90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8_1#da6df8670?vop=1&amp;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521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由题意得球的总数为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,取3个球的情况种数为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,取出的球是2黑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1白的情况种数为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因为一次从中任意取出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3个球,取出的球是2个黑球,1个白球的概率为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28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,化简得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305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∉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一次性从中任取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4个球时，设从袋子中取出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个黑球,则取出白球为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的取值为0,1,2.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不合题意；当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时,即取出1个黑球3个白球,则有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种方法;当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,即取出2个黑球2个白球,则有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30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8_1#da6df8670?vop=1&amp;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219700"/>
              </a:xfrm>
              <a:prstGeom prst="rect">
                <a:avLst/>
              </a:prstGeom>
              <a:blipFill rotWithShape="1">
                <a:blip r:embed="rId1"/>
                <a:stretch>
                  <a:fillRect l="-4" t="-9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9_1#29d883028?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36244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［辽宁大连2025高二月考］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泊松分布是一种离散型概率分布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，常用于描述单位时间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或空间）内随机事件发生的次数，其概率分布为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𝜆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𝜆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,⋯)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然对数的底数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是泊松分布的均值.当二项分布的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很大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很小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，泊松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分布可作为二项分布的近似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取二项分布的期望.假设每个大肠杆菌基因组含有10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000个核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苷酸对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，采用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J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紫外线照射大肠杆菌时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，每个核苷酸对产生嘧啶二聚体的概率均为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，设大肠杆菌的基因组产生的嘧啶二聚体个数为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表示经该种紫外线照射后产生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个嘧啶二聚体的概率.已知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近似服从泊松分布，当产生的嘧啶二聚体个数不小于1时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，大肠杆菌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就会死亡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9_1#29d883028?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24453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614" b="-12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0_1#29d883028.bracket?vop=1&amp;pid=ccde3635e&amp;color=0,0,0&amp;vpa=7&amp;vtp=1&amp;bbb=1"/>
          <p:cNvSpPr/>
          <p:nvPr/>
        </p:nvSpPr>
        <p:spPr>
          <a:xfrm>
            <a:off x="4516501" y="4200594"/>
            <a:ext cx="542036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9_2#29d883028.choices?vop=1&amp;pid=ccde3635e&amp;color=0,0,0&amp;vtp=1&amp;bbb=1"/>
              <p:cNvSpPr/>
              <p:nvPr/>
            </p:nvSpPr>
            <p:spPr>
              <a:xfrm>
                <a:off x="722376" y="4536127"/>
                <a:ext cx="10753344" cy="17611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𝜆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.大肠杆菌经该种紫外线照射后，存活的概率为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.经该种紫外线照射后产生10个嘧啶二聚体的概率最大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9_2#29d883028.choices?vop=1&amp;pid=ccde363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36127"/>
                <a:ext cx="10753344" cy="1761109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3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1_1#29d883028?vop=1&amp;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3603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,所以此时泊松分布满足二项分布的近似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的条件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𝜆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,A正确.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0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,B错误.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0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,C正确.</a:t>
                </a:r>
                <a:endParaRPr lang="en-US" altLang="zh-CN" sz="22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=[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或5时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取最大值,D错误.故选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1_1#29d883028?vop=1&amp;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03879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555" b="-14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2_1#7046742cc?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［吉林长春2025高二月考］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已知在一次数学测验中，某校1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000名学生的成绩服从正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，其中90分为及格线，120分为优秀线，则对于该校学生成绩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，下列说法正确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参考数据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2_1#7046742cc?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449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7046742cc.bracket?vop=1&amp;pid=ccde3635e&amp;color=0,0,0&amp;vpa=8&amp;vtp=1&amp;bbb=1"/>
          <p:cNvSpPr/>
          <p:nvPr/>
        </p:nvSpPr>
        <p:spPr>
          <a:xfrm>
            <a:off x="1430401" y="1886400"/>
            <a:ext cx="743649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2_2#7046742cc.choices?vop=1&amp;pid=ccde3635e&amp;color=0,0,0&amp;vtp=1&amp;bbb=1"/>
              <p:cNvSpPr/>
              <p:nvPr/>
            </p:nvSpPr>
            <p:spPr>
              <a:xfrm>
                <a:off x="722376" y="3215327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平均分为100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.及格率超过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.得分在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内的人数约为997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.得分低于80的人数和优秀的人数大致相等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2_2#7046742cc.choices?vop=1&amp;pid=ccde363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15327"/>
                <a:ext cx="107533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4_1#7046742cc?vop=1&amp;vop=1&amp;pid=ccde3635e&amp;color=0,0,0&amp;vtp=1&amp;bt=1&amp;bbb=1"/>
              <p:cNvSpPr/>
              <p:nvPr/>
            </p:nvSpPr>
            <p:spPr>
              <a:xfrm>
                <a:off x="722376" y="972000"/>
                <a:ext cx="10753344" cy="3759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由题意知,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)]=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841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（人）,故C正确;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)]=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4_1#7046742cc?vop=1&amp;vop=1&amp;pid=ccde3635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759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1fa18530.fixed?pid=213873a24&amp;color=100,146,38&amp;vtp=1&amp;bbb=1"/>
          <p:cNvSpPr/>
          <p:nvPr/>
        </p:nvSpPr>
        <p:spPr>
          <a:xfrm>
            <a:off x="5056632" y="950976"/>
            <a:ext cx="209397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4.2</a:t>
            </a:r>
            <a:endParaRPr lang="en-US" altLang="zh-CN" sz="7200" dirty="0"/>
          </a:p>
        </p:txBody>
      </p:sp>
      <p:sp>
        <p:nvSpPr>
          <p:cNvPr id="3" name="C_2#51fa18530.fixed?pid=213873a24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4.2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随机变量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5_1#cc19039c5?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有款小游戏，规则如下：一小球从数轴上的原点出发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，通过扔骰子决定小球向左或者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向右移动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，扔出骰子，若是奇数点向上，则向左移动一个单位长度，若是偶数点向上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，则向右移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动一个单位长度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.则扔出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次骰子后，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下列结论正确的是(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5_1#cc19039c5?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402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6_1#cc19039c5.bracket?vop=1&amp;pid=ccde3635e&amp;color=0,0,0&amp;vpa=9&amp;vtp=1&amp;bbb=1"/>
          <p:cNvSpPr/>
          <p:nvPr/>
        </p:nvSpPr>
        <p:spPr>
          <a:xfrm>
            <a:off x="7002082" y="18673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5_2#cc19039c5.choices?vop=1&amp;pid=ccde3635e&amp;color=0,0,0&amp;vtp=1&amp;bbb=1"/>
              <p:cNvSpPr/>
              <p:nvPr/>
            </p:nvSpPr>
            <p:spPr>
              <a:xfrm>
                <a:off x="722376" y="2281877"/>
                <a:ext cx="10753344" cy="2342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A.第二次扔骰子后，小球位于原点的概率为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.第三次扔骰子后，小球所在位置是个随机变量，则这个随机变量的期望为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.第一次扔完骰子小球位于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且第五次扔完骰子小球位于1的概率为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.第五次扔完骰子，小球位于1的概率大于小球位于3的概率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5_2#cc19039c5.choices?vop=1&amp;pid=ccde363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2342134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b="-19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7_1#cc19039c5?vop=1&amp;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1905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扔出骰子,奇数点向上的概率为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,偶数点向上的概率也是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A,若两次运动后,小球位于原点,小球在两次运动之中一定1次向左1次向右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,故其概率为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,故A正确;</a:t>
                </a:r>
                <a:endParaRPr lang="en-US" altLang="zh-CN" sz="22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B,设这个随机变量为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的可能取值为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2" name="QC_5_AS.27_1#cc19039c5?vop=1&amp;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050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57" b="-6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27_1#cc19039c5?vop=1&amp;vop=1&amp;pid=ccde3635e&amp;color=0,0,0&amp;vtp=1&amp;bt=1&amp;bbb=1&amp;hb=1"/>
              <p:cNvSpPr/>
              <p:nvPr/>
            </p:nvSpPr>
            <p:spPr>
              <a:xfrm>
                <a:off x="722376" y="2880937"/>
                <a:ext cx="10753344" cy="762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故其期望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)]+[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)]=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,故B错误;</a:t>
                </a:r>
                <a:endParaRPr lang="en-US" altLang="zh-CN" sz="22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3" name="QC_5_AS.27_1#cc19039c5?vop=1&amp;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80937"/>
                <a:ext cx="10753344" cy="762000"/>
              </a:xfrm>
              <a:prstGeom prst="rect">
                <a:avLst/>
              </a:prstGeom>
              <a:blipFill rotWithShape="1">
                <a:blip r:embed="rId2"/>
                <a:stretch>
                  <a:fillRect l="-4" t="-76" b="-15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27_1#cc19039c5?vop=1&amp;vop=1&amp;pid=ccde3635e&amp;color=0,0,0&amp;vtp=1&amp;bt=1&amp;bbb=1&amp;hb=1"/>
              <p:cNvSpPr/>
              <p:nvPr/>
            </p:nvSpPr>
            <p:spPr>
              <a:xfrm>
                <a:off x="722376" y="3642937"/>
                <a:ext cx="10753344" cy="23484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C,第一次扔完骰子小球位于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,即第一次向左移动,且第五次扔完骰子小球位于1,则后续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4次移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动中小球向右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3次,向左1次,故其概率为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,故C错误;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D,第五次扔完骰子,小球位于1,即2次向左,3次向右,故其概率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小球位于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3,即4次向右,1次向左,故其概率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C_5_AS.27_1#cc19039c5?vop=1&amp;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42937"/>
                <a:ext cx="10753344" cy="2348484"/>
              </a:xfrm>
              <a:prstGeom prst="rect">
                <a:avLst/>
              </a:prstGeom>
              <a:blipFill rotWithShape="1">
                <a:blip r:embed="rId3"/>
                <a:stretch>
                  <a:fillRect l="-4" t="-25" r="-650" b="-11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8_1#ce090dd6f?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2240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［四川绵阳南山中学2025高二月考］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在某足球小组赛中，共有甲、乙、丙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、丁四支队伍进行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单循环比赛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，即每两支队伍在比赛中都要相遇且仅相遇一次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，最后按各队的积分排列名次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积分多者名次靠前，积分同者名次并列），积分规则为每队胜一场得3分，平一场得1分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，负一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场得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0分.若每场比赛中两队胜、平、负的概率都为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，则在比赛结束时甲队胜两场且乙队胜一场的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概率为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28_1#ce090dd6f?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1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45" b="-20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9_1#ce090dd6f.blank?vop=1&amp;pid=ccde3635e&amp;color=0,0,0&amp;vpa=10&amp;vtp=1&amp;bbb=1&amp;rh=34.67504"/>
              <p:cNvSpPr/>
              <p:nvPr/>
            </p:nvSpPr>
            <p:spPr>
              <a:xfrm>
                <a:off x="1508188" y="2716470"/>
                <a:ext cx="352425" cy="4403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𝟖𝟏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29_1#ce090dd6f.blank?vop=1&amp;pid=ccde3635e&amp;color=0,0,0&amp;vpa=10&amp;vtp=1&amp;bbb=1&amp;rh=34.67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8188" y="2716470"/>
                <a:ext cx="352425" cy="440373"/>
              </a:xfrm>
              <a:prstGeom prst="rect">
                <a:avLst/>
              </a:prstGeom>
              <a:blipFill rotWithShape="1">
                <a:blip r:embed="rId2"/>
                <a:stretch>
                  <a:fillRect l="-18" t="-131" r="18" b="-8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0_1#ce090dd6f?vop=1&amp;vop=1&amp;pid=ccde3635e&amp;color=0,0,0&amp;vtp=1&amp;bt=1&amp;bbb=1"/>
              <p:cNvSpPr/>
              <p:nvPr/>
            </p:nvSpPr>
            <p:spPr>
              <a:xfrm>
                <a:off x="716280" y="3333460"/>
                <a:ext cx="10753344" cy="4038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（1）甲胜乙、丙,且甲平或负丁：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①乙胜丙,且乙平或负丁,概率为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②乙胜丁,且乙平或负丙,同①,概率为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30_1#ce090dd6f?vop=1&amp;vop=1&amp;pid=ccde3635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80" y="3333460"/>
                <a:ext cx="10753344" cy="4038600"/>
              </a:xfrm>
              <a:prstGeom prst="rect">
                <a:avLst/>
              </a:prstGeom>
              <a:blipFill rotWithShape="1">
                <a:blip r:embed="rId3"/>
                <a:stretch>
                  <a:fillRect t="-9" r="2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30_1#ce090dd6f?vop=1&amp;vop=1&amp;pid=ccde3635e&amp;color=0,0,0&amp;vtp=1&amp;bt=1&amp;bbb=1"/>
              <p:cNvSpPr/>
              <p:nvPr/>
            </p:nvSpPr>
            <p:spPr>
              <a:xfrm>
                <a:off x="722376" y="972000"/>
                <a:ext cx="10753344" cy="4038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因此,（1）的概率为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（2）甲胜乙、丁,且甲平或负丙,同（1）,概率为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（3）甲胜丙、丁，甲平或负乙：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①甲平乙,乙胜丙,且乙平或负丁,此时概率为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②甲平乙,乙胜丁,且乙平或负丙,同①,概率为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000" b="0" i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③甲负乙,乙平或负丙、丁,此时概率为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4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4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4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4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4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24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因此,（3）的概率为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24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  <m:r>
                      <a:rPr lang="en-US" altLang="zh-CN" sz="24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24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  <m:r>
                      <a:rPr lang="en-US" altLang="zh-CN" sz="24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24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  <m:r>
                      <a:rPr lang="en-US" altLang="zh-CN" sz="24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sSup>
                          <m:sSupPr>
                            <m:ctrlPr>
                              <a:rPr lang="en-US" altLang="zh-CN" sz="24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40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综上，甲胜两场且乙胜一场的概率为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sSup>
                          <m:sSupPr>
                            <m:ctrlPr>
                              <a:rPr lang="en-US" altLang="zh-CN" sz="24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  <m:r>
                      <a:rPr lang="en-US" altLang="zh-CN" sz="24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sSup>
                          <m:sSupPr>
                            <m:ctrlPr>
                              <a:rPr lang="en-US" altLang="zh-CN" sz="24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  <m:r>
                      <a:rPr lang="en-US" altLang="zh-CN" sz="24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sSup>
                          <m:sSupPr>
                            <m:ctrlPr>
                              <a:rPr lang="en-US" altLang="zh-CN" sz="24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40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p>
                      </m:den>
                    </m:f>
                    <m:r>
                      <a:rPr lang="en-US" altLang="zh-CN" sz="24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4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20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800" dirty="0"/>
              </a:p>
              <a:p>
                <a:pPr latinLnBrk="1">
                  <a:lnSpc>
                    <a:spcPts val="3800"/>
                  </a:lnSpc>
                </a:pPr>
                <a:endParaRPr lang="en-US" altLang="zh-CN" sz="22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2" name="QB_5_AS.30_1#ce090dd6f?vop=1&amp;vop=1&amp;pid=ccde3635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38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b="-231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1_1#b79c2d266?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［山东烟台2024高二质量检测］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某同学共投篮12次，每次投篮命中的概率均为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，假设每次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投篮相互独立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，记他投篮命中的次数为随机变量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，该同学投篮最有可能命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1_1#b79c2d266?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6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32_1#b79c2d266.blank?vop=1&amp;pid=ccde3635e&amp;color=0,0,0&amp;vpa=11&amp;vtp=1&amp;bbb=1"/>
          <p:cNvSpPr/>
          <p:nvPr/>
        </p:nvSpPr>
        <p:spPr>
          <a:xfrm>
            <a:off x="7696200" y="1391100"/>
            <a:ext cx="7286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7.68</a:t>
            </a:r>
            <a:endParaRPr lang="en-US" altLang="zh-CN" sz="2000" dirty="0"/>
          </a:p>
        </p:txBody>
      </p:sp>
      <p:sp>
        <p:nvSpPr>
          <p:cNvPr id="4" name="QB_5_AN.33_1#b79c2d266.blank?vop=1&amp;pid=ccde3635e&amp;color=0,0,0&amp;vpa=12&amp;vtp=1&amp;bbb=1"/>
          <p:cNvSpPr/>
          <p:nvPr/>
        </p:nvSpPr>
        <p:spPr>
          <a:xfrm>
            <a:off x="960501" y="1829250"/>
            <a:ext cx="498475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34_1#b79c2d266?vop=1&amp;vop=1&amp;pid=ccde3635e&amp;color=0,0,0&amp;vtp=1&amp;bbb=1"/>
              <p:cNvSpPr/>
              <p:nvPr/>
            </p:nvSpPr>
            <p:spPr>
              <a:xfrm>
                <a:off x="722376" y="2281877"/>
                <a:ext cx="10753344" cy="36685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由二项分布的定义可知,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设该同学投篮最有可能命中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次,</a:t>
                </a:r>
                <a:endParaRPr lang="en-US" altLang="zh-CN" sz="22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则有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𝑋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=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𝑋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=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𝑋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=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𝑋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=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2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12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𝑚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0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𝑚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0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12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𝑚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12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𝑚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0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𝑚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0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11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𝑚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12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𝑚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0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𝑚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0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12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𝑚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12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𝑚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0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𝑚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0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13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𝑚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为正整数,所以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5_AS.34_1#b79c2d266?vop=1&amp;vop=1&amp;pid=ccde363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3668522"/>
              </a:xfrm>
              <a:prstGeom prst="rect">
                <a:avLst/>
              </a:prstGeom>
              <a:blipFill rotWithShape="1">
                <a:blip r:embed="rId2"/>
                <a:stretch>
                  <a:fillRect l="-4" t="-9" b="-14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EX.35_1#b79c2d266?vop=1&amp;vop=1&amp;pid=ccde3635e&amp;color=0,0,0&amp;vtp=1&amp;bt=1&amp;bbb=1&amp;hb=1"/>
              <p:cNvSpPr/>
              <p:nvPr/>
            </p:nvSpPr>
            <p:spPr>
              <a:xfrm>
                <a:off x="722376" y="969264"/>
                <a:ext cx="10753344" cy="319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1）甲、乙两名学生共答对2个问题分为：甲答对2个乙答对0个,甲答对1个乙答对1个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,分别计算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概率相加得答案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2）设学生甲答对的题数为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的所有可能取值为1,2,3,分别求出相应的概率,从而求出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3）设学生乙答对题数为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,由题意知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,从而求出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,比较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,得到应选拔哪个学生代表学校参加竞赛.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EX.35_1#b79c2d266?vop=1&amp;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193034"/>
              </a:xfrm>
              <a:prstGeom prst="rect">
                <a:avLst/>
              </a:prstGeom>
              <a:blipFill rotWithShape="1">
                <a:blip r:embed="rId1"/>
                <a:stretch>
                  <a:fillRect l="-4" t="-8" r="-413" b="-14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6_1#f80915573?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［广东汕头2025高二期中］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某学校参加某项竞赛仅有一个名额，结合平时训练成绩，甲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两名学生进入最后选拔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，学校为此设计了如下选拔方案：设计6道题进行测试，若这6道题中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能正确解答其中的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4道，乙能正确解答每个题目的概率均为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，假设甲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、乙两名学生解答每道测试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题都相互独立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、互不影响，现甲、乙从这6道测试题中分别随机抽取3题进行解答.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6_1#f80915573?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81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37_1#77fdea25d?vop=1&amp;pid=f80915573&amp;color=0,0,0&amp;vtp=1&amp;bbb=1"/>
          <p:cNvSpPr/>
          <p:nvPr/>
        </p:nvSpPr>
        <p:spPr>
          <a:xfrm>
            <a:off x="722376" y="2819342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（1）求甲、乙共答对2道题目的概率.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38_1#77fdea25d?vop=1&amp;vop=1&amp;pid=f80915573&amp;color=0,0,0&amp;vtp=1&amp;bbb=1"/>
              <p:cNvSpPr/>
              <p:nvPr/>
            </p:nvSpPr>
            <p:spPr>
              <a:xfrm>
                <a:off x="722376" y="3278574"/>
                <a:ext cx="10753344" cy="1079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【解】由题意得甲、乙两名学生共答对2个问题的概率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38_1#77fdea25d?vop=1&amp;vop=1&amp;pid=f8091557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78574"/>
                <a:ext cx="10753344" cy="1079500"/>
              </a:xfrm>
              <a:prstGeom prst="rect">
                <a:avLst/>
              </a:prstGeom>
              <a:blipFill rotWithShape="1">
                <a:blip r:embed="rId2"/>
                <a:stretch>
                  <a:fillRect l="-4" t="-6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9_1#a20d609a2?vop=1&amp;pid=f80915573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（2）设甲答对题数为随机变量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的分布列、数学期望和方差.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9_1#a20d609a2?vop=1&amp;pid=f8091557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0_1#a20d609a2?vop=1&amp;vop=1&amp;pid=f80915573&amp;color=0,0,0&amp;vtp=1&amp;bbb=1"/>
              <p:cNvSpPr/>
              <p:nvPr/>
            </p:nvSpPr>
            <p:spPr>
              <a:xfrm>
                <a:off x="722376" y="1386528"/>
                <a:ext cx="10753344" cy="147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【解】设学生甲答对的题数为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的所有可能取值为1,2,3.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0_1#a20d609a2?vop=1&amp;vop=1&amp;pid=f8091557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1478534"/>
              </a:xfrm>
              <a:prstGeom prst="rect">
                <a:avLst/>
              </a:prstGeom>
              <a:blipFill rotWithShape="1">
                <a:blip r:embed="rId2"/>
                <a:stretch>
                  <a:fillRect l="-4" t="-22" b="-30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QO_6_AN.40_2#a20d609a2?colgroup=5,11,11,11&amp;vop=1&amp;vop=1&amp;pid=f80915573&amp;color=0,0,0&amp;vtp=1&amp;bbb=1"/>
              <p:cNvGraphicFramePr>
                <a:graphicFrameLocks noGrp="1"/>
              </p:cNvGraphicFramePr>
              <p:nvPr/>
            </p:nvGraphicFramePr>
            <p:xfrm>
              <a:off x="722376" y="2999428"/>
              <a:ext cx="10689336" cy="1029208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3072384"/>
                    <a:gridCol w="3072384"/>
                    <a:gridCol w="3072384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𝑿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28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QO_6_AN.40_2#a20d609a2?colgroup=5,11,11,11&amp;vop=1&amp;vop=1&amp;pid=f80915573&amp;color=0,0,0&amp;vtp=1&amp;bbb=1"/>
              <p:cNvGraphicFramePr>
                <a:graphicFrameLocks noGrp="1"/>
              </p:cNvGraphicFramePr>
              <p:nvPr/>
            </p:nvGraphicFramePr>
            <p:xfrm>
              <a:off x="722376" y="2999428"/>
              <a:ext cx="10689336" cy="1029208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3072384"/>
                    <a:gridCol w="3072384"/>
                    <a:gridCol w="3072384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32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40_3#a20d609a2?vop=1&amp;vop=1&amp;pid=f80915573&amp;color=0,0,0&amp;vtp=1&amp;bbb=1"/>
              <p:cNvSpPr/>
              <p:nvPr/>
            </p:nvSpPr>
            <p:spPr>
              <a:xfrm>
                <a:off x="722376" y="41678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AN.40_3#a20d609a2?vop=1&amp;vop=1&amp;pid=f8091557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67828"/>
                <a:ext cx="10753344" cy="605409"/>
              </a:xfrm>
              <a:prstGeom prst="rect">
                <a:avLst/>
              </a:prstGeom>
              <a:blipFill rotWithShape="1">
                <a:blip r:embed="rId4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1_1#87f74b3e3?vop=1&amp;pid=f80915573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（3）从数学期望和方差的角度分析，应选拔哪个学生代表学校参加竞赛？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2_1#87f74b3e3?vop=1&amp;vop=1&amp;pid=f80915573&amp;color=0,0,0&amp;vtp=1&amp;bbb=1"/>
              <p:cNvSpPr/>
              <p:nvPr/>
            </p:nvSpPr>
            <p:spPr>
              <a:xfrm>
                <a:off x="722376" y="1386528"/>
                <a:ext cx="10753344" cy="1859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【解】设学生乙答对的题数为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的所有可能取值为0,1,2,3，则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所以应选拔甲学生代表学校参加竞赛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2_1#87f74b3e3?vop=1&amp;vop=1&amp;pid=f8091557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1859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-24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3_1#22f4ff4b8?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13.“双减”政策实施以来，各地纷纷推行课后服务“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”模式，即学校每周周一至周五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5天都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要面向所有学生提供课后服务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，每天至少2小时.某学校的课后服务有学业辅导、体育锻炼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、实践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能力创新培养三大类别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，为了解该校学生上个月参加课后服务的情况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，该校从全校学生中随机抽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100人作为样本，发现样本中未参加任何课后服务的有14人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，样本中仅参加某一类课后服务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的学生分布情况如下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43_1#22f4ff4b8?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862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QO_5_BD.43_2#22f4ff4b8?colgroup=15,24&amp;vop=1&amp;pid=ccde3635e&amp;color=0,0,0&amp;vtp=1&amp;bbb=1"/>
              <p:cNvGraphicFramePr>
                <a:graphicFrameLocks noGrp="1"/>
              </p:cNvGraphicFramePr>
              <p:nvPr/>
            </p:nvGraphicFramePr>
            <p:xfrm>
              <a:off x="722376" y="3332803"/>
              <a:ext cx="10707624" cy="2126488"/>
            </p:xfrm>
            <a:graphic>
              <a:graphicData uri="http://schemas.openxmlformats.org/drawingml/2006/table">
                <a:tbl>
                  <a:tblPr/>
                  <a:tblGrid>
                    <a:gridCol w="4187952"/>
                    <a:gridCol w="1600200"/>
                    <a:gridCol w="2459736"/>
                    <a:gridCol w="2459736"/>
                  </a:tblGrid>
                  <a:tr h="42113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课后服务活动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每周参加活动天数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426339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∼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仅参加学业辅导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11人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仅参加体育锻炼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仅参加实践能力创新培养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QO_5_BD.43_2#22f4ff4b8?colgroup=15,24&amp;vop=1&amp;pid=ccde3635e&amp;color=0,0,0&amp;vtp=1&amp;bbb=1"/>
              <p:cNvGraphicFramePr>
                <a:graphicFrameLocks noGrp="1"/>
              </p:cNvGraphicFramePr>
              <p:nvPr/>
            </p:nvGraphicFramePr>
            <p:xfrm>
              <a:off x="722376" y="3332803"/>
              <a:ext cx="10707624" cy="2126488"/>
            </p:xfrm>
            <a:graphic>
              <a:graphicData uri="http://schemas.openxmlformats.org/drawingml/2006/table">
                <a:tbl>
                  <a:tblPr/>
                  <a:tblGrid>
                    <a:gridCol w="4187952"/>
                    <a:gridCol w="1600200"/>
                    <a:gridCol w="2459736"/>
                    <a:gridCol w="2459736"/>
                  </a:tblGrid>
                  <a:tr h="42113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课后服务活动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每周参加活动天数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42672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仅参加学业辅导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11人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仅参加体育锻炼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仅参加实践能力创新培养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O_6_BD.44_1#9ab150157?vop=1&amp;pid=22f4ff4b8&amp;color=0,0,0&amp;vtp=1&amp;bbb=1"/>
          <p:cNvSpPr/>
          <p:nvPr/>
        </p:nvSpPr>
        <p:spPr>
          <a:xfrm>
            <a:off x="722376" y="5593403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（1）从全校学生中随机抽取1人,估计该学生上个月至少参加了两类课后服务活动的概率；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ccde3635e.fixed?pid=c309b75a1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4.2</a:t>
            </a:r>
            <a:endParaRPr lang="en-US" altLang="zh-CN" sz="7200" dirty="0"/>
          </a:p>
        </p:txBody>
      </p:sp>
      <p:sp>
        <p:nvSpPr>
          <p:cNvPr id="3" name="C_4#ccde3635e.fixed?pid=c309b75a1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第4.2节综合训练</a:t>
            </a:r>
            <a:endParaRPr lang="en-US" altLang="zh-CN" sz="4400" dirty="0"/>
          </a:p>
        </p:txBody>
      </p:sp>
      <p:pic>
        <p:nvPicPr>
          <p:cNvPr id="4" name="C_4#ccde3635e.fixed?pid=c309b75a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ccde3635e.fixed?pid=c309b75a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45_1#9ab150157?vop=1&amp;vop=1&amp;pid=22f4ff4b8&amp;color=0,0,0&amp;vtp=1&amp;bt=1&amp;bbb=1&amp;hb=1"/>
              <p:cNvSpPr/>
              <p:nvPr/>
            </p:nvSpPr>
            <p:spPr>
              <a:xfrm>
                <a:off x="722376" y="972000"/>
                <a:ext cx="10753344" cy="3218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】由题意得样本中仅参加某一类课后服务的学生共有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（人）,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又样本中未参加任何课后服务的有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14人,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故样本中上个月至少参加了两类课后服务活动的学生共有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（人）,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则从样本中随机抽取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1人,该学生上个月至少参加了两类课后服务活动的概率为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由此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,可估计从全校学生中随机抽取1人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,该学生上个月至少参加了两类课后服务活动的概率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AN.45_1#9ab150157?vop=1&amp;vop=1&amp;pid=22f4ff4b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8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6_1#b24935f5e?vop=1&amp;pid=22f4ff4b8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（2）从全校学生中随机抽取3人,以频率估计概率，以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3人中上个月仅参加学业辅导的人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的分布列和数学期望；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6_1#b24935f5e?vop=1&amp;pid=22f4ff4b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7_1#b24935f5e?vop=1&amp;vop=1&amp;pid=22f4ff4b8&amp;color=0,0,0&amp;vtp=1&amp;bbb=1"/>
              <p:cNvSpPr/>
              <p:nvPr/>
            </p:nvSpPr>
            <p:spPr>
              <a:xfrm>
                <a:off x="784520" y="1984055"/>
                <a:ext cx="10753344" cy="339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【解】样本中,上个月仅参加学业辅导的有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（人）,对应频率为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以频率估计概率,从全校学生中随机抽取1人,上个月仅参加学业辅导的概率为0.25.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X的可能取值为0,1,2,3,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7_1#b24935f5e?vop=1&amp;vop=1&amp;pid=22f4ff4b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520" y="1984055"/>
                <a:ext cx="10753344" cy="3396234"/>
              </a:xfrm>
              <a:prstGeom prst="rect">
                <a:avLst/>
              </a:prstGeom>
              <a:blipFill rotWithShape="1">
                <a:blip r:embed="rId2"/>
                <a:stretch>
                  <a:fillRect l="-3" t="-9" r="5" b="-9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QO_6_AN.47_2#b24935f5e?colgroup=2,9,9,9,9&amp;vop=1&amp;vop=1&amp;pid=22f4ff4b8&amp;color=0,0,0&amp;vtp=1&amp;bbb=1"/>
              <p:cNvGraphicFramePr>
                <a:graphicFrameLocks noGrp="1"/>
              </p:cNvGraphicFramePr>
              <p:nvPr/>
            </p:nvGraphicFramePr>
            <p:xfrm>
              <a:off x="544823" y="1236437"/>
              <a:ext cx="10735056" cy="1068388"/>
            </p:xfrm>
            <a:graphic>
              <a:graphicData uri="http://schemas.openxmlformats.org/drawingml/2006/table">
                <a:tbl>
                  <a:tblPr/>
                  <a:tblGrid>
                    <a:gridCol w="859536"/>
                    <a:gridCol w="2468880"/>
                    <a:gridCol w="2468880"/>
                    <a:gridCol w="2468880"/>
                    <a:gridCol w="2468880"/>
                  </a:tblGrid>
                  <a:tr h="44234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𝑿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2604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𝟐𝟕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𝟔𝟒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𝟐𝟕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𝟔𝟒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𝟗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𝟔𝟒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𝟔𝟒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QO_6_AN.47_2#b24935f5e?colgroup=2,9,9,9,9&amp;vop=1&amp;vop=1&amp;pid=22f4ff4b8&amp;color=0,0,0&amp;vtp=1&amp;bbb=1"/>
              <p:cNvGraphicFramePr>
                <a:graphicFrameLocks noGrp="1"/>
              </p:cNvGraphicFramePr>
              <p:nvPr/>
            </p:nvGraphicFramePr>
            <p:xfrm>
              <a:off x="544823" y="1236437"/>
              <a:ext cx="10735056" cy="1068388"/>
            </p:xfrm>
            <a:graphic>
              <a:graphicData uri="http://schemas.openxmlformats.org/drawingml/2006/table">
                <a:tbl>
                  <a:tblPr/>
                  <a:tblGrid>
                    <a:gridCol w="859536"/>
                    <a:gridCol w="2468880"/>
                    <a:gridCol w="2468880"/>
                    <a:gridCol w="2468880"/>
                    <a:gridCol w="2468880"/>
                  </a:tblGrid>
                  <a:tr h="44259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2611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47_3#b24935f5e?vop=1&amp;vop=1&amp;pid=22f4ff4b8&amp;color=0,0,0&amp;vtp=1&amp;bbb=1"/>
              <p:cNvSpPr/>
              <p:nvPr/>
            </p:nvSpPr>
            <p:spPr>
              <a:xfrm>
                <a:off x="544823" y="2442937"/>
                <a:ext cx="10753344" cy="557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X的数学期望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47_3#b24935f5e?vop=1&amp;vop=1&amp;pid=22f4ff4b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823" y="2442937"/>
                <a:ext cx="10753344" cy="557784"/>
              </a:xfrm>
              <a:prstGeom prst="rect">
                <a:avLst/>
              </a:prstGeom>
              <a:blipFill rotWithShape="1">
                <a:blip r:embed="rId2"/>
                <a:stretch>
                  <a:fillRect l="-6" t="-16" r="2" b="-69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8_1#d80d77d4b?vop=1&amp;pid=22f4ff4b8&amp;color=0,0,0&amp;vtp=1&amp;bt=1&amp;bbb=1&amp;hb=1"/>
              <p:cNvSpPr/>
              <p:nvPr/>
            </p:nvSpPr>
            <p:spPr>
              <a:xfrm>
                <a:off x="722376" y="972000"/>
                <a:ext cx="10753344" cy="17611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（3）样本中上个月未参加任何课后服务的学生有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人在本月选择仅参加学业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辅导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，样本中其他学生参加课后服务活动的情况在本月没有变化，从全校学生中随机抽取3人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频率估计概率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表示这3人中上个月仅参加学业辅导的人数，以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3人中本月仅参加学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业辅导的人数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,试判断方差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的大小关系（结论不要求证明）.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8_1#d80d77d4b?vop=1&amp;pid=22f4ff4b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61109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945" b="-23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9_1#d80d77d4b?vop=1&amp;vop=1&amp;pid=22f4ff4b8&amp;color=0,0,0&amp;vtp=1&amp;bbb=1&amp;hb=1"/>
              <p:cNvSpPr/>
              <p:nvPr/>
            </p:nvSpPr>
            <p:spPr>
              <a:xfrm>
                <a:off x="722376" y="2737808"/>
                <a:ext cx="10753344" cy="3351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【解】由题意可知随机变量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又上个月未参加任何课后服务活动的学生有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人在本月选择仅参加学业辅导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样本中其他学生参加课后服务活动的情况在本月没有变化）,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则本月从全校学生中随机抽取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1人,此学生仅参加学业辅导的概率估计为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表示这3人中本月仅参加学业辅导的人数,由题意可知随机变量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9_1#d80d77d4b?vop=1&amp;vop=1&amp;pid=22f4ff4b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7808"/>
                <a:ext cx="10753344" cy="3351784"/>
              </a:xfrm>
              <a:prstGeom prst="rect">
                <a:avLst/>
              </a:prstGeom>
              <a:blipFill rotWithShape="1">
                <a:blip r:embed="rId2"/>
                <a:stretch>
                  <a:fillRect l="-4" t="-10" r="-591" b="-15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0_1#f01c21306?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［江苏常州2025高二期中］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某区域为了更好地了解某行业一线工作人员工作强度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，以便为岗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位调优或社会招员提供参考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，特从该行业一线工作人员中随机抽取了100名，记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100名一线工作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人员工作强度指数为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，并以此为样本得到了如图所示的表格：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0_1#f01c21306?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4" name="QO_5_BD.50_2#f01c21306?colgroup=9,9,12,7&amp;vop=1&amp;pid=ccde3635e&amp;color=0,0,0&amp;vtp=1&amp;bbb=1"/>
              <p:cNvGraphicFramePr>
                <a:graphicFrameLocks noGrp="1"/>
              </p:cNvGraphicFramePr>
              <p:nvPr/>
            </p:nvGraphicFramePr>
            <p:xfrm>
              <a:off x="722376" y="2418403"/>
              <a:ext cx="10716768" cy="1273810"/>
            </p:xfrm>
            <a:graphic>
              <a:graphicData uri="http://schemas.openxmlformats.org/drawingml/2006/table">
                <a:tbl>
                  <a:tblPr/>
                  <a:tblGrid>
                    <a:gridCol w="2670048"/>
                    <a:gridCol w="2679192"/>
                    <a:gridCol w="3337560"/>
                    <a:gridCol w="2029968"/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工作强度指数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𝑋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≤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&lt;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𝑋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&lt;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90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𝑋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≥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90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名称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无压力工作者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轻压力工作者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重压力工作者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4" name="QO_5_BD.50_2#f01c21306?colgroup=9,9,12,7&amp;vop=1&amp;pid=ccde3635e&amp;color=0,0,0&amp;vtp=1&amp;bbb=1"/>
              <p:cNvGraphicFramePr>
                <a:graphicFrameLocks noGrp="1"/>
              </p:cNvGraphicFramePr>
              <p:nvPr/>
            </p:nvGraphicFramePr>
            <p:xfrm>
              <a:off x="722376" y="2418403"/>
              <a:ext cx="10716768" cy="1273810"/>
            </p:xfrm>
            <a:graphic>
              <a:graphicData uri="http://schemas.openxmlformats.org/drawingml/2006/table">
                <a:tbl>
                  <a:tblPr/>
                  <a:tblGrid>
                    <a:gridCol w="2670048"/>
                    <a:gridCol w="2679192"/>
                    <a:gridCol w="3337560"/>
                    <a:gridCol w="2029968"/>
                  </a:tblGrid>
                  <a:tr h="42100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名称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无压力工作者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轻压力工作者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重压力工作者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1_1#bad74df0d?vop=1&amp;pid=f01c21306&amp;color=0,0,0&amp;vtp=1&amp;bbb=1&amp;hb=1"/>
              <p:cNvSpPr/>
              <p:nvPr/>
            </p:nvSpPr>
            <p:spPr>
              <a:xfrm>
                <a:off x="722376" y="972000"/>
                <a:ext cx="10753344" cy="1402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为在事件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发生的条件下事件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发生的似然比.现从样本中随机抽取1名工作人员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为“该工作人员为有压力工作者（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轻压力工作者和重压力工作者统称为有压力工作者）”，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为“该工作人员为重压力工作者”，求事件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发生的条件下事件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发生的似然比.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1_1#bad74df0d?vop=1&amp;pid=f01c213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02334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1896" b="-32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2_1#bad74df0d?vop=1&amp;vop=1&amp;pid=f01c21306&amp;color=0,0,0&amp;vtp=1&amp;bbb=1"/>
              <p:cNvSpPr/>
              <p:nvPr/>
            </p:nvSpPr>
            <p:spPr>
              <a:xfrm>
                <a:off x="722376" y="2374900"/>
                <a:ext cx="10753344" cy="2044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【解】由题意得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61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𝑨𝑩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𝟏𝟎𝟎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</m:t>
                            </m:r>
                          </m:den>
                        </m:f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𝑩</m:t>
                            </m:r>
                          </m:e>
                        </m:ba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𝟖𝟏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𝟏𝟎𝟎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</m:t>
                            </m:r>
                          </m:den>
                        </m:f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61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𝑩</m:t>
                            </m:r>
                          </m:e>
                        </m:ba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</m:t>
                            </m:r>
                          </m:den>
                        </m:f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发生的条件下事件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发生的似然比为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2_1#bad74df0d?vop=1&amp;vop=1&amp;pid=f01c2130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74900"/>
                <a:ext cx="10753344" cy="2044700"/>
              </a:xfrm>
              <a:prstGeom prst="rect">
                <a:avLst/>
              </a:prstGeom>
              <a:blipFill rotWithShape="1">
                <a:blip r:embed="rId2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3_1#42faddf35?vop=1&amp;pid=f01c21306&amp;color=0,0,0&amp;vtp=1&amp;bt=1&amp;bbb=1&amp;hb=1"/>
              <p:cNvSpPr/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（2）若该区域所有该行业一线工作人员工作强度指数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近似服从正态分布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3_1#42faddf35?vop=1&amp;pid=f01c213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54_1#74b570a73?vop=1&amp;pid=42faddf35&amp;color=0,0,0&amp;vtp=1&amp;bbb=1"/>
              <p:cNvSpPr/>
              <p:nvPr/>
            </p:nvSpPr>
            <p:spPr>
              <a:xfrm>
                <a:off x="722376" y="1909704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落在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和落在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内的概率相等，求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BD.54_1#74b570a73?vop=1&amp;pid=42faddf3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09704"/>
                <a:ext cx="10753344" cy="405003"/>
              </a:xfrm>
              <a:prstGeom prst="rect">
                <a:avLst/>
              </a:prstGeom>
              <a:blipFill rotWithShape="1">
                <a:blip r:embed="rId2"/>
                <a:stretch>
                  <a:fillRect l="-4" t="-64" b="-12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55_1#74b570a73?vop=1&amp;vop=1&amp;pid=42faddf35&amp;color=0,0,0&amp;vtp=1&amp;bbb=1&amp;hb=1"/>
              <p:cNvSpPr/>
              <p:nvPr/>
            </p:nvSpPr>
            <p:spPr>
              <a:xfrm>
                <a:off x="722376" y="2316104"/>
                <a:ext cx="10753344" cy="939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【解】已知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𝝈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落在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和落在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内的概率相等,根据正态曲线的对称性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55_1#74b570a73?vop=1&amp;vop=1&amp;pid=42faddf3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16104"/>
                <a:ext cx="10753344" cy="939800"/>
              </a:xfrm>
              <a:prstGeom prst="rect">
                <a:avLst/>
              </a:prstGeom>
              <a:blipFill rotWithShape="1">
                <a:blip r:embed="rId3"/>
                <a:stretch>
                  <a:fillRect l="-4" t="-28" r="-892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56_1#09996351d?vop=1&amp;pid=42faddf35&amp;color=0,0,0&amp;vtp=1&amp;bt=1&amp;bbb=1&amp;hb=1"/>
              <p:cNvSpPr/>
              <p:nvPr/>
            </p:nvSpPr>
            <p:spPr>
              <a:xfrm>
                <a:off x="722376" y="972000"/>
                <a:ext cx="10753344" cy="7578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②若从该区域该行业一线工作人员中随机地抽取3名，设这3名工作人员中轻压力工作者人数为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的分布列及数学期望.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56_1#09996351d?vop=1&amp;pid=42faddf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757809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r="-2238" b="-38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57_1#09996351d?vop=1&amp;vop=1&amp;pid=42faddf35&amp;color=0,0,0&amp;vtp=1&amp;bbb=1&amp;hb=1"/>
              <p:cNvSpPr/>
              <p:nvPr/>
            </p:nvSpPr>
            <p:spPr>
              <a:xfrm>
                <a:off x="722376" y="1740858"/>
                <a:ext cx="10753344" cy="25739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,所以从一线工作者中抽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1人为轻压力工作者的概率为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,所以从该区域该行业一线工作人员中随机地抽取3名,设这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3名工作人员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中轻压力工作者人数为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的所有可能取值为0,1,2,3,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57_1#09996351d?vop=1&amp;vop=1&amp;pid=42faddf3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740858"/>
                <a:ext cx="10753344" cy="2573909"/>
              </a:xfrm>
              <a:prstGeom prst="rect">
                <a:avLst/>
              </a:prstGeom>
              <a:blipFill rotWithShape="1">
                <a:blip r:embed="rId2"/>
                <a:stretch>
                  <a:fillRect l="-4" t="-13" r="-437" b="-11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6" name="QO_7_AN.57_2#09996351d?colgroup=2,9,9,9,9&amp;vop=1&amp;vop=1&amp;pid=42faddf35&amp;color=0,0,0&amp;vtp=1&amp;bbb=1"/>
              <p:cNvGraphicFramePr>
                <a:graphicFrameLocks noGrp="1"/>
              </p:cNvGraphicFramePr>
              <p:nvPr/>
            </p:nvGraphicFramePr>
            <p:xfrm>
              <a:off x="722376" y="4451482"/>
              <a:ext cx="10735056" cy="1029208"/>
            </p:xfrm>
            <a:graphic>
              <a:graphicData uri="http://schemas.openxmlformats.org/drawingml/2006/table">
                <a:tbl>
                  <a:tblPr/>
                  <a:tblGrid>
                    <a:gridCol w="859536"/>
                    <a:gridCol w="2468880"/>
                    <a:gridCol w="2468880"/>
                    <a:gridCol w="2468880"/>
                    <a:gridCol w="2468880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𝒀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28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𝟏𝟐𝟓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𝟏𝟐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𝟏𝟐𝟓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𝟒𝟖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𝟏𝟐𝟓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𝟔𝟒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𝟏𝟐𝟓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6" name="QO_7_AN.57_2#09996351d?colgroup=2,9,9,9,9&amp;vop=1&amp;vop=1&amp;pid=42faddf35&amp;color=0,0,0&amp;vtp=1&amp;bbb=1"/>
              <p:cNvGraphicFramePr>
                <a:graphicFrameLocks noGrp="1"/>
              </p:cNvGraphicFramePr>
              <p:nvPr/>
            </p:nvGraphicFramePr>
            <p:xfrm>
              <a:off x="722376" y="4451482"/>
              <a:ext cx="10735056" cy="1029208"/>
            </p:xfrm>
            <a:graphic>
              <a:graphicData uri="http://schemas.openxmlformats.org/drawingml/2006/table">
                <a:tbl>
                  <a:tblPr/>
                  <a:tblGrid>
                    <a:gridCol w="859536"/>
                    <a:gridCol w="2468880"/>
                    <a:gridCol w="2468880"/>
                    <a:gridCol w="2468880"/>
                    <a:gridCol w="2468880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32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57_3#09996351d?vop=1&amp;vop=1&amp;pid=42faddf35&amp;color=0,0,0&amp;vtp=1&amp;bbb=1"/>
              <p:cNvSpPr/>
              <p:nvPr/>
            </p:nvSpPr>
            <p:spPr>
              <a:xfrm>
                <a:off x="722376" y="5619882"/>
                <a:ext cx="10753344" cy="53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7_AN.57_3#09996351d?vop=1&amp;vop=1&amp;pid=42faddf3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619882"/>
                <a:ext cx="10753344" cy="538734"/>
              </a:xfrm>
              <a:prstGeom prst="rect">
                <a:avLst/>
              </a:prstGeom>
              <a:blipFill rotWithShape="1">
                <a:blip r:embed="rId4"/>
                <a:stretch>
                  <a:fillRect l="-4" t="-25" b="-60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d66c04a2c?vop=1&amp;pid=ccde3635e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1.下面给出四个随机变量：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2#d66c04a2c?vop=1&amp;pid=ccde3635e&amp;color=0,0,0&amp;vtp=1&amp;bbb=1"/>
              <p:cNvSpPr/>
              <p:nvPr/>
            </p:nvSpPr>
            <p:spPr>
              <a:xfrm>
                <a:off x="722376" y="1386528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①一高速公路上某收费站在半小时内经过的车辆数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一个沿直线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进行随机运动的质点，它在该直线上的位置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某指挥台5分钟内接到的雷达电话次数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某同学离开学校的距离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1_2#d66c04a2c?vop=1&amp;pid=ccde363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-25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BD.1_3#d66c04a2c?vop=1&amp;pid=ccde3635e&amp;color=0,0,0&amp;vtp=1&amp;bbb=1"/>
          <p:cNvSpPr/>
          <p:nvPr/>
        </p:nvSpPr>
        <p:spPr>
          <a:xfrm>
            <a:off x="722376" y="3177228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其中是离散型随机变量的为(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_1#d66c04a2c.bracket?vop=1&amp;pid=ccde3635e&amp;color=0,0,0&amp;vpa=1&amp;vtp=1"/>
          <p:cNvSpPr/>
          <p:nvPr/>
        </p:nvSpPr>
        <p:spPr>
          <a:xfrm>
            <a:off x="3970401" y="3177228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1_4#d66c04a2c.choices?vop=1&amp;pid=ccde3635e&amp;color=0,0,0&amp;vtp=1&amp;bbb=1"/>
          <p:cNvSpPr/>
          <p:nvPr/>
        </p:nvSpPr>
        <p:spPr>
          <a:xfrm>
            <a:off x="722376" y="36302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B.③④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d66c04a2c?vop=1&amp;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2735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对于①,半小时内经过的车辆数可以一一列举出来,①是离散型随机变量;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②,沿直线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进行随机运动的质点,质点在直线上的位置不能一一列举出来,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②不是离散型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随机变量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③,5分钟内接到的雷达电话次数可以一一列举出来,③是离散型随机变量;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④,某同学离开学校的距离可为某一区间内的任意值,不能一一列举出来,④不是离散型随机变量.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所以给定的随机变量是离散型随机变量的有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①③.故选C.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d66c04a2c?vop=1&amp;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358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067" b="-16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8c3d92782?vop=1&amp;pid=ccde3635e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8c3d92782.bracket?vop=1&amp;pid=ccde3635e&amp;color=0,0,0&amp;vpa=2&amp;vtp=1"/>
          <p:cNvSpPr/>
          <p:nvPr/>
        </p:nvSpPr>
        <p:spPr>
          <a:xfrm>
            <a:off x="3152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8c3d92782.choices?vop=1&amp;pid=ccde3635e&amp;color=0,0,0&amp;vtp=1&amp;bbb=1"/>
              <p:cNvSpPr/>
              <p:nvPr/>
            </p:nvSpPr>
            <p:spPr>
              <a:xfrm>
                <a:off x="722376" y="1384300"/>
                <a:ext cx="10753344" cy="179019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A.数据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，1，2，4，5，6，8，9的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分位数是1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8c3d92782.choices?vop=1&amp;pid=ccde363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1790192"/>
              </a:xfrm>
              <a:prstGeom prst="rect">
                <a:avLst/>
              </a:prstGeom>
              <a:blipFill rotWithShape="1">
                <a:blip r:embed="rId1"/>
                <a:stretch>
                  <a:fillRect l="-4" b="-28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8c3d92782?vop=1&amp;vop=1&amp;pid=ccde3635e&amp;color=0,0,0&amp;vtp=1&amp;bt=1&amp;bbb=1&amp;hb=1"/>
              <p:cNvSpPr/>
              <p:nvPr/>
            </p:nvSpPr>
            <p:spPr>
              <a:xfrm>
                <a:off x="722376" y="972000"/>
                <a:ext cx="10753344" cy="3637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对于选项A,8个数据从小到大排列,由于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分位数应该是第二个数与第三个数的平均数,即为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对于选项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,故B错误;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对于选项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,故C错误;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对于选项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D,因为随机变量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由正态曲线的对称性可得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8c3d92782?vop=1&amp;vop=1&amp;pid=ccde36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37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b="-12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f8f10d899?vop=1&amp;pid=ccde3635e&amp;color=0,0,0&amp;vtp=1&amp;bt=1&amp;bbb=1"/>
              <p:cNvSpPr/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［河北沧衡八校2025高二期中］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的分布列如表：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7_1#f8f10d899?vop=1&amp;pid=ccde3635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b="-127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QC_5_BD.7_2#f8f10d899?colgroup=6,13,13,6&amp;vop=1&amp;pid=ccde3635e&amp;color=0,0,0&amp;vtp=1&amp;bbb=1"/>
              <p:cNvGraphicFramePr>
                <a:graphicFrameLocks noGrp="1"/>
              </p:cNvGraphicFramePr>
              <p:nvPr/>
            </p:nvGraphicFramePr>
            <p:xfrm>
              <a:off x="722376" y="1513528"/>
              <a:ext cx="10707624" cy="1017080"/>
            </p:xfrm>
            <a:graphic>
              <a:graphicData uri="http://schemas.openxmlformats.org/drawingml/2006/table">
                <a:tbl>
                  <a:tblPr/>
                  <a:tblGrid>
                    <a:gridCol w="1810512"/>
                    <a:gridCol w="3529584"/>
                    <a:gridCol w="3547872"/>
                    <a:gridCol w="1819656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9074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𝑐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QC_5_BD.7_2#f8f10d899?colgroup=6,13,13,6&amp;vop=1&amp;pid=ccde3635e&amp;color=0,0,0&amp;vtp=1&amp;bbb=1"/>
              <p:cNvGraphicFramePr>
                <a:graphicFrameLocks noGrp="1"/>
              </p:cNvGraphicFramePr>
              <p:nvPr/>
            </p:nvGraphicFramePr>
            <p:xfrm>
              <a:off x="722376" y="1513528"/>
              <a:ext cx="10707624" cy="1017080"/>
            </p:xfrm>
            <a:graphic>
              <a:graphicData uri="http://schemas.openxmlformats.org/drawingml/2006/table">
                <a:tbl>
                  <a:tblPr/>
                  <a:tblGrid>
                    <a:gridCol w="1810512"/>
                    <a:gridCol w="3529584"/>
                    <a:gridCol w="3547872"/>
                    <a:gridCol w="1819656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911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_3#f8f10d899?vop=1&amp;pid=ccde3635e&amp;color=0,0,0&amp;vtp=1&amp;bbb=1"/>
              <p:cNvSpPr/>
              <p:nvPr/>
            </p:nvSpPr>
            <p:spPr>
              <a:xfrm>
                <a:off x="722376" y="2669228"/>
                <a:ext cx="10753344" cy="5838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5_BD.7_3#f8f10d899?vop=1&amp;pid=ccde363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669228"/>
                <a:ext cx="10753344" cy="583883"/>
              </a:xfrm>
              <a:prstGeom prst="rect">
                <a:avLst/>
              </a:prstGeom>
              <a:blipFill rotWithShape="1">
                <a:blip r:embed="rId3"/>
                <a:stretch>
                  <a:fillRect l="-4" t="-55" b="-8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8_1#f8f10d899.bracket?vop=1&amp;pid=ccde3635e&amp;color=0,0,0&amp;vpa=3&amp;vtp=1"/>
          <p:cNvSpPr/>
          <p:nvPr/>
        </p:nvSpPr>
        <p:spPr>
          <a:xfrm>
            <a:off x="4310063" y="2912751"/>
            <a:ext cx="357188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7_4#f8f10d899.choices?vop=1&amp;pid=ccde3635e&amp;color=0,0,0&amp;vtp=1&amp;bbb=1"/>
              <p:cNvSpPr/>
              <p:nvPr/>
            </p:nvSpPr>
            <p:spPr>
              <a:xfrm>
                <a:off x="722376" y="3258191"/>
                <a:ext cx="10753344" cy="5946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92730" algn="l"/>
                    <a:tab pos="5547360" algn="l"/>
                    <a:tab pos="85432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BD.7_4#f8f10d899.choices?vop=1&amp;pid=ccde363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58191"/>
                <a:ext cx="10753344" cy="594678"/>
              </a:xfrm>
              <a:prstGeom prst="rect">
                <a:avLst/>
              </a:prstGeom>
              <a:blipFill rotWithShape="1">
                <a:blip r:embed="rId4"/>
                <a:stretch>
                  <a:fillRect l="-4" t="-1" b="-89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f8f10d899?vop=1&amp;vop=1&amp;pid=ccde3635e&amp;color=0,0,0&amp;vtp=1&amp;bt=1&amp;bbb=1"/>
              <p:cNvSpPr/>
              <p:nvPr/>
            </p:nvSpPr>
            <p:spPr>
              <a:xfrm>
                <a:off x="722376" y="972000"/>
                <a:ext cx="10753344" cy="36574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𝜉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𝜉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[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𝜉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)]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①②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=±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f8f10d899?vop=1&amp;vop=1&amp;pid=ccde3635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5741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b="-13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11195</Words>
  <Application>WPS 演示</Application>
  <PresentationFormat>宽屏</PresentationFormat>
  <Paragraphs>471</Paragraphs>
  <Slides>38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6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Cambria Math</vt:lpstr>
      <vt:lpstr>Calibri</vt:lpstr>
      <vt:lpstr>Arial Unicode MS</vt:lpstr>
      <vt:lpstr>仿宋</vt:lpstr>
      <vt:lpstr>仿宋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2025-08-01T10:40:00Z</dcterms:created>
  <dcterms:modified xsi:type="dcterms:W3CDTF">2025-08-05T02:45:32Z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7D2F5B41D66C422998046B2598214554_12</vt:lpwstr>
  </property>
  <property fmtid="{D5CDD505-2E9C-101B-9397-08002B2CF9AE}" pid="3" name="KSOProductBuildVer">
    <vt:lpwstr>2052-12.1.0.21915</vt:lpwstr>
  </property>
</Properties>
</file>