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02" r:id="rId28"/>
    <p:sldId id="303" r:id="rId29"/>
    <p:sldId id="304" r:id="rId30"/>
    <p:sldId id="305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306" r:id="rId48"/>
    <p:sldId id="296" r:id="rId49"/>
    <p:sldId id="297" r:id="rId50"/>
    <p:sldId id="298" r:id="rId51"/>
    <p:sldId id="299" r:id="rId52"/>
    <p:sldId id="300" r:id="rId53"/>
    <p:sldId id="301" r:id="rId5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60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85e61f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一、单项选择题：本大题共8小题，每小题5分，共40分.在每小题给出的四个选项中，只有一项是符合题目要求的.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64d70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二、多项选择题：本大题共3小题，每小题6分，共18分.在每小题给出的选项中，有多项符合题目要求.全部选对的得6分，部分选对的得部分分，有选错的得0分.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555ae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三、填空题：本大题共3小题，每小题5分，共15分.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eb8589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四、解答题：本大题共5小题，共77分.解答应写出文字说明、证明过程或演算步骤.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5ed20f0009b21b6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78.png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0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0.png"/><Relationship Id="rId1" Type="http://schemas.openxmlformats.org/officeDocument/2006/relationships/image" Target="../media/image7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1.png"/></Relationships>
</file>

<file path=ppt/slides/_rels/slide4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1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85.pn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fd6a93e81?vop=1&amp;vop=1&amp;pid=e85e61fd5&amp;color=0,0,0&amp;vtp=1&amp;bt=1&amp;bbb=1"/>
              <p:cNvSpPr/>
              <p:nvPr/>
            </p:nvSpPr>
            <p:spPr>
              <a:xfrm>
                <a:off x="722376" y="972000"/>
                <a:ext cx="10753344" cy="318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甲去北京旅游,事件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乙去北京旅游,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2_1#fd6a93e81?vop=1&amp;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7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59b5148cc?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［河南驻马店2025高二联考］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某网店经销某商品，为了解该商品的月销量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（单位：千件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售价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（单位：元/件）之间的关系，收集5组数据进行了初步处理，得到如下数表：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3_1#59b5148cc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C_4_BD.13_2#59b5148cc?colgroup=5,4,4,9,9,4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1490472"/>
                    <a:gridCol w="1280160"/>
                    <a:gridCol w="1280160"/>
                    <a:gridCol w="2688336"/>
                    <a:gridCol w="2688336"/>
                    <a:gridCol w="128016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C_4_BD.13_2#59b5148cc?colgroup=5,4,4,9,9,4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1961203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1490472"/>
                    <a:gridCol w="1280160"/>
                    <a:gridCol w="1280160"/>
                    <a:gridCol w="2688336"/>
                    <a:gridCol w="2688336"/>
                    <a:gridCol w="128016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3#59b5148cc?vop=1&amp;pid=e85e61fd5&amp;color=0,0,0&amp;vtp=1&amp;bbb=1"/>
              <p:cNvSpPr/>
              <p:nvPr/>
            </p:nvSpPr>
            <p:spPr>
              <a:xfrm>
                <a:off x="722376" y="2951803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根据表中的数据可得回归直线方程为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以下说法正确的是(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3_3#59b5148cc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51803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4_1#59b5148cc.bracket?vop=1&amp;pid=e85e61fd5&amp;color=0,0,0&amp;vpa=5&amp;vtp=1"/>
          <p:cNvSpPr/>
          <p:nvPr/>
        </p:nvSpPr>
        <p:spPr>
          <a:xfrm>
            <a:off x="9481503" y="2951803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3_4#59b5148cc.choices?vop=1&amp;pid=e85e61fd5&amp;color=0,0,0&amp;vtp=1&amp;bbb=1"/>
              <p:cNvSpPr/>
              <p:nvPr/>
            </p:nvSpPr>
            <p:spPr>
              <a:xfrm>
                <a:off x="722376" y="3358203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具有负相关关系，相关系数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每增加一个单位，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平均减少13.75个单位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.第二个样本点对应的残差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.第三个样本点对应的残差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3_4#59b5148cc.choices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58203"/>
                <a:ext cx="10753344" cy="847725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59b5148cc?vop=1&amp;vop=1&amp;pid=e85e61fd5&amp;color=0,0,0&amp;vtp=1&amp;bt=1&amp;bbb=1"/>
              <p:cNvSpPr/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A.相关系数的绝对值不超过1,A错误;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.由回归直线方程知,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每增加一个单位,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平均减少1.25个单位,B错误;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.第二个样本点对应的残差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,C正确;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.第三个样本点对应的残差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acc>
                          <m:acc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,D错误.故选C.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5_1#59b5148cc?vop=1&amp;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087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4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1c81d428e?vop=1&amp;pid=e85e61fd5&amp;color=0,0,0&amp;vtp=1&amp;bt=1&amp;bbb=1&amp;hb=1"/>
          <p:cNvSpPr/>
          <p:nvPr/>
        </p:nvSpPr>
        <p:spPr>
          <a:xfrm>
            <a:off x="722376" y="972000"/>
            <a:ext cx="10753344" cy="617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［四川成都七中2024模拟］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有甲、乙两个班级进行数学考试，按照大于或等于85分为优秀</a:t>
            </a: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，85分以下为</a:t>
            </a:r>
            <a:endParaRPr lang="en-US" altLang="zh-CN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非优秀统计成绩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，得到如下所示的列联表：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C_4_BD.16_2#1c81d428e?colgroup=13,13,13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1716917"/>
              <a:ext cx="10707624" cy="1097598"/>
            </p:xfrm>
            <a:graphic>
              <a:graphicData uri="http://schemas.openxmlformats.org/drawingml/2006/table">
                <a:tbl>
                  <a:tblPr/>
                  <a:tblGrid>
                    <a:gridCol w="3648456"/>
                    <a:gridCol w="3529584"/>
                    <a:gridCol w="3529584"/>
                  </a:tblGrid>
                  <a:tr h="3627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优秀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非优秀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74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甲班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74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乙班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C_4_BD.16_2#1c81d428e?colgroup=13,13,13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1716917"/>
              <a:ext cx="10707624" cy="1097598"/>
            </p:xfrm>
            <a:graphic>
              <a:graphicData uri="http://schemas.openxmlformats.org/drawingml/2006/table">
                <a:tbl>
                  <a:tblPr/>
                  <a:tblGrid>
                    <a:gridCol w="3648456"/>
                    <a:gridCol w="3529584"/>
                    <a:gridCol w="3529584"/>
                  </a:tblGrid>
                  <a:tr h="3627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优秀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非优秀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76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甲班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3676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乙班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3#1c81d428e?vop=1&amp;pid=e85e61fd5&amp;color=0,0,0&amp;vtp=1&amp;bbb=1"/>
              <p:cNvSpPr/>
              <p:nvPr/>
            </p:nvSpPr>
            <p:spPr>
              <a:xfrm>
                <a:off x="722376" y="2948817"/>
                <a:ext cx="10753344" cy="92856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已知在全部的105人中随机抽取1人，成绩优秀的概率为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𝑎𝑑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16_3#1c81d428e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48817"/>
                <a:ext cx="10753344" cy="928561"/>
              </a:xfrm>
              <a:prstGeom prst="rect">
                <a:avLst/>
              </a:prstGeom>
              <a:blipFill rotWithShape="1">
                <a:blip r:embed="rId2"/>
                <a:stretch>
                  <a:fillRect l="-4" t="-55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QC_4_BD.16_4#1c81d428e?colgroup=9,7,7,7,7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4002917"/>
              <a:ext cx="10707624" cy="734822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3674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≥</m:t>
                              </m:r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0.025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74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5.024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QC_4_BD.16_4#1c81d428e?colgroup=9,7,7,7,7&amp;vop=1&amp;pid=e85e61fd5&amp;color=0,0,0&amp;vtp=1&amp;bbb=1"/>
              <p:cNvGraphicFramePr>
                <a:graphicFrameLocks noGrp="1"/>
              </p:cNvGraphicFramePr>
              <p:nvPr/>
            </p:nvGraphicFramePr>
            <p:xfrm>
              <a:off x="722376" y="4002917"/>
              <a:ext cx="10707624" cy="734822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3676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0.025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0.010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670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5.024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8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QC_4_AN.17_1#1c81d428e.bracket?vop=1&amp;pid=e85e61fd5&amp;color=0,0,0&amp;vpa=6&amp;vtp=1"/>
          <p:cNvSpPr/>
          <p:nvPr/>
        </p:nvSpPr>
        <p:spPr>
          <a:xfrm>
            <a:off x="8838471" y="2956564"/>
            <a:ext cx="347663" cy="4114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6_5#1c81d428e.choices?vop=1&amp;pid=e85e61fd5&amp;color=0,0,0&amp;vtp=1&amp;bbb=1"/>
              <p:cNvSpPr/>
              <p:nvPr/>
            </p:nvSpPr>
            <p:spPr>
              <a:xfrm>
                <a:off x="722376" y="4866517"/>
                <a:ext cx="10753344" cy="12877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A.甲班人数少于乙班人数</a:t>
                </a:r>
                <a:endParaRPr lang="en-US" altLang="zh-CN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.甲班的优秀率高于乙班的优秀率</a:t>
                </a:r>
                <a:endParaRPr lang="en-US" altLang="zh-CN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.表中</a:t>
                </a:r>
                <a14:m>
                  <m:oMath xmlns:m="http://schemas.openxmlformats.org/officeDocument/2006/math"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的值为15，</a:t>
                </a:r>
                <a14:m>
                  <m:oMath xmlns:m="http://schemas.openxmlformats.org/officeDocument/2006/math"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的值为50</a:t>
                </a:r>
                <a:endParaRPr lang="en-US" altLang="zh-CN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.根据表中的数据，若按</a:t>
                </a:r>
                <a14:m>
                  <m:oMath xmlns:m="http://schemas.openxmlformats.org/officeDocument/2006/math"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97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的可靠性要求，能认为“成绩与班级有关系”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BD.16_5#1c81d428e.choices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66517"/>
                <a:ext cx="10753344" cy="1287780"/>
              </a:xfrm>
              <a:prstGeom prst="rect">
                <a:avLst/>
              </a:prstGeom>
              <a:blipFill rotWithShape="1">
                <a:blip r:embed="rId4"/>
                <a:stretch>
                  <a:fillRect l="-4" t="-40" b="-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1c81d428e?vop=1&amp;vop=1&amp;pid=e85e61fd5&amp;color=0,0,0&amp;vtp=1&amp;bt=1&amp;bbb=1"/>
              <p:cNvSpPr/>
              <p:nvPr/>
            </p:nvSpPr>
            <p:spPr>
              <a:xfrm>
                <a:off x="722376" y="972000"/>
                <a:ext cx="10753344" cy="2837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对于C,由条件知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A,由于甲班人数为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乙班人数为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B,由于甲班优秀率为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,乙班优秀率为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8_1#1c81d428e?vop=1&amp;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37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5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e437eef1a?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7.甲、乙、丙三个地区分别有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的人患了流感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，已知这三个地区的人口数之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，现从这三个地区中任意选取一人，在此人患了流感的条件下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，此人来自甲地区的概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9_1#e437eef1a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e437eef1a.bracket?vop=1&amp;pid=e85e61fd5&amp;color=0,0,0&amp;vpa=7&amp;vtp=1"/>
          <p:cNvSpPr/>
          <p:nvPr/>
        </p:nvSpPr>
        <p:spPr>
          <a:xfrm>
            <a:off x="3846322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9_2#e437eef1a.choices?vop=1&amp;pid=e85e61fd5&amp;color=0,0,0&amp;vtp=1&amp;bbb=1"/>
          <p:cNvSpPr/>
          <p:nvPr/>
        </p:nvSpPr>
        <p:spPr>
          <a:xfrm>
            <a:off x="722376" y="22818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.1.21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B.1.34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C.1.49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.1.51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e437eef1a?vop=1&amp;vop=1&amp;pid=e85e61fd5&amp;color=0,0,0&amp;vtp=1&amp;bt=1&amp;bbb=1"/>
              <p:cNvSpPr/>
              <p:nvPr/>
            </p:nvSpPr>
            <p:spPr>
              <a:xfrm>
                <a:off x="722376" y="972000"/>
                <a:ext cx="10753344" cy="4653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分别为“此人来自甲、乙、丙三个地区”,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分别为“此人患了流感,且分别来自甲、乙、丙地区”,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为“此人患了流感”.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由条件概率公式可得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𝐺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𝐺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𝐺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)&gt;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𝐺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𝐺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)&gt;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𝐺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&gt;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&gt;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1_1#e437eef1a?vop=1&amp;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53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9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05e782810?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36498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［黑龙江哈尔滨三中2025高二期末］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已知常数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，在成功概率为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的伯努利试验中，记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为首次成功时所需的试验次数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的取值为所有正整数，此时称离散型随机变量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的概率分布为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几何分布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.经计算：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.对于几何分布的拓展问题，在成功概率为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的伯努利试验中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，记首次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出现连续两次成功时所需的试验次数的期望为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，现提供一种求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先进行第一次试验，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若第一次试验失败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，因为出现试验失败对出现连续两次成功毫无帮助，可以认为后续期望仍是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即总的试验次数为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；若第一次试验成功，则进行第二次试验，当第二次试验成功时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验停止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，此时试验次数为2，若第二次试验失败，相当于重新试验，此时总的试验次数为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2_1#05e782810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49853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3354" b="-12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05e782810.bracket?vop=1&amp;pid=e85e61fd5&amp;color=0,0,0&amp;vpa=8&amp;vtp=1"/>
          <p:cNvSpPr/>
          <p:nvPr/>
        </p:nvSpPr>
        <p:spPr>
          <a:xfrm>
            <a:off x="2201990" y="42168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2#05e782810.choices?vop=1&amp;pid=e85e61fd5&amp;color=0,0,0&amp;vtp=1&amp;bbb=1"/>
              <p:cNvSpPr/>
              <p:nvPr/>
            </p:nvSpPr>
            <p:spPr>
              <a:xfrm>
                <a:off x="722376" y="4627313"/>
                <a:ext cx="10753344" cy="64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608580" algn="l"/>
                    <a:tab pos="5293360" algn="l"/>
                    <a:tab pos="81178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22_2#05e782810.choices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7313"/>
                <a:ext cx="10753344" cy="64770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1#05e782810?vop=1&amp;vop=1&amp;pid=e85e61fd5&amp;color=0,0,0&amp;vtp=1&amp;bt=1&amp;bbb=1"/>
              <p:cNvSpPr/>
              <p:nvPr/>
            </p:nvSpPr>
            <p:spPr>
              <a:xfrm>
                <a:off x="722376" y="972000"/>
                <a:ext cx="10753344" cy="647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由条件可知，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)⋅(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4_1#05e782810?vop=1&amp;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647700"/>
              </a:xfrm>
              <a:prstGeom prst="rect">
                <a:avLst/>
              </a:prstGeom>
              <a:blipFill rotWithShape="1">
                <a:blip r:embed="rId1"/>
                <a:stretch>
                  <a:fillRect l="-4" t="-69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5_1#e8dbd3415?vop=1&amp;pid=6e64d7043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［山东潍坊2024高二月考］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下列关于随机变量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5_1#e8dbd3415?vop=1&amp;pid=6e64d704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6_1#e8dbd3415.bracket?vop=1&amp;pid=6e64d7043&amp;color=0,0,0&amp;vpa=9&amp;vtp=1&amp;bbb=1"/>
          <p:cNvSpPr/>
          <p:nvPr/>
        </p:nvSpPr>
        <p:spPr>
          <a:xfrm>
            <a:off x="8173974" y="969265"/>
            <a:ext cx="7302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5_2#e8dbd3415.choices?vop=1&amp;pid=6e64d7043&amp;color=0,0,0&amp;vtp=1&amp;bbb=1&amp;hb=1"/>
              <p:cNvSpPr/>
              <p:nvPr/>
            </p:nvSpPr>
            <p:spPr>
              <a:xfrm>
                <a:off x="722376" y="1384300"/>
                <a:ext cx="10753344" cy="26450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服从超几何分布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，则期望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，则方差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25_2#e8dbd3415.choices?vop=1&amp;pid=6e64d7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2645029"/>
              </a:xfrm>
              <a:prstGeom prst="rect">
                <a:avLst/>
              </a:prstGeom>
              <a:blipFill rotWithShape="1">
                <a:blip r:embed="rId2"/>
                <a:stretch>
                  <a:fillRect l="-4" b="-17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8ec869ea.fixed?pid=5587a5ba8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2#98ec869ea.fixed?pid=5587a5ba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模块综合测试</a:t>
            </a:r>
            <a:endParaRPr lang="en-US" altLang="zh-CN" sz="4400" dirty="0"/>
          </a:p>
        </p:txBody>
      </p:sp>
      <p:pic>
        <p:nvPicPr>
          <p:cNvPr id="4" name="C_2#98ec869ea.fixed?pid=5587a5ba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98ec869ea.fixed?pid=5587a5ba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7_1#e8dbd3415?vop=1&amp;vop=1&amp;pid=6e64d7043&amp;color=0,0,0&amp;vtp=1&amp;bt=1&amp;bbb=1&amp;hb=1"/>
              <p:cNvSpPr/>
              <p:nvPr/>
            </p:nvSpPr>
            <p:spPr>
              <a:xfrm>
                <a:off x="722376" y="972000"/>
                <a:ext cx="10753344" cy="3408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,根据方差的性质可得,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（舍）,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,根据正态分布的对称性可得,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𝑌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&lt;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服从超几何分布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𝐻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,根据超几何分布的期望公式可得,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,故C正确;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,根据二项分布方差公式得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,故D正确.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7_1#e8dbd3415?vop=1&amp;vop=1&amp;pid=6e64d7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08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r="-2521" b="-1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4238e4133?vop=1&amp;pid=6e64d704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［江苏南京金陵中学2025高二期中］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9_1#4238e4133.bracket?vop=1&amp;pid=6e64d7043&amp;color=0,0,0&amp;vpa=10&amp;vtp=1&amp;bbb=1"/>
          <p:cNvSpPr/>
          <p:nvPr/>
        </p:nvSpPr>
        <p:spPr>
          <a:xfrm>
            <a:off x="7416864" y="969265"/>
            <a:ext cx="5572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8_2#4238e4133.choices?vop=1&amp;pid=6e64d7043&amp;color=0,0,0&amp;vtp=1&amp;bbb=1"/>
              <p:cNvSpPr/>
              <p:nvPr/>
            </p:nvSpPr>
            <p:spPr>
              <a:xfrm>
                <a:off x="722376" y="1384300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的值为6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的系数为12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的展开式中，系数的绝对值最大项是第3项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28_2#4238e4133.choices?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5336"/>
              </a:xfrm>
              <a:prstGeom prst="rect">
                <a:avLst/>
              </a:prstGeom>
              <a:blipFill rotWithShape="1">
                <a:blip r:embed="rId1"/>
                <a:stretch>
                  <a:fillRect l="-4" b="-2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0_1#4238e4133?vop=1&amp;vop=1&amp;pid=6e64d7043&amp;color=0,0,0&amp;vtp=1&amp;bt=1&amp;bbb=1&amp;hb=1"/>
              <p:cNvSpPr/>
              <p:nvPr/>
            </p:nvSpPr>
            <p:spPr>
              <a:xfrm>
                <a:off x="722376" y="969264"/>
                <a:ext cx="10753344" cy="40420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 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025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,故B错误;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,故C正确;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D,二项式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项的系数绝对值最大,所以有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⋅∣(−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⋅∣(−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⋅∣(−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6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⋅∣(−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∣,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,所以系数绝对值最大的项是第3项,D正确.故选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0_1#4238e4133?vop=1&amp;vop=1&amp;pid=6e64d7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42093"/>
              </a:xfrm>
              <a:prstGeom prst="rect">
                <a:avLst/>
              </a:prstGeom>
              <a:blipFill rotWithShape="1">
                <a:blip r:embed="rId1"/>
                <a:stretch>
                  <a:fillRect l="-4" t="-6" r="-2829" b="-11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1_1#3693259a3?vop=1&amp;pid=6e64d7043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［山东烟台2025高二诊断］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“石头，剪刀，布”游戏起源于中国汉朝，称为“手势令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”.游戏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规则为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：（1）参加游戏的人随机出一种手势，且石头赢剪刀，剪刀赢布，布赢石头.（2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）两人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游戏时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，出相同的手势为平局；多人游戏时，都出相同的手势或三种手势都出现为平局.现有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人共举行了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局游戏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，且各局游戏互不影响，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1_1#3693259a3?vop=1&amp;pid=6e64d7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2_1#3693259a3.bracket?vop=1&amp;pid=6e64d7043&amp;color=0,0,0&amp;vpa=11&amp;vtp=1&amp;bbb=1"/>
          <p:cNvSpPr/>
          <p:nvPr/>
        </p:nvSpPr>
        <p:spPr>
          <a:xfrm>
            <a:off x="9544685" y="232455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1_2#3693259a3.choices?vop=1&amp;pid=6e64d7043&amp;color=0,0,0&amp;vtp=1&amp;bbb=1"/>
              <p:cNvSpPr/>
              <p:nvPr/>
            </p:nvSpPr>
            <p:spPr>
              <a:xfrm>
                <a:off x="722376" y="2739077"/>
                <a:ext cx="10753344" cy="23620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，则只有一人获胜的概率为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，则平局的概率为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，且规定其中一人连续两局获胜，比赛结束，则恰经过5局比赛结束的概率为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，且规定每局比赛输者淘汰，则恰经过5局比赛决出最终胜利者的概率为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31_2#3693259a3.choices?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7"/>
                <a:ext cx="10753344" cy="236201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2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3_1#3693259a3?vop=1&amp;vop=1&amp;pid=6e64d7043&amp;color=0,0,0&amp;vtp=1&amp;bt=1&amp;bbb=1&amp;hb=1"/>
              <p:cNvSpPr/>
              <p:nvPr/>
            </p:nvSpPr>
            <p:spPr>
              <a:xfrm>
                <a:off x="722376" y="972000"/>
                <a:ext cx="10753344" cy="468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,每个人出的手势都有3种可能,所以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3个人出手势的总情况数为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,因为3个人都有可能获胜,所以只有一人获胜的情况数为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，所以只有一人获胜的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,5个人出手势的总情况数为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下面计算平局的情况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所有人出相同手势的情况有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3种（都出石头、都出剪刀、都出布）.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三种手势都出现的情况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：用间接法,先计算不满足三种手势都出现的情况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,即只有一种手势的情况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3种）和只有两种手势的情况.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计算只有两种手势的情况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：从3种手势中选2种,有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种选法,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设选的两种手势为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,把5个人分配到这两种手势中,</a:t>
                </a:r>
                <a:endParaRPr lang="en-US" altLang="zh-CN" sz="22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200" dirty="0"/>
              </a:p>
            </p:txBody>
          </p:sp>
        </mc:Choice>
        <mc:Fallback>
          <p:sp>
            <p:nvSpPr>
              <p:cNvPr id="2" name="QC_4_AS.33_1#3693259a3?vop=1&amp;vop=1&amp;pid=6e64d7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86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-107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3_1#3693259a3?vop=1&amp;vop=1&amp;pid=6e64d7043&amp;color=0,0,0&amp;vtp=1&amp;bt=1&amp;bbb=1&amp;hb=1"/>
              <p:cNvSpPr/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5个人都出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和5个人都出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的情况,有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所以只有两种手势的情况有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那么三种手势都出现的情况有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3_1#3693259a3?vop=1&amp;vop=1&amp;pid=6e64d70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8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33_2#3693259a3?vop=1&amp;vop=1&amp;pid=6e64d7043&amp;color=0,0,0&amp;vtp=1&amp;bbb=1&amp;hb=1"/>
              <p:cNvSpPr/>
              <p:nvPr/>
            </p:nvSpPr>
            <p:spPr>
              <a:xfrm>
                <a:off x="722376" y="2306320"/>
                <a:ext cx="10753344" cy="3302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综上所述，平局的情况共有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种,所以平局的概率为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时,两人每次出手势都有3种情况,所以每局的情况数为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,恰经过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5局比赛结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,说明前3局没有一人连续两局获胜,第4局和第5局是同一人获胜.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设两人为甲和乙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,若恰经过5局比赛甲获胜,则第4，5局甲胜，第3局甲不赢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，前两局中不能出现甲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连输或甲连赢的情况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3局为平局时，经过5局比赛甲获胜的概率为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3局甲输时，经过5局比赛甲获胜的概率为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C_4_AS.33_2#3693259a3?vop=1&amp;vop=1&amp;pid=6e64d7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06320"/>
                <a:ext cx="10753344" cy="3302000"/>
              </a:xfrm>
              <a:prstGeom prst="rect">
                <a:avLst/>
              </a:prstGeom>
              <a:blipFill rotWithShape="1">
                <a:blip r:embed="rId2"/>
                <a:stretch>
                  <a:fillRect l="-4" b="-1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3_2#3693259a3?vop=1&amp;vop=1&amp;pid=6e64d7043&amp;color=0,0,0&amp;vtp=1&amp;bbb=1&amp;hb=1"/>
              <p:cNvSpPr/>
              <p:nvPr/>
            </p:nvSpPr>
            <p:spPr>
              <a:xfrm>
                <a:off x="722376" y="972000"/>
                <a:ext cx="10753344" cy="2837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5局比赛甲获胜的概率为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，同理，经过5局比赛乙获胜的概率为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所以恰经过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5局比赛结束的概率为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,每局比赛打平,则3个人出的手势一样,有3种情况,或者各不相同,有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以三人打平的概率为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不妨设三人分别为甲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、乙、丙,最后经过5局比赛甲获胜,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有以下几种情况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AS.33_2#3693259a3?vop=1&amp;vop=1&amp;pid=6e64d704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837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3" b="-15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33_3#3693259a3?vop=1&amp;vop=1&amp;pid=6e64d7043&amp;color=0,0,0&amp;vtp=1&amp;bbb=1"/>
              <p:cNvSpPr/>
              <p:nvPr/>
            </p:nvSpPr>
            <p:spPr>
              <a:xfrm>
                <a:off x="722376" y="3870451"/>
                <a:ext cx="10753344" cy="1422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①前4局,三人都是平局,第5局甲胜乙、丙,其概率为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前3局,三人都是平局,第4局甲、丙胜乙输,第5局甲胜丙,其概率为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C_4_AS.33_3#3693259a3?vop=1&amp;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70451"/>
                <a:ext cx="10753344" cy="1422400"/>
              </a:xfrm>
              <a:prstGeom prst="rect">
                <a:avLst/>
              </a:prstGeom>
              <a:blipFill rotWithShape="1">
                <a:blip r:embed="rId2"/>
                <a:stretch>
                  <a:fillRect l="-4" t="-9" b="-321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3_3#3693259a3?vop=1&amp;vop=1&amp;pid=6e64d7043&amp;color=0,0,0&amp;vtp=1&amp;bbb=1"/>
              <p:cNvSpPr/>
              <p:nvPr/>
            </p:nvSpPr>
            <p:spPr>
              <a:xfrm>
                <a:off x="722376" y="972000"/>
                <a:ext cx="10753344" cy="343242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前3局,三人都是平局,第4局甲、乙胜丙输,第5局甲胜乙,其概率为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第1，2局三人打平,第3局甲、乙胜丙输,第4局甲、乙打平,第5局甲胜乙,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第1，2局三人打平,第3局甲、丙胜乙输,第4局甲、丙打平,第5局甲胜丙,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第1局三人打平,第2局甲、丙胜乙输,第3,4局甲、丙打平,第5局甲胜丙,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AS.33_3#3693259a3?vop=1&amp;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32429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13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33_4#3693259a3?vop=1&amp;vop=1&amp;pid=6e64d7043&amp;color=0,0,0&amp;vtp=1&amp;bbb=1"/>
              <p:cNvSpPr/>
              <p:nvPr/>
            </p:nvSpPr>
            <p:spPr>
              <a:xfrm>
                <a:off x="722376" y="4405947"/>
                <a:ext cx="10753344" cy="939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⑦第1局三人打平,第2局甲、乙胜丙输,第3,4局甲、乙打平,第5局甲胜乙,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3" name="QC_4_AS.33_4#3693259a3?vop=1&amp;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05947"/>
                <a:ext cx="10753344" cy="939800"/>
              </a:xfrm>
              <a:prstGeom prst="rect">
                <a:avLst/>
              </a:prstGeom>
              <a:blipFill rotWithShape="1">
                <a:blip r:embed="rId2"/>
                <a:stretch>
                  <a:fillRect l="-4" t="-34" b="-48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3_4#3693259a3?vop=1&amp;vop=1&amp;pid=6e64d7043&amp;color=0,0,0&amp;vtp=1&amp;bbb=1"/>
              <p:cNvSpPr/>
              <p:nvPr/>
            </p:nvSpPr>
            <p:spPr>
              <a:xfrm>
                <a:off x="722376" y="972000"/>
                <a:ext cx="10753344" cy="294976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第1局甲、乙胜丙输,第2,3,4局甲、乙都是平局,第5局甲胜乙,其概率为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第1局甲、丙胜乙输,第2,3,4局甲、丙都是平局,第5局甲胜丙,其概率为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所以恰经过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5局比赛决出最终胜利者的概率为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AS.33_4#3693259a3?vop=1&amp;vop=1&amp;pid=6e64d70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49766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b="-15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4_1#fde1169c5?vop=1&amp;pid=b3555aeb2&amp;color=0,0,0&amp;vtp=1&amp;bt=1&amp;bbb=1&amp;hb=1"/>
              <p:cNvSpPr/>
              <p:nvPr/>
            </p:nvSpPr>
            <p:spPr>
              <a:xfrm>
                <a:off x="722376" y="969266"/>
                <a:ext cx="10753344" cy="145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12.两个实习生每人加工一个零件且加工成一等品的概率分别为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两个零件是否加工成一等品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相互独立.设两人加工的零件中为一等品的个数为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3200" b="1" i="0" u="sng" kern="0" spc="-99900" dirty="0">
                    <a:solidFill>
                      <a:srgbClr val="FF00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 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（答对一空给3分）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4_1#fde1169c5?vop=1&amp;pid=b3555ae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6"/>
                <a:ext cx="10753344" cy="145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921" b="-13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35_1#fde1169c5.blank?vop=1&amp;pid=b3555aeb2&amp;color=0,0,0&amp;vpa=12&amp;vtp=1&amp;bbb=1&amp;rh=34.55504"/>
              <p:cNvSpPr/>
              <p:nvPr/>
            </p:nvSpPr>
            <p:spPr>
              <a:xfrm>
                <a:off x="7667943" y="1519681"/>
                <a:ext cx="241300" cy="4388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35_1#fde1169c5.blank?vop=1&amp;pid=b3555aeb2&amp;color=0,0,0&amp;vpa=12&amp;vtp=1&amp;bbb=1&amp;rh=34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943" y="1519681"/>
                <a:ext cx="241300" cy="438849"/>
              </a:xfrm>
              <a:prstGeom prst="rect">
                <a:avLst/>
              </a:prstGeom>
              <a:blipFill rotWithShape="1">
                <a:blip r:embed="rId2"/>
                <a:stretch>
                  <a:fillRect l="-132" t="-29" r="132" b="-12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36_1#fde1169c5.blank?vop=1&amp;pid=b3555aeb2&amp;color=0,0,0&amp;vpa=13&amp;vtp=1&amp;bbb=1"/>
              <p:cNvSpPr/>
              <p:nvPr/>
            </p:nvSpPr>
            <p:spPr>
              <a:xfrm>
                <a:off x="10936160" y="1519681"/>
                <a:ext cx="352425" cy="444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𝟏𝟕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36_1#fde1169c5.blank?vop=1&amp;pid=b3555aeb2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6160" y="1519681"/>
                <a:ext cx="352425" cy="444500"/>
              </a:xfrm>
              <a:prstGeom prst="rect">
                <a:avLst/>
              </a:prstGeom>
              <a:blipFill rotWithShape="1">
                <a:blip r:embed="rId3"/>
                <a:stretch>
                  <a:fillRect l="-54" t="-28" r="5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7_1#fde1169c5?vop=1&amp;vop=1&amp;pid=b3555aeb2&amp;color=0,0,0&amp;vtp=1&amp;bbb=1"/>
              <p:cNvSpPr/>
              <p:nvPr/>
            </p:nvSpPr>
            <p:spPr>
              <a:xfrm>
                <a:off x="716280" y="2422400"/>
                <a:ext cx="10753344" cy="411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的所有可能取值为0,1,2.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)−[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37_1#fde1169c5?vop=1&amp;vop=1&amp;pid=b3555ae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" y="2422400"/>
                <a:ext cx="10753344" cy="4114800"/>
              </a:xfrm>
              <a:prstGeom prst="rect">
                <a:avLst/>
              </a:prstGeom>
              <a:blipFill rotWithShape="1">
                <a:blip r:embed="rId4"/>
                <a:stretch>
                  <a:fillRect t="-12" r="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fdaad9a43?vop=1&amp;pid=e85e61fd5&amp;color=0,0,0&amp;vtp=1&amp;bt=1&amp;bbb=1"/>
              <p:cNvSpPr/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［广东深圳实验学校2025高二期中］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下列数中，与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一定不相等的是(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fdaad9a43?vop=1&amp;pid=e85e61f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05765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fdaad9a43.bracket?vop=1&amp;pid=e85e61fd5&amp;color=0,0,0&amp;vpa=1&amp;vtp=1"/>
          <p:cNvSpPr/>
          <p:nvPr/>
        </p:nvSpPr>
        <p:spPr>
          <a:xfrm>
            <a:off x="8849995" y="965263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fdaad9a43.choices?vop=1&amp;pid=e85e61fd5&amp;color=0,0,0&amp;vtp=1&amp;bbb=1"/>
              <p:cNvSpPr/>
              <p:nvPr/>
            </p:nvSpPr>
            <p:spPr>
              <a:xfrm>
                <a:off x="722376" y="1380299"/>
                <a:ext cx="10753344" cy="57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00655" algn="l"/>
                    <a:tab pos="5071110" algn="l"/>
                    <a:tab pos="84448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fdaad9a43.choices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0299"/>
                <a:ext cx="10753344" cy="571500"/>
              </a:xfrm>
              <a:prstGeom prst="rect">
                <a:avLst/>
              </a:prstGeom>
              <a:blipFill rotWithShape="1">
                <a:blip r:embed="rId2"/>
                <a:stretch>
                  <a:fillRect l="-4" t="-78" b="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03b4bae93?vop=1&amp;pid=b3555aeb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［山东济宁一中2025高二期中］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某大学为提高学生的文化艺术素养，特开设了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6门公共必修课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，要求每位同学每学年至少选1门，至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3门，大二到大四这三学年必须将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6门公共必修课程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全部修完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，且不能提前修完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，则每位同学的不同选择方式有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sz="2000" dirty="0"/>
          </a:p>
        </p:txBody>
      </p:sp>
      <p:sp>
        <p:nvSpPr>
          <p:cNvPr id="3" name="QB_4_AN.39_1#03b4bae93.blank?vop=1&amp;pid=b3555aeb2&amp;color=0,0,0&amp;vpa=14&amp;vtp=1&amp;bbb=1"/>
          <p:cNvSpPr/>
          <p:nvPr/>
        </p:nvSpPr>
        <p:spPr>
          <a:xfrm>
            <a:off x="7297801" y="1829250"/>
            <a:ext cx="655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450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EX.40_1#03b4bae93?vop=1&amp;vop=1&amp;pid=b3555aeb2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由题意每位同学每年所修课程数可以分为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1,2,3或2,2,2两类，先将6门必修课分成三组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，再分到三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个学年中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，根据分步乘法计数原理与分类加法计数原理可求解.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1_1#03b4bae93?vop=1&amp;vop=1&amp;pid=b3555aeb2&amp;color=0,0,0&amp;vtp=1&amp;bt=1&amp;bbb=1&amp;hb=1"/>
              <p:cNvSpPr/>
              <p:nvPr/>
            </p:nvSpPr>
            <p:spPr>
              <a:xfrm>
                <a:off x="722376" y="972000"/>
                <a:ext cx="10753344" cy="4247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已知三学年修完6门课程，每学年至少选1门，至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3门，且不能提前修完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，则每位同学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每年所修课程数可以分为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1,2,3或2,2,2.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1,2,3选择6门课程，则先将6门必修课分成三组，有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种不同方式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，再分配到三个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学年中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种不同的分配方式，由分步乘法计数原理可得共有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择方式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2,2,2选择6门课程，则先将6门必修课分成三组，有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种不同方式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，再分配到三个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学年中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种不同的分配方式，由分步乘法计数原理可得共有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种不同的选择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综上所述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，每位同学的不同选择方式有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41_1#03b4bae93?vop=1&amp;vop=1&amp;pid=b3555ae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247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815" b="-10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2_1#44d0c7a87?vop=1&amp;pid=b3555aeb2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［辽宁东北育才学校2025高二月考］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袋中有红、黄、蓝三种颜色的小球共10个（其中有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），若从中一次取出3个小球，记恰有1个黄球的概率为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的最大值为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2_1#44d0c7a87?vop=1&amp;pid=b3555ae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821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3_1#44d0c7a87.blank?vop=1&amp;pid=b3555aeb2&amp;color=0,0,0&amp;vpa=15&amp;vtp=1&amp;bbb=1&amp;rh=34.67"/>
              <p:cNvSpPr/>
              <p:nvPr/>
            </p:nvSpPr>
            <p:spPr>
              <a:xfrm>
                <a:off x="9245409" y="1327472"/>
                <a:ext cx="352425" cy="440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43_1#44d0c7a87.blank?vop=1&amp;pid=b3555aeb2&amp;color=0,0,0&amp;vpa=15&amp;vtp=1&amp;bbb=1&amp;rh=34.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5409" y="1327472"/>
                <a:ext cx="352425" cy="440309"/>
              </a:xfrm>
              <a:prstGeom prst="rect">
                <a:avLst/>
              </a:prstGeom>
              <a:blipFill rotWithShape="1">
                <a:blip r:embed="rId2"/>
                <a:stretch>
                  <a:fillRect l="-126" t="-73" r="126" b="-8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4_1#44d0c7a87?vop=1&amp;vop=1&amp;pid=b3555aeb2&amp;color=0,0,0&amp;vtp=1&amp;bbb=1"/>
              <p:cNvSpPr/>
              <p:nvPr/>
            </p:nvSpPr>
            <p:spPr>
              <a:xfrm>
                <a:off x="722376" y="1815279"/>
                <a:ext cx="10753344" cy="374999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设黄色小球有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𝑛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10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9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×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den>
                        </m:f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240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44_1#44d0c7a87?vop=1&amp;vop=1&amp;pid=b3555ae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5279"/>
                <a:ext cx="10753344" cy="3749993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-12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5_1#923816c15?vop=1&amp;pid=0eb858955&amp;color=0,0,0&amp;vtp=1&amp;bt=1&amp;bbb=1&amp;hb=1"/>
              <p:cNvSpPr/>
              <p:nvPr/>
            </p:nvSpPr>
            <p:spPr>
              <a:xfrm>
                <a:off x="722376" y="972000"/>
                <a:ext cx="10753344" cy="18559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15.（本小题满分13分）请从下面三个条件中任选一个，补充在下面的横线上，并解答.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第5项的系数与第3项的系数之比是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；②第2项与倒数第3项的二项式系数之和为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55；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③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g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的展开式中，____.求：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45_1#923816c15?vop=1&amp;pid=0eb85895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5978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46_1#923816c15?vop=1&amp;vop=1&amp;pid=0eb858955&amp;color=0,0,0&amp;vtp=1&amp;bbb=1"/>
              <p:cNvSpPr/>
              <p:nvPr/>
            </p:nvSpPr>
            <p:spPr>
              <a:xfrm>
                <a:off x="722376" y="2837820"/>
                <a:ext cx="10753344" cy="60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ad>
                          <m:ra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g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rad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ad>
                          <m:rad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g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AN.46_1#923816c15?vop=1&amp;vop=1&amp;pid=0eb85895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7820"/>
                <a:ext cx="10753344" cy="609600"/>
              </a:xfrm>
              <a:prstGeom prst="rect">
                <a:avLst/>
              </a:prstGeom>
              <a:blipFill rotWithShape="1">
                <a:blip r:embed="rId2"/>
                <a:stretch>
                  <a:fillRect l="-4" t="-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60dcc5d38?vop=1&amp;pid=923816c15&amp;color=0,0,0&amp;vtp=1&amp;bt=1&amp;bbb=1"/>
          <p:cNvSpPr/>
          <p:nvPr/>
        </p:nvSpPr>
        <p:spPr>
          <a:xfrm>
            <a:off x="722376" y="972000"/>
            <a:ext cx="10753344" cy="3418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（1）二项式系数最大的项；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8_1#60dcc5d38?vop=1&amp;vop=1&amp;pid=923816c15&amp;color=0,0,0&amp;vtp=1&amp;bbb=1&amp;hb=1"/>
              <p:cNvSpPr/>
              <p:nvPr/>
            </p:nvSpPr>
            <p:spPr>
              <a:xfrm>
                <a:off x="722376" y="1315789"/>
                <a:ext cx="10753344" cy="49114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【解】方案一：选条件①.由题可知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（舍去）.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所以展开式共有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11项,其中二项式系数最大的项是第6项,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,所以展开式中二项式系数最大的项是第6项,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方案二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：选条件②.由题可知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𝒏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（舍去）.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所以展开式共有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11项,其中二项式系数最大的项是第6项,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,所以展开式中二项式系数最大的项是第6项,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方案三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：选条件③.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,所以展开式共有11项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二项式系数最大的项是第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6项,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,所以展开式中二项式系数最大的项是第6项,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48_1#60dcc5d38?vop=1&amp;vop=1&amp;pid=923816c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15789"/>
                <a:ext cx="10753344" cy="4911471"/>
              </a:xfrm>
              <a:prstGeom prst="rect">
                <a:avLst/>
              </a:prstGeom>
              <a:blipFill rotWithShape="1">
                <a:blip r:embed="rId1"/>
                <a:stretch>
                  <a:fillRect l="-4" t="-1" b="-13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9_1#bb6a0fbdc?vop=1&amp;pid=923816c15&amp;color=0,0,0&amp;vtp=1&amp;bt=1&amp;bbb=1"/>
              <p:cNvSpPr/>
              <p:nvPr/>
            </p:nvSpPr>
            <p:spPr>
              <a:xfrm>
                <a:off x="722376" y="972000"/>
                <a:ext cx="10753344" cy="868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：如果选择多个条件分别解答，按第一个解答计分.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9_1#bb6a0fbdc?vop=1&amp;pid=923816c1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8934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b="-51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bb6a0fbdc?vop=1&amp;vop=1&amp;pid=923816c15&amp;color=0,0,0&amp;vtp=1&amp;bbb=1&amp;hb=1"/>
              <p:cNvSpPr/>
              <p:nvPr/>
            </p:nvSpPr>
            <p:spPr>
              <a:xfrm>
                <a:off x="722376" y="1841632"/>
                <a:ext cx="10753344" cy="1376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【解】方案一：选条件①.由（1）知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𝒌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𝒌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𝒌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𝑻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的项是第1项,为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方案二：选条件②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方案一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（2）.;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方案三：选条件③.同方案一（2）.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0_1#bb6a0fbdc?vop=1&amp;vop=1&amp;pid=923816c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41632"/>
                <a:ext cx="10753344" cy="1376553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803" b="-33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1_1#fded65b24?vop=1&amp;pid=0eb858955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16.（本小题满分15分）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［湖北孝感2025高二期中联考］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有2件次品，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4件正品混放在一起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这6件产品均不相同），现对这6件产品一一进行检测区分，检测后不放回，直到检测出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2件次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品或者检测出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4件正品时检测结束.</a:t>
            </a:r>
            <a:endParaRPr lang="en-US" altLang="zh-CN" sz="2000" dirty="0"/>
          </a:p>
        </p:txBody>
      </p:sp>
      <p:sp>
        <p:nvSpPr>
          <p:cNvPr id="3" name="QO_5_BD.52_1#caa028c17?vop=1&amp;pid=fded65b24&amp;color=0,0,0&amp;vtp=1&amp;bbb=1&amp;hb=1"/>
          <p:cNvSpPr/>
          <p:nvPr/>
        </p:nvSpPr>
        <p:spPr>
          <a:xfrm>
            <a:off x="722376" y="234004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（1）若恰在第1次检测时，找到第一件次品，且第4次检测时，才找到最后一件次品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，则共有多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少种不同的抽法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3_1#caa028c17?vop=1&amp;vop=1&amp;pid=fded65b24&amp;color=0,0,0&amp;vtp=1&amp;bbb=1"/>
              <p:cNvSpPr/>
              <p:nvPr/>
            </p:nvSpPr>
            <p:spPr>
              <a:xfrm>
                <a:off x="722376" y="3242887"/>
                <a:ext cx="10753344" cy="42767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【解】第1次和第4次为次品,第2,3次均为正品,共有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53_1#caa028c17?vop=1&amp;vop=1&amp;pid=fded65b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42887"/>
                <a:ext cx="10753344" cy="427673"/>
              </a:xfrm>
              <a:prstGeom prst="rect">
                <a:avLst/>
              </a:prstGeom>
              <a:blipFill rotWithShape="1">
                <a:blip r:embed="rId1"/>
                <a:stretch>
                  <a:fillRect l="-4" t="-135" b="-127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54_1#1e12ecb6e?vop=1&amp;pid=fded65b24&amp;color=0,0,0&amp;vtp=1&amp;bbb=1"/>
          <p:cNvSpPr/>
          <p:nvPr/>
        </p:nvSpPr>
        <p:spPr>
          <a:xfrm>
            <a:off x="722376" y="367576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（2）一共抽取了5次，检测结束，有多少种不同的抽法？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55_1#1e12ecb6e?vop=1&amp;vop=1&amp;pid=fded65b24&amp;color=0,0,0&amp;vtp=1&amp;bbb=1&amp;hb=1"/>
              <p:cNvSpPr/>
              <p:nvPr/>
            </p:nvSpPr>
            <p:spPr>
              <a:xfrm>
                <a:off x="722376" y="4143508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【解】一共抽取5次结束,则有两种情况，第一种：前4次有1次为次品剩下3次为正品,第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5次是正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品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第二种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：前4次有1次为次品剩下3次为正品,第5次是次品，有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𝟏𝟗𝟐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𝟑𝟖𝟒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5_AN.55_1#1e12ecb6e?vop=1&amp;vop=1&amp;pid=fded65b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43508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7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6_1#10e7ad962?vop=1&amp;pid=fded65b2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（3）若至多检测4次就能找到所有次品，则共有多少种不同的抽法？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7_1#10e7ad962?vop=1&amp;vop=1&amp;pid=fded65b24&amp;color=0,0,0&amp;vtp=1&amp;bbb=1"/>
              <p:cNvSpPr/>
              <p:nvPr/>
            </p:nvSpPr>
            <p:spPr>
              <a:xfrm>
                <a:off x="722376" y="1386528"/>
                <a:ext cx="10753344" cy="19039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【解】第1,2次测出次品结束，有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种抽法；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2次有1次测出次品,第3次测出次品结束，有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种抽法；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3次有1次测出次品,第4次测出次品结束，有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前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4次全部测出正品，有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种抽法.综上，共有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57_1#10e7ad962?vop=1&amp;vop=1&amp;pid=fded65b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90398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27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58_1#f0ee0dfb5?vop=1&amp;pid=fded65b24&amp;color=0,0,0&amp;vtp=1&amp;bbb=1"/>
          <p:cNvSpPr/>
          <p:nvPr/>
        </p:nvSpPr>
        <p:spPr>
          <a:xfrm>
            <a:off x="722376" y="3291528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（4）若第1次抽到的是次品且第3次抽到的是正品，检测结束时有多少种不同的抽法？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59_1#f0ee0dfb5?vop=1&amp;vop=1&amp;pid=fded65b24&amp;color=0,0,0&amp;vtp=1&amp;bbb=1"/>
              <p:cNvSpPr/>
              <p:nvPr/>
            </p:nvSpPr>
            <p:spPr>
              <a:xfrm>
                <a:off x="722376" y="3710628"/>
                <a:ext cx="10753344" cy="2278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【解】①若最终以正品结束,则共抽5次,第1次为次品,其余均为正品,共有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最终以次品结束,则分两种情况：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共抽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4次,则第1,4次为次品,第2,3次为正品,共有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共抽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5次,则第1,5次为次品,第2,3,4次为正品,共有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𝐀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综上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种抽法.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5_AN.59_1#f0ee0dfb5?vop=1&amp;vop=1&amp;pid=fded65b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0628"/>
                <a:ext cx="10753344" cy="2278634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19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a805a50f1?vop=1&amp;pid=0eb858955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17.（本小题满分15分）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［福建漳州2025高二期中］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在某人工智能的语音识别系统开发中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测试语音识别成功的概率受环境条件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（安静或嘈杂）的影响.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1_1#e3d5b97a2?vop=1&amp;pid=a805a50f1&amp;color=0,0,0&amp;vtp=1&amp;bbb=1&amp;hb=1"/>
              <p:cNvSpPr/>
              <p:nvPr/>
            </p:nvSpPr>
            <p:spPr>
              <a:xfrm>
                <a:off x="722376" y="1882844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（1）已知在安静环境下，语音识别成功的概率为0.8；在嘈杂环境下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，语音识别成功的概率为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0.6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.某天进行测试，已知当天处于安静环境的概率为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，处于嘈杂环境的概率为0.7.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61_1#e3d5b97a2?vop=1&amp;pid=a805a50f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2844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62_1#c665d2806?vop=1&amp;pid=e3d5b97a2&amp;color=0,0,0&amp;vtp=1&amp;bbb=1"/>
          <p:cNvSpPr/>
          <p:nvPr/>
        </p:nvSpPr>
        <p:spPr>
          <a:xfrm>
            <a:off x="722376" y="2739078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（i）求测试结果为语音识别成功的概率；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63_1#c665d2806?vop=1&amp;vop=1&amp;pid=e3d5b97a2&amp;color=0,0,0&amp;vtp=1&amp;bbb=1&amp;hb=1"/>
              <p:cNvSpPr/>
              <p:nvPr/>
            </p:nvSpPr>
            <p:spPr>
              <a:xfrm>
                <a:off x="722376" y="3158178"/>
                <a:ext cx="10753344" cy="18334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“某天进行测试时处于安静环境”,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“某天进行测试时处于嘈杂环境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”,事件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“测试结果为语音识别成功”.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由全概率公式得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6_AN.63_1#c665d2806?vop=1&amp;vop=1&amp;pid=e3d5b97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58178"/>
                <a:ext cx="10753344" cy="1833499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254" b="-3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fdaad9a43?vop=1&amp;vop=1&amp;pid=e85e61fd5&amp;color=0,0,0&amp;vtp=1&amp;bt=1&amp;bbb=1&amp;hb=1"/>
              <p:cNvSpPr/>
              <p:nvPr/>
            </p:nvSpPr>
            <p:spPr>
              <a:xfrm>
                <a:off x="722376" y="969264"/>
                <a:ext cx="10753344" cy="313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)×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,成立;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,成立;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)⋅(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,显然无论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取何值和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成立.故选C.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fdaad9a43?vop=1&amp;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13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4_1#8dbdd196b?vop=1&amp;pid=e3d5b97a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（ii）已知测试结果为语音识别成功，求当天处于安静环境的概率.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5_1#8dbdd196b?vop=1&amp;vop=1&amp;pid=e3d5b97a2&amp;color=0,0,0&amp;vtp=1&amp;bbb=1&amp;hb=1"/>
              <p:cNvSpPr/>
              <p:nvPr/>
            </p:nvSpPr>
            <p:spPr>
              <a:xfrm>
                <a:off x="722376" y="1386528"/>
                <a:ext cx="10753344" cy="146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【解】已知测试结果为语音识别成功,求当天处于安静环境的概率,就是求在事件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发生的条件下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发生的概率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65_1#8dbdd196b?vop=1&amp;vop=1&amp;pid=e3d5b97a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1460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6_1#f40c8efa4?vop=1&amp;pid=a805a50f1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（2）已知当前每次测试成功的概率为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，每次测试成本固定，现有两种测试方案：方案一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4次；方案二：先测试3次，如果这3次中成功次数小于或等于2次，那么再测试2次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，否则不再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.为降低测试成本，以测试次数的期望值大小为决策依据，应选择哪种方案?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6_1#f40c8efa4?vop=1&amp;pid=a805a50f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5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7_1#f40c8efa4?vop=1&amp;vop=1&amp;pid=a805a50f1&amp;color=0,0,0&amp;vtp=1&amp;bbb=1"/>
              <p:cNvSpPr/>
              <p:nvPr/>
            </p:nvSpPr>
            <p:spPr>
              <a:xfrm>
                <a:off x="722376" y="2340044"/>
                <a:ext cx="10753344" cy="3205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【解】方案一的测试次数的数学期望为4.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表示“方案二测试的次数”,由题意得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的可能取值为3,5.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𝟑𝟒𝟑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𝟑𝟒𝟑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所以方案二测试次数的数学期望为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𝟑𝟒𝟑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𝟑𝟏𝟒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所以以测试次数的期望值大小为决策依据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,应选择方案一.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7_1#f40c8efa4?vop=1&amp;vop=1&amp;pid=a805a50f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0044"/>
                <a:ext cx="10753344" cy="3205734"/>
              </a:xfrm>
              <a:prstGeom prst="rect">
                <a:avLst/>
              </a:prstGeom>
              <a:blipFill rotWithShape="1">
                <a:blip r:embed="rId2"/>
                <a:stretch>
                  <a:fillRect l="-4" t="-2" b="-1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8_1#fc977a7a9?vop=1&amp;pid=0eb858955&amp;color=0,0,0&amp;vtp=1&amp;bt=1&amp;bbb=1&amp;hb=1"/>
          <p:cNvSpPr/>
          <p:nvPr/>
        </p:nvSpPr>
        <p:spPr>
          <a:xfrm>
            <a:off x="722376" y="972000"/>
            <a:ext cx="10753344" cy="16242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18.（本小题满分17分）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［辽宁葫芦岛2025高二联考］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某餐馆2024年12月份共有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800个线上外卖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订单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，其中好评订单有600个，其余均为非好评订单.为了提升菜品品质，增加营业额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，该餐馆在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年1月份更换了厨师，更换厨师后该餐馆2025年1月份共有2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000个线上外卖订单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评订单有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600个，其余均为非好评订单.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69_1#6b29050b5?vop=1&amp;pid=fc977a7a9&amp;color=0,0,0&amp;vtp=1&amp;bbb=1&amp;hb=1"/>
              <p:cNvSpPr/>
              <p:nvPr/>
            </p:nvSpPr>
            <p:spPr>
              <a:xfrm>
                <a:off x="722376" y="2601918"/>
                <a:ext cx="10753344" cy="780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（1）根据统计数据，完成下列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列联表，并判断是否有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的把握认为该餐馆订单的好评率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与更换厨师有关联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69_1#6b29050b5?vop=1&amp;pid=fc977a7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01918"/>
                <a:ext cx="10753344" cy="780034"/>
              </a:xfrm>
              <a:prstGeom prst="rect">
                <a:avLst/>
              </a:prstGeom>
              <a:blipFill rotWithShape="1">
                <a:blip r:embed="rId1"/>
                <a:stretch>
                  <a:fillRect l="-4" t="-41" r="-53" b="-41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9" name="QB_5_BD.69_2#6b29050b5?colgroup=12,8,8,8&amp;vop=1&amp;pid=fc977a7a9&amp;color=0,0,0&amp;vtp=1&amp;bbb=1"/>
          <p:cNvGraphicFramePr>
            <a:graphicFrameLocks noGrp="1"/>
          </p:cNvGraphicFramePr>
          <p:nvPr/>
        </p:nvGraphicFramePr>
        <p:xfrm>
          <a:off x="722376" y="3512635"/>
          <a:ext cx="10716768" cy="1753489"/>
        </p:xfrm>
        <a:graphic>
          <a:graphicData uri="http://schemas.openxmlformats.org/drawingml/2006/table">
            <a:tbl>
              <a:tblPr/>
              <a:tblGrid>
                <a:gridCol w="3337560"/>
                <a:gridCol w="2459736"/>
                <a:gridCol w="2459736"/>
                <a:gridCol w="2459736"/>
              </a:tblGrid>
              <a:tr h="43713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好评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非好评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更换厨师前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更换厨师后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7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70_1#6b29050b5.blank?vop=1&amp;pid=fc977a7a9&amp;color=0,0,0&amp;vpa=16&amp;vtp=1&amp;bbb=1"/>
          <p:cNvSpPr/>
          <p:nvPr/>
        </p:nvSpPr>
        <p:spPr>
          <a:xfrm>
            <a:off x="4943729" y="3943419"/>
            <a:ext cx="655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600</a:t>
            </a:r>
            <a:endParaRPr lang="en-US" altLang="zh-CN" sz="2000" dirty="0"/>
          </a:p>
        </p:txBody>
      </p:sp>
      <p:sp>
        <p:nvSpPr>
          <p:cNvPr id="6" name="QB_5_AN.71_1#6b29050b5.blank?vop=1&amp;pid=fc977a7a9&amp;color=0,0,0&amp;vpa=17&amp;vtp=1&amp;bbb=1"/>
          <p:cNvSpPr/>
          <p:nvPr/>
        </p:nvSpPr>
        <p:spPr>
          <a:xfrm>
            <a:off x="7403465" y="3943419"/>
            <a:ext cx="655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200</a:t>
            </a:r>
            <a:endParaRPr lang="en-US" altLang="zh-CN" sz="2000" dirty="0"/>
          </a:p>
        </p:txBody>
      </p:sp>
      <p:sp>
        <p:nvSpPr>
          <p:cNvPr id="7" name="QB_5_AN.72_1#6b29050b5.blank?vop=1&amp;pid=fc977a7a9&amp;color=0,0,0&amp;vpa=18&amp;vtp=1&amp;bbb=1"/>
          <p:cNvSpPr/>
          <p:nvPr/>
        </p:nvSpPr>
        <p:spPr>
          <a:xfrm>
            <a:off x="9863201" y="3943419"/>
            <a:ext cx="655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800</a:t>
            </a:r>
            <a:endParaRPr lang="en-US" altLang="zh-CN" sz="2000" dirty="0"/>
          </a:p>
        </p:txBody>
      </p:sp>
      <p:sp>
        <p:nvSpPr>
          <p:cNvPr id="8" name="QB_5_AN.73_1#6b29050b5.blank?vop=1&amp;pid=fc977a7a9&amp;color=0,0,0&amp;vpa=19&amp;vtp=1&amp;bbb=1"/>
          <p:cNvSpPr/>
          <p:nvPr/>
        </p:nvSpPr>
        <p:spPr>
          <a:xfrm>
            <a:off x="4791329" y="4382204"/>
            <a:ext cx="941388" cy="3669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600</a:t>
            </a:r>
            <a:endParaRPr lang="en-US" altLang="zh-CN" sz="2000" dirty="0"/>
          </a:p>
        </p:txBody>
      </p:sp>
      <p:sp>
        <p:nvSpPr>
          <p:cNvPr id="9" name="QB_5_AN.74_1#6b29050b5.blank?vop=1&amp;pid=fc977a7a9&amp;color=0,0,0&amp;vpa=20&amp;vtp=1&amp;bbb=1"/>
          <p:cNvSpPr/>
          <p:nvPr/>
        </p:nvSpPr>
        <p:spPr>
          <a:xfrm>
            <a:off x="7403465" y="4382204"/>
            <a:ext cx="655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400</a:t>
            </a:r>
            <a:endParaRPr lang="en-US" altLang="zh-CN" sz="2000" dirty="0"/>
          </a:p>
        </p:txBody>
      </p:sp>
      <p:sp>
        <p:nvSpPr>
          <p:cNvPr id="10" name="QB_5_AN.75_1#6b29050b5.blank?vop=1&amp;pid=fc977a7a9&amp;color=0,0,0&amp;vpa=21&amp;vtp=1&amp;bbb=1"/>
          <p:cNvSpPr/>
          <p:nvPr/>
        </p:nvSpPr>
        <p:spPr>
          <a:xfrm>
            <a:off x="9710801" y="4382204"/>
            <a:ext cx="941388" cy="3669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</a:t>
            </a:r>
            <a:endParaRPr lang="en-US" altLang="zh-CN" sz="2000" dirty="0"/>
          </a:p>
        </p:txBody>
      </p:sp>
      <p:sp>
        <p:nvSpPr>
          <p:cNvPr id="11" name="QB_5_AN.76_1#6b29050b5.blank?vop=1&amp;pid=fc977a7a9&amp;color=0,0,0&amp;vpa=22&amp;vtp=1&amp;bbb=1"/>
          <p:cNvSpPr/>
          <p:nvPr/>
        </p:nvSpPr>
        <p:spPr>
          <a:xfrm>
            <a:off x="4791329" y="4820989"/>
            <a:ext cx="941388" cy="3669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200</a:t>
            </a:r>
            <a:endParaRPr lang="en-US" altLang="zh-CN" sz="2000" dirty="0"/>
          </a:p>
        </p:txBody>
      </p:sp>
      <p:sp>
        <p:nvSpPr>
          <p:cNvPr id="12" name="QB_5_AN.77_1#6b29050b5.blank?vop=1&amp;pid=fc977a7a9&amp;color=0,0,0&amp;vpa=23&amp;vtp=1&amp;bbb=1"/>
          <p:cNvSpPr/>
          <p:nvPr/>
        </p:nvSpPr>
        <p:spPr>
          <a:xfrm>
            <a:off x="7403465" y="4820989"/>
            <a:ext cx="655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600</a:t>
            </a:r>
            <a:endParaRPr lang="en-US" altLang="zh-CN" sz="2000" dirty="0"/>
          </a:p>
        </p:txBody>
      </p:sp>
      <p:sp>
        <p:nvSpPr>
          <p:cNvPr id="13" name="QB_5_AN.78_1#6b29050b5.blank?vop=1&amp;pid=fc977a7a9&amp;color=0,0,0&amp;vpa=24&amp;vtp=1&amp;bbb=1"/>
          <p:cNvSpPr/>
          <p:nvPr/>
        </p:nvSpPr>
        <p:spPr>
          <a:xfrm>
            <a:off x="9710801" y="4820989"/>
            <a:ext cx="941388" cy="3669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800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QB_5_AN.79_1#6b29050b5?vop=1&amp;vop=1&amp;pid=fc977a7a9&amp;color=0,0,0&amp;vtp=1&amp;bbb=1"/>
              <p:cNvSpPr/>
              <p:nvPr/>
            </p:nvSpPr>
            <p:spPr>
              <a:xfrm>
                <a:off x="722376" y="5404935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【解】根据列联表中的数据,经计算得到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𝝌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𝟒𝟖𝟓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𝟔𝟑𝟓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的把握认为该餐馆订单的好评率与更换厨师有关联.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4" name="QB_5_AN.79_1#6b29050b5?vop=1&amp;vop=1&amp;pid=fc977a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404935"/>
                <a:ext cx="10753344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3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0_1#060ed63bc?vop=1&amp;pid=fc977a7a9&amp;color=0,0,0&amp;vtp=1&amp;bt=1&amp;bbb=1&amp;hb=1"/>
              <p:cNvSpPr/>
              <p:nvPr/>
            </p:nvSpPr>
            <p:spPr>
              <a:xfrm>
                <a:off x="722376" y="972000"/>
                <a:ext cx="10753344" cy="12051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（2）现从更换厨师前的订单中按好评和非好评，用分层随机抽样法抽取8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个订单进行电话回访，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再从这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8个订单中随机抽取3个订单发放新品品尝券并让顾客评价，记抽取的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3个订单中好评的订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80_1#060ed63bc?vop=1&amp;pid=fc977a7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05103"/>
              </a:xfrm>
              <a:prstGeom prst="rect">
                <a:avLst/>
              </a:prstGeom>
              <a:blipFill rotWithShape="1">
                <a:blip r:embed="rId1"/>
                <a:stretch>
                  <a:fillRect l="-4" t="-37" r="-815" b="-32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81_1#060ed63bc?vop=1&amp;vop=1&amp;pid=fc977a7a9&amp;color=0,0,0&amp;vtp=1&amp;bbb=1&amp;hb=1"/>
              <p:cNvSpPr/>
              <p:nvPr/>
            </p:nvSpPr>
            <p:spPr>
              <a:xfrm>
                <a:off x="722376" y="2173928"/>
                <a:ext cx="10753344" cy="22084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【解】依题意,用分层随机抽样法抽取的8个订单中,好评订单有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,非好评订单有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而从这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8个订单中随机抽取3个,其中好评的订单个数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的可能取值有1,2,3,</a:t>
                </a:r>
                <a:endParaRPr lang="en-US" altLang="zh-CN" sz="20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81_1#060ed63bc?vop=1&amp;vop=1&amp;pid=fc977a7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173928"/>
                <a:ext cx="10753344" cy="2208403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b="-17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0" name="QO_5_AN.81_2#060ed63bc?colgroup=3,11,11,11&amp;vop=1&amp;vop=1&amp;pid=fc977a7a9&amp;color=0,0,0&amp;vtp=1&amp;bbb=1"/>
              <p:cNvGraphicFramePr>
                <a:graphicFrameLocks noGrp="1"/>
              </p:cNvGraphicFramePr>
              <p:nvPr/>
            </p:nvGraphicFramePr>
            <p:xfrm>
              <a:off x="722376" y="4498028"/>
              <a:ext cx="10735056" cy="1062927"/>
            </p:xfrm>
            <a:graphic>
              <a:graphicData uri="http://schemas.openxmlformats.org/drawingml/2006/table">
                <a:tbl>
                  <a:tblPr/>
                  <a:tblGrid>
                    <a:gridCol w="1078992"/>
                    <a:gridCol w="3218688"/>
                    <a:gridCol w="3218688"/>
                    <a:gridCol w="3218688"/>
                  </a:tblGrid>
                  <a:tr h="437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515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𝟐𝟖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𝟏𝟒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0" name="QO_5_AN.81_2#060ed63bc?colgroup=3,11,11,11&amp;vop=1&amp;vop=1&amp;pid=fc977a7a9&amp;color=0,0,0&amp;vtp=1&amp;bbb=1"/>
              <p:cNvGraphicFramePr>
                <a:graphicFrameLocks noGrp="1"/>
              </p:cNvGraphicFramePr>
              <p:nvPr/>
            </p:nvGraphicFramePr>
            <p:xfrm>
              <a:off x="722376" y="4498028"/>
              <a:ext cx="10735056" cy="1062927"/>
            </p:xfrm>
            <a:graphic>
              <a:graphicData uri="http://schemas.openxmlformats.org/drawingml/2006/table">
                <a:tbl>
                  <a:tblPr/>
                  <a:tblGrid>
                    <a:gridCol w="1078992"/>
                    <a:gridCol w="3218688"/>
                    <a:gridCol w="3218688"/>
                    <a:gridCol w="3218688"/>
                  </a:tblGrid>
                  <a:tr h="43751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5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81_3#060ed63bc?vop=1&amp;vop=1&amp;pid=fc977a7a9&amp;color=0,0,0&amp;vtp=1&amp;bbb=1"/>
              <p:cNvSpPr/>
              <p:nvPr/>
            </p:nvSpPr>
            <p:spPr>
              <a:xfrm>
                <a:off x="722376" y="5691828"/>
                <a:ext cx="10753344" cy="55892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5_AN.81_3#060ed63bc?vop=1&amp;vop=1&amp;pid=fc977a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691828"/>
                <a:ext cx="10753344" cy="558927"/>
              </a:xfrm>
              <a:prstGeom prst="rect">
                <a:avLst/>
              </a:prstGeom>
              <a:blipFill rotWithShape="1">
                <a:blip r:embed="rId4"/>
                <a:stretch>
                  <a:fillRect l="-4" t="-58" b="-67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2_1#7b7c00485?vop=1&amp;pid=fc977a7a9&amp;color=0,0,0&amp;vtp=1&amp;bt=1&amp;bbb=1&amp;hb=1"/>
              <p:cNvSpPr/>
              <p:nvPr/>
            </p:nvSpPr>
            <p:spPr>
              <a:xfrm>
                <a:off x="722376" y="972000"/>
                <a:ext cx="10753344" cy="148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（3）用样本频率估计总体概率，现从更换厨师后的所有订单中随机抽取100个订单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，记其中好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评的订单个数为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，求当事件“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𝜂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”的概率最大时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0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82_1#7b7c00485?vop=1&amp;pid=fc977a7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8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QO_5_BD.82_2#7b7c00485?colgroup=9,7,7,7,7&amp;vop=1&amp;pid=fc977a7a9&amp;color=0,0,0&amp;vtp=1&amp;bbb=1"/>
              <p:cNvGraphicFramePr>
                <a:graphicFrameLocks noGrp="1"/>
              </p:cNvGraphicFramePr>
              <p:nvPr/>
            </p:nvGraphicFramePr>
            <p:xfrm>
              <a:off x="722376" y="2590488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≥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QO_5_BD.82_2#7b7c00485?colgroup=9,7,7,7,7&amp;vop=1&amp;pid=fc977a7a9&amp;color=0,0,0&amp;vtp=1&amp;bbb=1"/>
              <p:cNvGraphicFramePr>
                <a:graphicFrameLocks noGrp="1"/>
              </p:cNvGraphicFramePr>
              <p:nvPr/>
            </p:nvGraphicFramePr>
            <p:xfrm>
              <a:off x="722376" y="2590488"/>
              <a:ext cx="10707624" cy="852678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83_1#7b7c00485?vop=1&amp;vop=1&amp;pid=fc977a7a9&amp;color=0,0,0&amp;vtp=1&amp;bbb=1"/>
              <p:cNvSpPr/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【解】依题意,更换厨师后好评率为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𝟎𝟎𝟎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从更换厨师后所有订单中随机抽取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100个订单,则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于是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𝜼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𝜼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=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.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.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𝟗𝟗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𝟏𝟎𝟎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.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𝟖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.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𝟏𝟎𝟎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𝒓</m:t>
                            </m:r>
                          </m:sup>
                        </m:s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单调递增;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𝟒𝟎𝟎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𝒓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≥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单调递减,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所以当事件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”的概率最大时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的值为80.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AN.83_1#7b7c00485?vop=1&amp;vop=1&amp;pid=fc977a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447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3" b="-1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4_1#f6e91f449?vop=1&amp;pid=0eb858955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19.（本小题满分17分）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［江西赣州2025高二月考］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某公司为考核员工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，采用某方案对员工进行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业务技能测试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，然后统计并分析测试成绩以确定员工绩效等级.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85_1#addda6488?vop=1&amp;pid=f6e91f449&amp;color=0,0,0&amp;vtp=1&amp;bbb=1&amp;hb=1"/>
              <p:cNvSpPr/>
              <p:nvPr/>
            </p:nvSpPr>
            <p:spPr>
              <a:xfrm>
                <a:off x="722376" y="1882844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（1）已知该公司甲部门有3名负责人，乙部门有4名负责人，该公司从甲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、乙两部门中随机选取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名负责人做测试分析，记负责人来自甲部门的人数为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85_1#addda6488?vop=1&amp;pid=f6e91f44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2844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8" b="-5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86_1#addda6488?vop=1&amp;vop=1&amp;pid=f6e91f449&amp;color=0,0,0&amp;vtp=1&amp;bbb=1"/>
              <p:cNvSpPr/>
              <p:nvPr/>
            </p:nvSpPr>
            <p:spPr>
              <a:xfrm>
                <a:off x="722376" y="2739078"/>
                <a:ext cx="10753344" cy="1478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【解】由题意可知，随机变量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服从超几何分布,且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的可能取值为0,1,2,3,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𝟎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AN.86_1#addda6488?vop=1&amp;vop=1&amp;pid=f6e91f4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9078"/>
                <a:ext cx="10753344" cy="1478534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b="-3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2" name="QO_5_AN.86_2#addda6488?colgroup=2,9,9,9,9&amp;vop=1&amp;vop=1&amp;pid=f6e91f449&amp;color=0,0,0&amp;vtp=1&amp;bbb=1"/>
              <p:cNvGraphicFramePr>
                <a:graphicFrameLocks noGrp="1"/>
              </p:cNvGraphicFramePr>
              <p:nvPr/>
            </p:nvGraphicFramePr>
            <p:xfrm>
              <a:off x="722376" y="4351978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𝟑𝟓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2" name="QO_5_AN.86_2#addda6488?colgroup=2,9,9,9,9&amp;vop=1&amp;vop=1&amp;pid=f6e91f449&amp;color=0,0,0&amp;vtp=1&amp;bbb=1"/>
              <p:cNvGraphicFramePr>
                <a:graphicFrameLocks noGrp="1"/>
              </p:cNvGraphicFramePr>
              <p:nvPr/>
            </p:nvGraphicFramePr>
            <p:xfrm>
              <a:off x="722376" y="4351978"/>
              <a:ext cx="10735056" cy="1029208"/>
            </p:xfrm>
            <a:graphic>
              <a:graphicData uri="http://schemas.openxmlformats.org/drawingml/2006/table">
                <a:tbl>
                  <a:tblPr/>
                  <a:tblGrid>
                    <a:gridCol w="859536"/>
                    <a:gridCol w="2468880"/>
                    <a:gridCol w="2468880"/>
                    <a:gridCol w="2468880"/>
                    <a:gridCol w="2468880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86_3#addda6488?vop=1&amp;vop=1&amp;pid=f6e91f449&amp;color=0,0,0&amp;vtp=1&amp;bbb=1"/>
              <p:cNvSpPr/>
              <p:nvPr/>
            </p:nvSpPr>
            <p:spPr>
              <a:xfrm>
                <a:off x="722376" y="552037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𝟑𝟓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5_AN.86_3#addda6488?vop=1&amp;vop=1&amp;pid=f6e91f44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520378"/>
                <a:ext cx="10753344" cy="605409"/>
              </a:xfrm>
              <a:prstGeom prst="rect">
                <a:avLst/>
              </a:prstGeom>
              <a:blipFill rotWithShape="1">
                <a:blip r:embed="rId4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7_1#bc73053db?vop=1&amp;pid=f6e91f449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（2）该公司统计了七个部门测试的平均成绩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（满分100分）与绩效等级优秀率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，如表所示.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87_1#bc73053db?vop=1&amp;pid=f6e91f44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3" name="QO_5_BD.87_2#bc73053db?colgroup=1,5,5,5,5,5,5,5&amp;vop=1&amp;pid=f6e91f449&amp;color=0,0,0&amp;vtp=1&amp;bb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698480" cy="852678"/>
            </p:xfrm>
            <a:graphic>
              <a:graphicData uri="http://schemas.openxmlformats.org/drawingml/2006/table">
                <a:tbl>
                  <a:tblPr/>
                  <a:tblGrid>
                    <a:gridCol w="521208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3" name="QO_5_BD.87_2#bc73053db?colgroup=1,5,5,5,5,5,5,5&amp;vop=1&amp;pid=f6e91f449&amp;color=0,0,0&amp;vtp=1&amp;bbb=1"/>
              <p:cNvGraphicFramePr>
                <a:graphicFrameLocks noGrp="1"/>
              </p:cNvGraphicFramePr>
              <p:nvPr/>
            </p:nvGraphicFramePr>
            <p:xfrm>
              <a:off x="722376" y="1513528"/>
              <a:ext cx="10698480" cy="852678"/>
            </p:xfrm>
            <a:graphic>
              <a:graphicData uri="http://schemas.openxmlformats.org/drawingml/2006/table">
                <a:tbl>
                  <a:tblPr/>
                  <a:tblGrid>
                    <a:gridCol w="521208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  <a:gridCol w="1453896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87_3#bc73053db?vop=1&amp;pid=f6e91f449&amp;color=0,0,0&amp;vtp=1&amp;bbb=1&amp;hb=1"/>
              <p:cNvSpPr/>
              <p:nvPr/>
            </p:nvSpPr>
            <p:spPr>
              <a:xfrm>
                <a:off x="722376" y="2504128"/>
                <a:ext cx="10753344" cy="149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根据数据绘制散点图，初步判断，选用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𝑐𝑥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作为回归方程.令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𝑧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，经计算得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82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𝑧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642</m:t>
                    </m:r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𝑧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5_BD.87_3#bc73053db?vop=1&amp;pid=f6e91f44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04128"/>
                <a:ext cx="10753344" cy="1498600"/>
              </a:xfrm>
              <a:prstGeom prst="rect">
                <a:avLst/>
              </a:prstGeom>
              <a:blipFill rotWithShape="1">
                <a:blip r:embed="rId3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88_1#695f0a13f?vop=1&amp;pid=bc73053db&amp;color=0,0,0&amp;vtp=1&amp;bbb=1"/>
          <p:cNvSpPr/>
          <p:nvPr/>
        </p:nvSpPr>
        <p:spPr>
          <a:xfrm>
            <a:off x="722376" y="4002728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（i）已知某部门测试的平均成绩为60分，估计其绩效等级优秀率.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89_1#695f0a13f?vop=1&amp;vop=1&amp;pid=bc73053db&amp;color=0,0,0&amp;vtp=1&amp;bt=1&amp;bbb=1"/>
              <p:cNvSpPr/>
              <p:nvPr/>
            </p:nvSpPr>
            <p:spPr>
              <a:xfrm>
                <a:off x="722376" y="972000"/>
                <a:ext cx="10753344" cy="22905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【解】依题意,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𝒄𝒙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两边取对数,得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𝒚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𝒛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𝟔𝟖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由已知可得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𝒄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𝟔𝟎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𝟒𝟗𝟖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,即估计其绩效等级优秀率为0.498.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89_1#695f0a13f?vop=1&amp;vop=1&amp;pid=bc73053d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0509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20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90_1#4bffbc3bf?vop=1&amp;pid=bc73053db&amp;color=0,0,0&amp;vtp=1&amp;bt=1&amp;bbb=1&amp;hb=1"/>
              <p:cNvSpPr/>
              <p:nvPr/>
            </p:nvSpPr>
            <p:spPr>
              <a:xfrm>
                <a:off x="722376" y="972000"/>
                <a:ext cx="10753344" cy="3739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（ii）根据统计分析，大致认为各部门测试平均成绩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近似为样本平均数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近似为样本方差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.经计算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，求某个部门绩效等级优秀率高于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787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参考公式与数据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回归直线方程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𝑛𝑥𝑦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20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0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𝑦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acc>
                      <m:acc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682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997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90_1#4bffbc3bf?vop=1&amp;pid=bc73053d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39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b083424d8?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［福建福州一中2025高二期中］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如图，某种雨伞架前后两排每排4个孔，共8个孔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，编号分别为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号.若甲、乙、丙、丁四名同学每人要放一把伞，每个孔最多放一把伞，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则甲放在奇数孔，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乙放在偶数孔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，甲、乙不放在同一排且丙、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丁也不放在同一排的放法有(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b083424d8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40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4_2#b083424d8?vop=1&amp;pid=e85e61fd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2408877"/>
            <a:ext cx="1563624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5_1#b083424d8.bracket?vop=1&amp;pid=e85e61fd5&amp;color=0,0,0&amp;vpa=2&amp;vtp=1"/>
          <p:cNvSpPr/>
          <p:nvPr/>
        </p:nvSpPr>
        <p:spPr>
          <a:xfrm>
            <a:off x="8796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4_3#b083424d8.choices?vop=1&amp;pid=e85e61fd5&amp;color=0,0,0&amp;vtp=1&amp;bbb=1"/>
          <p:cNvSpPr/>
          <p:nvPr/>
        </p:nvSpPr>
        <p:spPr>
          <a:xfrm>
            <a:off x="722376" y="33105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43505" algn="l"/>
                <a:tab pos="5401310" algn="l"/>
                <a:tab pos="81718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68种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136种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144种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.152种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91_1#4bffbc3bf?vop=1&amp;vop=1&amp;pid=bc73053db&amp;color=0,0,0&amp;vtp=1&amp;bt=1&amp;bbb=1"/>
              <p:cNvSpPr/>
              <p:nvPr/>
            </p:nvSpPr>
            <p:spPr>
              <a:xfrm>
                <a:off x="722376" y="972000"/>
                <a:ext cx="10753344" cy="2761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𝐢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及提供的参考数据可知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bar>
                      <m:barPr>
                        <m:pos m:val="top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</m:ba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acc>
                      <m:acc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acc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𝒚</m:t>
                        </m:r>
                      </m:e>
                    </m:acc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𝟕𝟖𝟕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𝐞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𝟕𝟖𝟕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𝐥𝐧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𝟖𝟑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𝟔𝟖𝟐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由正态分布的性质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)]≈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“绩效等级优秀率高于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𝟕𝟖𝟕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𝟖𝟑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)≈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所以某个部门绩效等级优秀率高于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𝟕𝟖𝟕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的概率约为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AN.91_1#4bffbc3bf?vop=1&amp;vop=1&amp;pid=bc73053d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1234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-1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b083424d8?vop=1&amp;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9065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由题意,甲先放,有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种放法,乙再放,有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种放法,则甲、乙两人有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种放法,丙再放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种放法,最后放丁,有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种放法,所以甲、乙、丙、丁共有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种放法.故选C.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b083424d8?vop=1&amp;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06590"/>
              </a:xfrm>
              <a:prstGeom prst="rect">
                <a:avLst/>
              </a:prstGeom>
              <a:blipFill rotWithShape="1">
                <a:blip r:embed="rId1"/>
                <a:stretch>
                  <a:fillRect l="-4" t="-50" b="-50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443e8b3d6?vop=1&amp;pid=e85e61fd5&amp;color=0,0,0&amp;vtp=1&amp;bt=1&amp;bbb=1&amp;hb=1"/>
              <p:cNvSpPr/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［河北衡水二中2025高二调研］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7_1#443e8b3d6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443e8b3d6.bracket?vop=1&amp;pid=e85e61fd5&amp;color=0,0,0&amp;vpa=3&amp;vtp=1"/>
          <p:cNvSpPr/>
          <p:nvPr/>
        </p:nvSpPr>
        <p:spPr>
          <a:xfrm>
            <a:off x="8123555" y="1509094"/>
            <a:ext cx="357188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C_4_BD.7_2#443e8b3d6.choices?vop=1&amp;pid=e85e61fd5&amp;color=0,0,0&amp;vtp=1&amp;bbb=1"/>
          <p:cNvSpPr/>
          <p:nvPr/>
        </p:nvSpPr>
        <p:spPr>
          <a:xfrm>
            <a:off x="722376" y="190614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81605" algn="l"/>
                <a:tab pos="5477510" algn="l"/>
                <a:tab pos="82861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A.81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B.242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C.243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D.80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443e8b3d6?vop=1&amp;vop=1&amp;pid=e85e61fd5&amp;color=0,0,0&amp;vtp=1&amp;bt=1&amp;bbb=1&amp;hb=1"/>
              <p:cNvSpPr/>
              <p:nvPr/>
            </p:nvSpPr>
            <p:spPr>
              <a:xfrm>
                <a:off x="722376" y="969264"/>
                <a:ext cx="10753344" cy="2468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因为随机变量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.故选B.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443e8b3d6?vop=1&amp;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468309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319" b="-1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fd6a93e81?vop=1&amp;pid=e85e61fd5&amp;color=0,0,0&amp;vtp=1&amp;bt=1&amp;bbb=1&amp;hb=1"/>
              <p:cNvSpPr/>
              <p:nvPr/>
            </p:nvSpPr>
            <p:spPr>
              <a:xfrm>
                <a:off x="722376" y="969264"/>
                <a:ext cx="10753344" cy="1351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［山东德州五校2025高二联考］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已知甲、乙去北京旅游的概率分别为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、乙两人中至少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有一人去北京旅游的概率为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，且甲是否去北京旅游对乙去北京旅游有一定影响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，则在乙不去北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京旅游的前提下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甲去北京旅游的概率为(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0_1#fd6a93e81?vop=1&amp;pid=e85e61f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5115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3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fd6a93e81.bracket?vop=1&amp;pid=e85e61fd5&amp;color=0,0,0&amp;vpa=4&amp;vtp=1"/>
          <p:cNvSpPr/>
          <p:nvPr/>
        </p:nvSpPr>
        <p:spPr>
          <a:xfrm>
            <a:off x="5481701" y="1915414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fd6a93e81.choices?vop=1&amp;pid=e85e61fd5&amp;color=0,0,0&amp;vtp=1&amp;bbb=1"/>
              <p:cNvSpPr/>
              <p:nvPr/>
            </p:nvSpPr>
            <p:spPr>
              <a:xfrm>
                <a:off x="722376" y="2320861"/>
                <a:ext cx="10753344" cy="5940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0_2#fd6a93e81.choices?vop=1&amp;pid=e85e61f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20861"/>
                <a:ext cx="10753344" cy="594043"/>
              </a:xfrm>
              <a:prstGeom prst="rect">
                <a:avLst/>
              </a:prstGeom>
              <a:blipFill rotWithShape="1">
                <a:blip r:embed="rId2"/>
                <a:stretch>
                  <a:fillRect l="-4" t="-96" b="-89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16359</Words>
  <Application>WPS 演示</Application>
  <PresentationFormat>宽屏</PresentationFormat>
  <Paragraphs>640</Paragraphs>
  <Slides>51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7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Cambria Math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2025-08-01T11:09:00Z</dcterms:created>
  <dcterms:modified xsi:type="dcterms:W3CDTF">2025-08-05T02:57:54Z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67FAB76E6C164F408C21776D71B18467_12</vt:lpwstr>
  </property>
  <property fmtid="{D5CDD505-2E9C-101B-9397-08002B2CF9AE}" pid="3" name="KSOProductBuildVer">
    <vt:lpwstr>2052-12.1.0.21915</vt:lpwstr>
  </property>
</Properties>
</file>