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91" r:id="rId36"/>
    <p:sldId id="288" r:id="rId37"/>
    <p:sldId id="289" r:id="rId38"/>
    <p:sldId id="290" r:id="rId3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6" d="100"/>
          <a:sy n="86" d="100"/>
        </p:scale>
        <p:origin x="533" y="62"/>
      </p:cViewPr>
      <p:guideLst/>
    </p:cSldViewPr>
  </p:slideViewPr>
  <p:notesTextViewPr>
    <p:cViewPr>
      <p:scale>
        <a:sx n="1" d="1"/>
        <a:sy n="1" d="1"/>
      </p:scale>
      <p:origin x="0" y="0"/>
    </p:cViewPr>
  </p:notesTextViewPr>
  <p:sorterViewPr>
    <p:cViewPr>
      <p:scale>
        <a:sx n="125" d="100"/>
        <a:sy n="125" d="100"/>
      </p:scale>
      <p:origin x="0" y="-2444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28f7e75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对条件概率概念理解不透致错</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ed4436f8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条件概率的概念与计算</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5a1f5c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条件概率的应用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28f7e75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对条件概率概念理解不透致错</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86d836b7fce6965695640f#tid=688c766ad5ecdb0009cafa9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数学  选择性必修      第二册  RJB</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5.xml"/><Relationship Id="rId2" Type="http://schemas.openxmlformats.org/officeDocument/2006/relationships/image" Target="../media/image22.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5.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image" Target="../media/image3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0.xml"/><Relationship Id="rId2" Type="http://schemas.openxmlformats.org/officeDocument/2006/relationships/image" Target="../media/image32.png"/><Relationship Id="rId1"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35.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37.png"/><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image" Target="../media/image38.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0.xml"/><Relationship Id="rId2" Type="http://schemas.openxmlformats.org/officeDocument/2006/relationships/image" Target="../media/image40.png"/><Relationship Id="rId1"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43.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0.xml"/><Relationship Id="rId2" Type="http://schemas.openxmlformats.org/officeDocument/2006/relationships/image" Target="../media/image45.png"/><Relationship Id="rId1"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46.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47.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0.xml"/><Relationship Id="rId2" Type="http://schemas.openxmlformats.org/officeDocument/2006/relationships/image" Target="../media/image49.png"/><Relationship Id="rId1" Type="http://schemas.openxmlformats.org/officeDocument/2006/relationships/image" Target="../media/image48.jpeg"/></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10.xml"/><Relationship Id="rId4" Type="http://schemas.openxmlformats.org/officeDocument/2006/relationships/image" Target="../media/image53.png"/><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4.xml"/><Relationship Id="rId2" Type="http://schemas.openxmlformats.org/officeDocument/2006/relationships/image" Target="../media/image13.png"/><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4.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2_1#4b33ea09b?vop=1&amp;vop=1&amp;pid=45a1f5cf2&amp;color=0,0,0&amp;vtp=1&amp;bt=1&amp;bbb=1&amp;hb=1"/>
              <p:cNvSpPr/>
              <p:nvPr/>
            </p:nvSpPr>
            <p:spPr>
              <a:xfrm>
                <a:off x="722376" y="972000"/>
                <a:ext cx="10753344" cy="15621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设“某一天的空气质量为优良”为事件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,“随后一天的空气质量为优良”为事件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,则已知某天的空气质量为优良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,随后一天的空气质量为优良的概率是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6_AS.12_1#4b33ea09b?vop=1&amp;vop=1&amp;pid=45a1f5cf2&amp;color=0,0,0&amp;vtp=1&amp;bt=1&amp;bbb=1&amp;hb=1"/>
              <p:cNvSpPr>
                <a:spLocks noRot="1" noChangeAspect="1" noMove="1" noResize="1" noEditPoints="1" noAdjustHandles="1" noChangeArrowheads="1" noChangeShapeType="1" noTextEdit="1"/>
              </p:cNvSpPr>
              <p:nvPr/>
            </p:nvSpPr>
            <p:spPr>
              <a:xfrm>
                <a:off x="722376" y="972000"/>
                <a:ext cx="10753344" cy="15621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3_1#4b33ea09b?vop=1&amp;vop=1&amp;pid=45a1f5cf2&amp;color=0,0,0&amp;vtp=1&amp;bt=1&amp;bbb=1"/>
              <p:cNvSpPr/>
              <p:nvPr/>
            </p:nvSpPr>
            <p:spPr>
              <a:xfrm>
                <a:off x="722376" y="969264"/>
                <a:ext cx="10753344" cy="24130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规律方法</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用定义法求条件概率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的步骤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1）分析题意,弄清概率模型;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2）计算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3）代入公式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EX.13_1#4b33ea09b?vop=1&amp;vop=1&amp;pid=45a1f5cf2&amp;color=0,0,0&amp;vtp=1&amp;bt=1&amp;bbb=1"/>
              <p:cNvSpPr>
                <a:spLocks noRot="1" noChangeAspect="1" noMove="1" noResize="1" noEditPoints="1" noAdjustHandles="1" noChangeArrowheads="1" noChangeShapeType="1" noTextEdit="1"/>
              </p:cNvSpPr>
              <p:nvPr/>
            </p:nvSpPr>
            <p:spPr>
              <a:xfrm>
                <a:off x="722376" y="969264"/>
                <a:ext cx="10753344" cy="2413000"/>
              </a:xfrm>
              <a:prstGeom prst="rect">
                <a:avLst/>
              </a:prstGeom>
              <a:blipFill rotWithShape="1">
                <a:blip r:embed="rId1"/>
                <a:stretch>
                  <a:fillRect l="-4" t="-11"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4_1#730113a86?vop=1&amp;pid=45a1f5cf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［山东济宁一中2025高二学情检测］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甲、乙、丙、丁四名同学报名参加假期社区服务活动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区服务活动共有关怀老人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、环境监测、教育咨询这三个项目，每人限报其中一项，记事件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恰有2名同学所报项目相同”，事件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为“只有甲同学一人报关怀老人项目”，则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4_1#730113a86?vop=1&amp;pid=45a1f5cf2&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b="-2583"/>
                </a:stretch>
              </a:blipFill>
            </p:spPr>
            <p:txBody>
              <a:bodyPr/>
              <a:lstStyle/>
              <a:p>
                <a:r>
                  <a:rPr lang="zh-CN" altLang="en-US">
                    <a:noFill/>
                  </a:rPr>
                  <a:t> </a:t>
                </a:r>
              </a:p>
            </p:txBody>
          </p:sp>
        </mc:Fallback>
      </mc:AlternateContent>
      <p:sp>
        <p:nvSpPr>
          <p:cNvPr id="3" name="QC_6_AN.15_1#730113a86.bracket?vop=1&amp;pid=45a1f5cf2&amp;color=0,0,0&amp;vpa=5&amp;vtp=1"/>
          <p:cNvSpPr/>
          <p:nvPr/>
        </p:nvSpPr>
        <p:spPr>
          <a:xfrm>
            <a:off x="92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6_BD.14_2#730113a86.choices?vop=1&amp;pid=45a1f5cf2&amp;color=0,0,0&amp;vtp=1&amp;bbb=1"/>
              <p:cNvSpPr/>
              <p:nvPr/>
            </p:nvSpPr>
            <p:spPr>
              <a:xfrm>
                <a:off x="722376" y="2739077"/>
                <a:ext cx="10753344" cy="595122"/>
              </a:xfrm>
              <a:prstGeom prst="rect">
                <a:avLst/>
              </a:prstGeom>
              <a:noFill/>
            </p:spPr>
            <p:txBody>
              <a:bodyPr wrap="none" lIns="0" tIns="0" rIns="0" bIns="0" rtlCol="0" anchor="t"/>
              <a:lstStyle/>
              <a:p>
                <a:pPr latinLnBrk="1">
                  <a:lnSpc>
                    <a:spcPts val="51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14_2#730113a86.choices?vop=1&amp;pid=45a1f5cf2&amp;color=0,0,0&amp;vtp=1&amp;bbb=1"/>
              <p:cNvSpPr>
                <a:spLocks noRot="1" noChangeAspect="1" noMove="1" noResize="1" noEditPoints="1" noAdjustHandles="1" noChangeArrowheads="1" noChangeShapeType="1" noTextEdit="1"/>
              </p:cNvSpPr>
              <p:nvPr/>
            </p:nvSpPr>
            <p:spPr>
              <a:xfrm>
                <a:off x="722376" y="2739077"/>
                <a:ext cx="10753344" cy="595122"/>
              </a:xfrm>
              <a:prstGeom prst="rect">
                <a:avLst/>
              </a:prstGeom>
              <a:blipFill rotWithShape="1">
                <a:blip r:embed="rId2"/>
                <a:stretch>
                  <a:fillRect l="-4" t="-54" b="-87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6_1#730113a86?vop=1&amp;vop=1&amp;pid=45a1f5cf2&amp;color=0,0,0&amp;vtp=1&amp;bt=1&amp;bbb=1"/>
              <p:cNvSpPr/>
              <p:nvPr/>
            </p:nvSpPr>
            <p:spPr>
              <a:xfrm>
                <a:off x="722376" y="972000"/>
                <a:ext cx="10753344" cy="17907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为“4名同学中恰有2名同学所报项目相同且只有甲同学一人报关怀老人项目”.</a:t>
                </a:r>
                <a:endParaRPr lang="en-US" altLang="zh-CN" sz="2200" dirty="0"/>
              </a:p>
              <a:p>
                <a:pPr latinLnBrk="1">
                  <a:lnSpc>
                    <a:spcPts val="42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num>
                      <m:den>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num>
                      <m:den>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den>
                        </m:f>
                      </m:num>
                      <m:den>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6_AS.16_1#730113a86?vop=1&amp;vop=1&amp;pid=45a1f5cf2&amp;color=0,0,0&amp;vtp=1&amp;bt=1&amp;bbb=1"/>
              <p:cNvSpPr>
                <a:spLocks noRot="1" noChangeAspect="1" noMove="1" noResize="1" noEditPoints="1" noAdjustHandles="1" noChangeArrowheads="1" noChangeShapeType="1" noTextEdit="1"/>
              </p:cNvSpPr>
              <p:nvPr/>
            </p:nvSpPr>
            <p:spPr>
              <a:xfrm>
                <a:off x="722376" y="972000"/>
                <a:ext cx="10753344" cy="1790700"/>
              </a:xfrm>
              <a:prstGeom prst="rect">
                <a:avLst/>
              </a:prstGeom>
              <a:blipFill rotWithShape="1">
                <a:blip r:embed="rId1"/>
                <a:stretch>
                  <a:fillRect l="-4" t="-25" b="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7_1#730113a86?vop=1&amp;vop=1&amp;pid=45a1f5cf2&amp;color=0,0,0&amp;vtp=1&amp;bt=1&amp;bbb=1&amp;hb=1"/>
              <p:cNvSpPr/>
              <p:nvPr/>
            </p:nvSpPr>
            <p:spPr>
              <a:xfrm>
                <a:off x="722376" y="969264"/>
                <a:ext cx="10753344" cy="1930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多种解法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“恰有2名同学所报项目相同”包含的样本点个数为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4名同学中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恰有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2名同学所报项目相同且只有甲同学一人报关怀老人项目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”包含的样本点个数为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EX.17_1#730113a86?vop=1&amp;vop=1&amp;pid=45a1f5cf2&amp;color=0,0,0&amp;vtp=1&amp;bt=1&amp;bbb=1&amp;hb=1"/>
              <p:cNvSpPr>
                <a:spLocks noRot="1" noChangeAspect="1" noMove="1" noResize="1" noEditPoints="1" noAdjustHandles="1" noChangeArrowheads="1" noChangeShapeType="1" noTextEdit="1"/>
              </p:cNvSpPr>
              <p:nvPr/>
            </p:nvSpPr>
            <p:spPr>
              <a:xfrm>
                <a:off x="722376" y="969264"/>
                <a:ext cx="10753344" cy="1930400"/>
              </a:xfrm>
              <a:prstGeom prst="rect">
                <a:avLst/>
              </a:prstGeom>
              <a:blipFill rotWithShape="1">
                <a:blip r:embed="rId1"/>
                <a:stretch>
                  <a:fillRect l="-4" t="-13" r="-856"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8_1#730113a86?vop=1&amp;vop=1&amp;pid=45a1f5cf2&amp;color=0,0,0&amp;vtp=1&amp;bt=1&amp;bbb=1"/>
              <p:cNvSpPr/>
              <p:nvPr/>
            </p:nvSpPr>
            <p:spPr>
              <a:xfrm>
                <a:off x="722376" y="969264"/>
                <a:ext cx="10753344" cy="2019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规律方法</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求解条件概率的两种方法</a:t>
                </a:r>
                <a:endParaRPr lang="en-US" altLang="zh-CN" sz="20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1）直接利用条件概率公式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a:t>
                </a:r>
                <a:endParaRPr lang="en-US" altLang="zh-CN" sz="20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2）缩小样本空间法,利用公式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a:t>
                </a:r>
                <a:endParaRPr lang="en-US" altLang="zh-CN" sz="2000" dirty="0"/>
              </a:p>
            </p:txBody>
          </p:sp>
        </mc:Choice>
        <mc:Fallback>
          <p:sp>
            <p:nvSpPr>
              <p:cNvPr id="2" name="QC_6_EX.18_1#730113a86?vop=1&amp;vop=1&amp;pid=45a1f5cf2&amp;color=0,0,0&amp;vtp=1&amp;bt=1&amp;bbb=1"/>
              <p:cNvSpPr>
                <a:spLocks noRot="1" noChangeAspect="1" noMove="1" noResize="1" noEditPoints="1" noAdjustHandles="1" noChangeArrowheads="1" noChangeShapeType="1" noTextEdit="1"/>
              </p:cNvSpPr>
              <p:nvPr/>
            </p:nvSpPr>
            <p:spPr>
              <a:xfrm>
                <a:off x="722376" y="969264"/>
                <a:ext cx="10753344" cy="2019300"/>
              </a:xfrm>
              <a:prstGeom prst="rect">
                <a:avLst/>
              </a:prstGeom>
              <a:blipFill rotWithShape="1">
                <a:blip r:embed="rId1"/>
                <a:stretch>
                  <a:fillRect l="-4" t="-13"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9_1#3be691ead?vop=1&amp;pid=45a1f5cf2&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［辽宁省实验中学2025高二期初］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某校从学生文艺部6名成员（4男2女）中，挑选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2人参加学校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举办的文艺汇演活动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7_BD.20_1#b18f39cf7?vop=1&amp;pid=3be691ead&amp;color=0,0,0&amp;vtp=1&amp;bbb=1"/>
          <p:cNvSpPr/>
          <p:nvPr/>
        </p:nvSpPr>
        <p:spPr>
          <a:xfrm>
            <a:off x="722376" y="18808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（1）求男生甲被选中的概率；</a:t>
            </a:r>
            <a:endParaRPr lang="en-US" altLang="zh-CN" sz="2000" dirty="0"/>
          </a:p>
        </p:txBody>
      </p:sp>
      <mc:AlternateContent xmlns:mc="http://schemas.openxmlformats.org/markup-compatibility/2006">
        <mc:Choice xmlns:a14="http://schemas.microsoft.com/office/drawing/2010/main" Requires="a14">
          <p:sp>
            <p:nvSpPr>
              <p:cNvPr id="4" name="QO_7_AN.21_1#b18f39cf7?vop=1&amp;vop=1&amp;pid=3be691ead&amp;color=0,0,0&amp;vtp=1&amp;bbb=1"/>
              <p:cNvSpPr/>
              <p:nvPr/>
            </p:nvSpPr>
            <p:spPr>
              <a:xfrm>
                <a:off x="722376" y="2291403"/>
                <a:ext cx="10753344" cy="622300"/>
              </a:xfrm>
              <a:prstGeom prst="rect">
                <a:avLst/>
              </a:prstGeom>
              <a:noFill/>
            </p:spPr>
            <p:txBody>
              <a:bodyPr wrap="none" lIns="0" tIns="0" rIns="0" bIns="0" rtlCol="0" anchor="t"/>
              <a:lstStyle/>
              <a:p>
                <a:pPr algn="l" latinLnBrk="1">
                  <a:lnSpc>
                    <a:spcPts val="4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【解】记“男生甲被选中”为事件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7_AN.21_1#b18f39cf7?vop=1&amp;vop=1&amp;pid=3be691ead&amp;color=0,0,0&amp;vtp=1&amp;bbb=1"/>
              <p:cNvSpPr>
                <a:spLocks noRot="1" noChangeAspect="1" noMove="1" noResize="1" noEditPoints="1" noAdjustHandles="1" noChangeArrowheads="1" noChangeShapeType="1" noTextEdit="1"/>
              </p:cNvSpPr>
              <p:nvPr/>
            </p:nvSpPr>
            <p:spPr>
              <a:xfrm>
                <a:off x="722376" y="2291403"/>
                <a:ext cx="10753344" cy="622300"/>
              </a:xfrm>
              <a:prstGeom prst="rect">
                <a:avLst/>
              </a:prstGeom>
              <a:blipFill rotWithShape="1">
                <a:blip r:embed="rId1"/>
                <a:stretch>
                  <a:fillRect l="-4" t="-52" b="52"/>
                </a:stretch>
              </a:blipFill>
            </p:spPr>
            <p:txBody>
              <a:bodyPr/>
              <a:lstStyle/>
              <a:p>
                <a:r>
                  <a:rPr lang="zh-CN" altLang="en-US">
                    <a:noFill/>
                  </a:rPr>
                  <a:t> </a:t>
                </a:r>
              </a:p>
            </p:txBody>
          </p:sp>
        </mc:Fallback>
      </mc:AlternateContent>
      <p:sp>
        <p:nvSpPr>
          <p:cNvPr id="5" name="QO_7_BD.22_1#f15a84a8b?vop=1&amp;pid=3be691ead&amp;color=0,0,0&amp;vtp=1&amp;bbb=1"/>
          <p:cNvSpPr/>
          <p:nvPr/>
        </p:nvSpPr>
        <p:spPr>
          <a:xfrm>
            <a:off x="722376" y="29137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（2）在已知男生甲被选中的条件下，求女生乙被选中的概率；</a:t>
            </a:r>
            <a:endParaRPr lang="en-US" altLang="zh-CN" sz="2000" dirty="0"/>
          </a:p>
        </p:txBody>
      </p:sp>
      <mc:AlternateContent xmlns:mc="http://schemas.openxmlformats.org/markup-compatibility/2006">
        <mc:Choice xmlns:a14="http://schemas.microsoft.com/office/drawing/2010/main" Requires="a14">
          <p:sp>
            <p:nvSpPr>
              <p:cNvPr id="6" name="QO_7_AN.23_1#f15a84a8b?vop=1&amp;vop=1&amp;pid=3be691ead&amp;color=0,0,0&amp;vtp=1&amp;bbb=1"/>
              <p:cNvSpPr/>
              <p:nvPr/>
            </p:nvSpPr>
            <p:spPr>
              <a:xfrm>
                <a:off x="722376" y="3332803"/>
                <a:ext cx="10753344" cy="1168400"/>
              </a:xfrm>
              <a:prstGeom prst="rect">
                <a:avLst/>
              </a:prstGeom>
              <a:noFill/>
            </p:spPr>
            <p:txBody>
              <a:bodyPr wrap="none" lIns="0" tIns="0" rIns="0" bIns="0" rtlCol="0" anchor="t"/>
              <a:lstStyle/>
              <a:p>
                <a:pPr algn="l" latinLnBrk="1">
                  <a:lnSpc>
                    <a:spcPts val="4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【解】记“男生甲被选中”为事件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,“女生乙被选中”为事件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𝑵</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𝑴𝑵</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𝑵</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𝑴𝑵</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𝑴</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O_7_AN.23_1#f15a84a8b?vop=1&amp;vop=1&amp;pid=3be691ead&amp;color=0,0,0&amp;vtp=1&amp;bbb=1"/>
              <p:cNvSpPr>
                <a:spLocks noRot="1" noChangeAspect="1" noMove="1" noResize="1" noEditPoints="1" noAdjustHandles="1" noChangeArrowheads="1" noChangeShapeType="1" noTextEdit="1"/>
              </p:cNvSpPr>
              <p:nvPr/>
            </p:nvSpPr>
            <p:spPr>
              <a:xfrm>
                <a:off x="722376" y="3332803"/>
                <a:ext cx="10753344" cy="1168400"/>
              </a:xfrm>
              <a:prstGeom prst="rect">
                <a:avLst/>
              </a:prstGeom>
              <a:blipFill rotWithShape="1">
                <a:blip r:embed="rId2"/>
                <a:stretch>
                  <a:fillRect l="-4" t="-28" b="28"/>
                </a:stretch>
              </a:blipFill>
            </p:spPr>
            <p:txBody>
              <a:bodyPr/>
              <a:lstStyle/>
              <a:p>
                <a:r>
                  <a:rPr lang="zh-CN" altLang="en-US">
                    <a:noFill/>
                  </a:rPr>
                  <a:t> </a:t>
                </a:r>
              </a:p>
            </p:txBody>
          </p:sp>
        </mc:Fallback>
      </mc:AlternateContent>
      <p:sp>
        <p:nvSpPr>
          <p:cNvPr id="7" name="QO_7_BD.24_1#46c6c3099?vop=1&amp;pid=3be691ead&amp;color=0,0,0&amp;vtp=1&amp;bbb=1"/>
          <p:cNvSpPr/>
          <p:nvPr/>
        </p:nvSpPr>
        <p:spPr>
          <a:xfrm>
            <a:off x="722376" y="45012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（3）在要求被选中的两人必须为一男一女的条件下，求女生乙被选中的概率.</a:t>
            </a:r>
            <a:endParaRPr lang="en-US" altLang="zh-CN" sz="2000" dirty="0"/>
          </a:p>
        </p:txBody>
      </p:sp>
      <mc:AlternateContent xmlns:mc="http://schemas.openxmlformats.org/markup-compatibility/2006">
        <mc:Choice xmlns:a14="http://schemas.microsoft.com/office/drawing/2010/main" Requires="a14">
          <p:sp>
            <p:nvSpPr>
              <p:cNvPr id="8" name="QO_7_AN.25_1#46c6c3099?vop=1&amp;vop=1&amp;pid=3be691ead&amp;color=0,0,0&amp;vtp=1&amp;bbb=1&amp;hb=1"/>
              <p:cNvSpPr/>
              <p:nvPr/>
            </p:nvSpPr>
            <p:spPr>
              <a:xfrm>
                <a:off x="722376" y="4907603"/>
                <a:ext cx="10753344" cy="1244600"/>
              </a:xfrm>
              <a:prstGeom prst="rect">
                <a:avLst/>
              </a:prstGeom>
              <a:noFill/>
            </p:spPr>
            <p:txBody>
              <a:bodyPr wrap="none" lIns="0" tIns="0" rIns="0" bIns="0" rtlCol="0" anchor="t"/>
              <a:lstStyle/>
              <a:p>
                <a:pPr algn="l" latinLnBrk="1">
                  <a:lnSpc>
                    <a:spcPts val="4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【解】记“被选中的两人为一男一女”为事件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𝑺</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,“女生乙被选中”为事件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𝑵</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𝑺</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𝑺𝑵</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𝑵</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𝑺</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𝑺𝑵</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𝑺</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8" name="QO_7_AN.25_1#46c6c3099?vop=1&amp;vop=1&amp;pid=3be691ead&amp;color=0,0,0&amp;vtp=1&amp;bbb=1&amp;hb=1"/>
              <p:cNvSpPr>
                <a:spLocks noRot="1" noChangeAspect="1" noMove="1" noResize="1" noEditPoints="1" noAdjustHandles="1" noChangeArrowheads="1" noChangeShapeType="1" noTextEdit="1"/>
              </p:cNvSpPr>
              <p:nvPr/>
            </p:nvSpPr>
            <p:spPr>
              <a:xfrm>
                <a:off x="722376" y="4907603"/>
                <a:ext cx="10753344" cy="1244600"/>
              </a:xfrm>
              <a:prstGeom prst="rect">
                <a:avLst/>
              </a:prstGeom>
              <a:blipFill rotWithShape="1">
                <a:blip r:embed="rId3"/>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6_1#2a3f2227a?vop=1&amp;pid=28f7e753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7.已知盒中装有3只螺口灯泡与9只卡口灯泡，这些灯泡的外形都相同且灯口向下放置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，现需要一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只卡口灯泡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，电工师傅每次从中任取一只且不放回，则在他第1次抽到螺口灯泡的条件下，第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抽到卡口灯泡的概率为(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7_1#2a3f2227a.bracket?vop=1&amp;pid=28f7e7534&amp;color=0,0,0&amp;vpa=6&amp;vtp=1"/>
          <p:cNvSpPr/>
          <p:nvPr/>
        </p:nvSpPr>
        <p:spPr>
          <a:xfrm>
            <a:off x="346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7_BD.26_2#2a3f2227a.choices?vop=1&amp;pid=28f7e7534&amp;color=0,0,0&amp;vtp=1&amp;bbb=1"/>
              <p:cNvSpPr/>
              <p:nvPr/>
            </p:nvSpPr>
            <p:spPr>
              <a:xfrm>
                <a:off x="722376" y="2281877"/>
                <a:ext cx="10753344" cy="584010"/>
              </a:xfrm>
              <a:prstGeom prst="rect">
                <a:avLst/>
              </a:prstGeom>
              <a:noFill/>
            </p:spPr>
            <p:txBody>
              <a:bodyPr wrap="none" lIns="0" tIns="0" rIns="0" bIns="0" rtlCol="0" anchor="t"/>
              <a:lstStyle/>
              <a:p>
                <a:pPr latinLnBrk="1">
                  <a:lnSpc>
                    <a:spcPts val="5000"/>
                  </a:lnSpc>
                  <a:tabLst>
                    <a:tab pos="2700655" algn="l"/>
                    <a:tab pos="5477510" algn="l"/>
                    <a:tab pos="82670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7_BD.26_2#2a3f2227a.choices?vop=1&amp;pid=28f7e7534&amp;color=0,0,0&amp;vtp=1&amp;bbb=1"/>
              <p:cNvSpPr>
                <a:spLocks noRot="1" noChangeAspect="1" noMove="1" noResize="1" noEditPoints="1" noAdjustHandles="1" noChangeArrowheads="1" noChangeShapeType="1" noTextEdit="1"/>
              </p:cNvSpPr>
              <p:nvPr/>
            </p:nvSpPr>
            <p:spPr>
              <a:xfrm>
                <a:off x="722376" y="2281877"/>
                <a:ext cx="10753344" cy="584010"/>
              </a:xfrm>
              <a:prstGeom prst="rect">
                <a:avLst/>
              </a:prstGeom>
              <a:blipFill rotWithShape="1">
                <a:blip r:embed="rId1"/>
                <a:stretch>
                  <a:fillRect l="-4" t="-55" b="-86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28_1#2a3f2227a?vop=1&amp;vop=1&amp;pid=28f7e7534&amp;color=0,0,0&amp;vtp=1&amp;bt=1&amp;bbb=1&amp;hb=1"/>
              <p:cNvSpPr/>
              <p:nvPr/>
            </p:nvSpPr>
            <p:spPr>
              <a:xfrm>
                <a:off x="722376" y="972000"/>
                <a:ext cx="10753344" cy="1257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为第1次抽到螺口灯泡,事件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为第2次抽到卡口灯泡,则在第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1次抽到螺口灯泡的条件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,第2次抽到卡口灯泡的概率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den>
                        </m:f>
                      </m:num>
                      <m:den>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7_AS.28_1#2a3f2227a?vop=1&amp;vop=1&amp;pid=28f7e7534&amp;color=0,0,0&amp;vtp=1&amp;bt=1&amp;bbb=1&amp;hb=1"/>
              <p:cNvSpPr>
                <a:spLocks noRot="1" noChangeAspect="1" noMove="1" noResize="1" noEditPoints="1" noAdjustHandles="1" noChangeArrowheads="1" noChangeShapeType="1" noTextEdit="1"/>
              </p:cNvSpPr>
              <p:nvPr/>
            </p:nvSpPr>
            <p:spPr>
              <a:xfrm>
                <a:off x="722376" y="972000"/>
                <a:ext cx="10753344" cy="1257300"/>
              </a:xfrm>
              <a:prstGeom prst="rect">
                <a:avLst/>
              </a:prstGeom>
              <a:blipFill rotWithShape="1">
                <a:blip r:embed="rId1"/>
                <a:stretch>
                  <a:fillRect l="-4" t="-36" r="-1081" b="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29_1#2a3f2227a?vop=1&amp;vop=1&amp;pid=28f7e7534&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若对条件概率理解不透彻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,本题容易误当成古典概型概率去求解.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7911da7b.fixed?pid=213873a24&amp;color=100,146,38&amp;vtp=1&amp;bbb=1"/>
          <p:cNvSpPr/>
          <p:nvPr/>
        </p:nvSpPr>
        <p:spPr>
          <a:xfrm>
            <a:off x="5056632" y="950976"/>
            <a:ext cx="209397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4.1</a:t>
            </a:r>
            <a:endParaRPr lang="en-US" altLang="zh-CN" sz="7200" dirty="0"/>
          </a:p>
        </p:txBody>
      </p:sp>
      <p:sp>
        <p:nvSpPr>
          <p:cNvPr id="3" name="C_2#07911da7b.fixed?pid=213873a24&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条件概率与事件的独立性</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d2d10fa0.fixed?pid=05f2fb00c&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4.1</a:t>
            </a:r>
            <a:endParaRPr lang="en-US" altLang="zh-CN" sz="7200" dirty="0"/>
          </a:p>
        </p:txBody>
      </p:sp>
      <p:sp>
        <p:nvSpPr>
          <p:cNvPr id="3" name="C_4#cd2d10fa0.fixed?pid=05f2fb00c&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4.1.1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条件概率</a:t>
            </a:r>
            <a:endParaRPr lang="en-US" altLang="zh-CN" sz="4400" dirty="0"/>
          </a:p>
        </p:txBody>
      </p:sp>
      <p:pic>
        <p:nvPicPr>
          <p:cNvPr id="4" name="C_4#cd2d10fa0.fixed?pid=05f2fb00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cd2d10fa0.fixed?pid=05f2fb00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0_1#2a8711ec3?vop=1&amp;pid=cd2d10fa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0_1#2a8711ec3?vop=1&amp;pid=cd2d10fa0&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5_AN.31_1#2a8711ec3.bracket?vop=1&amp;pid=cd2d10fa0&amp;color=0,0,0&amp;vpa=7&amp;vtp=1"/>
          <p:cNvSpPr/>
          <p:nvPr/>
        </p:nvSpPr>
        <p:spPr>
          <a:xfrm>
            <a:off x="9647873"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30_2#2a8711ec3.choices?vop=1&amp;pid=cd2d10fa0&amp;color=0,0,0&amp;vtp=1&amp;bbb=1"/>
              <p:cNvSpPr/>
              <p:nvPr/>
            </p:nvSpPr>
            <p:spPr>
              <a:xfrm>
                <a:off x="722376" y="1384300"/>
                <a:ext cx="10753344" cy="593852"/>
              </a:xfrm>
              <a:prstGeom prst="rect">
                <a:avLst/>
              </a:prstGeom>
              <a:noFill/>
            </p:spPr>
            <p:txBody>
              <a:bodyPr wrap="none" lIns="0" tIns="0" rIns="0" bIns="0" rtlCol="0" anchor="t"/>
              <a:lstStyle/>
              <a:p>
                <a:pPr latinLnBrk="1">
                  <a:lnSpc>
                    <a:spcPts val="5100"/>
                  </a:lnSpc>
                  <a:tabLst>
                    <a:tab pos="2786380" algn="l"/>
                    <a:tab pos="54965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30_2#2a8711ec3.choices?vop=1&amp;pid=cd2d10fa0&amp;color=0,0,0&amp;vtp=1&amp;bbb=1"/>
              <p:cNvSpPr>
                <a:spLocks noRot="1" noChangeAspect="1" noMove="1" noResize="1" noEditPoints="1" noAdjustHandles="1" noChangeArrowheads="1" noChangeShapeType="1" noTextEdit="1"/>
              </p:cNvSpPr>
              <p:nvPr/>
            </p:nvSpPr>
            <p:spPr>
              <a:xfrm>
                <a:off x="722376" y="1384300"/>
                <a:ext cx="10753344" cy="593852"/>
              </a:xfrm>
              <a:prstGeom prst="rect">
                <a:avLst/>
              </a:prstGeom>
              <a:blipFill rotWithShape="1">
                <a:blip r:embed="rId2"/>
                <a:stretch>
                  <a:fillRect l="-4" b="-906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2_1#2a8711ec3?vop=1&amp;vop=1&amp;pid=cd2d10fa0&amp;color=0,0,0&amp;vtp=1&amp;bt=1&amp;bbb=1"/>
              <p:cNvSpPr/>
              <p:nvPr/>
            </p:nvSpPr>
            <p:spPr>
              <a:xfrm>
                <a:off x="722376" y="969264"/>
                <a:ext cx="10753344" cy="546100"/>
              </a:xfrm>
              <a:prstGeom prst="rect">
                <a:avLst/>
              </a:prstGeom>
              <a:noFill/>
            </p:spPr>
            <p:txBody>
              <a:bodyPr wrap="none" lIns="0" tIns="0" rIns="0" bIns="0" rtlCol="0" anchor="t"/>
              <a:lstStyle/>
              <a:p>
                <a:pPr algn="l" latinLnBrk="1">
                  <a:lnSpc>
                    <a:spcPts val="4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.故选B.</a:t>
                </a:r>
                <a:endParaRPr lang="en-US" altLang="zh-CN" sz="2200" dirty="0"/>
              </a:p>
            </p:txBody>
          </p:sp>
        </mc:Choice>
        <mc:Fallback>
          <p:sp>
            <p:nvSpPr>
              <p:cNvPr id="2" name="QC_5_AS.32_1#2a8711ec3?vop=1&amp;vop=1&amp;pid=cd2d10fa0&amp;color=0,0,0&amp;vtp=1&amp;bt=1&amp;bbb=1"/>
              <p:cNvSpPr>
                <a:spLocks noRot="1" noChangeAspect="1" noMove="1" noResize="1" noEditPoints="1" noAdjustHandles="1" noChangeArrowheads="1" noChangeShapeType="1" noTextEdit="1"/>
              </p:cNvSpPr>
              <p:nvPr/>
            </p:nvSpPr>
            <p:spPr>
              <a:xfrm>
                <a:off x="722376" y="969264"/>
                <a:ext cx="10753344" cy="546100"/>
              </a:xfrm>
              <a:prstGeom prst="rect">
                <a:avLst/>
              </a:prstGeom>
              <a:blipFill rotWithShape="1">
                <a:blip r:embed="rId1"/>
                <a:stretch>
                  <a:fillRect l="-4" t="-47" b="4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3_1#09bf542ce?vop=1&amp;pid=cd2d10fa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甲、乙两人向同一目标各射击1次，已知甲命中目标的概率为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乙命中目标的概率为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，甲、乙两人射击互不影响.已知目标至少被命中1次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，则甲命中目标的概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3_1#09bf542ce?vop=1&amp;pid=cd2d10fa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726" b="-3491"/>
                </a:stretch>
              </a:blipFill>
            </p:spPr>
            <p:txBody>
              <a:bodyPr/>
              <a:lstStyle/>
              <a:p>
                <a:r>
                  <a:rPr lang="zh-CN" altLang="en-US">
                    <a:noFill/>
                  </a:rPr>
                  <a:t> </a:t>
                </a:r>
              </a:p>
            </p:txBody>
          </p:sp>
        </mc:Fallback>
      </mc:AlternateContent>
      <p:sp>
        <p:nvSpPr>
          <p:cNvPr id="3" name="QC_5_AN.34_1#09bf542ce.bracket?vop=1&amp;pid=cd2d10fa0&amp;color=0,0,0&amp;vpa=8&amp;vtp=1"/>
          <p:cNvSpPr/>
          <p:nvPr/>
        </p:nvSpPr>
        <p:spPr>
          <a:xfrm>
            <a:off x="143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3_2#09bf542ce.choices?vop=1&amp;pid=cd2d10fa0&amp;color=0,0,0&amp;vtp=1&amp;bbb=1"/>
          <p:cNvSpPr/>
          <p:nvPr/>
        </p:nvSpPr>
        <p:spPr>
          <a:xfrm>
            <a:off x="722376" y="2328486"/>
            <a:ext cx="10753344" cy="405003"/>
          </a:xfrm>
          <a:prstGeom prst="rect">
            <a:avLst/>
          </a:prstGeom>
          <a:noFill/>
        </p:spPr>
        <p:txBody>
          <a:bodyPr wrap="none" lIns="0" tIns="0" rIns="0" bIns="0" rtlCol="0" anchor="t"/>
          <a:lstStyle/>
          <a:p>
            <a:pPr latinLnBrk="1">
              <a:lnSpc>
                <a:spcPts val="3600"/>
              </a:lnSpc>
              <a:tabLst>
                <a:tab pos="2681605" algn="l"/>
                <a:tab pos="5477510" algn="l"/>
                <a:tab pos="82861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B.0.65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C.0.75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5_1#09bf542ce?vop=1&amp;vop=1&amp;pid=cd2d10fa0&amp;color=0,0,0&amp;vtp=1&amp;bt=1&amp;bbb=1"/>
              <p:cNvSpPr/>
              <p:nvPr/>
            </p:nvSpPr>
            <p:spPr>
              <a:xfrm>
                <a:off x="722376" y="972000"/>
                <a:ext cx="10753344" cy="148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“甲命中目标”，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“至少命中一次”，</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则已知目标至少被命中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1次，甲命中目标的概率为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5_AS.35_1#09bf542ce?vop=1&amp;vop=1&amp;pid=cd2d10fa0&amp;color=0,0,0&amp;vtp=1&amp;bt=1&amp;bbb=1"/>
              <p:cNvSpPr>
                <a:spLocks noRot="1" noChangeAspect="1" noMove="1" noResize="1" noEditPoints="1" noAdjustHandles="1" noChangeArrowheads="1" noChangeShapeType="1" noTextEdit="1"/>
              </p:cNvSpPr>
              <p:nvPr/>
            </p:nvSpPr>
            <p:spPr>
              <a:xfrm>
                <a:off x="722376" y="972000"/>
                <a:ext cx="10753344" cy="1485900"/>
              </a:xfrm>
              <a:prstGeom prst="rect">
                <a:avLst/>
              </a:prstGeom>
              <a:blipFill rotWithShape="1">
                <a:blip r:embed="rId1"/>
                <a:stretch>
                  <a:fillRect l="-4" t="-30" b="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6_1#237608a74?vop=1&amp;pid=cd2d10fa0&amp;color=0,0,0&amp;vtp=1&amp;bt=1&amp;bbb=1&amp;hb=1"/>
              <p:cNvSpPr/>
              <p:nvPr/>
            </p:nvSpPr>
            <p:spPr>
              <a:xfrm>
                <a:off x="722376" y="969265"/>
                <a:ext cx="10753344" cy="919353"/>
              </a:xfrm>
              <a:prstGeom prst="rect">
                <a:avLst/>
              </a:prstGeom>
              <a:noFill/>
            </p:spPr>
            <p:txBody>
              <a:bodyPr wrap="none" lIns="0" tIns="0" rIns="0" bIns="0" rtlCol="0" anchor="t"/>
              <a:lstStyle/>
              <a:p>
                <a:pPr algn="l" latinLnBrk="1">
                  <a:lnSpc>
                    <a:spcPts val="4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3.已知方程</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，现从集合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,1,2,3,8,</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中随机取出一个元素作为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的值，记事件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表示的曲线为椭圆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表示的曲线的焦点在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轴上，则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6_1#237608a74?vop=1&amp;pid=cd2d10fa0&amp;color=0,0,0&amp;vtp=1&amp;bt=1&amp;bbb=1&amp;hb=1"/>
              <p:cNvSpPr>
                <a:spLocks noRot="1" noChangeAspect="1" noMove="1" noResize="1" noEditPoints="1" noAdjustHandles="1" noChangeArrowheads="1" noChangeShapeType="1" noTextEdit="1"/>
              </p:cNvSpPr>
              <p:nvPr/>
            </p:nvSpPr>
            <p:spPr>
              <a:xfrm>
                <a:off x="722376" y="969265"/>
                <a:ext cx="10753344" cy="919353"/>
              </a:xfrm>
              <a:prstGeom prst="rect">
                <a:avLst/>
              </a:prstGeom>
              <a:blipFill rotWithShape="1">
                <a:blip r:embed="rId1"/>
                <a:stretch>
                  <a:fillRect l="-4" t="-28" b="-4959"/>
                </a:stretch>
              </a:blipFill>
            </p:spPr>
            <p:txBody>
              <a:bodyPr/>
              <a:lstStyle/>
              <a:p>
                <a:r>
                  <a:rPr lang="zh-CN" altLang="en-US">
                    <a:noFill/>
                  </a:rPr>
                  <a:t> </a:t>
                </a:r>
              </a:p>
            </p:txBody>
          </p:sp>
        </mc:Fallback>
      </mc:AlternateContent>
      <p:sp>
        <p:nvSpPr>
          <p:cNvPr id="3" name="QC_5_AN.37_1#237608a74.bracket?vop=1&amp;pid=cd2d10fa0&amp;color=0,0,0&amp;vpa=9&amp;vtp=1"/>
          <p:cNvSpPr/>
          <p:nvPr/>
        </p:nvSpPr>
        <p:spPr>
          <a:xfrm>
            <a:off x="8794941" y="148361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36_2#237608a74.choices?vop=1&amp;pid=cd2d10fa0&amp;color=0,0,0&amp;vtp=1&amp;bbb=1"/>
              <p:cNvSpPr/>
              <p:nvPr/>
            </p:nvSpPr>
            <p:spPr>
              <a:xfrm>
                <a:off x="722376" y="1896364"/>
                <a:ext cx="10753344" cy="594043"/>
              </a:xfrm>
              <a:prstGeom prst="rect">
                <a:avLst/>
              </a:prstGeom>
              <a:noFill/>
            </p:spPr>
            <p:txBody>
              <a:bodyPr wrap="none" lIns="0" tIns="0" rIns="0" bIns="0" rtlCol="0" anchor="t"/>
              <a:lstStyle/>
              <a:p>
                <a:pPr latinLnBrk="1">
                  <a:lnSpc>
                    <a:spcPts val="51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36_2#237608a74.choices?vop=1&amp;pid=cd2d10fa0&amp;color=0,0,0&amp;vtp=1&amp;bbb=1"/>
              <p:cNvSpPr>
                <a:spLocks noRot="1" noChangeAspect="1" noMove="1" noResize="1" noEditPoints="1" noAdjustHandles="1" noChangeArrowheads="1" noChangeShapeType="1" noTextEdit="1"/>
              </p:cNvSpPr>
              <p:nvPr/>
            </p:nvSpPr>
            <p:spPr>
              <a:xfrm>
                <a:off x="722376" y="1896364"/>
                <a:ext cx="10753344" cy="594043"/>
              </a:xfrm>
              <a:prstGeom prst="rect">
                <a:avLst/>
              </a:prstGeom>
              <a:blipFill rotWithShape="1">
                <a:blip r:embed="rId2"/>
                <a:stretch>
                  <a:fillRect l="-4" t="-43" b="-89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8_1#237608a74?vop=1&amp;vop=1&amp;pid=cd2d10fa0&amp;color=0,0,0&amp;vtp=1&amp;bt=1&amp;bbb=1&amp;hb=1"/>
              <p:cNvSpPr/>
              <p:nvPr/>
            </p:nvSpPr>
            <p:spPr>
              <a:xfrm>
                <a:off x="722376" y="972000"/>
                <a:ext cx="10753344" cy="10287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的值可能为1,2,3,8,9；事件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的值可能为1,2,3,则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.故选B.</a:t>
                </a:r>
                <a:endParaRPr lang="en-US" altLang="zh-CN" sz="2200" dirty="0"/>
              </a:p>
            </p:txBody>
          </p:sp>
        </mc:Choice>
        <mc:Fallback>
          <p:sp>
            <p:nvSpPr>
              <p:cNvPr id="2" name="QC_5_AS.38_1#237608a74?vop=1&amp;vop=1&amp;pid=cd2d10fa0&amp;color=0,0,0&amp;vtp=1&amp;bt=1&amp;bbb=1&amp;hb=1"/>
              <p:cNvSpPr>
                <a:spLocks noRot="1" noChangeAspect="1" noMove="1" noResize="1" noEditPoints="1" noAdjustHandles="1" noChangeArrowheads="1" noChangeShapeType="1" noTextEdit="1"/>
              </p:cNvSpPr>
              <p:nvPr/>
            </p:nvSpPr>
            <p:spPr>
              <a:xfrm>
                <a:off x="722376" y="972000"/>
                <a:ext cx="10753344" cy="1028700"/>
              </a:xfrm>
              <a:prstGeom prst="rect">
                <a:avLst/>
              </a:prstGeom>
              <a:blipFill rotWithShape="1">
                <a:blip r:embed="rId1"/>
                <a:stretch>
                  <a:fillRect l="-4" t="-44" b="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9_1#3b023ee5a?vop=1&amp;pid=cd2d10fa0&amp;color=0,0,0&amp;vtp=1&amp;bt=1&amp;bbb=1&amp;hb=1"/>
              <p:cNvSpPr/>
              <p:nvPr/>
            </p:nvSpPr>
            <p:spPr>
              <a:xfrm>
                <a:off x="722376" y="972000"/>
                <a:ext cx="10753344" cy="1325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已知某家族有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两种遗传性状，该家族某位成员出现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性状的概率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性状的概率为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两种遗传性状都不出现的概率为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.则该成员在出现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性状的条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性状的概率为(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9_1#3b023ee5a?vop=1&amp;pid=cd2d10fa0&amp;color=0,0,0&amp;vtp=1&amp;bt=1&amp;bbb=1&amp;hb=1"/>
              <p:cNvSpPr>
                <a:spLocks noRot="1" noChangeAspect="1" noMove="1" noResize="1" noEditPoints="1" noAdjustHandles="1" noChangeArrowheads="1" noChangeShapeType="1" noTextEdit="1"/>
              </p:cNvSpPr>
              <p:nvPr/>
            </p:nvSpPr>
            <p:spPr>
              <a:xfrm>
                <a:off x="722376" y="972000"/>
                <a:ext cx="10753344" cy="1325753"/>
              </a:xfrm>
              <a:prstGeom prst="rect">
                <a:avLst/>
              </a:prstGeom>
              <a:blipFill rotWithShape="1">
                <a:blip r:embed="rId1"/>
                <a:stretch>
                  <a:fillRect l="-4" t="-34" r="-378" b="-3424"/>
                </a:stretch>
              </a:blipFill>
            </p:spPr>
            <p:txBody>
              <a:bodyPr/>
              <a:lstStyle/>
              <a:p>
                <a:r>
                  <a:rPr lang="zh-CN" altLang="en-US">
                    <a:noFill/>
                  </a:rPr>
                  <a:t> </a:t>
                </a:r>
              </a:p>
            </p:txBody>
          </p:sp>
        </mc:Fallback>
      </mc:AlternateContent>
      <p:sp>
        <p:nvSpPr>
          <p:cNvPr id="3" name="QC_5_AN.40_1#3b023ee5a.bracket?vop=1&amp;pid=cd2d10fa0&amp;color=0,0,0&amp;vpa=10&amp;vtp=1"/>
          <p:cNvSpPr/>
          <p:nvPr/>
        </p:nvSpPr>
        <p:spPr>
          <a:xfrm>
            <a:off x="3877183" y="1892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39_2#3b023ee5a.choices?vop=1&amp;pid=cd2d10fa0&amp;color=0,0,0&amp;vtp=1&amp;bbb=1"/>
              <p:cNvSpPr/>
              <p:nvPr/>
            </p:nvSpPr>
            <p:spPr>
              <a:xfrm>
                <a:off x="722376" y="2305563"/>
                <a:ext cx="10753344" cy="594106"/>
              </a:xfrm>
              <a:prstGeom prst="rect">
                <a:avLst/>
              </a:prstGeom>
              <a:noFill/>
            </p:spPr>
            <p:txBody>
              <a:bodyPr wrap="none" lIns="0" tIns="0" rIns="0" bIns="0" rtlCol="0" anchor="t"/>
              <a:lstStyle/>
              <a:p>
                <a:pPr latinLnBrk="1">
                  <a:lnSpc>
                    <a:spcPts val="51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39_2#3b023ee5a.choices?vop=1&amp;pid=cd2d10fa0&amp;color=0,0,0&amp;vtp=1&amp;bbb=1"/>
              <p:cNvSpPr>
                <a:spLocks noRot="1" noChangeAspect="1" noMove="1" noResize="1" noEditPoints="1" noAdjustHandles="1" noChangeArrowheads="1" noChangeShapeType="1" noTextEdit="1"/>
              </p:cNvSpPr>
              <p:nvPr/>
            </p:nvSpPr>
            <p:spPr>
              <a:xfrm>
                <a:off x="722376" y="2305563"/>
                <a:ext cx="10753344" cy="594106"/>
              </a:xfrm>
              <a:prstGeom prst="rect">
                <a:avLst/>
              </a:prstGeom>
              <a:blipFill rotWithShape="1">
                <a:blip r:embed="rId2"/>
                <a:stretch>
                  <a:fillRect l="-4" t="-86" b="-89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1_1#3b023ee5a?vop=1&amp;vop=1&amp;pid=cd2d10fa0&amp;color=0,0,0&amp;vtp=1&amp;bt=1&amp;bbb=1"/>
              <p:cNvSpPr/>
              <p:nvPr/>
            </p:nvSpPr>
            <p:spPr>
              <a:xfrm>
                <a:off x="722376" y="972000"/>
                <a:ext cx="10753344" cy="26924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设该家族某位成员出现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事件，出现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num>
                      <m:den>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den>
                        </m:f>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5_AS.41_1#3b023ee5a?vop=1&amp;vop=1&amp;pid=cd2d10fa0&amp;color=0,0,0&amp;vtp=1&amp;bt=1&amp;bbb=1"/>
              <p:cNvSpPr>
                <a:spLocks noRot="1" noChangeAspect="1" noMove="1" noResize="1" noEditPoints="1" noAdjustHandles="1" noChangeArrowheads="1" noChangeShapeType="1" noTextEdit="1"/>
              </p:cNvSpPr>
              <p:nvPr/>
            </p:nvSpPr>
            <p:spPr>
              <a:xfrm>
                <a:off x="722376" y="972000"/>
                <a:ext cx="10753344" cy="2692400"/>
              </a:xfrm>
              <a:prstGeom prst="rect">
                <a:avLst/>
              </a:prstGeom>
              <a:blipFill rotWithShape="1">
                <a:blip r:embed="rId1"/>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2_1#b43bdbba0?vop=1&amp;pid=cd2d10fa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［湖南衡阳八中2025高二期中］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学校要举办足球比赛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，现在要从高一年级各班体育委员中挑选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名不同的裁判员（一名主裁判，一名助理裁判1，一名助理裁判2，一名第四裁判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），其中高一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13个班，每个班各一名体育委员，共4名女生，9名男生，要求4名裁判中既要有男生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，也要有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，那么在女生担任主裁判的条件下，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第四裁判是男生的概率为(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3_1#b43bdbba0.bracket?vop=1&amp;pid=cd2d10fa0&amp;color=0,0,0&amp;vpa=11&amp;vtp=1"/>
          <p:cNvSpPr/>
          <p:nvPr/>
        </p:nvSpPr>
        <p:spPr>
          <a:xfrm>
            <a:off x="8288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42_2#b43bdbba0.choices?vop=1&amp;pid=cd2d10fa0&amp;color=0,0,0&amp;vtp=1&amp;bbb=1"/>
              <p:cNvSpPr/>
              <p:nvPr/>
            </p:nvSpPr>
            <p:spPr>
              <a:xfrm>
                <a:off x="722376" y="2739077"/>
                <a:ext cx="10753344" cy="595059"/>
              </a:xfrm>
              <a:prstGeom prst="rect">
                <a:avLst/>
              </a:prstGeom>
              <a:noFill/>
            </p:spPr>
            <p:txBody>
              <a:bodyPr wrap="none" lIns="0" tIns="0" rIns="0" bIns="0" rtlCol="0" anchor="t"/>
              <a:lstStyle/>
              <a:p>
                <a:pPr latinLnBrk="1">
                  <a:lnSpc>
                    <a:spcPts val="5100"/>
                  </a:lnSpc>
                  <a:tabLst>
                    <a:tab pos="2760980" algn="l"/>
                    <a:tab pos="5483860" algn="l"/>
                    <a:tab pos="83210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73</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74</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330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439</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42_2#b43bdbba0.choices?vop=1&amp;pid=cd2d10fa0&amp;color=0,0,0&amp;vtp=1&amp;bbb=1"/>
              <p:cNvSpPr>
                <a:spLocks noRot="1" noChangeAspect="1" noMove="1" noResize="1" noEditPoints="1" noAdjustHandles="1" noChangeArrowheads="1" noChangeShapeType="1" noTextEdit="1"/>
              </p:cNvSpPr>
              <p:nvPr/>
            </p:nvSpPr>
            <p:spPr>
              <a:xfrm>
                <a:off x="722376" y="2739077"/>
                <a:ext cx="10753344" cy="595059"/>
              </a:xfrm>
              <a:prstGeom prst="rect">
                <a:avLst/>
              </a:prstGeom>
              <a:blipFill rotWithShape="1">
                <a:blip r:embed="rId1"/>
                <a:stretch>
                  <a:fillRect l="-4" t="-54" b="-87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7e0491bd.fixed?pid=05f2fb00c&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4.1</a:t>
            </a:r>
            <a:endParaRPr lang="en-US" altLang="zh-CN" sz="7200" dirty="0"/>
          </a:p>
        </p:txBody>
      </p:sp>
      <p:sp>
        <p:nvSpPr>
          <p:cNvPr id="3" name="C_4#77e0491bd.fixed?pid=05f2fb00c&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4.1.1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条件概率</a:t>
            </a:r>
            <a:endParaRPr lang="en-US" altLang="zh-CN" sz="4400" dirty="0"/>
          </a:p>
        </p:txBody>
      </p:sp>
      <p:pic>
        <p:nvPicPr>
          <p:cNvPr id="4" name="C_4#77e0491bd.fixed?pid=05f2fb00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77e0491bd.fixed?pid=05f2fb00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4_1#b43bdbba0?vop=1&amp;vop=1&amp;pid=cd2d10fa0&amp;color=0,0,0&amp;vtp=1&amp;bt=1&amp;bbb=1&amp;hb=1"/>
              <p:cNvSpPr/>
              <p:nvPr/>
            </p:nvSpPr>
            <p:spPr>
              <a:xfrm>
                <a:off x="722376" y="972000"/>
                <a:ext cx="10753344" cy="4826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第一步,确定4名裁判中既有男生也有女生，且女生担任主裁判的选法数：</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4名女生中选出一名担任主裁判，有4种选法；再从剩下12人中选出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3人分别担任不同的助理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裁判以及第四裁判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，注意到4名裁判中既有男生也有女生，所以有</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sub>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种选法，故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4名裁判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中既有男生也有女生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，且女生担任主裁判的选法数为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sub>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，确定4名裁判中既有男生也有女生，且女生担任主裁判，第四裁判是男生的选法数：</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4名女生中选出一名担任主裁判，有4种选法；再从9名男生中选出一名担任第四裁判，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有9</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种选法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；最后从剩下11人中选出2人分别担任不同的助理裁判，有</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种选法，</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4名裁判中既有男生也有女生，且女生担任主裁判，第四裁判是男生的选法数为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，4名裁判中既要有男生，也要有女生，且在女生担任主裁判的条件下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，第四裁判是男生的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990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5_AS.44_1#b43bdbba0?vop=1&amp;vop=1&amp;pid=cd2d10fa0&amp;color=0,0,0&amp;vtp=1&amp;bt=1&amp;bbb=1&amp;hb=1"/>
              <p:cNvSpPr>
                <a:spLocks noRot="1" noChangeAspect="1" noMove="1" noResize="1" noEditPoints="1" noAdjustHandles="1" noChangeArrowheads="1" noChangeShapeType="1" noTextEdit="1"/>
              </p:cNvSpPr>
              <p:nvPr/>
            </p:nvSpPr>
            <p:spPr>
              <a:xfrm>
                <a:off x="722376" y="972000"/>
                <a:ext cx="10753344" cy="4826000"/>
              </a:xfrm>
              <a:prstGeom prst="rect">
                <a:avLst/>
              </a:prstGeom>
              <a:blipFill rotWithShape="1">
                <a:blip r:embed="rId1"/>
                <a:stretch>
                  <a:fillRect l="-4" t="-9" r="-980" b="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5_1#d0045ae40?vop=1&amp;pid=cd2d10fa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［福建福州2025质检］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已知函数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𝑔</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分别是将一枚质地均匀的骰子抛掷两次得到的点数，设“函数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的值域为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，“函数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𝑔</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为偶函数”为事件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则下列结论正确的是(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5_1#d0045ae40?vop=1&amp;pid=cd2d10fa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46_1#d0045ae40.bracket?vop=1&amp;pid=cd2d10fa0&amp;color=0,0,0&amp;vpa=12&amp;vtp=1&amp;bbb=1"/>
          <p:cNvSpPr/>
          <p:nvPr/>
        </p:nvSpPr>
        <p:spPr>
          <a:xfrm>
            <a:off x="7600061" y="18673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mc:AlternateContent xmlns:mc="http://schemas.openxmlformats.org/markup-compatibility/2006">
        <mc:Choice xmlns:a14="http://schemas.microsoft.com/office/drawing/2010/main" Requires="a14">
          <p:sp>
            <p:nvSpPr>
              <p:cNvPr id="4" name="QC_5_BD.45_2#d0045ae40.choices?vop=1&amp;pid=cd2d10fa0&amp;color=0,0,0&amp;vtp=1&amp;bbb=1"/>
              <p:cNvSpPr/>
              <p:nvPr/>
            </p:nvSpPr>
            <p:spPr>
              <a:xfrm>
                <a:off x="722376" y="2281877"/>
                <a:ext cx="10753344" cy="593916"/>
              </a:xfrm>
              <a:prstGeom prst="rect">
                <a:avLst/>
              </a:prstGeom>
              <a:noFill/>
            </p:spPr>
            <p:txBody>
              <a:bodyPr wrap="none" lIns="0" tIns="0" rIns="0" bIns="0" rtlCol="0" anchor="t"/>
              <a:lstStyle/>
              <a:p>
                <a:pPr latinLnBrk="1">
                  <a:lnSpc>
                    <a:spcPts val="5100"/>
                  </a:lnSpc>
                  <a:tabLst>
                    <a:tab pos="2659380" algn="l"/>
                    <a:tab pos="55981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45_2#d0045ae40.choices?vop=1&amp;pid=cd2d10fa0&amp;color=0,0,0&amp;vtp=1&amp;bbb=1"/>
              <p:cNvSpPr>
                <a:spLocks noRot="1" noChangeAspect="1" noMove="1" noResize="1" noEditPoints="1" noAdjustHandles="1" noChangeArrowheads="1" noChangeShapeType="1" noTextEdit="1"/>
              </p:cNvSpPr>
              <p:nvPr/>
            </p:nvSpPr>
            <p:spPr>
              <a:xfrm>
                <a:off x="722376" y="2281877"/>
                <a:ext cx="10753344" cy="593916"/>
              </a:xfrm>
              <a:prstGeom prst="rect">
                <a:avLst/>
              </a:prstGeom>
              <a:blipFill rotWithShape="1">
                <a:blip r:embed="rId2"/>
                <a:stretch>
                  <a:fillRect l="-4" t="-54" b="-900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7_1#d0045ae40?vop=1&amp;vop=1&amp;pid=cd2d10fa0&amp;color=0,0,0&amp;vtp=1&amp;bt=1&amp;bbb=1&amp;hb=1"/>
              <p:cNvSpPr/>
              <p:nvPr/>
            </p:nvSpPr>
            <p:spPr>
              <a:xfrm>
                <a:off x="722376" y="972000"/>
                <a:ext cx="10753344" cy="39878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将一枚质地均匀的骰子抛掷两次得到的点数共有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种情况.</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由函数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的值域为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，共2种情况，</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由函数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𝑔</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为偶函数，得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，共6种情况，则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A，满足事件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同时发生的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，共1种情况，则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a:t>
                </a:r>
                <a:endParaRPr lang="en-US" altLang="zh-CN" sz="2200" dirty="0"/>
              </a:p>
              <a:p>
                <a:pPr latinLnBrk="1">
                  <a:lnSpc>
                    <a:spcPct val="150000"/>
                  </a:lnSpc>
                </a:pPr>
                <a:endParaRPr lang="en-US" altLang="zh-CN" sz="2200" dirty="0"/>
              </a:p>
            </p:txBody>
          </p:sp>
        </mc:Choice>
        <mc:Fallback>
          <p:sp>
            <p:nvSpPr>
              <p:cNvPr id="2" name="QC_5_AS.47_1#d0045ae40?vop=1&amp;vop=1&amp;pid=cd2d10fa0&amp;color=0,0,0&amp;vtp=1&amp;bt=1&amp;bbb=1&amp;hb=1"/>
              <p:cNvSpPr>
                <a:spLocks noRot="1" noChangeAspect="1" noMove="1" noResize="1" noEditPoints="1" noAdjustHandles="1" noChangeArrowheads="1" noChangeShapeType="1" noTextEdit="1"/>
              </p:cNvSpPr>
              <p:nvPr/>
            </p:nvSpPr>
            <p:spPr>
              <a:xfrm>
                <a:off x="722376" y="972000"/>
                <a:ext cx="10753344" cy="3987800"/>
              </a:xfrm>
              <a:prstGeom prst="rect">
                <a:avLst/>
              </a:prstGeom>
              <a:blipFill rotWithShape="1">
                <a:blip r:embed="rId1"/>
                <a:stretch>
                  <a:fillRect l="-4" t="-11" b="-126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7_1#d0045ae40?vop=1&amp;vop=1&amp;pid=cd2d10fa0&amp;color=0,0,0&amp;vtp=1&amp;bt=1&amp;bbb=1&amp;hb=1"/>
              <p:cNvSpPr/>
              <p:nvPr/>
            </p:nvSpPr>
            <p:spPr>
              <a:xfrm>
                <a:off x="722376" y="972000"/>
                <a:ext cx="10753344" cy="3187700"/>
              </a:xfrm>
              <a:prstGeom prst="rect">
                <a:avLst/>
              </a:prstGeom>
              <a:noFill/>
            </p:spPr>
            <p:txBody>
              <a:bodyPr wrap="none" lIns="0" tIns="0" rIns="0" bIns="0" rtlCol="0" anchor="t"/>
              <a:lstStyle/>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包含的</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，故B正确；</a:t>
                </a:r>
                <a:endParaRPr lang="en-US" altLang="zh-CN" sz="2200" dirty="0"/>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num>
                      <m:den>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den>
                        </m:f>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a:t>
                </a:r>
                <a:endParaRPr lang="en-US" altLang="zh-CN" sz="22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D，满足事件</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同时发生的</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den>
                        </m:f>
                      </m:num>
                      <m:den>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den>
                        </m:f>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47_1#d0045ae40?vop=1&amp;vop=1&amp;pid=cd2d10fa0&amp;color=0,0,0&amp;vtp=1&amp;bt=1&amp;bbb=1&amp;hb=1"/>
              <p:cNvSpPr>
                <a:spLocks noRot="1" noChangeAspect="1" noMove="1" noResize="1" noEditPoints="1" noAdjustHandles="1" noChangeArrowheads="1" noChangeShapeType="1" noTextEdit="1"/>
              </p:cNvSpPr>
              <p:nvPr/>
            </p:nvSpPr>
            <p:spPr>
              <a:xfrm>
                <a:off x="722376" y="972000"/>
                <a:ext cx="10753344" cy="3187700"/>
              </a:xfrm>
              <a:prstGeom prst="rect">
                <a:avLst/>
              </a:prstGeom>
              <a:blipFill rotWithShape="1">
                <a:blip r:embed="rId1"/>
                <a:stretch>
                  <a:fillRect l="-4" t="-1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8_1#ad13aa788?vop=1&amp;pid=cd2d10fa0&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［辽宁大连二十四中2025高二期末］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在某地区进行流行病学调查，随机调查了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100位患者的年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龄并得到如下频率分布直方图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（每一组区间均是左闭右开），回答下列问题：</a:t>
            </a:r>
            <a:endParaRPr lang="en-US" altLang="zh-CN" sz="2000" dirty="0"/>
          </a:p>
        </p:txBody>
      </p:sp>
      <p:pic>
        <p:nvPicPr>
          <p:cNvPr id="3" name="QO_5_BD.48_2#ad13aa788?vop=1&amp;pid=cd2d10fa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36008" y="1961203"/>
            <a:ext cx="2907792"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49_1#13f919d9b?vop=1&amp;pid=ad13aa788&amp;color=0,0,0&amp;vtp=1&amp;bbb=1"/>
          <p:cNvSpPr/>
          <p:nvPr/>
        </p:nvSpPr>
        <p:spPr>
          <a:xfrm>
            <a:off x="722376" y="43615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（1）估计该地区这种疾病患者的平均年龄（同一组中的数据用该组区间的中点值为代表）；</a:t>
            </a:r>
            <a:endParaRPr lang="en-US" altLang="zh-CN" sz="2000" dirty="0"/>
          </a:p>
        </p:txBody>
      </p:sp>
      <mc:AlternateContent xmlns:mc="http://schemas.openxmlformats.org/markup-compatibility/2006">
        <mc:Choice xmlns:a14="http://schemas.microsoft.com/office/drawing/2010/main" Requires="a14">
          <p:sp>
            <p:nvSpPr>
              <p:cNvPr id="5" name="QO_6_AN.50_1#13f919d9b?vop=1&amp;vop=1&amp;pid=ad13aa788&amp;color=0,0,0&amp;vtp=1&amp;bbb=1"/>
              <p:cNvSpPr/>
              <p:nvPr/>
            </p:nvSpPr>
            <p:spPr>
              <a:xfrm>
                <a:off x="722376" y="4780603"/>
                <a:ext cx="10753344" cy="1288034"/>
              </a:xfrm>
              <a:prstGeom prst="rect">
                <a:avLst/>
              </a:prstGeom>
              <a:noFill/>
            </p:spPr>
            <p:txBody>
              <a:bodyPr wrap="square" lIns="0" tIns="0" rIns="0" bIns="0" rtlCol="0" anchor="t"/>
              <a:lstStyle/>
              <a:p>
                <a:pPr algn="l"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【解】由题中频率分布直方图可估计该地区这种疾病患者的平均年龄</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（岁）.</a:t>
                </a:r>
                <a:endParaRPr lang="en-US" altLang="zh-CN" sz="2000" dirty="0"/>
              </a:p>
            </p:txBody>
          </p:sp>
        </mc:Choice>
        <mc:Fallback>
          <p:sp>
            <p:nvSpPr>
              <p:cNvPr id="5" name="QO_6_AN.50_1#13f919d9b?vop=1&amp;vop=1&amp;pid=ad13aa788&amp;color=0,0,0&amp;vtp=1&amp;bbb=1"/>
              <p:cNvSpPr>
                <a:spLocks noRot="1" noChangeAspect="1" noMove="1" noResize="1" noEditPoints="1" noAdjustHandles="1" noChangeArrowheads="1" noChangeShapeType="1" noTextEdit="1"/>
              </p:cNvSpPr>
              <p:nvPr/>
            </p:nvSpPr>
            <p:spPr>
              <a:xfrm>
                <a:off x="722376" y="4780603"/>
                <a:ext cx="10753344" cy="1288034"/>
              </a:xfrm>
              <a:prstGeom prst="rect">
                <a:avLst/>
              </a:prstGeom>
              <a:blipFill rotWithShape="1">
                <a:blip r:embed="rId2"/>
                <a:stretch>
                  <a:fillRect l="-4" t="-25" b="-35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1_1#35d70a6b9?vop=1&amp;pid=ad13aa788&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（2）估计该地区一位这种疾病患者的年龄位于区间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a:t>
                </a:r>
                <a:endParaRPr lang="en-US" altLang="zh-CN" sz="2000" dirty="0"/>
              </a:p>
            </p:txBody>
          </p:sp>
        </mc:Choice>
        <mc:Fallback>
          <p:sp>
            <p:nvSpPr>
              <p:cNvPr id="2" name="QO_6_BD.51_1#35d70a6b9?vop=1&amp;pid=ad13aa788&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52_1#35d70a6b9?vop=1&amp;vop=1&amp;pid=ad13aa788&amp;color=0,0,0&amp;vtp=1&amp;bbb=1&amp;hb=1"/>
              <p:cNvSpPr/>
              <p:nvPr/>
            </p:nvSpPr>
            <p:spPr>
              <a:xfrm>
                <a:off x="722376" y="1386528"/>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【解】由题中频率分布直方图可得该地区一位这种疾病患者的年龄位于区间</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的概率为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6_AN.52_1#35d70a6b9?vop=1&amp;vop=1&amp;pid=ad13aa788&amp;color=0,0,0&amp;vtp=1&amp;bbb=1&amp;hb=1"/>
              <p:cNvSpPr>
                <a:spLocks noRot="1" noChangeAspect="1" noMove="1" noResize="1" noEditPoints="1" noAdjustHandles="1" noChangeArrowheads="1" noChangeShapeType="1" noTextEdit="1"/>
              </p:cNvSpPr>
              <p:nvPr/>
            </p:nvSpPr>
            <p:spPr>
              <a:xfrm>
                <a:off x="722376" y="1386528"/>
                <a:ext cx="10753344" cy="856234"/>
              </a:xfrm>
              <a:prstGeom prst="rect">
                <a:avLst/>
              </a:prstGeom>
              <a:blipFill rotWithShape="1">
                <a:blip r:embed="rId2"/>
                <a:stretch>
                  <a:fillRect l="-4" t="-38" b="-527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BD.53_1#586cf616f?vop=1&amp;pid=ad13aa788&amp;color=0,0,0&amp;vtp=1&amp;bbb=1&amp;hb=1"/>
              <p:cNvSpPr/>
              <p:nvPr/>
            </p:nvSpPr>
            <p:spPr>
              <a:xfrm>
                <a:off x="722376" y="2253303"/>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（3）已知该地区这种疾病的患病率为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，该地区年龄位于区间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的人口占该地区总人口的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.从该地区中任选一人，若此人的年龄位于区间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，求此人患这种疾病的概率</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以样本数据中患者的年龄位于各区间的频率作为患者的年龄位于各区间的概率，精确到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6_BD.53_1#586cf616f?vop=1&amp;pid=ad13aa788&amp;color=0,0,0&amp;vtp=1&amp;bbb=1&amp;hb=1"/>
              <p:cNvSpPr>
                <a:spLocks noRot="1" noChangeAspect="1" noMove="1" noResize="1" noEditPoints="1" noAdjustHandles="1" noChangeArrowheads="1" noChangeShapeType="1" noTextEdit="1"/>
              </p:cNvSpPr>
              <p:nvPr/>
            </p:nvSpPr>
            <p:spPr>
              <a:xfrm>
                <a:off x="722376" y="2253303"/>
                <a:ext cx="10753344" cy="1313434"/>
              </a:xfrm>
              <a:prstGeom prst="rect">
                <a:avLst/>
              </a:prstGeom>
              <a:blipFill rotWithShape="1">
                <a:blip r:embed="rId3"/>
                <a:stretch>
                  <a:fillRect l="-4" t="-25" r="-898" b="-34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54_1#586cf616f?vop=1&amp;vop=1&amp;pid=ad13aa788&amp;color=0,0,0&amp;vtp=1&amp;bbb=1&amp;hb=1"/>
              <p:cNvSpPr/>
              <p:nvPr/>
            </p:nvSpPr>
            <p:spPr>
              <a:xfrm>
                <a:off x="722376" y="3577278"/>
                <a:ext cx="10753344" cy="24892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【解】设</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“任选一人年龄位于区间</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“从该地区中任选一人患这种疾病”，</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则由已知得</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𝟐𝟑</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𝟐𝟑</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则由条件概率公式可得从该地区中任选一人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，若此人的年龄位于区间</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，则此人患这种疾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病的概率为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𝟑𝟕𝟓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O_6_AN.54_1#586cf616f?vop=1&amp;vop=1&amp;pid=ad13aa788&amp;color=0,0,0&amp;vtp=1&amp;bbb=1&amp;hb=1"/>
              <p:cNvSpPr>
                <a:spLocks noRot="1" noChangeAspect="1" noMove="1" noResize="1" noEditPoints="1" noAdjustHandles="1" noChangeArrowheads="1" noChangeShapeType="1" noTextEdit="1"/>
              </p:cNvSpPr>
              <p:nvPr/>
            </p:nvSpPr>
            <p:spPr>
              <a:xfrm>
                <a:off x="722376" y="3577278"/>
                <a:ext cx="10753344" cy="2489200"/>
              </a:xfrm>
              <a:prstGeom prst="rect">
                <a:avLst/>
              </a:prstGeom>
              <a:blipFill rotWithShape="1">
                <a:blip r:embed="rId4"/>
                <a:stretch>
                  <a:fillRect l="-4" t="-13"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b66de9511?vop=1&amp;pid=ed4436f8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b66de9511.bracket?vop=1&amp;pid=ed4436f81&amp;color=0,0,0&amp;vpa=1&amp;vtp=1"/>
          <p:cNvSpPr/>
          <p:nvPr/>
        </p:nvSpPr>
        <p:spPr>
          <a:xfrm>
            <a:off x="316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1_2#b66de9511.choices?vop=1&amp;pid=ed4436f81&amp;color=0,0,0&amp;vtp=1&amp;bbb=1"/>
              <p:cNvSpPr/>
              <p:nvPr/>
            </p:nvSpPr>
            <p:spPr>
              <a:xfrm>
                <a:off x="722376" y="1384300"/>
                <a:ext cx="10753344" cy="936625"/>
              </a:xfrm>
              <a:prstGeom prst="rect">
                <a:avLst/>
              </a:prstGeom>
              <a:noFill/>
            </p:spPr>
            <p:txBody>
              <a:bodyPr wrap="none" lIns="0" tIns="0" rIns="0" bIns="0" rtlCol="0" anchor="t"/>
              <a:lstStyle/>
              <a:p>
                <a:pPr latinLnBrk="1">
                  <a:lnSpc>
                    <a:spcPts val="43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是可能的</a:t>
                </a:r>
                <a:endParaRPr lang="en-US" altLang="zh-CN" sz="2000" dirty="0"/>
              </a:p>
              <a:p>
                <a:pPr latinLnBrk="1">
                  <a:lnSpc>
                    <a:spcPts val="3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1_2#b66de9511.choices?vop=1&amp;pid=ed4436f81&amp;color=0,0,0&amp;vtp=1&amp;bbb=1"/>
              <p:cNvSpPr>
                <a:spLocks noRot="1" noChangeAspect="1" noMove="1" noResize="1" noEditPoints="1" noAdjustHandles="1" noChangeArrowheads="1" noChangeShapeType="1" noTextEdit="1"/>
              </p:cNvSpPr>
              <p:nvPr/>
            </p:nvSpPr>
            <p:spPr>
              <a:xfrm>
                <a:off x="722376" y="1384300"/>
                <a:ext cx="10753344" cy="936625"/>
              </a:xfrm>
              <a:prstGeom prst="rect">
                <a:avLst/>
              </a:prstGeom>
              <a:blipFill rotWithShape="1">
                <a:blip r:embed="rId1"/>
                <a:stretch>
                  <a:fillRect l="-4" b="-57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b66de9511?vop=1&amp;vop=1&amp;pid=ed4436f81&amp;color=0,0,0&amp;vtp=1&amp;bt=1&amp;bbb=1"/>
              <p:cNvSpPr/>
              <p:nvPr/>
            </p:nvSpPr>
            <p:spPr>
              <a:xfrm>
                <a:off x="722376" y="969264"/>
                <a:ext cx="10753344" cy="2108200"/>
              </a:xfrm>
              <a:prstGeom prst="rect">
                <a:avLst/>
              </a:prstGeom>
              <a:noFill/>
            </p:spPr>
            <p:txBody>
              <a:bodyPr wrap="none" lIns="0" tIns="0" rIns="0" bIns="0" rtlCol="0" anchor="t"/>
              <a:lstStyle/>
              <a:p>
                <a:pPr algn="l" latinLnBrk="1">
                  <a:lnSpc>
                    <a:spcPts val="4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22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包含于事件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时成立,B正确;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为不可能事件时,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a:p>
                <a:pPr latinLnBrk="1">
                  <a:lnSpc>
                    <a:spcPts val="4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,故D错误.故选B.</a:t>
                </a:r>
                <a:endParaRPr lang="en-US" altLang="zh-CN" sz="2200" dirty="0"/>
              </a:p>
            </p:txBody>
          </p:sp>
        </mc:Choice>
        <mc:Fallback>
          <p:sp>
            <p:nvSpPr>
              <p:cNvPr id="2" name="QC_6_AS.3_1#b66de9511?vop=1&amp;vop=1&amp;pid=ed4436f81&amp;color=0,0,0&amp;vtp=1&amp;bt=1&amp;bbb=1"/>
              <p:cNvSpPr>
                <a:spLocks noRot="1" noChangeAspect="1" noMove="1" noResize="1" noEditPoints="1" noAdjustHandles="1" noChangeArrowheads="1" noChangeShapeType="1" noTextEdit="1"/>
              </p:cNvSpPr>
              <p:nvPr/>
            </p:nvSpPr>
            <p:spPr>
              <a:xfrm>
                <a:off x="722376" y="969264"/>
                <a:ext cx="10753344" cy="2108200"/>
              </a:xfrm>
              <a:prstGeom prst="rect">
                <a:avLst/>
              </a:prstGeom>
              <a:blipFill rotWithShape="1">
                <a:blip r:embed="rId1"/>
                <a:stretch>
                  <a:fillRect l="-4" t="-1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_1#853f73c6c?vop=1&amp;pid=ed4436f81&amp;color=0,0,0&amp;vtp=1&amp;bt=1&amp;bbb=1&amp;hb=1"/>
              <p:cNvSpPr/>
              <p:nvPr/>
            </p:nvSpPr>
            <p:spPr>
              <a:xfrm>
                <a:off x="722376" y="969265"/>
                <a:ext cx="10753344" cy="868553"/>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［辽宁东北育才学校2024高二月考］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已知随机事件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4_1#853f73c6c?vop=1&amp;pid=ed4436f81&amp;color=0,0,0&amp;vtp=1&amp;bt=1&amp;bbb=1&amp;hb=1"/>
              <p:cNvSpPr>
                <a:spLocks noRot="1" noChangeAspect="1" noMove="1" noResize="1" noEditPoints="1" noAdjustHandles="1" noChangeArrowheads="1" noChangeShapeType="1" noTextEdit="1"/>
              </p:cNvSpPr>
              <p:nvPr/>
            </p:nvSpPr>
            <p:spPr>
              <a:xfrm>
                <a:off x="722376" y="969265"/>
                <a:ext cx="10753344" cy="868553"/>
              </a:xfrm>
              <a:prstGeom prst="rect">
                <a:avLst/>
              </a:prstGeom>
              <a:blipFill rotWithShape="1">
                <a:blip r:embed="rId1"/>
                <a:stretch>
                  <a:fillRect l="-4" t="-29" b="-5249"/>
                </a:stretch>
              </a:blipFill>
            </p:spPr>
            <p:txBody>
              <a:bodyPr/>
              <a:lstStyle/>
              <a:p>
                <a:r>
                  <a:rPr lang="zh-CN" altLang="en-US">
                    <a:noFill/>
                  </a:rPr>
                  <a:t> </a:t>
                </a:r>
              </a:p>
            </p:txBody>
          </p:sp>
        </mc:Fallback>
      </mc:AlternateContent>
      <p:sp>
        <p:nvSpPr>
          <p:cNvPr id="3" name="QC_6_AN.5_1#853f73c6c.bracket?vop=1&amp;pid=ed4436f81&amp;color=0,0,0&amp;vpa=2&amp;vtp=1"/>
          <p:cNvSpPr/>
          <p:nvPr/>
        </p:nvSpPr>
        <p:spPr>
          <a:xfrm>
            <a:off x="2214944" y="1432815"/>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6_BD.4_2#853f73c6c.choices?vop=1&amp;pid=ed4436f81&amp;color=0,0,0&amp;vtp=1&amp;bbb=1"/>
              <p:cNvSpPr/>
              <p:nvPr/>
            </p:nvSpPr>
            <p:spPr>
              <a:xfrm>
                <a:off x="722376" y="1847532"/>
                <a:ext cx="10753344" cy="594043"/>
              </a:xfrm>
              <a:prstGeom prst="rect">
                <a:avLst/>
              </a:prstGeom>
              <a:noFill/>
            </p:spPr>
            <p:txBody>
              <a:bodyPr wrap="none" lIns="0" tIns="0" rIns="0" bIns="0" rtlCol="0" anchor="t"/>
              <a:lstStyle/>
              <a:p>
                <a:pPr latinLnBrk="1">
                  <a:lnSpc>
                    <a:spcPts val="51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den>
                    </m:f>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4_2#853f73c6c.choices?vop=1&amp;pid=ed4436f81&amp;color=0,0,0&amp;vtp=1&amp;bbb=1"/>
              <p:cNvSpPr>
                <a:spLocks noRot="1" noChangeAspect="1" noMove="1" noResize="1" noEditPoints="1" noAdjustHandles="1" noChangeArrowheads="1" noChangeShapeType="1" noTextEdit="1"/>
              </p:cNvSpPr>
              <p:nvPr/>
            </p:nvSpPr>
            <p:spPr>
              <a:xfrm>
                <a:off x="722376" y="1847532"/>
                <a:ext cx="10753344" cy="594043"/>
              </a:xfrm>
              <a:prstGeom prst="rect">
                <a:avLst/>
              </a:prstGeom>
              <a:blipFill rotWithShape="1">
                <a:blip r:embed="rId2"/>
                <a:stretch>
                  <a:fillRect l="-4" t="-53" b="-897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_1#853f73c6c?vop=1&amp;vop=1&amp;pid=ed4436f81&amp;color=0,0,0&amp;vtp=1&amp;bt=1&amp;bbb=1&amp;hb=1"/>
              <p:cNvSpPr/>
              <p:nvPr/>
            </p:nvSpPr>
            <p:spPr>
              <a:xfrm>
                <a:off x="722376" y="969264"/>
                <a:ext cx="10753344" cy="945134"/>
              </a:xfrm>
              <a:prstGeom prst="rect">
                <a:avLst/>
              </a:prstGeom>
              <a:noFill/>
            </p:spPr>
            <p:txBody>
              <a:bodyPr wrap="none" lIns="0" tIns="0" rIns="0" bIns="0" rtlCol="0" anchor="t"/>
              <a:lstStyle/>
              <a:p>
                <a:pPr algn="l" latinLnBrk="1">
                  <a:lnSpc>
                    <a:spcPts val="4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200" dirty="0"/>
              </a:p>
            </p:txBody>
          </p:sp>
        </mc:Choice>
        <mc:Fallback>
          <p:sp>
            <p:nvSpPr>
              <p:cNvPr id="2" name="QC_6_AS.6_1#853f73c6c?vop=1&amp;vop=1&amp;pid=ed4436f81&amp;color=0,0,0&amp;vtp=1&amp;bt=1&amp;bbb=1&amp;hb=1"/>
              <p:cNvSpPr>
                <a:spLocks noRot="1" noChangeAspect="1" noMove="1" noResize="1" noEditPoints="1" noAdjustHandles="1" noChangeArrowheads="1" noChangeShapeType="1" noTextEdit="1"/>
              </p:cNvSpPr>
              <p:nvPr/>
            </p:nvSpPr>
            <p:spPr>
              <a:xfrm>
                <a:off x="722376" y="969264"/>
                <a:ext cx="10753344" cy="945134"/>
              </a:xfrm>
              <a:prstGeom prst="rect">
                <a:avLst/>
              </a:prstGeom>
              <a:blipFill rotWithShape="1">
                <a:blip r:embed="rId1"/>
                <a:stretch>
                  <a:fillRect l="-4" t="-27" b="-478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_1#ccd6eec21?vop=1&amp;pid=ed4436f81&amp;color=0,0,0&amp;vtp=1&amp;bt=1&amp;bbb=1&amp;hb=1"/>
              <p:cNvSpPr/>
              <p:nvPr/>
            </p:nvSpPr>
            <p:spPr>
              <a:xfrm>
                <a:off x="722376" y="969264"/>
                <a:ext cx="10753344" cy="868553"/>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若随机事件</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7_1#ccd6eec21?vop=1&amp;pid=ed4436f81&amp;color=0,0,0&amp;vtp=1&amp;bt=1&amp;bbb=1&amp;hb=1"/>
              <p:cNvSpPr>
                <a:spLocks noRot="1" noChangeAspect="1" noMove="1" noResize="1" noEditPoints="1" noAdjustHandles="1" noChangeArrowheads="1" noChangeShapeType="1" noTextEdit="1"/>
              </p:cNvSpPr>
              <p:nvPr/>
            </p:nvSpPr>
            <p:spPr>
              <a:xfrm>
                <a:off x="722376" y="969264"/>
                <a:ext cx="10753344" cy="868553"/>
              </a:xfrm>
              <a:prstGeom prst="rect">
                <a:avLst/>
              </a:prstGeom>
              <a:blipFill rotWithShape="1">
                <a:blip r:embed="rId1"/>
                <a:stretch>
                  <a:fillRect l="-4" t="-29" b="-524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8_1#ccd6eec21.blank?vop=1&amp;pid=ed4436f81&amp;color=0,0,0&amp;vpa=3&amp;vtp=1&amp;bbb=1&amp;rh=35.02504"/>
              <p:cNvSpPr/>
              <p:nvPr/>
            </p:nvSpPr>
            <p:spPr>
              <a:xfrm>
                <a:off x="2038732" y="1345437"/>
                <a:ext cx="241300" cy="444818"/>
              </a:xfrm>
              <a:prstGeom prst="rect">
                <a:avLst/>
              </a:prstGeom>
              <a:noFill/>
            </p:spPr>
            <p:txBody>
              <a:bodyPr wrap="none" lIns="0" tIns="0" rIns="0" bIns="0" rtlCol="0" anchor="t"/>
              <a:lstStyle/>
              <a:p>
                <a:pPr algn="ctr" latinLnBrk="1">
                  <a:lnSpc>
                    <a:spcPts val="36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8_1#ccd6eec21.blank?vop=1&amp;pid=ed4436f81&amp;color=0,0,0&amp;vpa=3&amp;vtp=1&amp;bbb=1&amp;rh=35.02504"/>
              <p:cNvSpPr>
                <a:spLocks noRot="1" noChangeAspect="1" noMove="1" noResize="1" noEditPoints="1" noAdjustHandles="1" noChangeArrowheads="1" noChangeShapeType="1" noTextEdit="1"/>
              </p:cNvSpPr>
              <p:nvPr/>
            </p:nvSpPr>
            <p:spPr>
              <a:xfrm>
                <a:off x="2038732" y="1345437"/>
                <a:ext cx="241300" cy="444818"/>
              </a:xfrm>
              <a:prstGeom prst="rect">
                <a:avLst/>
              </a:prstGeom>
              <a:blipFill rotWithShape="1">
                <a:blip r:embed="rId2"/>
                <a:stretch>
                  <a:fillRect l="-158" t="-114" r="158" b="-267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9_1#ccd6eec21?vop=1&amp;vop=1&amp;pid=ed4436f81&amp;color=0,0,0&amp;vtp=1&amp;bbb=1&amp;hb=1"/>
              <p:cNvSpPr/>
              <p:nvPr/>
            </p:nvSpPr>
            <p:spPr>
              <a:xfrm>
                <a:off x="722376" y="1839277"/>
                <a:ext cx="10753344" cy="10287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,由条件概率公式可得</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9_1#ccd6eec21?vop=1&amp;vop=1&amp;pid=ed4436f81&amp;color=0,0,0&amp;vtp=1&amp;bbb=1&amp;hb=1"/>
              <p:cNvSpPr>
                <a:spLocks noRot="1" noChangeAspect="1" noMove="1" noResize="1" noEditPoints="1" noAdjustHandles="1" noChangeArrowheads="1" noChangeShapeType="1" noTextEdit="1"/>
              </p:cNvSpPr>
              <p:nvPr/>
            </p:nvSpPr>
            <p:spPr>
              <a:xfrm>
                <a:off x="722376" y="1839277"/>
                <a:ext cx="10753344" cy="1028700"/>
              </a:xfrm>
              <a:prstGeom prst="rect">
                <a:avLst/>
              </a:prstGeom>
              <a:blipFill rotWithShape="1">
                <a:blip r:embed="rId3"/>
                <a:stretch>
                  <a:fillRect l="-4" t="-3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0_1#4b33ea09b?vop=1&amp;pid=45a1f5cf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［贵州遵义2025高二月考］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某地区空气质量监测资料表明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，一天的空气质量为优良的概率是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，连续两天为优良的概率是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，已知某天的空气质量为优良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，则随后一天的空气质量为优良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0_1#4b33ea09b?vop=1&amp;pid=45a1f5cf2&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809" b="-3491"/>
                </a:stretch>
              </a:blipFill>
            </p:spPr>
            <p:txBody>
              <a:bodyPr/>
              <a:lstStyle/>
              <a:p>
                <a:r>
                  <a:rPr lang="zh-CN" altLang="en-US">
                    <a:noFill/>
                  </a:rPr>
                  <a:t> </a:t>
                </a:r>
              </a:p>
            </p:txBody>
          </p:sp>
        </mc:Fallback>
      </mc:AlternateContent>
      <p:sp>
        <p:nvSpPr>
          <p:cNvPr id="3" name="QC_6_AN.11_1#4b33ea09b.bracket?vop=1&amp;pid=45a1f5cf2&amp;color=0,0,0&amp;vpa=4&amp;vtp=1"/>
          <p:cNvSpPr/>
          <p:nvPr/>
        </p:nvSpPr>
        <p:spPr>
          <a:xfrm>
            <a:off x="192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0_2#4b33ea09b.choices?vop=1&amp;pid=45a1f5cf2&amp;color=0,0,0&amp;vtp=1&amp;bbb=1"/>
          <p:cNvSpPr/>
          <p:nvPr/>
        </p:nvSpPr>
        <p:spPr>
          <a:xfrm>
            <a:off x="722376" y="2328486"/>
            <a:ext cx="10753344" cy="405003"/>
          </a:xfrm>
          <a:prstGeom prst="rect">
            <a:avLst/>
          </a:prstGeom>
          <a:noFill/>
        </p:spPr>
        <p:txBody>
          <a:bodyPr wrap="none" lIns="0" tIns="0" rIns="0" bIns="0" rtlCol="0" anchor="t"/>
          <a:lstStyle/>
          <a:p>
            <a:pPr latinLnBrk="1">
              <a:lnSpc>
                <a:spcPts val="3600"/>
              </a:lnSpc>
              <a:tabLst>
                <a:tab pos="2719705" algn="l"/>
                <a:tab pos="5401310" algn="l"/>
                <a:tab pos="82480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.0.4</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B.0.6</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C.0.75</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6542</Words>
  <Application>WPS 演示</Application>
  <PresentationFormat>宽屏</PresentationFormat>
  <Paragraphs>228</Paragraphs>
  <Slides>36</Slides>
  <Notes>35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36</vt:i4>
      </vt:variant>
    </vt:vector>
  </HeadingPairs>
  <TitlesOfParts>
    <vt:vector size="5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Cambria Math</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正则</cp:lastModifiedBy>
  <cp:revision>4</cp:revision>
  <dcterms:created xsi:type="dcterms:W3CDTF">2025-08-01T10:44:00Z</dcterms:created>
  <dcterms:modified xsi:type="dcterms:W3CDTF">2025-08-05T02:30:54Z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EB19E20288524EE7B1D86B949205C94E_12</vt:lpwstr>
  </property>
  <property fmtid="{D5CDD505-2E9C-101B-9397-08002B2CF9AE}" pid="3" name="KSOProductBuildVer">
    <vt:lpwstr>2052-12.1.0.21915</vt:lpwstr>
  </property>
</Properties>
</file>