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6" r:id="rId7"/>
    <p:sldId id="259" r:id="rId8"/>
    <p:sldId id="260" r:id="rId9"/>
    <p:sldId id="261" r:id="rId10"/>
    <p:sldId id="262" r:id="rId11"/>
    <p:sldId id="267" r:id="rId12"/>
    <p:sldId id="263" r:id="rId13"/>
    <p:sldId id="264" r:id="rId14"/>
    <p:sldId id="265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458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5ed20f0009b21b6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8.jpeg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4_1#cf776323d?vop=1&amp;pid=9a9bbd1ea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（3）若参赛人员共有1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000人，现有某公司准备拿出一定资金，奖励参赛人员中成绩在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120分及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以上的参赛人员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，并拟订了两种奖励方案.方案一：人均奖励333元；方案二：把成绩在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内的记为三等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，成绩在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内的记为二等，成绩在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内的记为一等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，并按等级每人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分别奖励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200元、400元和600元.若你是竞赛活动的负责人，用统计知识分析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，你将选择哪一种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奖励方案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，并说明理由.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4_1#cf776323d?vop=1&amp;pid=9a9bbd1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874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4_2#cf776323d?vop=1&amp;pid=9a9bbd1e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7408" y="3332803"/>
            <a:ext cx="3374136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5_1#cf776323d?vop=1&amp;vop=1&amp;pid=9a9bbd1ea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【解】在所抽取的这100人的成绩中,成绩在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内的人数分别为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24,16，6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,所以方案一所需费用约为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𝟑𝟑𝟑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（元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）,方案二所需费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用约为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𝟏𝟒𝟖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（元）.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𝟏𝟓𝟑</m:t>
                    </m:r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𝟏𝟖𝟎</m:t>
                    </m:r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𝟏𝟒𝟖</m:t>
                    </m:r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spc="-5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spc="-5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,所以选择方案一,既能使得获奖人员得到的奖励资金总额较多</a:t>
                </a:r>
                <a:r>
                  <a:rPr lang="en-US" altLang="zh-CN" sz="2000" b="1" i="0" spc="-5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,又淡化了等</a:t>
                </a:r>
                <a:endParaRPr lang="en-US" altLang="zh-CN" sz="2000" b="1" i="0" spc="-5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 spc="-5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级意识</a:t>
                </a:r>
                <a:r>
                  <a:rPr lang="en-US" altLang="zh-CN" sz="2000" b="1" i="0" spc="-5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,可以更好地发挥激励作用（也可以选择方案二,既能相对的节约资金,又激励等级竞争意识）.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2" name="QO_4_AN.15_1#cf776323d?vop=1&amp;vop=1&amp;pid=9a9bbd1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c768a106.fixed?pid=4c26c04aa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2#5c768a106.fixed?pid=4c26c04a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专练2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开放题专练</a:t>
            </a:r>
            <a:endParaRPr lang="en-US" altLang="zh-CN" sz="4400" dirty="0"/>
          </a:p>
        </p:txBody>
      </p:sp>
      <p:pic>
        <p:nvPicPr>
          <p:cNvPr id="4" name="C_2#5c768a106.fixed?pid=4c26c04a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5c768a106.fixed?pid=4c26c04a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刷素养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1_1#a80a54483?vop=1&amp;pid=5c768a106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结论开放）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［河南南阳一中2025高二月考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某单位为了调查性别与对工作的满意程度是否具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有相关性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，随机抽取了若干名员工，所得数据统计如表所示，其中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的把握可以认为性别与对工作的满意程度具有相关性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的值可以是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横线上给出一个满足条件的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的值即可）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3_BD.1_1#a80a54483?vop=1&amp;pid=5c768a1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QB_3_BD.1_2#a80a54483?colgroup=5,17,17&amp;vop=1&amp;pid=5c768a106&amp;color=0,0,0&amp;vtp=1&amp;bbb=1"/>
              <p:cNvGraphicFramePr>
                <a:graphicFrameLocks noGrp="1"/>
              </p:cNvGraphicFramePr>
              <p:nvPr/>
            </p:nvGraphicFramePr>
            <p:xfrm>
              <a:off x="722376" y="2875602"/>
              <a:ext cx="10707624" cy="1279017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4617720"/>
                    <a:gridCol w="461772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对工作满意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对工作不满意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QB_3_BD.1_2#a80a54483?colgroup=5,17,17&amp;vop=1&amp;pid=5c768a106&amp;color=0,0,0&amp;vtp=1&amp;bbb=1"/>
              <p:cNvGraphicFramePr>
                <a:graphicFrameLocks noGrp="1"/>
              </p:cNvGraphicFramePr>
              <p:nvPr/>
            </p:nvGraphicFramePr>
            <p:xfrm>
              <a:off x="722376" y="2875602"/>
              <a:ext cx="10707624" cy="1279017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4617720"/>
                    <a:gridCol w="4617720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对工作满意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对工作不满意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260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BD.1_3#a80a54483?vop=1&amp;pid=5c768a106&amp;color=0,0,0&amp;vtp=1&amp;bbb=1"/>
              <p:cNvSpPr/>
              <p:nvPr/>
            </p:nvSpPr>
            <p:spPr>
              <a:xfrm>
                <a:off x="722376" y="4285302"/>
                <a:ext cx="10753344" cy="57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附：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3_BD.1_3#a80a54483?vop=1&amp;pid=5c768a1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85302"/>
                <a:ext cx="10753344" cy="571500"/>
              </a:xfrm>
              <a:prstGeom prst="rect">
                <a:avLst/>
              </a:prstGeom>
              <a:blipFill rotWithShape="1">
                <a:blip r:embed="rId3"/>
                <a:stretch>
                  <a:fillRect l="-4" t="-56" b="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QB_3_BD.1_4#a80a54483?colgroup=6,5,5,5,5,5,5&amp;vop=1&amp;pid=5c768a106&amp;color=0,0,0&amp;vtp=1&amp;bbb=1"/>
              <p:cNvGraphicFramePr>
                <a:graphicFrameLocks noGrp="1"/>
              </p:cNvGraphicFramePr>
              <p:nvPr/>
            </p:nvGraphicFramePr>
            <p:xfrm>
              <a:off x="722376" y="4983802"/>
              <a:ext cx="10652760" cy="852678"/>
            </p:xfrm>
            <a:graphic>
              <a:graphicData uri="http://schemas.openxmlformats.org/drawingml/2006/table">
                <a:tbl>
                  <a:tblPr/>
                  <a:tblGrid>
                    <a:gridCol w="1819656"/>
                    <a:gridCol w="1472184"/>
                    <a:gridCol w="1472184"/>
                    <a:gridCol w="1472184"/>
                    <a:gridCol w="1472184"/>
                    <a:gridCol w="1472184"/>
                    <a:gridCol w="1472184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𝑃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𝜒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≥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5.024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QB_3_BD.1_4#a80a54483?colgroup=6,5,5,5,5,5,5&amp;vop=1&amp;pid=5c768a106&amp;color=0,0,0&amp;vtp=1&amp;bbb=1"/>
              <p:cNvGraphicFramePr>
                <a:graphicFrameLocks noGrp="1"/>
              </p:cNvGraphicFramePr>
              <p:nvPr/>
            </p:nvGraphicFramePr>
            <p:xfrm>
              <a:off x="722376" y="4983802"/>
              <a:ext cx="10652760" cy="852678"/>
            </p:xfrm>
            <a:graphic>
              <a:graphicData uri="http://schemas.openxmlformats.org/drawingml/2006/table">
                <a:tbl>
                  <a:tblPr/>
                  <a:tblGrid>
                    <a:gridCol w="1819656"/>
                    <a:gridCol w="1472184"/>
                    <a:gridCol w="1472184"/>
                    <a:gridCol w="1472184"/>
                    <a:gridCol w="1472184"/>
                    <a:gridCol w="1472184"/>
                    <a:gridCol w="1472184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5.024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QB_3_AN.2_1#a80a54483.blank?vop=1&amp;pid=5c768a106&amp;color=0,0,0&amp;vpa=1&amp;vtp=1&amp;bbb=1"/>
          <p:cNvSpPr/>
          <p:nvPr/>
        </p:nvSpPr>
        <p:spPr>
          <a:xfrm>
            <a:off x="8469122" y="1848300"/>
            <a:ext cx="2276475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14（答案不唯一）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3_1#a80a54483?vop=1&amp;vop=1&amp;pid=5c768a106&amp;color=0,0,0&amp;vtp=1&amp;bbb=1&amp;hb=1"/>
              <p:cNvSpPr/>
              <p:nvPr/>
            </p:nvSpPr>
            <p:spPr>
              <a:xfrm>
                <a:off x="722376" y="972000"/>
                <a:ext cx="10753344" cy="932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30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99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394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案为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14（答案不唯一）.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3_AS.3_1#a80a54483?vop=1&amp;vop=1&amp;pid=5c768a1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32434"/>
              </a:xfrm>
              <a:prstGeom prst="rect">
                <a:avLst/>
              </a:prstGeom>
              <a:blipFill rotWithShape="1">
                <a:blip r:embed="rId1"/>
                <a:stretch>
                  <a:fillRect l="-4" t="-48" b="-48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4_1#b6c509526?vop=1&amp;pid=5c768a106&amp;color=0,0,0&amp;vtp=1&amp;bt=1&amp;bbb=1&amp;hb=1"/>
              <p:cNvSpPr/>
              <p:nvPr/>
            </p:nvSpPr>
            <p:spPr>
              <a:xfrm>
                <a:off x="722376" y="969264"/>
                <a:ext cx="10753344" cy="1351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（条件开放）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［江西南昌2025高二月考］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的展开式中，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给出下列条件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：①二项式系数和为64;②第三项的二项式系数为15;③各项系数之和为729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，试在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这三个条件中任选一个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，补充在上面的横线上，并且完成下列问题：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3_BD.4_1#b6c509526?vop=1&amp;pid=5c768a1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51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-3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5_1#a5951efc4?vop=1&amp;pid=b6c509526&amp;color=0,0,0&amp;vtp=1&amp;bbb=1"/>
              <p:cNvSpPr/>
              <p:nvPr/>
            </p:nvSpPr>
            <p:spPr>
              <a:xfrm>
                <a:off x="722376" y="2372614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的值并求展开式中的常数项；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5_1#a5951efc4?vop=1&amp;pid=b6c5095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72614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62" b="-118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6_1#a5951efc4?vop=1&amp;vop=1&amp;pid=b6c509526&amp;color=0,0,0&amp;vtp=1&amp;bbb=1"/>
              <p:cNvSpPr/>
              <p:nvPr/>
            </p:nvSpPr>
            <p:spPr>
              <a:xfrm>
                <a:off x="722376" y="2783205"/>
                <a:ext cx="10753344" cy="198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【解】若选①,易知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②,易知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③,令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𝒙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𝟕𝟐𝟗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𝟏𝟔𝟎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AN.6_1#a5951efc4?vop=1&amp;vop=1&amp;pid=b6c5095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83205"/>
                <a:ext cx="10753344" cy="19812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14ba41220?vop=1&amp;pid=b6c509526&amp;color=0,0,0&amp;vtp=1&amp;bt=1&amp;bbb=1"/>
              <p:cNvSpPr/>
              <p:nvPr/>
            </p:nvSpPr>
            <p:spPr>
              <a:xfrm>
                <a:off x="722376" y="969264"/>
                <a:ext cx="10753344" cy="881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的系数.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：如果选择多个条件分别解答，按第一个解答计分.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7_1#14ba41220?vop=1&amp;pid=b6c509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81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-51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8_1#14ba41220?vop=1&amp;vop=1&amp;pid=b6c509526&amp;color=0,0,0&amp;vtp=1&amp;bbb=1"/>
              <p:cNvSpPr/>
              <p:nvPr/>
            </p:nvSpPr>
            <p:spPr>
              <a:xfrm>
                <a:off x="722376" y="1856105"/>
                <a:ext cx="10753344" cy="241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【解】由（1）可知不论选①②③中的哪一个,都有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则问题为求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的项,易知该项为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的项,易知该项为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𝒙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的项为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𝟕𝟐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𝒙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的系数为72.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AN.8_1#14ba41220?vop=1&amp;vop=1&amp;pid=b6c5095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6105"/>
                <a:ext cx="10753344" cy="24130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9_1#9a9bbd1ea?vop=1&amp;pid=5c768a106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（结论开放）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某社区开展“学党史，知党情”大型党史知识竞赛活动.竞赛活动后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，在参赛的人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员中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，随机抽取了100名参赛人员的成绩（满分150分）进行统计分析，将所抽取的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100名参赛人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员的成绩数据绘制成频率分布直方图如图所示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，直方图中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  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率分布直方图中的信息解答下列问题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3_BD.9_1#9a9bbd1ea?vop=1&amp;pid=5c768a1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081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0_1#c54101799?vop=1&amp;pid=9a9bbd1ea&amp;color=0,0,0&amp;vtp=1&amp;bbb=1"/>
              <p:cNvSpPr/>
              <p:nvPr/>
            </p:nvSpPr>
            <p:spPr>
              <a:xfrm>
                <a:off x="722376" y="281985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1）从成绩在</a:t>
                </a:r>
                <a14:m>
                  <m:oMath xmlns:m="http://schemas.openxmlformats.org/officeDocument/2006/math"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内的抽取的参赛人员中任取3人，求其中至少有2人的成绩在</a:t>
                </a:r>
                <a14:m>
                  <m:oMath xmlns:m="http://schemas.openxmlformats.org/officeDocument/2006/math"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内的概率.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3" name="QO_4_BD.10_1#c54101799?vop=1&amp;pid=9a9bbd1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19850"/>
                <a:ext cx="10753344" cy="408559"/>
              </a:xfrm>
              <a:prstGeom prst="rect">
                <a:avLst/>
              </a:prstGeom>
              <a:blipFill rotWithShape="1">
                <a:blip r:embed="rId2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1_1#c54101799?vop=1&amp;vop=1&amp;pid=9a9bbd1ea&amp;color=0,0,0&amp;vtp=1&amp;bbb=1&amp;hb=1"/>
              <p:cNvSpPr/>
              <p:nvPr/>
            </p:nvSpPr>
            <p:spPr>
              <a:xfrm>
                <a:off x="722376" y="3230441"/>
                <a:ext cx="10753344" cy="157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𝟎𝟎𝟓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𝟎𝟑𝟐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𝟎𝟐𝟒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𝟎𝟎𝟔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𝟎𝟑𝟑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.又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𝟎𝟎𝟎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𝟎𝟏𝟕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𝟎𝟏𝟔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内的有5人,成绩在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的有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17人,所以任取3人,至少有2人的成绩在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内的概率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𝟏𝟕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𝟕𝟕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AN.11_1#c54101799?vop=1&amp;vop=1&amp;pid=9a9bbd1e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30441"/>
                <a:ext cx="10753344" cy="1574800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2_1#201d35037?vop=1&amp;pid=9a9bbd1e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（2）在所抽取的100人中，用分层随机抽样的方法，分别从成绩在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内的参赛人员中共抽取9人，再从这9人中任取4人，设抽取的4人中成绩在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的人数为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的分布列和数学期望.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2_1#201d35037?vop=1&amp;pid=9a9bbd1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13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3_1#201d35037?vop=1&amp;vop=1&amp;pid=9a9bbd1ea&amp;color=0,0,0&amp;vtp=1&amp;bbb=1&amp;hb=1"/>
              <p:cNvSpPr/>
              <p:nvPr/>
            </p:nvSpPr>
            <p:spPr>
              <a:xfrm>
                <a:off x="722376" y="972000"/>
                <a:ext cx="10753344" cy="2989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【解】由题意得成绩在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内的人数分别为32，24，16,因此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,抽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取的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9人中成绩在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𝟏𝟏𝟎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内的有4人,成绩在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内的有3人,成绩在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𝟏𝟑𝟎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𝟏𝟒𝟎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内的有2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人, 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{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𝟏𝟐𝟔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𝟐𝟏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𝟓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𝟗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AN.13_1#201d35037?vop=1&amp;vop=1&amp;pid=9a9bbd1e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9894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3171" b="-1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QO_4_AN.13_2#201d35037?colgroup=1,7,7,7,7,7&amp;vop=1&amp;vop=1&amp;pid=9a9bbd1ea&amp;color=0,0,0&amp;vtp=1&amp;bbb=1"/>
              <p:cNvGraphicFramePr>
                <a:graphicFrameLocks noGrp="1"/>
              </p:cNvGraphicFramePr>
              <p:nvPr/>
            </p:nvGraphicFramePr>
            <p:xfrm>
              <a:off x="722376" y="4099369"/>
              <a:ext cx="10735056" cy="1034796"/>
            </p:xfrm>
            <a:graphic>
              <a:graphicData uri="http://schemas.openxmlformats.org/drawingml/2006/table">
                <a:tbl>
                  <a:tblPr/>
                  <a:tblGrid>
                    <a:gridCol w="630936"/>
                    <a:gridCol w="2020824"/>
                    <a:gridCol w="2020824"/>
                    <a:gridCol w="2020824"/>
                    <a:gridCol w="2020824"/>
                    <a:gridCol w="2020824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84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𝟐𝟎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𝟏𝟎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𝟐𝟏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𝟏𝟎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𝟔𝟑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𝟏𝟐𝟔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QO_4_AN.13_2#201d35037?colgroup=1,7,7,7,7,7&amp;vop=1&amp;vop=1&amp;pid=9a9bbd1ea&amp;color=0,0,0&amp;vtp=1&amp;bbb=1"/>
              <p:cNvGraphicFramePr>
                <a:graphicFrameLocks noGrp="1"/>
              </p:cNvGraphicFramePr>
              <p:nvPr/>
            </p:nvGraphicFramePr>
            <p:xfrm>
              <a:off x="722376" y="4099369"/>
              <a:ext cx="10735056" cy="1034796"/>
            </p:xfrm>
            <a:graphic>
              <a:graphicData uri="http://schemas.openxmlformats.org/drawingml/2006/table">
                <a:tbl>
                  <a:tblPr/>
                  <a:tblGrid>
                    <a:gridCol w="630936"/>
                    <a:gridCol w="2020824"/>
                    <a:gridCol w="2020824"/>
                    <a:gridCol w="2020824"/>
                    <a:gridCol w="2020824"/>
                    <a:gridCol w="2020824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89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3_3#201d35037?vop=1&amp;vop=1&amp;pid=9a9bbd1ea&amp;color=0,0,0&amp;vtp=1&amp;bbb=1"/>
              <p:cNvSpPr/>
              <p:nvPr/>
            </p:nvSpPr>
            <p:spPr>
              <a:xfrm>
                <a:off x="722376" y="5267769"/>
                <a:ext cx="10753344" cy="60655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𝝃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𝟐𝟏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𝟏𝟔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4_AN.13_3#201d35037?vop=1&amp;vop=1&amp;pid=9a9bbd1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267769"/>
                <a:ext cx="10753344" cy="606552"/>
              </a:xfrm>
              <a:prstGeom prst="rect">
                <a:avLst/>
              </a:prstGeom>
              <a:blipFill rotWithShape="1">
                <a:blip r:embed="rId3"/>
                <a:stretch>
                  <a:fillRect l="-4" t="-73" b="-88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3164</Words>
  <Application>WPS 演示</Application>
  <PresentationFormat>宽屏</PresentationFormat>
  <Paragraphs>142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2025-08-01T10:53:00Z</dcterms:created>
  <dcterms:modified xsi:type="dcterms:W3CDTF">2025-08-05T02:56:48Z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517C83F273734D9CB2BC50441FC0DC32_12</vt:lpwstr>
  </property>
  <property fmtid="{D5CDD505-2E9C-101B-9397-08002B2CF9AE}" pid="3" name="KSOProductBuildVer">
    <vt:lpwstr>2052-12.1.0.21915</vt:lpwstr>
  </property>
</Properties>
</file>