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6" d="100"/>
          <a:sy n="86" d="100"/>
        </p:scale>
        <p:origin x="5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3437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5" Type="http://schemas.openxmlformats.org/officeDocument/2006/relationships/tableStyles" Target="tableStyles.xml"/><Relationship Id="rId54" Type="http://schemas.openxmlformats.org/officeDocument/2006/relationships/viewProps" Target="viewProps.xml"/><Relationship Id="rId53" Type="http://schemas.openxmlformats.org/officeDocument/2006/relationships/presProps" Target="presProps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8bdf91d6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易错点1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未关注组合数的互补性质致误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2a7402ab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易错点2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不能正确判断是排列还是组合致误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8d9cfb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易错点3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重复、遗漏计算出错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633f628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组合概念的理解与简单组合问题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fc5943c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与组合数有关的计算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03292b9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“含”与“不含”问题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c969688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相同元素分组分配问题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86d836b7fce6965695640f#tid=688c766ad5ecdb0009cafa9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231515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题型5 不同元素分组分配问题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d5b468a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题型6 排列组合的综合应用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bdf91d6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易错点1 未关注组合数的互补性质致误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a7402ab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易错点2 不能正确判断是排列还是组合致误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d9cfb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易错点3 重复、遗漏计算出错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  选择性必修      第二册  RJB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3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4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4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42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4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4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45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9_1#a0d6a2653?vop=1&amp;pid=afc5943cd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下列等式成立的是(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0_1#a0d6a2653.bracket?vop=1&amp;pid=afc5943cd&amp;color=0,0,0&amp;vpa=3&amp;vtp=1&amp;bbb=1"/>
          <p:cNvSpPr/>
          <p:nvPr/>
        </p:nvSpPr>
        <p:spPr>
          <a:xfrm>
            <a:off x="4219639" y="969265"/>
            <a:ext cx="542036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9_2#a0d6a2653.choices?vop=1&amp;pid=afc5943cd&amp;color=0,0,0&amp;vtp=1&amp;bbb=1"/>
              <p:cNvSpPr/>
              <p:nvPr/>
            </p:nvSpPr>
            <p:spPr>
              <a:xfrm>
                <a:off x="722376" y="1384300"/>
                <a:ext cx="10753344" cy="87395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den>
                    </m:f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9_2#a0d6a2653.choices?vop=1&amp;pid=afc5943c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873951"/>
              </a:xfrm>
              <a:prstGeom prst="rect">
                <a:avLst/>
              </a:prstGeom>
              <a:blipFill rotWithShape="1">
                <a:blip r:embed="rId1"/>
                <a:stretch>
                  <a:fillRect l="-4" b="-60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1_1#a0d6a2653?vop=1&amp;vop=1&amp;pid=afc5943cd&amp;color=0,0,0&amp;vtp=1&amp;bt=1&amp;bbb=1"/>
              <p:cNvSpPr/>
              <p:nvPr/>
            </p:nvSpPr>
            <p:spPr>
              <a:xfrm>
                <a:off x="722376" y="969264"/>
                <a:ext cx="10753344" cy="197307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den>
                    </m:f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,A正确;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,B错误;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,C正确;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时,因为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1_1#a0d6a2653?vop=1&amp;vop=1&amp;pid=afc5943c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973072"/>
              </a:xfrm>
              <a:prstGeom prst="rect">
                <a:avLst/>
              </a:prstGeom>
              <a:blipFill rotWithShape="1">
                <a:blip r:embed="rId1"/>
                <a:stretch>
                  <a:fillRect l="-4" t="-13" b="-23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12_1#a0d6a2653?vop=1&amp;vop=1&amp;pid=afc5943cd&amp;color=0,0,0&amp;vtp=1&amp;bt=1&amp;bbb=1"/>
              <p:cNvSpPr/>
              <p:nvPr/>
            </p:nvSpPr>
            <p:spPr>
              <a:xfrm>
                <a:off x="722376" y="969264"/>
                <a:ext cx="10753344" cy="2032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规律方法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关于组合数计算公式的选取</a:t>
                </a:r>
                <a:endParaRPr lang="en-US" altLang="zh-CN" sz="20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1）涉及具体数字的可以直接用公式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)⋯(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计算.</a:t>
                </a:r>
                <a:endParaRPr lang="en-US" altLang="zh-CN" sz="20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2）涉及字母的可以用阶乘形式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计算.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12_1#a0d6a2653?vop=1&amp;vop=1&amp;pid=afc5943c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032000"/>
              </a:xfrm>
              <a:prstGeom prst="rect">
                <a:avLst/>
              </a:prstGeom>
              <a:blipFill rotWithShape="1">
                <a:blip r:embed="rId1"/>
                <a:stretch>
                  <a:fillRect l="-4" t="-13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3_1#c63d9dce2?vop=1&amp;pid=afc5943cd&amp;color=0,0,0&amp;vtp=1&amp;bt=1&amp;bbb=1"/>
              <p:cNvSpPr/>
              <p:nvPr/>
            </p:nvSpPr>
            <p:spPr>
              <a:xfrm>
                <a:off x="722376" y="969264"/>
                <a:ext cx="10753344" cy="41700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［辽宁沈阳二中等校2025高二联考］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3_1#c63d9dce2?vop=1&amp;pid=afc5943c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17005"/>
              </a:xfrm>
              <a:prstGeom prst="rect">
                <a:avLst/>
              </a:prstGeom>
              <a:blipFill rotWithShape="1">
                <a:blip r:embed="rId1"/>
                <a:stretch>
                  <a:fillRect l="-4" t="-61" b="-126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4_1#c63d9dce2.bracket?vop=1&amp;pid=afc5943cd&amp;color=0,0,0&amp;vpa=4&amp;vtp=1"/>
          <p:cNvSpPr/>
          <p:nvPr/>
        </p:nvSpPr>
        <p:spPr>
          <a:xfrm>
            <a:off x="10087166" y="965327"/>
            <a:ext cx="355600" cy="4180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3_2#c63d9dce2.choices?vop=1&amp;pid=afc5943cd&amp;color=0,0,0&amp;vtp=1&amp;bbb=1"/>
          <p:cNvSpPr/>
          <p:nvPr/>
        </p:nvSpPr>
        <p:spPr>
          <a:xfrm>
            <a:off x="722376" y="1393063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19705" algn="l"/>
                <a:tab pos="5401310" algn="l"/>
                <a:tab pos="80956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B.84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C.34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.204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5_1#c63d9dce2?vop=1&amp;vop=1&amp;pid=afc5943cd&amp;color=0,0,0&amp;vtp=1&amp;bt=1&amp;bbb=1&amp;hb=1"/>
              <p:cNvSpPr/>
              <p:nvPr/>
            </p:nvSpPr>
            <p:spPr>
              <a:xfrm>
                <a:off x="722376" y="972000"/>
                <a:ext cx="10753344" cy="92633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,由题可得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5_1#c63d9dce2?vop=1&amp;vop=1&amp;pid=afc5943c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26338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r="-1972" b="-55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6_1#27e3753da?vop=1&amp;pid=afc5943cd&amp;color=0,0,0&amp;vtp=1&amp;bt=1&amp;bbb=1"/>
              <p:cNvSpPr/>
              <p:nvPr/>
            </p:nvSpPr>
            <p:spPr>
              <a:xfrm>
                <a:off x="722376" y="969265"/>
                <a:ext cx="10753344" cy="40646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［山西晋城多校2025高二期中］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计算：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6_1#27e3753da?vop=1&amp;pid=afc5943c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6464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4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7_1#27e3753da.bracket?vop=1&amp;pid=afc5943cd&amp;color=0,0,0&amp;vpa=5&amp;vtp=1"/>
          <p:cNvSpPr/>
          <p:nvPr/>
        </p:nvSpPr>
        <p:spPr>
          <a:xfrm>
            <a:off x="7072376" y="961264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6_2#27e3753da.choices?vop=1&amp;pid=afc5943cd&amp;color=0,0,0&amp;vtp=1&amp;bbb=1"/>
          <p:cNvSpPr/>
          <p:nvPr/>
        </p:nvSpPr>
        <p:spPr>
          <a:xfrm>
            <a:off x="722376" y="137629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1455" algn="l"/>
                <a:tab pos="5477510" algn="l"/>
                <a:tab pos="821626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C.6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.8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8_1#27e3753da?vop=1&amp;vop=1&amp;pid=afc5943cd&amp;color=0,0,0&amp;vtp=1&amp;bt=1&amp;bbb=1&amp;hb=1"/>
              <p:cNvSpPr/>
              <p:nvPr/>
            </p:nvSpPr>
            <p:spPr>
              <a:xfrm>
                <a:off x="722376" y="972000"/>
                <a:ext cx="10753344" cy="90709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有意义,所以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8_1#27e3753da?vop=1&amp;vop=1&amp;pid=afc5943c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98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r="-1352" b="-49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9_1#04b1953a6?vop=1&amp;pid=b03292b96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［辽宁丹东2025高二期末］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一个口袋里装有大小不同的2个红球和4个白球，从中取3个球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至少含有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1个红球和1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个白球的取法有(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0_1#04b1953a6.bracket?vop=1&amp;pid=b03292b96&amp;color=0,0,0&amp;vpa=6&amp;vtp=1"/>
          <p:cNvSpPr/>
          <p:nvPr/>
        </p:nvSpPr>
        <p:spPr>
          <a:xfrm>
            <a:off x="5030851" y="14101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9_2#04b1953a6.choices?vop=1&amp;pid=b03292b96&amp;color=0,0,0&amp;vtp=1&amp;bbb=1"/>
          <p:cNvSpPr/>
          <p:nvPr/>
        </p:nvSpPr>
        <p:spPr>
          <a:xfrm>
            <a:off x="722376" y="18712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35种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32种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16种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.14种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1_1#04b1953a6?vop=1&amp;vop=1&amp;pid=b03292b96&amp;color=0,0,0&amp;vtp=1&amp;bt=1&amp;bbb=1"/>
              <p:cNvSpPr/>
              <p:nvPr/>
            </p:nvSpPr>
            <p:spPr>
              <a:xfrm>
                <a:off x="722376" y="972000"/>
                <a:ext cx="10753344" cy="133807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取出的3个球至少有1个红球和1个白球有以下两种情况：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1红2白,则有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种取法；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2红1白,则有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种取法,由分类加法计数原理可知取法共有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21_1#04b1953a6?vop=1&amp;vop=1&amp;pid=b03292b9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38072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4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22_1#04b1953a6?vop=1&amp;vop=1&amp;pid=b03292b96&amp;color=0,0,0&amp;vtp=1&amp;bt=1&amp;bbb=1&amp;hb=1"/>
              <p:cNvSpPr/>
              <p:nvPr/>
            </p:nvSpPr>
            <p:spPr>
              <a:xfrm>
                <a:off x="722376" y="969264"/>
                <a:ext cx="10753344" cy="132537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多种解法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间接法）从装有大小不同的2个红球和4个白球的口袋里取3个球有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种取法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,其中全部为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白球有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种取法,则至少含有1个红球和1个白球的取法有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22_1#04b1953a6?vop=1&amp;vop=1&amp;pid=b03292b9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25372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-34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47d4db5f2.fixed?pid=1c40e9bbb&amp;color=100,146,38&amp;vtp=1&amp;bbb=1"/>
          <p:cNvSpPr/>
          <p:nvPr/>
        </p:nvSpPr>
        <p:spPr>
          <a:xfrm>
            <a:off x="5056632" y="950976"/>
            <a:ext cx="2093976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3.1</a:t>
            </a:r>
            <a:endParaRPr lang="en-US" altLang="zh-CN" sz="7200" dirty="0"/>
          </a:p>
        </p:txBody>
      </p:sp>
      <p:sp>
        <p:nvSpPr>
          <p:cNvPr id="3" name="C_2#47d4db5f2.fixed?pid=1c40e9bbb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3.1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排列与组合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23_1#04b1953a6?vop=1&amp;vop=1&amp;pid=b03292b96&amp;color=0,0,0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链接教材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本题改编自教材第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20页例4,解决含有“至多”“至少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”等限制的问题应明确限制语句中所含的情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,可以以此作为分类依据或采用间接法求解.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4_1#d8334903e?vop=1&amp;pid=b03292b96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7.已知从1，3，5，7，9中任取两个数，从0，2，4，6，8中任取两个数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，组成没有重复数字且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不含有数字0的四位数的个数为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，组成没有重复数字的四位偶数的个数为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B_6_AN.25_1#d8334903e.blank?vop=1&amp;pid=b03292b96&amp;color=0,0,0&amp;vpa=7&amp;vtp=1&amp;bbb=1"/>
          <p:cNvSpPr/>
          <p:nvPr/>
        </p:nvSpPr>
        <p:spPr>
          <a:xfrm>
            <a:off x="4183126" y="1372050"/>
            <a:ext cx="941388" cy="3859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440</a:t>
            </a:r>
            <a:endParaRPr lang="en-US" altLang="zh-CN" sz="2000" dirty="0"/>
          </a:p>
        </p:txBody>
      </p:sp>
      <p:sp>
        <p:nvSpPr>
          <p:cNvPr id="4" name="QB_6_AN.26_1#d8334903e.blank?vop=1&amp;pid=b03292b96&amp;color=0,0,0&amp;vpa=8&amp;vtp=1&amp;bbb=1"/>
          <p:cNvSpPr/>
          <p:nvPr/>
        </p:nvSpPr>
        <p:spPr>
          <a:xfrm>
            <a:off x="9771126" y="1372050"/>
            <a:ext cx="941388" cy="3859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120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27_1#d8334903e?vop=1&amp;vop=1&amp;pid=b03292b96&amp;color=0,0,0&amp;vtp=1&amp;bbb=1"/>
              <p:cNvSpPr/>
              <p:nvPr/>
            </p:nvSpPr>
            <p:spPr>
              <a:xfrm>
                <a:off x="722376" y="1922595"/>
                <a:ext cx="10753344" cy="3218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由题意，从1，3，5，7，9中任取两个数，从2，4，6，8中任取两个数，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个没有重复数字且不含有数字0的四位数.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1，3，5，7，9中任取两个数，从0，2，4，6，8中任取两个数，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组成没有重复数字的四位偶数有以下两种情况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0在末位时，共有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个四位偶数;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当末位为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2，4，6，8（若含有0，则0不在首位）时，共有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个四位偶数.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则可以组成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个没有重复数字的四位偶数.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6_AS.27_1#d8334903e?vop=1&amp;vop=1&amp;pid=b03292b9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2595"/>
                <a:ext cx="10753344" cy="3218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1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8_1#2d63c89aa?vop=1&amp;pid=7c9696883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将9个相同的玩偶分给甲、乙等4个人，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9_1#2d63c89aa.bracket?vop=1&amp;pid=7c9696883&amp;color=0,0,0&amp;vpa=9&amp;vtp=1&amp;bbb=1"/>
          <p:cNvSpPr/>
          <p:nvPr/>
        </p:nvSpPr>
        <p:spPr>
          <a:xfrm>
            <a:off x="6765989" y="969265"/>
            <a:ext cx="7493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p:sp>
        <p:nvSpPr>
          <p:cNvPr id="4" name="QC_6_BD.28_2#2d63c89aa.choices?vop=1&amp;pid=7c9696883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A.不同的分配方法共有220种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.若每人至少分到1个玩偶，则不同的分配方法共有56种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.若每人至少分到2个玩偶，则不同的分配方法共有10种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.若甲至少分到2个玩偶，其余3人每人至少分到1个玩偶，则不同的分配方法共有35种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0_1#2d63c89aa?vop=1&amp;vop=1&amp;pid=7c9696883&amp;color=0,0,0&amp;vtp=1&amp;bt=1&amp;bbb=1&amp;hb=1"/>
              <p:cNvSpPr/>
              <p:nvPr/>
            </p:nvSpPr>
            <p:spPr>
              <a:xfrm>
                <a:off x="722376" y="972000"/>
                <a:ext cx="10753344" cy="2748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A选项，不同的分配方法有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（种）,故A正确;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选项,若每人至少分到1个玩偶,则不同的分配方法共有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（种）,故B正确;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选项,若每人至少分到2个玩偶,则4人中只有1人分到3个玩偶,其他3人各分到2个玩偶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,故不同的分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配方法共有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（种）,故C不正确;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选项,若甲至少分到2个玩偶,其余3人每人至少分到1个玩偶,则不同的分配方法共有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种）,故D正确.故选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0_1#2d63c89aa?vop=1&amp;vop=1&amp;pid=7c969688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48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768" b="-16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1_1#e1119be90?vop=1&amp;pid=7c9696883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［重庆西南大学附中2025高二期中］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某校5个班分4个入团名额，每个班至多分两个名额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，名额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必须分完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那么不同的分法有(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2_1#e1119be90.bracket?vop=1&amp;pid=7c9696883&amp;color=0,0,0&amp;vpa=10&amp;vtp=1"/>
          <p:cNvSpPr/>
          <p:nvPr/>
        </p:nvSpPr>
        <p:spPr>
          <a:xfrm>
            <a:off x="4224401" y="14101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31_2#e1119be90.choices?vop=1&amp;pid=7c9696883&amp;color=0,0,0&amp;vtp=1&amp;bbb=1"/>
          <p:cNvSpPr/>
          <p:nvPr/>
        </p:nvSpPr>
        <p:spPr>
          <a:xfrm>
            <a:off x="722376" y="18712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15种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35种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45种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.60种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3_1#e1119be90?vop=1&amp;vop=1&amp;pid=7c9696883&amp;color=0,0,0&amp;vtp=1&amp;bt=1&amp;bbb=1&amp;hb=1"/>
              <p:cNvSpPr/>
              <p:nvPr/>
            </p:nvSpPr>
            <p:spPr>
              <a:xfrm>
                <a:off x="722376" y="972000"/>
                <a:ext cx="10753344" cy="3205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由题意，入团名额是相同的元素，班级是不同的元素，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4个入团名额分给5个班，有以下分组方式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分组分配，共有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分组分配，共有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分组分配，共有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所以一共有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种分法.故选C.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3_1#e1119be90?vop=1&amp;vop=1&amp;pid=7c969688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05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14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34_1#1ed567779?vop=1&amp;pid=7c9696883&amp;color=0,0,0&amp;vtp=1&amp;bt=1&amp;bbb=1&amp;hb=1"/>
              <p:cNvSpPr/>
              <p:nvPr/>
            </p:nvSpPr>
            <p:spPr>
              <a:xfrm>
                <a:off x="722376" y="969265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10.关于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𝑧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的方程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𝑧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（其中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𝑧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𝐍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𝑧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）的解共有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用数字作答）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34_1#1ed567779?vop=1&amp;pid=7c969688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b="-52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35_1#1ed567779.blank?vop=1&amp;pid=7c9696883&amp;color=0,0,0&amp;vpa=11&amp;vtp=1&amp;bbb=1"/>
          <p:cNvSpPr/>
          <p:nvPr/>
        </p:nvSpPr>
        <p:spPr>
          <a:xfrm>
            <a:off x="10029508" y="931165"/>
            <a:ext cx="498475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36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36_1#1ed567779?vop=1&amp;vop=1&amp;pid=7c9696883&amp;color=0,0,0&amp;vtp=1&amp;bbb=1&amp;hb=1"/>
              <p:cNvSpPr/>
              <p:nvPr/>
            </p:nvSpPr>
            <p:spPr>
              <a:xfrm>
                <a:off x="722376" y="1831975"/>
                <a:ext cx="10753344" cy="180829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𝑧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𝐍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𝑧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𝑧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𝑧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等价于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𝑧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即可将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10分为10个1之和,将这些1分为三组,每一组至少一个1,即在10个1中间插入两个隔板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（种）放法,则题中所求方程的解共有36组.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36_1#1ed567779?vop=1&amp;vop=1&amp;pid=7c969688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1975"/>
                <a:ext cx="10753344" cy="1808290"/>
              </a:xfrm>
              <a:prstGeom prst="rect">
                <a:avLst/>
              </a:prstGeom>
              <a:blipFill rotWithShape="1">
                <a:blip r:embed="rId2"/>
                <a:stretch>
                  <a:fillRect l="-4" r="-12" b="-25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EX.37_1#1ed567779?vop=1&amp;vop=1&amp;pid=7c9696883&amp;color=0,0,0&amp;vtp=1&amp;bt=1&amp;bbb=1"/>
          <p:cNvSpPr/>
          <p:nvPr/>
        </p:nvSpPr>
        <p:spPr>
          <a:xfrm>
            <a:off x="722376" y="969264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规律方法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相同元素分配问题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,常用隔板分配法,用隔板分成若干份,不同分法对应着不同的分配数量.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8_1#92ce111fd?vop=1&amp;pid=e231515cc&amp;color=0,0,0&amp;vtp=1&amp;bt=1&amp;bbb=1&amp;hb=1"/>
          <p:cNvSpPr/>
          <p:nvPr/>
        </p:nvSpPr>
        <p:spPr>
          <a:xfrm>
            <a:off x="722376" y="972000"/>
            <a:ext cx="10753344" cy="22147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［江西赣州2025高二期末］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2024年是红军长征出发九十周年，为弘扬红色文化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、促进健康生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活方式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，江西省体育局、赣州市人民政府共同举办了一场2024于都红色半程马拉松比赛.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某单位6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名志愿者准备分成三组前往比赛途经的中央红军长征出发地纪念碑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、金山大道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、于都体育中心这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三个站点进行志愿者活动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，要求每组至少有1名且最多有3名志愿者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，则不同安排的方法数为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9_1#92ce111fd.bracket?vop=1&amp;pid=e231515cc&amp;color=0,0,0&amp;vpa=12&amp;vtp=1"/>
          <p:cNvSpPr/>
          <p:nvPr/>
        </p:nvSpPr>
        <p:spPr>
          <a:xfrm>
            <a:off x="922401" y="27817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38_2#92ce111fd.choices?vop=1&amp;pid=e231515cc&amp;color=0,0,0&amp;vtp=1&amp;bbb=1"/>
          <p:cNvSpPr/>
          <p:nvPr/>
        </p:nvSpPr>
        <p:spPr>
          <a:xfrm>
            <a:off x="722376" y="324288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.540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B.450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C.360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.180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0_1#92ce111fd?vop=1&amp;vop=1&amp;pid=e231515cc&amp;color=0,0,0&amp;vtp=1&amp;bt=1&amp;bbb=1&amp;hb=1"/>
              <p:cNvSpPr/>
              <p:nvPr/>
            </p:nvSpPr>
            <p:spPr>
              <a:xfrm>
                <a:off x="722376" y="969264"/>
                <a:ext cx="10753344" cy="1193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将6名志愿者按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分成3组,不同分组方法种数为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，再将每一种分法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3组安排到三个站点有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种排法,则不同安排的方法数为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40_1#92ce111fd?vop=1&amp;vop=1&amp;pid=e231515c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193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1" r="-354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3dda9c7a8.fixed?pid=301ae8931&amp;color=100,146,38&amp;vtp=1&amp;bbb=1"/>
          <p:cNvSpPr/>
          <p:nvPr/>
        </p:nvSpPr>
        <p:spPr>
          <a:xfrm>
            <a:off x="5221224" y="950976"/>
            <a:ext cx="1764792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3.1</a:t>
            </a:r>
            <a:endParaRPr lang="en-US" altLang="zh-CN" sz="7200" dirty="0"/>
          </a:p>
        </p:txBody>
      </p:sp>
      <p:sp>
        <p:nvSpPr>
          <p:cNvPr id="3" name="C_4#3dda9c7a8.fixed?pid=301ae8931&amp;color=255,255,255&amp;vtp=1&amp;bbb=1"/>
          <p:cNvSpPr/>
          <p:nvPr/>
        </p:nvSpPr>
        <p:spPr>
          <a:xfrm>
            <a:off x="0" y="352958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3.1.3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组合与组合数</a:t>
            </a:r>
            <a:endParaRPr lang="en-US" altLang="zh-CN" sz="4400" dirty="0"/>
          </a:p>
        </p:txBody>
      </p:sp>
      <p:pic>
        <p:nvPicPr>
          <p:cNvPr id="4" name="C_4#3dda9c7a8.fixed?pid=301ae893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3dda9c7a8.fixed?pid=301ae8931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1_1#546686065?vop=1&amp;pid=e231515cc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［河南周口2025高二月考］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某高校要在假期安排甲、乙等5名大学生到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三个公司进行社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会实践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，要求每个公司都要有大学生去，且甲和乙都不能去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公司，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则不同的安排方式有(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41_1#546686065?vop=1&amp;pid=e231515c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2_1#546686065.bracket?vop=1&amp;pid=e231515cc&amp;color=0,0,0&amp;vpa=13&amp;vtp=1"/>
          <p:cNvSpPr/>
          <p:nvPr/>
        </p:nvSpPr>
        <p:spPr>
          <a:xfrm>
            <a:off x="10724515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41_2#546686065.choices?vop=1&amp;pid=e231515cc&amp;color=0,0,0&amp;vtp=1&amp;bbb=1"/>
          <p:cNvSpPr/>
          <p:nvPr/>
        </p:nvSpPr>
        <p:spPr>
          <a:xfrm>
            <a:off x="722376" y="1824678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50种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56种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60种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.62种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3_1#546686065?vop=1&amp;vop=1&amp;pid=e231515cc&amp;color=0,0,0&amp;vtp=1&amp;bt=1&amp;bbb=1&amp;hb=1"/>
              <p:cNvSpPr/>
              <p:nvPr/>
            </p:nvSpPr>
            <p:spPr>
              <a:xfrm>
                <a:off x="722376" y="972000"/>
                <a:ext cx="10753344" cy="3345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因为甲和乙都不能去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公司,对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公司去的学生人数进行分类讨论：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若去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公司的只有1个人,则有3种情况,然后将剩余4人分为两组,再将这两组分配给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两个公司,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种不同的安排方式；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若去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公司的有2人,则有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种情况,然后将剩余3人分为两组,再将这两组分配给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两个公司,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种不同的安排方式；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若去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公司的有3人,则只需将甲、乙2人分配给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公司,每个公司1个人即可,此时有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同的安排方式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.由分类加法计数原理可知,不同的安排方式种数为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43_1#546686065?vop=1&amp;vop=1&amp;pid=e231515c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345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3" r="-1801" b="-13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44_1#546686065?vop=1&amp;vop=1&amp;pid=e231515cc&amp;color=0,0,0&amp;vtp=1&amp;bt=1&amp;bbb=1&amp;hb=1"/>
          <p:cNvSpPr/>
          <p:nvPr/>
        </p:nvSpPr>
        <p:spPr>
          <a:xfrm>
            <a:off x="722376" y="969264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规律方法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在解决分组和分配问题时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,首先要明确要分配的对象是否相同,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其次需要考虑接纳的对象是否相同,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这将决定分配时是不是组合问题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,最后需要考虑每组的个数是否相同.如果每组对象数目相同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,接纳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对象不同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,需要先平均分组,再分配;如果需要分配的对象是相同的,例如指标,名额等分配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,接纳对象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,可用挡板法解决问题.只有明确解决问题的对象,才能选择正确的解决办法.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5_1#8f87bf790?vop=1&amp;pid=5d5b468a7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［江苏盐城七校2025高二联考］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如图，在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的矩形长条中，涂上红、黄、蓝3种颜色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颜色限涂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2格，并且相邻两格不同色，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则不同的涂色方法种数为(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45_1#8f87bf790?vop=1&amp;pid=5d5b468a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1045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4" name="QC_6_BD.45_2#8f87bf790?colgroup=6,6,6,6,6,6&amp;vop=1&amp;pid=5d5b468a7&amp;color=0,0,0&amp;vtp=1"/>
          <p:cNvGraphicFramePr>
            <a:graphicFrameLocks noGrp="1"/>
          </p:cNvGraphicFramePr>
          <p:nvPr/>
        </p:nvGraphicFramePr>
        <p:xfrm>
          <a:off x="722376" y="1951677"/>
          <a:ext cx="10698480" cy="426339"/>
        </p:xfrm>
        <a:graphic>
          <a:graphicData uri="http://schemas.openxmlformats.org/drawingml/2006/table">
            <a:tbl>
              <a:tblPr/>
              <a:tblGrid>
                <a:gridCol w="1783080"/>
                <a:gridCol w="1783080"/>
                <a:gridCol w="1783080"/>
                <a:gridCol w="1783080"/>
                <a:gridCol w="1783080"/>
                <a:gridCol w="1783080"/>
              </a:tblGrid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C_6_AN.46_1#8f87bf790.bracket?vop=1&amp;pid=5d5b468a7&amp;color=0,0,0&amp;vpa=14&amp;vtp=1"/>
          <p:cNvSpPr/>
          <p:nvPr/>
        </p:nvSpPr>
        <p:spPr>
          <a:xfrm>
            <a:off x="7929626" y="14101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6_BD.45_3#8f87bf790.choices?vop=1&amp;pid=5d5b468a7&amp;color=0,0,0&amp;vtp=1&amp;bbb=1"/>
          <p:cNvSpPr/>
          <p:nvPr/>
        </p:nvSpPr>
        <p:spPr>
          <a:xfrm>
            <a:off x="722376" y="25104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.28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B.29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C.30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.31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7_1#8f87bf790?vop=1&amp;vop=1&amp;pid=5d5b468a7&amp;color=0,0,0&amp;vtp=1&amp;bt=1&amp;bbb=1"/>
              <p:cNvSpPr/>
              <p:nvPr/>
            </p:nvSpPr>
            <p:spPr>
              <a:xfrm>
                <a:off x="722376" y="972000"/>
                <a:ext cx="10753344" cy="1808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分两类（先涂前3个小矩形,再涂后3个小矩形）：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第一类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,前3个小矩形用3种颜色,后3个小矩形也用3种颜色,有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种涂法；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,前3个矩形用2种颜色,后3个矩形也用2种颜色,有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种涂法.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,不同的涂色方法种数为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47_1#8f87bf790?vop=1&amp;vop=1&amp;pid=5d5b468a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087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4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8_1#19b2a0a54?vop=1&amp;pid=5d5b468a7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［山东济南历城二中等校2025高二联考］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某机器人亮相春晚，春晚舞蹈《秧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Bot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》受到了广大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民众的喜爱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.某学校为提高学生的动手能力，培养创新型人才，购买了标有数字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1，2，3，4，5，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6，7，8，9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共9种型号的零件若干让同学们进行随意拼装.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8_1#19b2a0a54?vop=1&amp;pid=5d5b468a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821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7_BD.49_1#c8e3bc4b2?vop=1&amp;pid=19b2a0a54&amp;color=0,0,0&amp;vtp=1&amp;bbb=1&amp;hb=1"/>
          <p:cNvSpPr/>
          <p:nvPr/>
        </p:nvSpPr>
        <p:spPr>
          <a:xfrm>
            <a:off x="722376" y="2340044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（1）甲同学从这9种型号的零件中任选2种型号的零件，选择的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2种型号的数字之差的绝对值不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超过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3（不计2个数字的顺序），则甲有多少种选择？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50_1#c8e3bc4b2?vop=1&amp;vop=1&amp;pid=19b2a0a54&amp;color=0,0,0&amp;vtp=1&amp;bbb=1&amp;hb=1"/>
              <p:cNvSpPr/>
              <p:nvPr/>
            </p:nvSpPr>
            <p:spPr>
              <a:xfrm>
                <a:off x="722376" y="3244919"/>
                <a:ext cx="10753344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【解】要求从标有数字1到9的9种型号的零件中任选2种型号,使得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2种型号的数字之差的绝对值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不超过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3,设选中的2个型号分别为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𝒂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𝒃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,由于两数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𝒂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𝒃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均为正整数,所以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𝒂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𝒂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共有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8种情况,当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𝒂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时,共有7种情况,当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𝒂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时,共有6种情况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,所以甲有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种选择.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7_AN.50_1#c8e3bc4b2?vop=1&amp;vop=1&amp;pid=19b2a0a5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44919"/>
                <a:ext cx="10753344" cy="1770634"/>
              </a:xfrm>
              <a:prstGeom prst="rect">
                <a:avLst/>
              </a:prstGeom>
              <a:blipFill rotWithShape="1">
                <a:blip r:embed="rId2"/>
                <a:stretch>
                  <a:fillRect l="-4" t="-4" b="-25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51_1#9a18d96df?vop=1&amp;pid=19b2a0a54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（2）现将9种型号的零件全部分给甲、乙、丙三个小组对零件进行测试，每组至少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2种类型的零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，一共有多少种分配方法？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52_1#9a18d96df?vop=1&amp;vop=1&amp;pid=19b2a0a54&amp;color=0,0,0&amp;vtp=1&amp;bbb=1&amp;hb=1"/>
              <p:cNvSpPr/>
              <p:nvPr/>
            </p:nvSpPr>
            <p:spPr>
              <a:xfrm>
                <a:off x="722376" y="1882844"/>
                <a:ext cx="10753344" cy="3027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【解】将9种型号的零件全部分给甲、乙、丙三组,每组至少2种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,设三组分配到的零件型号的种类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数分别为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𝒂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𝒃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𝒄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，则需要满足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𝒂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𝒄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𝒂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𝒄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,所以可能的情况有：</a:t>
                </a:r>
                <a:endParaRPr lang="en-US" altLang="zh-CN" sz="20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第一类为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，分配方法数为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𝟗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𝟕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𝐀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den>
                    </m:f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𝟐𝟔𝟖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第二类为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，分配方法数为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𝟓𝟔𝟎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第三类为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，分配方法数为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𝟗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𝐀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𝟔𝟖𝟎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根据分类加法计数原理可得共有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𝟐𝟔𝟖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𝟓𝟔𝟎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𝟔𝟖𝟎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𝟓𝟎𝟖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种分配方法.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52_1#9a18d96df?vop=1&amp;vop=1&amp;pid=19b2a0a5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2844"/>
                <a:ext cx="10753344" cy="3027934"/>
              </a:xfrm>
              <a:prstGeom prst="rect">
                <a:avLst/>
              </a:prstGeom>
              <a:blipFill rotWithShape="1">
                <a:blip r:embed="rId1"/>
                <a:stretch>
                  <a:fillRect l="-4" t="-2" r="-124" b="-14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53_1#6b220a68a?vop=1&amp;pid=8bdf91d6a&amp;color=0,0,0&amp;vtp=1&amp;bt=1&amp;bbb=1"/>
              <p:cNvSpPr/>
              <p:nvPr/>
            </p:nvSpPr>
            <p:spPr>
              <a:xfrm>
                <a:off x="722376" y="969264"/>
                <a:ext cx="10753344" cy="40614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［山东烟台莱州一中2025高二质检］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7_BD.53_1#6b220a68a?vop=1&amp;pid=8bdf91d6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06146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5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54_1#6b220a68a.bracket?vop=1&amp;pid=8bdf91d6a&amp;color=0,0,0&amp;vpa=15&amp;vtp=1"/>
          <p:cNvSpPr/>
          <p:nvPr/>
        </p:nvSpPr>
        <p:spPr>
          <a:xfrm>
            <a:off x="8731949" y="962850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7_BD.53_2#6b220a68a.choices?vop=1&amp;pid=8bdf91d6a&amp;color=0,0,0&amp;vtp=1&amp;bbb=1"/>
          <p:cNvSpPr/>
          <p:nvPr/>
        </p:nvSpPr>
        <p:spPr>
          <a:xfrm>
            <a:off x="722376" y="13778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49855" algn="l"/>
                <a:tab pos="5274310" algn="l"/>
                <a:tab pos="791146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C.6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.2或6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55_1#6b220a68a?vop=1&amp;vop=1&amp;pid=8bdf91d6a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,所以由组合数的性质得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7_AS.55_1#6b220a68a?vop=1&amp;vop=1&amp;pid=8bdf91d6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EX.56_1#6b220a68a?vop=1&amp;vop=1&amp;pid=8bdf91d6a&amp;color=0,0,0&amp;vtp=1&amp;bt=1&amp;bbb=1&amp;hb=1"/>
              <p:cNvSpPr/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易错警示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应用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可以得到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两种可能,切忌只考虑两者相等,而忽略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的情况,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从而导致错误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7_EX.56_1#6b220a68a?vop=1&amp;vop=1&amp;pid=8bdf91d6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1848"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_1#7009dd669?vop=1&amp;pid=f633f628b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［河北邯郸2025高二月考］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给出下列问题，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属于组合问题的有(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_1#7009dd669.bracket?vop=1&amp;pid=f633f628b&amp;color=0,0,0&amp;vpa=1&amp;vtp=1&amp;bbb=1"/>
          <p:cNvSpPr/>
          <p:nvPr/>
        </p:nvSpPr>
        <p:spPr>
          <a:xfrm>
            <a:off x="9020239" y="969265"/>
            <a:ext cx="7302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BCD</a:t>
            </a:r>
            <a:endParaRPr lang="en-US" altLang="zh-CN" sz="2000" dirty="0"/>
          </a:p>
        </p:txBody>
      </p:sp>
      <p:sp>
        <p:nvSpPr>
          <p:cNvPr id="4" name="QC_6_BD.1_2#7009dd669.choices?vop=1&amp;pid=f633f628b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A.从甲、乙、丙3名同学中选出2名分别去参加两个乡镇的社会调查，有多少种不同的选法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.有4张同一场电影的电影票，要在7人中确定4人去观看，有多少种不同的选法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.某人射击8枪，击中4枪，且命中的4枪均为2枪连中，则不同的结果有多少种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.从2，3，5，7，11中任选两个数相乘，可以得到多少个不同的积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7_1#b747f8922?vop=1&amp;pid=2a7402ab5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16.大小、形状相同的3个红色小球和5个白色小球排成一排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，不同的排列方法有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B_7_AN.58_1#b747f8922.blank?vop=1&amp;pid=2a7402ab5&amp;color=0,0,0&amp;vpa=16&amp;vtp=1&amp;bbb=1"/>
          <p:cNvSpPr/>
          <p:nvPr/>
        </p:nvSpPr>
        <p:spPr>
          <a:xfrm>
            <a:off x="9493314" y="931165"/>
            <a:ext cx="498475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56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7_AS.59_1#b747f8922?vop=1&amp;vop=1&amp;pid=2a7402ab5&amp;color=0,0,0&amp;vtp=1&amp;bbb=1&amp;hb=1"/>
              <p:cNvSpPr/>
              <p:nvPr/>
            </p:nvSpPr>
            <p:spPr>
              <a:xfrm>
                <a:off x="722376" y="1482217"/>
                <a:ext cx="10753344" cy="9068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8个小球排好后对应着8个位置,题中的排法相当于在8个位置中选出3个位置给红球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,剩下的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位置给白球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.因为这3个红球完全相同,所以没有顺序,是组合问题,这样共有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（种）排法.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7_AS.59_1#b747f8922?vop=1&amp;vop=1&amp;pid=2a7402ab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82217"/>
                <a:ext cx="10753344" cy="90684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5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EX.60_1#b747f8922?vop=1&amp;vop=1&amp;pid=2a7402ab5&amp;color=0,0,0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易错警示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本题是相同元素的排列问题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,可以看作是一个组合问题,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本题的易错之处是忽视红色小球均相同、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白色小球均相同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,误认为是排列问题而出错.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61_1#c8e55c314?vop=1&amp;pid=8d9cfbace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［福建厦门一中2024高二期中］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有2男2女共4名大学毕业生被分配到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三个工厂实习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人必须去一个工厂且每个工厂至少去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1人，且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工厂只接收女生，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则不同的分配方法种数为(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7_BD.61_1#c8e55c314?vop=1&amp;pid=8d9cfbac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715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62_1#c8e55c314.bracket?vop=1&amp;pid=8d9cfbace&amp;color=0,0,0&amp;vpa=17&amp;vtp=1"/>
          <p:cNvSpPr/>
          <p:nvPr/>
        </p:nvSpPr>
        <p:spPr>
          <a:xfrm>
            <a:off x="10886440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7_BD.61_2#c8e55c314.choices?vop=1&amp;pid=8d9cfbace&amp;color=0,0,0&amp;vtp=1&amp;bbb=1"/>
          <p:cNvSpPr/>
          <p:nvPr/>
        </p:nvSpPr>
        <p:spPr>
          <a:xfrm>
            <a:off x="722376" y="1824678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B.14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C.22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.24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63_1#c8e55c314?vop=1&amp;vop=1&amp;pid=8d9cfbace&amp;color=0,0,0&amp;vtp=1&amp;bt=1&amp;bbb=1"/>
              <p:cNvSpPr/>
              <p:nvPr/>
            </p:nvSpPr>
            <p:spPr>
              <a:xfrm>
                <a:off x="722376" y="972000"/>
                <a:ext cx="10753344" cy="3218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工厂接收的女生人数分类.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第一类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工厂仅接收1名女生,从2名女生中选1人,有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种选择,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再把剩余的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3人分为两组,分配到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两个工厂,有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种选择,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（种）分配方法;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工厂接收2名女生,则剩余的2名男生分配到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两个工厂,有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（种）分配方法.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,不同的分配方法有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7_AS.63_1#c8e55c314?vop=1&amp;vop=1&amp;pid=8d9cfbac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8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1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EX.64_1#c8e55c314?vop=1&amp;vop=1&amp;pid=8d9cfbace&amp;color=0,0,0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易错警示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在排列组合问题中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,经常会遇到元素分配问题、平均分组问题等,这些问题要注意避免重复计数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;在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排列组合问题中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,还可能由于考虑问题不够全面,遗漏某些情况而出错.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65_1#e3807d091?vop=1&amp;pid=8d9cfbace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18.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［河北邢台多校2025高二期中］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用0，1，2，3，4，5这六个数字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，能组成多少个符合下列条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件的数字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？（运算结果用数字作答）</a:t>
            </a:r>
            <a:endParaRPr lang="en-US" altLang="zh-CN" sz="2000" dirty="0"/>
          </a:p>
        </p:txBody>
      </p:sp>
      <p:sp>
        <p:nvSpPr>
          <p:cNvPr id="3" name="QO_8_BD.66_1#7f600d5d8?vop=1&amp;pid=e3807d091&amp;color=0,0,0&amp;vtp=1&amp;bbb=1"/>
          <p:cNvSpPr/>
          <p:nvPr/>
        </p:nvSpPr>
        <p:spPr>
          <a:xfrm>
            <a:off x="722376" y="1880812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（1）无重复数字的四位偶数；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8_AN.67_1#7f600d5d8?vop=1&amp;vop=1&amp;pid=e3807d091&amp;color=0,0,0&amp;vtp=1&amp;bbb=1&amp;hb=1"/>
              <p:cNvSpPr/>
              <p:nvPr/>
            </p:nvSpPr>
            <p:spPr>
              <a:xfrm>
                <a:off x="722376" y="2340044"/>
                <a:ext cx="10753344" cy="229546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【解】符合要求的四位偶数可分为两类：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第一类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,0在个位时有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个四位偶数；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第二类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,2或4在个位时,首位从1,3,4（或2）,5中选，有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种情况,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十位和百位从余下的数字中选，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种情况,则有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个四位偶数，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由分类加法计数原理知符合条件的四位偶数有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8_AN.67_1#7f600d5d8?vop=1&amp;vop=1&amp;pid=e3807d09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0044"/>
                <a:ext cx="10753344" cy="2295462"/>
              </a:xfrm>
              <a:prstGeom prst="rect">
                <a:avLst/>
              </a:prstGeom>
              <a:blipFill rotWithShape="1">
                <a:blip r:embed="rId1"/>
                <a:stretch>
                  <a:fillRect l="-4" t="-3" r="-797" b="-23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68_1#ad0f4c20f?vop=1&amp;pid=e3807d091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（2）无重复数字且为5的倍数的四位数；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69_1#ad0f4c20f?vop=1&amp;vop=1&amp;pid=e3807d091&amp;color=0,0,0&amp;vtp=1&amp;bbb=1"/>
              <p:cNvSpPr/>
              <p:nvPr/>
            </p:nvSpPr>
            <p:spPr>
              <a:xfrm>
                <a:off x="722376" y="1435169"/>
                <a:ext cx="10753344" cy="182556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【解】符合条件的四位数可分为两类：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第一类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：0在个位时有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个四位数；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第二类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：5在个位时有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个四位数.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故符合条件的四位数共有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8_AN.69_1#ad0f4c20f?vop=1&amp;vop=1&amp;pid=e3807d09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5169"/>
                <a:ext cx="10753344" cy="1825562"/>
              </a:xfrm>
              <a:prstGeom prst="rect">
                <a:avLst/>
              </a:prstGeom>
              <a:blipFill rotWithShape="1">
                <a:blip r:embed="rId1"/>
                <a:stretch>
                  <a:fillRect l="-4" t="-4" b="-29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70_1#321215527?vop=1&amp;pid=e3807d091&amp;color=0,0,0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（3）无重复数字且比1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230大的四位数.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71_1#321215527?vop=1&amp;vop=1&amp;pid=e3807d091&amp;color=0,0,0&amp;vtp=1&amp;bbb=1&amp;hb=1"/>
              <p:cNvSpPr/>
              <p:nvPr/>
            </p:nvSpPr>
            <p:spPr>
              <a:xfrm>
                <a:off x="722376" y="1438725"/>
                <a:ext cx="10753344" cy="3205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【解】符合条件的四位数可分为四类：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第一类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：形如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☐☐☐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☐☐☐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☐☐☐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☐☐☐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个四位数；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第二类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：形如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☐☐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☐☐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☐☐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个四位数；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第三类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：形如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个四位数；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第四类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：形如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个四位数.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由分类加法计数原理知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,无重复数字且比1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230大的四位数共有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𝟐𝟖𝟒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1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8_AN.71_1#321215527?vop=1&amp;vop=1&amp;pid=e3807d09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8725"/>
                <a:ext cx="10753344" cy="3205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14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EX.72_1#e3807d091?vop=1&amp;vop=1&amp;pid=8d9cfbace&amp;color=0,0,0&amp;vtp=1&amp;bt=1&amp;bbb=1&amp;hb=1"/>
          <p:cNvSpPr/>
          <p:nvPr/>
        </p:nvSpPr>
        <p:spPr>
          <a:xfrm>
            <a:off x="722376" y="969264"/>
            <a:ext cx="10753344" cy="2265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思路导引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1）分个位数字为0和不为0两种情况，应用排列组合结合分类加法计数原理计算即可；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2）分个位数字为0,5两种情况，应用排列组合结合分类加法计数原理计算即可；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3）分千位数字、百位数字、十位数字、个位数字比1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230相对应数字大分类讨论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，应用排列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组合结合分类加法计数原理计算即可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_1#7009dd669?vop=1&amp;vop=1&amp;pid=f633f628b&amp;color=0,0,0&amp;vtp=1&amp;bt=1&amp;bbb=1&amp;hb=1"/>
              <p:cNvSpPr/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对于A,从3名同学中选出2名同学后,分配到两个乡镇涉及顺序问题,是排列问题；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B,从7人中选出4人观看电影不涉及顺序问题,是组合问题；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C,命中的4枪均为2枪连中，需将4枪命中拆分为两组连续的2枪命中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，由于不考虑两组之间的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顺序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，因此是组合问题；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D,乘法满足交换律,两数相乘的积不涉及顺序,是组合问题.故选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_1#7009dd669?vop=1&amp;vop=1&amp;pid=f633f628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016" b="-1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4_1#7009dd669?vop=1&amp;vop=1&amp;pid=f633f628b&amp;color=0,0,0&amp;vtp=1&amp;bt=1&amp;bbb=1&amp;hb=1"/>
          <p:cNvSpPr/>
          <p:nvPr/>
        </p:nvSpPr>
        <p:spPr>
          <a:xfrm>
            <a:off x="722376" y="969264"/>
            <a:ext cx="10753344" cy="2710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归纳总结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1）根据排列与组合的定义区分排列与组合问题,先确定完成的是什么事件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,然后看问题是否与顺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序有关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,与顺序有关的是排列,与顺序无关的是组合.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2）区分有无顺序的方法：把问题的一个选择结果写出来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,然后交换这个结果中任意两个元素的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位置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,看是否会产生新的变化,若有新变化,即说明有顺序,是排列问题;若无新变化,即说明无顺序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组合问题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5_1#9e95174ee?vop=1&amp;pid=f633f628b&amp;color=0,0,0&amp;vtp=1&amp;bt=1&amp;bbb=1&amp;hb=1"/>
              <p:cNvSpPr/>
              <p:nvPr/>
            </p:nvSpPr>
            <p:spPr>
              <a:xfrm>
                <a:off x="722376" y="972000"/>
                <a:ext cx="10753344" cy="28815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［黑龙江齐齐哈尔2024高二月考］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算盘起源于中国，迄今已有2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600多年的历史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，是中国古代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的一项伟大的发明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.在阿拉伯数字出现前，算盘是世界广为使用的计算工具，如图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①展示的是一把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算盘的初始状态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，自右向左分别表示个位、十位、百位、千位，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，上面的一粒珠子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简称上珠）代表5，下面的一粒珠子（简称下珠）代表1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，五粒下珠的代表数值等于同组一粒上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珠的代表数值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.如图②，个位上拨动一粒上珠、两粒下珠，十位上拨动一粒下珠至梁上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，代表数字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17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.现将算盘的个位、十位、百位、千位、万位、十万位分别随机拨动一粒珠子至梁上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，则表示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的六位数至多含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4个5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的情况有(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5_1#9e95174ee?vop=1&amp;pid=f633f628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881503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968" b="-13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_1#9e95174ee.bracket?vop=1&amp;pid=f633f628b&amp;color=0,0,0&amp;vpa=2&amp;vtp=1"/>
          <p:cNvSpPr/>
          <p:nvPr/>
        </p:nvSpPr>
        <p:spPr>
          <a:xfrm>
            <a:off x="4268851" y="3482790"/>
            <a:ext cx="374650" cy="3704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6_BD.5_3#9e95174ee?iti=1&amp;htil=1&amp;vop=1&amp;pid=f633f628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7088" y="4204403"/>
            <a:ext cx="3108960" cy="117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6_BD.5_4#9e95174ee?iti=2&amp;htil=1&amp;vop=1&amp;pid=f633f628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16952" y="3939227"/>
            <a:ext cx="2322576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6_BD.5_5#9e95174ee?iti=1&amp;htil=1&amp;vop=1&amp;pid=f633f628b&amp;color=0,0,0&amp;vtp=1&amp;bbb=1"/>
          <p:cNvSpPr/>
          <p:nvPr/>
        </p:nvSpPr>
        <p:spPr>
          <a:xfrm>
            <a:off x="3118993" y="5501835"/>
            <a:ext cx="565150" cy="3742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图①</a:t>
            </a:r>
            <a:endParaRPr lang="en-US" altLang="zh-CN" sz="2000" dirty="0"/>
          </a:p>
        </p:txBody>
      </p:sp>
      <p:sp>
        <p:nvSpPr>
          <p:cNvPr id="7" name="QC_6_BD.5_6#9e95174ee?iti=2&amp;htil=1&amp;vop=1&amp;pid=f633f628b&amp;color=0,0,0&amp;vtp=1&amp;bbb=1"/>
          <p:cNvSpPr/>
          <p:nvPr/>
        </p:nvSpPr>
        <p:spPr>
          <a:xfrm>
            <a:off x="8495665" y="5492691"/>
            <a:ext cx="565150" cy="3742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图②</a:t>
            </a:r>
            <a:endParaRPr lang="en-US" altLang="zh-CN" sz="2000" dirty="0"/>
          </a:p>
        </p:txBody>
      </p:sp>
      <p:sp>
        <p:nvSpPr>
          <p:cNvPr id="8" name="QC_6_BD.5_7#9e95174ee.choices?vop=1&amp;pid=f633f628b&amp;color=0,0,0&amp;vtp=1&amp;bbb=1"/>
          <p:cNvSpPr/>
          <p:nvPr/>
        </p:nvSpPr>
        <p:spPr>
          <a:xfrm>
            <a:off x="722376" y="5928936"/>
            <a:ext cx="10753344" cy="3669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57种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58种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59种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.60种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7_1#9e95174ee?vop=1&amp;vop=1&amp;pid=f633f628b&amp;color=0,0,0&amp;vtp=1&amp;bt=1&amp;bbb=1"/>
              <p:cNvSpPr/>
              <p:nvPr/>
            </p:nvSpPr>
            <p:spPr>
              <a:xfrm>
                <a:off x="722376" y="972000"/>
                <a:ext cx="10753344" cy="2748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至多含4个5,有以下5种情况：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不含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（种）;含1个5,有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2个5,有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（种）;含3个5,有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4个5,有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所以所有的可能情况共有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7_1#9e95174ee?vop=1&amp;vop=1&amp;pid=f633f628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48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-16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8_1#9e95174ee?vop=1&amp;vop=1&amp;pid=f633f628b&amp;color=0,0,0&amp;vtp=1&amp;bt=1&amp;bbb=1&amp;hb=1"/>
          <p:cNvSpPr/>
          <p:nvPr/>
        </p:nvSpPr>
        <p:spPr>
          <a:xfrm>
            <a:off x="722376" y="969264"/>
            <a:ext cx="10753344" cy="2723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规律方法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解简单的组合应用题的策略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1）解简单的组合应用题时,首先要判断它是组合问题还是排列问题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,组合问题与排列问题的根本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区别在于排列问题与取出元素之间的顺序有关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,而组合问题与取出元素的顺序无关.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2）要注意两个基本计数原理的运用,即分类与分步的灵活运用.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提醒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：在分类和分步时,一定要注意有无重复或遗漏.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7973</Words>
  <Application>WPS 演示</Application>
  <PresentationFormat>宽屏</PresentationFormat>
  <Paragraphs>332</Paragraphs>
  <Slides>49</Slides>
  <Notes>49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49</vt:i4>
      </vt:variant>
    </vt:vector>
  </HeadingPairs>
  <TitlesOfParts>
    <vt:vector size="70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正则</cp:lastModifiedBy>
  <cp:revision>4</cp:revision>
  <dcterms:created xsi:type="dcterms:W3CDTF">2025-08-01T10:44:00Z</dcterms:created>
  <dcterms:modified xsi:type="dcterms:W3CDTF">2025-08-05T02:10:35Z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7A7D239CBEAE4F59899ACA5AF15C2FED_12</vt:lpwstr>
  </property>
  <property fmtid="{D5CDD505-2E9C-101B-9397-08002B2CF9AE}" pid="3" name="KSOProductBuildVer">
    <vt:lpwstr>2052-12.1.0.21915</vt:lpwstr>
  </property>
</Properties>
</file>