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6" d="100"/>
          <a:sy n="86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49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e92ee9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排列组合中的新定义、新情境问题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43e0ddb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52728" y="539496"/>
            <a:ext cx="8878824" cy="37490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概率中的新定义、新情境问题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86d836b7fce6965695640f#tid=688c766b5ed20f0009b21b6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数学  选择性必修      第二册  RJB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3_1#ce0c4d1cf?vop=1&amp;vop=1&amp;pid=3e92ee957&amp;color=0,0,0&amp;vtp=1&amp;bt=1&amp;bbb=1&amp;hb=1"/>
              <p:cNvSpPr/>
              <p:nvPr/>
            </p:nvSpPr>
            <p:spPr>
              <a:xfrm>
                <a:off x="722376" y="972000"/>
                <a:ext cx="10753344" cy="3687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000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000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000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位二进制数,且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的二进制各个位数中恰好有两个1,其余位均为0,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因为最高位必为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1,所以有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×(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个满足题意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最大的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6位二进制数,故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的二进制数中最少1个1,最多6个1,即当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)∈{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13_1#ce0c4d1cf?vop=1&amp;vop=1&amp;pid=3e92ee95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87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697" b="-12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3_2#ce0c4d1cf?vop=1&amp;vop=1&amp;pid=3e92ee957&amp;color=0,0,0&amp;mp=1&amp;vtp=1&amp;bt=1&amp;bbb=1&amp;hb=1"/>
              <p:cNvSpPr/>
              <p:nvPr/>
            </p:nvSpPr>
            <p:spPr>
              <a:xfrm>
                <a:off x="722376" y="972000"/>
                <a:ext cx="10753344" cy="3721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位二进制数最高位必为1,其余位为0,故共有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个二进制数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（或者理解为前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位中恰有1个1,其余位均为0）;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位二进制数最高位必为1,其余位只有1个1,故共有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个二进制数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（或者理解为前6位中恰有2个1,其余位均为0）;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位二进制数最高位必为1,其余位只有2个1,故共有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进制数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（或者理解为前6位中恰有3个1,其余位均为0）;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……</a:t>
                </a:r>
                <a:endParaRPr lang="en-US" altLang="zh-CN" sz="2000" dirty="0">
                  <a:latin typeface="宋体" panose="02010600030101010101" pitchFamily="2" charset="-122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时,6位二进制数全是1,故共有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个二进制数,</a:t>
                </a:r>
                <a:endParaRPr lang="en-US" altLang="zh-CN" sz="20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2000" dirty="0"/>
              </a:p>
            </p:txBody>
          </p:sp>
        </mc:Choice>
        <mc:Fallback>
          <p:sp>
            <p:nvSpPr>
              <p:cNvPr id="2" name="QB_4_AS.13_2#ce0c4d1cf?vop=1&amp;vop=1&amp;pid=3e92ee95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721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b="-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S.13_2#ce0c4d1cf?vop=1&amp;vop=1&amp;pid=3e92ee957&amp;color=0,0,0&amp;mp=1&amp;vtp=1&amp;bt=1&amp;bbb=1&amp;hb=1"/>
              <p:cNvSpPr/>
              <p:nvPr/>
            </p:nvSpPr>
            <p:spPr>
              <a:xfrm>
                <a:off x="722376" y="4688528"/>
                <a:ext cx="10753344" cy="86506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𝑓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𝑓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𝑓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095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4_AS.13_2#ce0c4d1cf?vop=1&amp;vop=1&amp;pid=3e92ee95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88528"/>
                <a:ext cx="10753344" cy="865061"/>
              </a:xfrm>
              <a:prstGeom prst="rect">
                <a:avLst/>
              </a:prstGeom>
              <a:blipFill rotWithShape="1">
                <a:blip r:embed="rId2"/>
                <a:stretch>
                  <a:fillRect l="-4" t="-37" b="-56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4_1#2ab8138da?vop=1&amp;pid=a43e0ddb1&amp;color=0,0,0&amp;vtp=1&amp;bt=1&amp;bbb=1&amp;hb=1"/>
              <p:cNvSpPr/>
              <p:nvPr/>
            </p:nvSpPr>
            <p:spPr>
              <a:xfrm>
                <a:off x="722376" y="972000"/>
                <a:ext cx="10753344" cy="1447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5.柯西分布是一个数学期望不存在的连续型概率分布.记随机变量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服从柯西分布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中当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时的特例称为标准柯西分布，其概率密度函数为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π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zh-CN" altLang="en-US" sz="20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(|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4_1#2ab8138da?vop=1&amp;pid=a43e0dd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447800"/>
              </a:xfrm>
              <a:prstGeom prst="rect">
                <a:avLst/>
              </a:prstGeom>
              <a:blipFill rotWithShape="1">
                <a:blip r:embed="rId1"/>
                <a:stretch>
                  <a:fillRect l="-4" t="-31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5_1#2ab8138da.bracket?vop=1&amp;pid=a43e0ddb1&amp;color=0,0,0&amp;vpa=6&amp;vtp=1"/>
          <p:cNvSpPr/>
          <p:nvPr/>
        </p:nvSpPr>
        <p:spPr>
          <a:xfrm>
            <a:off x="8516112" y="2064072"/>
            <a:ext cx="355600" cy="3037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4_2#2ab8138da.choices?vop=1&amp;pid=a43e0ddb1&amp;color=0,0,0&amp;vtp=1&amp;bbb=1"/>
              <p:cNvSpPr/>
              <p:nvPr/>
            </p:nvSpPr>
            <p:spPr>
              <a:xfrm>
                <a:off x="722376" y="2432118"/>
                <a:ext cx="10753344" cy="593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57805" algn="l"/>
                    <a:tab pos="5477510" algn="l"/>
                    <a:tab pos="820991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14_2#2ab8138da.choices?vop=1&amp;pid=a43e0dd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32118"/>
                <a:ext cx="10753344" cy="593979"/>
              </a:xfrm>
              <a:prstGeom prst="rect">
                <a:avLst/>
              </a:prstGeom>
              <a:blipFill rotWithShape="1">
                <a:blip r:embed="rId2"/>
                <a:stretch>
                  <a:fillRect l="-4" t="-11" b="-90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6_1#2ab8138da?vop=1&amp;vop=1&amp;pid=a43e0ddb1&amp;color=0,0,0&amp;vtp=1&amp;bt=1&amp;bbb=1&amp;hb=1"/>
              <p:cNvSpPr/>
              <p:nvPr/>
            </p:nvSpPr>
            <p:spPr>
              <a:xfrm>
                <a:off x="722376" y="972000"/>
                <a:ext cx="10753344" cy="208603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π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𝐑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，所以该函数是偶函数,其图象关于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|≤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,因此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6_1#2ab8138da?vop=1&amp;vop=1&amp;pid=a43e0dd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86039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b="-22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7_1#9653ab716?vop=1&amp;pid=a43e0ddb1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［云南昆明云师大附中2025高二期中］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重伯努利试验中，每次试验中事件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生的概率为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，记试验进行至事件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次为止时试验进行的次数为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服从负二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项分布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，记作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7_1#9653ab716?vop=1&amp;pid=a43e0dd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561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8_1#9653ab716.bracket?vop=1&amp;pid=a43e0ddb1&amp;color=0,0,0&amp;vpa=7&amp;vtp=1&amp;bbb=1"/>
          <p:cNvSpPr/>
          <p:nvPr/>
        </p:nvSpPr>
        <p:spPr>
          <a:xfrm>
            <a:off x="6412357" y="1867350"/>
            <a:ext cx="7493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7_2#9653ab716.choices?vop=1&amp;pid=a43e0ddb1&amp;color=0,0,0&amp;vtp=1&amp;bbb=1"/>
              <p:cNvSpPr/>
              <p:nvPr/>
            </p:nvSpPr>
            <p:spPr>
              <a:xfrm>
                <a:off x="722376" y="2281877"/>
                <a:ext cx="10753344" cy="224364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,2,3，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取不小于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的最小正整数时，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17_2#9653ab716.choices?vop=1&amp;pid=a43e0dd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10753344" cy="2243646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-24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9_1#9653ab716?vop=1&amp;vop=1&amp;pid=a43e0ddb1&amp;color=0,0,0&amp;vtp=1&amp;bt=1&amp;bbb=1&amp;hb=1"/>
              <p:cNvSpPr/>
              <p:nvPr/>
            </p:nvSpPr>
            <p:spPr>
              <a:xfrm>
                <a:off x="722376" y="969264"/>
                <a:ext cx="10753344" cy="440264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对于A,由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,故A正确;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B,由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,2,3,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,故B正确;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C,若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𝑁𝐵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,故C错误;</a:t>
                </a:r>
                <a:endParaRPr lang="en-US" altLang="zh-CN" sz="22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D,若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𝑟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𝑝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最大时,当且仅当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𝑋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=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𝑋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=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𝑋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=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)≥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𝑋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=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+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成立,</a:t>
                </a:r>
                <a:endParaRPr lang="en-US" altLang="zh-CN" sz="22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</m:sub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−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+</m:t>
                                </m:r>
                                <m:r>
                                  <a:rPr lang="en-US" altLang="zh-CN" sz="20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  <m:t>1</m:t>
                                </m:r>
                              </m:sup>
                            </m:sSup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取不小于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𝑟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的最小正整数时,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最大,故D正确.故选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9_1#9653ab716?vop=1&amp;vop=1&amp;pid=a43e0dd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402646"/>
              </a:xfrm>
              <a:prstGeom prst="rect">
                <a:avLst/>
              </a:prstGeom>
              <a:blipFill rotWithShape="1">
                <a:blip r:embed="rId1"/>
                <a:stretch>
                  <a:fillRect l="-4" t="-6" b="-12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0_1#48e2834b2?htil=1&amp;vop=1&amp;pid=a43e0ddb1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0773" y="1054297"/>
            <a:ext cx="2247486" cy="296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20_2#48e2834b2?htil=1&amp;vop=1&amp;pid=a43e0ddb1&amp;color=0,0,0&amp;vtp=1&amp;bt=1&amp;bbb=1&amp;hb=1&amp;hs=1"/>
              <p:cNvSpPr/>
              <p:nvPr/>
            </p:nvSpPr>
            <p:spPr>
              <a:xfrm>
                <a:off x="722376" y="972000"/>
                <a:ext cx="7955280" cy="334606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我国南宋数学家杨辉1261年所著的《详解九章算法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》给出了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著名的杨辉三角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，在杨辉三角（图①）中，除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1以外的每一个数都等于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“肩上”两个数的和，第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行所有数之和为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②是英国生物学家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高尔顿设计的模型高尔顿板，在一块木板上钉着若干排相互平行且相互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错开的圆柱形钉子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，钉子之间留有空隙作为通道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，让一个小球从高尔顿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板上方的入口落下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，小球在下落的过程中与钉子碰撞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，且等可能向左或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向右滚下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，最后掉到下方的某一球槽内.如图②，小球从高尔顿板第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的第一个缝隙落下的概率是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，第二个缝隙落下的概率是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；从第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2行第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20_2#48e2834b2?htil=1&amp;vop=1&amp;pid=a43e0ddb1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955280" cy="3346069"/>
              </a:xfrm>
              <a:prstGeom prst="rect">
                <a:avLst/>
              </a:prstGeom>
              <a:blipFill rotWithShape="1">
                <a:blip r:embed="rId2"/>
                <a:stretch>
                  <a:fillRect l="-5" t="-13" r="-116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1_1#48e2834b2.bracket?vop=1&amp;pid=a43e0ddb1&amp;color=0,0,0&amp;vpa=8&amp;vtp=1&amp;bbb=1"/>
          <p:cNvSpPr/>
          <p:nvPr/>
        </p:nvSpPr>
        <p:spPr>
          <a:xfrm>
            <a:off x="3449701" y="5153157"/>
            <a:ext cx="528638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0_3#48e2834b2.choices?vop=1&amp;pid=a43e0ddb1&amp;color=0,0,0&amp;vtp=1&amp;bbb=1"/>
              <p:cNvSpPr/>
              <p:nvPr/>
            </p:nvSpPr>
            <p:spPr>
              <a:xfrm>
                <a:off x="722376" y="5532252"/>
                <a:ext cx="10753344" cy="5474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60980" algn="l"/>
                    <a:tab pos="5483860" algn="l"/>
                    <a:tab pos="821944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20_3#48e2834b2.choices?vop=1&amp;pid=a43e0dd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532252"/>
                <a:ext cx="10753344" cy="547497"/>
              </a:xfrm>
              <a:prstGeom prst="rect">
                <a:avLst/>
              </a:prstGeom>
              <a:blipFill rotWithShape="1">
                <a:blip r:embed="rId3"/>
                <a:stretch>
                  <a:fillRect l="-4" t="-24" b="-66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20_2#48e2834b2?htil=1&amp;vop=1&amp;pid=a43e0ddb1&amp;color=0,0,0&amp;vtp=1&amp;bt=1&amp;bbb=1&amp;hb=1&amp;hs=1"/>
              <p:cNvSpPr/>
              <p:nvPr/>
            </p:nvSpPr>
            <p:spPr>
              <a:xfrm>
                <a:off x="722376" y="4318767"/>
                <a:ext cx="10752014" cy="12051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一个缝隙落下的概率是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，第二个缝隙落下的概率是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，第三个缝隙落下的概率是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，小球从第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个缝隙落下的概率可以由杨辉三角快速算出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，那么小球从第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6行某个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缝隙落下的概率可能为(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4_BD.20_2#48e2834b2?htil=1&amp;vop=1&amp;pid=a43e0ddb1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18767"/>
                <a:ext cx="10752014" cy="1205103"/>
              </a:xfrm>
              <a:prstGeom prst="rect">
                <a:avLst/>
              </a:prstGeom>
              <a:blipFill rotWithShape="1">
                <a:blip r:embed="rId4"/>
                <a:stretch>
                  <a:fillRect l="-4" t="-11" r="5" b="-32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2_1#48e2834b2?vop=1&amp;vop=1&amp;pid=a43e0ddb1&amp;color=0,0,0&amp;vtp=1&amp;bt=1&amp;bbb=1&amp;hb=1"/>
              <p:cNvSpPr/>
              <p:nvPr/>
            </p:nvSpPr>
            <p:spPr>
              <a:xfrm>
                <a:off x="722376" y="972000"/>
                <a:ext cx="10753344" cy="2070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小球落下要经过6次碰撞,每次向左、向右落下的概率均为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,小球从第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6行第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个缝隙落下,则6次碰撞有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次向右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,其概率为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−(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2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𝑚</m:t>
                            </m:r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2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,于是得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64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,所以选项A,D不可能,选项B,C可能.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22_1#48e2834b2?vop=1&amp;vop=1&amp;pid=a43e0dd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70100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3_1#54402492f?vop=1&amp;pid=a43e0ddb1&amp;color=0,0,0&amp;vtp=1&amp;bt=1&amp;bbb=1&amp;hb=1"/>
              <p:cNvSpPr/>
              <p:nvPr/>
            </p:nvSpPr>
            <p:spPr>
              <a:xfrm>
                <a:off x="722376" y="972000"/>
                <a:ext cx="10753344" cy="230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［辽宁大连育明高级中学2025高二期中］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21世纪以来，人工智能迅猛发展，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在人工智能算法中，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精确率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𝑄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、召回率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𝑅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、卡帕系数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是衡量算法性能的重要指标.在对某型号扫雷机器人的测试中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表示事件“选择的位点实际有雷”，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表示事件“选择的位点检测到有雷”，定义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：精确率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𝑄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，召回率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，卡帕系数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𝑜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𝑜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𝑒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23_1#54402492f?vop=1&amp;pid=a43e0dd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03399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770" b="-25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4_1#54402492f.bracket?vop=1&amp;pid=a43e0ddb1&amp;color=0,0,0&amp;vpa=9&amp;vtp=1"/>
          <p:cNvSpPr/>
          <p:nvPr/>
        </p:nvSpPr>
        <p:spPr>
          <a:xfrm>
            <a:off x="4285171" y="2827025"/>
            <a:ext cx="374650" cy="437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3_2#54402492f.choices?vop=1&amp;pid=a43e0ddb1&amp;color=0,0,0&amp;vtp=1&amp;bbb=1"/>
              <p:cNvSpPr/>
              <p:nvPr/>
            </p:nvSpPr>
            <p:spPr>
              <a:xfrm>
                <a:off x="722376" y="3284733"/>
                <a:ext cx="10753344" cy="1079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42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𝑄𝑅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23_2#54402492f.choices?vop=1&amp;pid=a43e0dd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84733"/>
                <a:ext cx="10753344" cy="1079500"/>
              </a:xfrm>
              <a:prstGeom prst="rect">
                <a:avLst/>
              </a:prstGeom>
              <a:blipFill rotWithShape="1">
                <a:blip r:embed="rId2"/>
                <a:stretch>
                  <a:fillRect l="-4" t="-48" b="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5_1#54402492f?vop=1&amp;vop=1&amp;pid=a43e0ddb1&amp;color=0,0,0&amp;vtp=1&amp;bt=1&amp;bbb=1"/>
              <p:cNvSpPr/>
              <p:nvPr/>
            </p:nvSpPr>
            <p:spPr>
              <a:xfrm>
                <a:off x="722376" y="969263"/>
                <a:ext cx="10753344" cy="5156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由已知得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𝑜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∪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</m:e>
                    </m:bar>
                    <m:bar>
                      <m:barPr>
                        <m:pos m:val="top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bar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</m:e>
                    </m:ba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则上式可化为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𝜅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)−[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)][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)]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)−[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)][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)]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/>
              </a:p>
              <a:p>
                <a:pPr latinLnBrk="1">
                  <a:lnSpc>
                    <a:spcPts val="6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𝐴𝐵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/>
              </a:p>
              <a:p>
                <a:pPr latinLnBrk="1">
                  <a:lnSpc>
                    <a:spcPts val="61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𝐴𝐵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𝐴𝐵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𝐴𝐵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𝐵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den>
                        </m:f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𝐴𝐵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𝑃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(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𝐴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)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|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𝑄𝑅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𝐴𝐵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𝑄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25_1#54402492f?vop=1&amp;vop=1&amp;pid=a43e0ddb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3"/>
                <a:ext cx="10753344" cy="5156200"/>
              </a:xfrm>
              <a:prstGeom prst="rect">
                <a:avLst/>
              </a:prstGeom>
              <a:blipFill rotWithShape="1">
                <a:blip r:embed="rId1"/>
                <a:stretch>
                  <a:fillRect l="-4" t="-5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28f0f830.fixed?pid=52f94e78c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2#628f0f830.fixed?pid=52f94e78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专练1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新定义、新情境专练</a:t>
            </a:r>
            <a:endParaRPr lang="en-US" altLang="zh-CN" sz="4400" dirty="0"/>
          </a:p>
        </p:txBody>
      </p:sp>
      <p:pic>
        <p:nvPicPr>
          <p:cNvPr id="4" name="C_2#628f0f830.fixed?pid=52f94e78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2_BD#628f0f830.fixed?pid=52f94e78c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刷素养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6_1#a639afe52?vop=1&amp;pid=a43e0ddb1&amp;color=0,0,0&amp;vtp=1&amp;bt=1&amp;bbb=1&amp;hb=1"/>
              <p:cNvSpPr/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［江西新余2025高二期末］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某学校信息科技小组为了研究“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加密信息传递过程中被破解问题”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的一项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“微课题”，进行了一次探究活动.将传递的信息编码分别用“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”四种字符代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，并随机等可能发送，每次只传递一种字符，且在发送过程中，“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”四种字符被破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解的情况如表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26_1#a639afe52?vop=1&amp;pid=a43e0dd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6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72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QO_4_BD.26_2#a639afe52?colgroup=9,7,7,7,7&amp;vop=1&amp;pid=a43e0ddb1&amp;color=0,0,0&amp;vtp=1&amp;bbb=1"/>
              <p:cNvGraphicFramePr>
                <a:graphicFrameLocks noGrp="1"/>
              </p:cNvGraphicFramePr>
              <p:nvPr/>
            </p:nvGraphicFramePr>
            <p:xfrm>
              <a:off x="722376" y="2875603"/>
              <a:ext cx="10707624" cy="847471"/>
            </p:xfrm>
            <a:graphic>
              <a:graphicData uri="http://schemas.openxmlformats.org/drawingml/2006/table">
                <a:tbl>
                  <a:tblPr/>
                  <a:tblGrid>
                    <a:gridCol w="2587752"/>
                    <a:gridCol w="2029968"/>
                    <a:gridCol w="2029968"/>
                    <a:gridCol w="2029968"/>
                    <a:gridCol w="2029968"/>
                  </a:tblGrid>
                  <a:tr h="4211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传递信息字符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𝛾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破解后信息字符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𝛾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𝛾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𝛾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QO_4_BD.26_2#a639afe52?colgroup=9,7,7,7,7&amp;vop=1&amp;pid=a43e0ddb1&amp;color=0,0,0&amp;vtp=1&amp;bbb=1"/>
              <p:cNvGraphicFramePr>
                <a:graphicFrameLocks noGrp="1"/>
              </p:cNvGraphicFramePr>
              <p:nvPr/>
            </p:nvGraphicFramePr>
            <p:xfrm>
              <a:off x="722376" y="2875603"/>
              <a:ext cx="10707624" cy="847471"/>
            </p:xfrm>
            <a:graphic>
              <a:graphicData uri="http://schemas.openxmlformats.org/drawingml/2006/table">
                <a:tbl>
                  <a:tblPr/>
                  <a:tblGrid>
                    <a:gridCol w="2587752"/>
                    <a:gridCol w="2029968"/>
                    <a:gridCol w="2029968"/>
                    <a:gridCol w="2029968"/>
                    <a:gridCol w="2029968"/>
                  </a:tblGrid>
                  <a:tr h="42100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传递信息字符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破解后信息字符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26_3#a639afe52?vop=1&amp;pid=a43e0ddb1&amp;color=0,0,0&amp;vtp=1&amp;bbb=1"/>
              <p:cNvSpPr/>
              <p:nvPr/>
            </p:nvSpPr>
            <p:spPr>
              <a:xfrm>
                <a:off x="722376" y="3853503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（每一种传递字符等可能被破解，如传递字符“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”等可能被破解为“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BD.26_3#a639afe52?vop=1&amp;pid=a43e0dd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53503"/>
                <a:ext cx="10753344" cy="405003"/>
              </a:xfrm>
              <a:prstGeom prst="rect">
                <a:avLst/>
              </a:prstGeom>
              <a:blipFill rotWithShape="1">
                <a:blip r:embed="rId3"/>
                <a:stretch>
                  <a:fillRect l="-4" t="-80" b="-128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27_1#00b90db38?vop=1&amp;pid=a639afe52&amp;color=0,0,0&amp;vtp=1&amp;bbb=1"/>
              <p:cNvSpPr/>
              <p:nvPr/>
            </p:nvSpPr>
            <p:spPr>
              <a:xfrm>
                <a:off x="722376" y="4306512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（1）若破解后信息字符为“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”，求破解正确的概率；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5_BD.27_1#00b90db38?vop=1&amp;pid=a639afe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06512"/>
                <a:ext cx="10753344" cy="405003"/>
              </a:xfrm>
              <a:prstGeom prst="rect">
                <a:avLst/>
              </a:prstGeom>
              <a:blipFill rotWithShape="1">
                <a:blip r:embed="rId4"/>
                <a:stretch>
                  <a:fillRect l="-4" t="-142" b="-12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8_1#00b90db38?vop=1&amp;vop=1&amp;pid=a639afe52&amp;color=0,0,0&amp;vtp=1&amp;bt=1&amp;bbb=1"/>
              <p:cNvSpPr/>
              <p:nvPr/>
            </p:nvSpPr>
            <p:spPr>
              <a:xfrm>
                <a:off x="722376" y="972000"/>
                <a:ext cx="10753344" cy="2717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【解】记破解后信息字符为“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𝜷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”为事件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𝑴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,传递信息字符为“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𝜷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”为事件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因为传递信息字符为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𝜶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𝜷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𝜸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”时,均有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的概率被破解为“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𝜷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𝑴𝑵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61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𝑴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𝑴𝑵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𝑴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𝟏𝟐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den>
                        </m:f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AN.28_1#00b90db38?vop=1&amp;vop=1&amp;pid=a639afe5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7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691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9_1#bd5216ea1?vop=1&amp;pid=a639afe52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（2）现已知连续三次传递信息字符均为“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”，设被破解后信息字符正确的次数为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布列和数学期望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9_1#bd5216ea1?vop=1&amp;pid=a639afe5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360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0_1#bd5216ea1?vop=1&amp;vop=1&amp;pid=a639afe52&amp;color=0,0,0&amp;vtp=1&amp;bbb=1"/>
              <p:cNvSpPr/>
              <p:nvPr/>
            </p:nvSpPr>
            <p:spPr>
              <a:xfrm>
                <a:off x="722376" y="1834203"/>
                <a:ext cx="10753344" cy="1884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【解】由题可知,若传递信息字符为“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𝜷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”,则被破解正确的概率为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𝟒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b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𝟐𝟕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的分布列为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30_1#bd5216ea1?vop=1&amp;vop=1&amp;pid=a639afe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1884934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-2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QO_5_AN.30_2#bd5216ea1?colgroup=3,10,6,6,10&amp;vop=1&amp;vop=1&amp;pid=a639afe52&amp;color=0,0,0&amp;vtp=1&amp;bbb=1"/>
              <p:cNvGraphicFramePr>
                <a:graphicFrameLocks noGrp="1"/>
              </p:cNvGraphicFramePr>
              <p:nvPr/>
            </p:nvGraphicFramePr>
            <p:xfrm>
              <a:off x="722376" y="3828103"/>
              <a:ext cx="10698480" cy="1029208"/>
            </p:xfrm>
            <a:graphic>
              <a:graphicData uri="http://schemas.openxmlformats.org/drawingml/2006/table">
                <a:tbl>
                  <a:tblPr/>
                  <a:tblGrid>
                    <a:gridCol w="1051560"/>
                    <a:gridCol w="2898648"/>
                    <a:gridCol w="1920240"/>
                    <a:gridCol w="1920240"/>
                    <a:gridCol w="2907792"/>
                  </a:tblGrid>
                  <a:tr h="42633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𝑿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28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𝑷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𝟖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𝟐𝟕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𝟗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𝟗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000" b="1" i="1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altLang="zh-CN" sz="2000" b="1" i="0" spc="-100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𝟐𝟕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QO_5_AN.30_2#bd5216ea1?colgroup=3,10,6,6,10&amp;vop=1&amp;vop=1&amp;pid=a639afe52&amp;color=0,0,0&amp;vtp=1&amp;bbb=1"/>
              <p:cNvGraphicFramePr>
                <a:graphicFrameLocks noGrp="1"/>
              </p:cNvGraphicFramePr>
              <p:nvPr/>
            </p:nvGraphicFramePr>
            <p:xfrm>
              <a:off x="722376" y="3828103"/>
              <a:ext cx="10698480" cy="1029208"/>
            </p:xfrm>
            <a:graphic>
              <a:graphicData uri="http://schemas.openxmlformats.org/drawingml/2006/table">
                <a:tbl>
                  <a:tblPr/>
                  <a:tblGrid>
                    <a:gridCol w="1051560"/>
                    <a:gridCol w="2898648"/>
                    <a:gridCol w="1920240"/>
                    <a:gridCol w="1920240"/>
                    <a:gridCol w="2907792"/>
                  </a:tblGrid>
                  <a:tr h="4260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032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0_3#bd5216ea1?vop=1&amp;vop=1&amp;pid=a639afe52&amp;color=0,0,0&amp;vtp=1&amp;bbb=1"/>
              <p:cNvSpPr/>
              <p:nvPr/>
            </p:nvSpPr>
            <p:spPr>
              <a:xfrm>
                <a:off x="722376" y="4996503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𝑬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𝑿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𝟑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5_AN.30_3#bd5216ea1?vop=1&amp;vop=1&amp;pid=a639afe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996503"/>
                <a:ext cx="10753344" cy="605409"/>
              </a:xfrm>
              <a:prstGeom prst="rect">
                <a:avLst/>
              </a:prstGeom>
              <a:blipFill rotWithShape="1">
                <a:blip r:embed="rId4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1_1#dd963d127?vop=1&amp;pid=a639afe52&amp;color=0,0,0&amp;vtp=1&amp;bt=1&amp;bbb=1&amp;hb=1"/>
              <p:cNvSpPr/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（3）若连续三次传递信息，被破解后信息字符均为“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”，设传递信息字符只有一种的概率为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，传递信息字符有两种的概率为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，传递信息字符有三种的概率为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，请比较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的大小，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并说明理由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1_1#dd963d127?vop=1&amp;pid=a639afe5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2634" b="-3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2_1#dd963d127?vop=1&amp;vop=1&amp;pid=a639afe52&amp;color=0,0,0&amp;vtp=1&amp;bbb=1&amp;hb=1"/>
              <p:cNvSpPr/>
              <p:nvPr/>
            </p:nvSpPr>
            <p:spPr>
              <a:xfrm>
                <a:off x="722376" y="2291403"/>
                <a:ext cx="10753344" cy="32120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,理由如下: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记传递信息字符只有一种为事件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,传递信息字符有两种为事件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,传递信息字符有三种为事件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,被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破解后信息字符均为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𝜷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”为事件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由题意知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𝐀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𝟓𝟒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𝐂</m:t>
                            </m:r>
                          </m:e>
                          <m:sub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𝟒</m:t>
                            </m:r>
                          </m:sub>
                          <m:sup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sup>
                        </m:sSubSup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000" b="1" i="0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p>
                    </m:sSup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𝟏𝟎𝟖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𝟓𝟕𝟔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32_1#dd963d127?vop=1&amp;vop=1&amp;pid=a639afe5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10753344" cy="3212084"/>
              </a:xfrm>
              <a:prstGeom prst="rect">
                <a:avLst/>
              </a:prstGeom>
              <a:blipFill rotWithShape="1">
                <a:blip r:embed="rId2"/>
                <a:stretch>
                  <a:fillRect l="-4" t="-10" r="-272" b="-16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32_2#dd963d127?vop=1&amp;vop=1&amp;pid=a639afe52&amp;color=0,0,0&amp;mp=1&amp;vtp=1&amp;bt=1&amp;bbb=1"/>
              <p:cNvSpPr/>
              <p:nvPr/>
            </p:nvSpPr>
            <p:spPr>
              <a:xfrm>
                <a:off x="722376" y="969264"/>
                <a:ext cx="10753344" cy="2578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𝟓𝟒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𝟗𝟔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𝟖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𝟏𝟎𝟖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𝟐𝟖𝟖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𝟓𝟕𝟔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𝟐𝟖𝟖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𝑨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𝑨𝒀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𝒀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𝟓𝟕𝟔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𝑩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𝑩𝒀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𝒀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𝟗𝟔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𝑷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𝑪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𝑪𝒀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𝒀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𝟐𝟖𝟖</m:t>
                        </m:r>
                      </m:den>
                    </m:f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num>
                      <m:den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𝑷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O_5_AN.32_2#dd963d127?vop=1&amp;vop=1&amp;pid=a639afe52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578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8405b440a?vop=1&amp;pid=3e92ee957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［湖北华中科技大学附中2025高二月考］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“四平方和定理”最早由欧拉提出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，后被拉格朗日等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数学家证明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.“四平方和定理”的内容是：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任意正整数都可以表示为不超过四个自然数的平方和，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例如正整数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均为自然数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，则满足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条件的有序数组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的个数是(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8405b440a?vop=1&amp;pid=3e92ee95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709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8405b440a.bracket?vop=1&amp;pid=3e92ee957&amp;color=0,0,0&amp;vpa=1&amp;vtp=1"/>
          <p:cNvSpPr/>
          <p:nvPr/>
        </p:nvSpPr>
        <p:spPr>
          <a:xfrm>
            <a:off x="4781042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_2#8405b440a.choices?vop=1&amp;pid=3e92ee957&amp;color=0,0,0&amp;vtp=1&amp;bbb=1"/>
          <p:cNvSpPr/>
          <p:nvPr/>
        </p:nvSpPr>
        <p:spPr>
          <a:xfrm>
            <a:off x="722376" y="27390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05" algn="l"/>
                <a:tab pos="5477510" algn="l"/>
                <a:tab pos="820991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.26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B.28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C.29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.30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8405b440a?vop=1&amp;vop=1&amp;pid=3e92ee957&amp;color=0,0,0&amp;vtp=1&amp;bt=1&amp;bbb=1"/>
              <p:cNvSpPr/>
              <p:nvPr/>
            </p:nvSpPr>
            <p:spPr>
              <a:xfrm>
                <a:off x="722376" y="972000"/>
                <a:ext cx="10753344" cy="13380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的自然数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有四组,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：6,0,0,0;5,3,1,1;4,4,2,0;3,3,3,3,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那么有序数组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8405b440a?vop=1&amp;vop=1&amp;pid=3e92ee95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800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389a0cb63?vop=1&amp;pid=3e92ee957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［黑龙江哈尔滨六中2025高二月考］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根据历史记载，早在春秋战国时期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，我国劳动人民就普遍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使用算筹进行计数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.算筹计数法就是用一根根同样长短和粗细的小棍子（用竹子、木头、兽骨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、金属等材料制成）以不同的排列方式来表示数字，如图所示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.如果用算筹随机摆出一个不含数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0的两位数，个位用纵式，十位用横式，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则个位和十位上的算筹一样多的概率为(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389a0cb63.bracket?vop=1&amp;pid=3e92ee957&amp;color=0,0,0&amp;vpa=2&amp;vtp=1"/>
          <p:cNvSpPr/>
          <p:nvPr/>
        </p:nvSpPr>
        <p:spPr>
          <a:xfrm>
            <a:off x="9961626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4_BD.4_2#389a0cb63?vop=1&amp;pid=3e92ee95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0440" y="2866077"/>
            <a:ext cx="5148072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389a0cb63.choices?vop=1&amp;pid=3e92ee957&amp;color=0,0,0&amp;vtp=1&amp;bbb=1"/>
              <p:cNvSpPr/>
              <p:nvPr/>
            </p:nvSpPr>
            <p:spPr>
              <a:xfrm>
                <a:off x="722376" y="4313877"/>
                <a:ext cx="10753344" cy="593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700655" algn="l"/>
                    <a:tab pos="5477510" algn="l"/>
                    <a:tab pos="8267065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_3#389a0cb63.choices?vop=1&amp;pid=3e92ee95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13877"/>
                <a:ext cx="10753344" cy="593979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-89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389a0cb63?vop=1&amp;vop=1&amp;pid=3e92ee957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用算筹随机摆出一个不含数字0的两位数,个位用纵式,十位用横式,共可以摆出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两位数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,其中个位和十位上的算筹都为1根的有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个位和十位上的算筹都为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2根的有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个,个位和十位上的算筹都为3根的有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,个位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和十位上的算筹都为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4根的有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个,个位和十位上的算筹都为5根的有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个,所以个位和十位上的算筹一样多的概率为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.故选C.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389a0cb63?vop=1&amp;vop=1&amp;pid=3e92ee95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01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daaa337e3?vop=1&amp;pid=3e92ee957&amp;color=0,0,0&amp;vtp=1&amp;bt=1&amp;bbb=1&amp;hb=1"/>
              <p:cNvSpPr/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［广东江门2025高二联考］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南北朝时期的著作《孙子算经》中，对同余除法有较深的研究.设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为整数，若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除得余数相同，则称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对模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同余，记为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𝑚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𝐑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≡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的值可以是(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7_1#daaa337e3?vop=1&amp;pid=3e92ee95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70253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83" b="-25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daaa337e3.bracket?vop=1&amp;pid=3e92ee957&amp;color=0,0,0&amp;vpa=3&amp;vtp=1"/>
          <p:cNvSpPr/>
          <p:nvPr/>
        </p:nvSpPr>
        <p:spPr>
          <a:xfrm>
            <a:off x="8553641" y="23372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7_2#daaa337e3.choices?vop=1&amp;pid=3e92ee957&amp;color=0,0,0&amp;vtp=1&amp;bbb=1"/>
          <p:cNvSpPr/>
          <p:nvPr/>
        </p:nvSpPr>
        <p:spPr>
          <a:xfrm>
            <a:off x="722376" y="274650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023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024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025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.2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026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daaa337e3?vop=1&amp;vop=1&amp;pid=3e92ee957&amp;color=0,0,0&amp;vtp=1&amp;bt=1&amp;bbb=1&amp;hb=1"/>
              <p:cNvSpPr/>
              <p:nvPr/>
            </p:nvSpPr>
            <p:spPr>
              <a:xfrm>
                <a:off x="722376" y="972000"/>
                <a:ext cx="10753344" cy="4615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的展开式的通项为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2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𝐑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∈</m:t>
                    </m:r>
                    <m:r>
                      <a:rPr lang="en-US" altLang="zh-CN" sz="20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𝐍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为奇数时,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为偶数时,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𝑥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𝑥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|=−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−⋯−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 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024</m:t>
                        </m:r>
                      </m:sup>
                    </m:sSub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被4除的余数为3,</a:t>
                </a:r>
                <a:endParaRPr lang="en-US" altLang="zh-CN" sz="22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023被4除的余数为3,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被4整除,2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025被4除的余数为1,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被4除的余数为2,故选A.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9_1#daaa337e3?vop=1&amp;vop=1&amp;pid=3e92ee95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615053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7269" b="-9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0_1#ce0c4d1cf?vop=1&amp;pid=3e92ee957&amp;color=0,0,0&amp;vtp=1&amp;bt=1&amp;bbb=1&amp;hb=1"/>
              <p:cNvSpPr/>
              <p:nvPr/>
            </p:nvSpPr>
            <p:spPr>
              <a:xfrm>
                <a:off x="722376" y="972000"/>
                <a:ext cx="10753344" cy="271583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［辽宁沈阳2025高二联考］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数学家莱布尼茨是世界上首个提出二进制计数法的人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，任意一个十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进制正整数均可以用二进制数表示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.若正整数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𝑖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,⋯,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𝑘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位二进制数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⋯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20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表示.记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进制各个位数和为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.例如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.已知正整数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𝑓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，则这样的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𝑓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𝑓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𝑓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𝑓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𝑓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63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4_BD.10_1#ce0c4d1cf?vop=1&amp;pid=3e92ee95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5832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19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11_1#ce0c4d1cf.blank?vop=1&amp;pid=3e92ee957&amp;color=0,0,0&amp;vpa=4&amp;vtp=1&amp;bbb=1"/>
          <p:cNvSpPr/>
          <p:nvPr/>
        </p:nvSpPr>
        <p:spPr>
          <a:xfrm>
            <a:off x="3360801" y="3227838"/>
            <a:ext cx="498475" cy="4180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45</a:t>
            </a:r>
            <a:endParaRPr lang="en-US" altLang="zh-CN" sz="2000" dirty="0"/>
          </a:p>
        </p:txBody>
      </p:sp>
      <p:sp>
        <p:nvSpPr>
          <p:cNvPr id="4" name="QB_4_AN.12_1#ce0c4d1cf.blank?vop=1&amp;pid=3e92ee957&amp;color=0,0,0&amp;vpa=5&amp;vtp=1&amp;bbb=1"/>
          <p:cNvSpPr/>
          <p:nvPr/>
        </p:nvSpPr>
        <p:spPr>
          <a:xfrm>
            <a:off x="9289733" y="3227838"/>
            <a:ext cx="812800" cy="4180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4095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8562</Words>
  <Application>WPS 演示</Application>
  <PresentationFormat>宽屏</PresentationFormat>
  <Paragraphs>243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正则</cp:lastModifiedBy>
  <cp:revision>4</cp:revision>
  <dcterms:created xsi:type="dcterms:W3CDTF">2025-08-01T10:54:00Z</dcterms:created>
  <dcterms:modified xsi:type="dcterms:W3CDTF">2025-08-05T02:56:22Z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6C886FBD20AB42F19130B1CD57020996_12</vt:lpwstr>
  </property>
  <property fmtid="{D5CDD505-2E9C-101B-9397-08002B2CF9AE}" pid="3" name="KSOProductBuildVer">
    <vt:lpwstr>2052-12.1.0.21915</vt:lpwstr>
  </property>
</Properties>
</file>