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49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2114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d1b2baa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专题1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35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排列组合中的重点、难点问题</a:t>
            </a:r>
            <a:endParaRPr lang="en-US" sz="35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2a7869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相邻与不相邻问题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4a8c945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分组分配问题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cd5394d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涂色问题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c45b3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定序问题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99a685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题型5 最短路径问题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61f8e8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题型6 多重限制与分类讨论问题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b4e75f9000925e21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6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32.png"/><Relationship Id="rId1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7.xml"/><Relationship Id="rId6" Type="http://schemas.openxmlformats.org/officeDocument/2006/relationships/slideLayout" Target="../slideLayouts/slideLayout19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1_1#569ee6d72?vop=1&amp;pid=04a8c945b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4.现有一排10个空位置的停车场，甲、乙、丙三辆不同的车去停放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，要求每辆车左右两边都有空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车位且甲车在乙、丙两车之间的停放方式共有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B_5_AN.12_1#569ee6d72.blank?vop=1&amp;pid=04a8c945b&amp;color=0,0,0&amp;vpa=4&amp;vtp=1&amp;bbb=1"/>
          <p:cNvSpPr/>
          <p:nvPr/>
        </p:nvSpPr>
        <p:spPr>
          <a:xfrm>
            <a:off x="5786501" y="1372050"/>
            <a:ext cx="498475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40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3_1#569ee6d72?vop=1&amp;vop=1&amp;pid=04a8c945b&amp;color=0,0,0&amp;vtp=1&amp;bbb=1&amp;hb=1"/>
              <p:cNvSpPr/>
              <p:nvPr/>
            </p:nvSpPr>
            <p:spPr>
              <a:xfrm>
                <a:off x="722376" y="1922594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先将甲、乙、丙三辆不同的车排列,使得甲车在乙、丙两车之间,有2种排法,再将剩余的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空车位分为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4组,分别排在甲、乙、丙三辆车形成的四个空中,有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1,1,1,4;1,1,2,3;1,2,2,2三类分组方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,则不同的方法共有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）.由分步乘法计数原理得不同的停放方式共有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13_1#569ee6d72?vop=1&amp;vop=1&amp;pid=04a8c945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2594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EX.14_1#569ee6d72?vop=1&amp;vop=1&amp;pid=04a8c945b&amp;color=0,0,0&amp;vtp=1&amp;bt=1&amp;bbb=1&amp;hb=1"/>
          <p:cNvSpPr/>
          <p:nvPr/>
        </p:nvSpPr>
        <p:spPr>
          <a:xfrm>
            <a:off x="722376" y="96926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规律方法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分组分配”类型,要讨论“用了几个位置放了几个物品”,每组中是否有限制条件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,同一个位置放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多个物品时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“只选不排”,注意分类时不要遗漏.分组时分清是相同元素还是不同元素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,两类题型分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组的方式不同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5_1#ad669fc5f?vop=1&amp;pid=04a8c945b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［四川成都石室中学2025模拟］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某校举办校庆文艺展演晚会，设置有一个“传奇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”主会场和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传承”“扬辉”两个分会场.现场需要安排含甲、乙的六名安全员负责现场秩序安全，其中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”主会场安排三人，剩下三人安排去“传承”“扬辉”两个分会场（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每个分会场至少安排一人，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每人只去一个会场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）.若要求甲、乙两人不在同一个会场开展工作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，则不同的安排方案有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B_5_AN.16_1#ad669fc5f.blank?vop=1&amp;pid=04a8c945b&amp;color=0,0,0&amp;vpa=5&amp;vtp=1&amp;bbb=1"/>
          <p:cNvSpPr/>
          <p:nvPr/>
        </p:nvSpPr>
        <p:spPr>
          <a:xfrm>
            <a:off x="10420414" y="2286450"/>
            <a:ext cx="498475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88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7_1#ad669fc5f?vop=1&amp;vop=1&amp;pid=04a8c945b&amp;color=0,0,0&amp;vtp=1&amp;bbb=1&amp;hb=1"/>
              <p:cNvSpPr/>
              <p:nvPr/>
            </p:nvSpPr>
            <p:spPr>
              <a:xfrm>
                <a:off x="722376" y="2836994"/>
                <a:ext cx="10753344" cy="3218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按照甲、乙是否在“传奇”主会场划分情况：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甲、乙有且只有一人在主会场,需要在除甲、乙外的四人中选两人去主会场,余下的三人去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”“扬辉”两个分会场,有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（种）不同的安排方案；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甲、乙都不在主会场,从甲、乙外的四人中选三人去主会场,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再将甲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、乙安排去“传承”“扬辉”两个分会场,且一人去一个分会场,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剩下一人可以去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“传承”或“扬辉”两个分会场,有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（种）不同的安排方案.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根据分类加法计数原理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（种）不同的安排方案.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17_1#ad669fc5f?vop=1&amp;vop=1&amp;pid=04a8c945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36994"/>
                <a:ext cx="10753344" cy="3218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-1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8_1#4b439e6da?htil=2&amp;vop=1&amp;pid=8cd5394d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16508" y="1054295"/>
            <a:ext cx="1920240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18_2#4b439e6da?htil=2&amp;vop=1&amp;pid=8cd5394dc&amp;color=0,0,0&amp;vtp=1&amp;bt=1&amp;bbb=1&amp;hb=1"/>
          <p:cNvSpPr/>
          <p:nvPr/>
        </p:nvSpPr>
        <p:spPr>
          <a:xfrm>
            <a:off x="722376" y="972000"/>
            <a:ext cx="86959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［辽宁沈阳二中等校2025高二联考］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《九章算术》第一章“方田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”问题二十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、二十六指出了三角形田面积算法：“半广以乘正从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”.数学社团制作板报向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全校师生介绍这一结论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，给证明图形的六个区域涂色，有三种颜色可用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，要求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有相邻边的区域颜色不同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则不同的涂色方法有(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19_1#4b439e6da.bracket?vop=1&amp;pid=8cd5394dc&amp;color=0,0,0&amp;vpa=6&amp;vtp=1"/>
          <p:cNvSpPr/>
          <p:nvPr/>
        </p:nvSpPr>
        <p:spPr>
          <a:xfrm>
            <a:off x="6256401" y="23245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18_3#4b439e6da.choices?htil=2&amp;vop=1&amp;pid=8cd5394dc&amp;color=0,0,0&amp;vtp=1&amp;bbb=1"/>
          <p:cNvSpPr/>
          <p:nvPr/>
        </p:nvSpPr>
        <p:spPr>
          <a:xfrm>
            <a:off x="722376" y="2785686"/>
            <a:ext cx="86959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167255" algn="l"/>
                <a:tab pos="4297045" algn="l"/>
                <a:tab pos="659130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48种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96种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102种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.120种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AS.20_1#4b439e6da?htil=3&amp;vop=1&amp;vop=1&amp;pid=8cd5394dc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50963" y="1054296"/>
            <a:ext cx="1810512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20_2#4b439e6da?htil=3&amp;vop=1&amp;vop=1&amp;pid=8cd5394dc&amp;color=0,0,0&amp;vtp=1&amp;bt=1&amp;bbb=1&amp;hs=1"/>
              <p:cNvSpPr/>
              <p:nvPr/>
            </p:nvSpPr>
            <p:spPr>
              <a:xfrm>
                <a:off x="722376" y="972000"/>
                <a:ext cx="8805672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如图,设图中的六个区域分别为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3" name="QC_5_AS.20_2#4b439e6da?htil=3&amp;vop=1&amp;vop=1&amp;pid=8cd5394dc&amp;color=0,0,0&amp;vtp=1&amp;bt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805672" cy="434785"/>
              </a:xfrm>
              <a:prstGeom prst="rect">
                <a:avLst/>
              </a:prstGeom>
              <a:blipFill rotWithShape="1">
                <a:blip r:embed="rId2"/>
                <a:stretch>
                  <a:fillRect l="-4" t="-103" r="6" b="-138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20_3#4b439e6da?htil=3&amp;vop=1&amp;vop=1&amp;pid=8cd5394dc&amp;color=0,0,0&amp;vtp=1&amp;bbb=1&amp;hb=1&amp;hs=1"/>
              <p:cNvSpPr/>
              <p:nvPr/>
            </p:nvSpPr>
            <p:spPr>
              <a:xfrm>
                <a:off x="722376" y="1465522"/>
                <a:ext cx="8805672" cy="85579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按照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是否同色分两类：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不同色,先给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涂色,有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种,再根据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是否用第三种颜色分两种情况,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AS.20_3#4b439e6da?htil=3&amp;vop=1&amp;vop=1&amp;pid=8cd5394dc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65522"/>
                <a:ext cx="8805672" cy="855790"/>
              </a:xfrm>
              <a:prstGeom prst="rect">
                <a:avLst/>
              </a:prstGeom>
              <a:blipFill rotWithShape="1">
                <a:blip r:embed="rId3"/>
                <a:stretch>
                  <a:fillRect l="-4" t="-67" r="6" b="-52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0_3#4b439e6da?htil=3&amp;vop=1&amp;vop=1&amp;pid=8cd5394dc&amp;color=0,0,0&amp;vtp=1&amp;bbb=1&amp;hb=1&amp;hs=1"/>
              <p:cNvSpPr/>
              <p:nvPr/>
            </p:nvSpPr>
            <p:spPr>
              <a:xfrm>
                <a:off x="722376" y="2321312"/>
                <a:ext cx="10752014" cy="3218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不用第三种颜色,即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的颜色,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的颜色,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种涂法；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用第三种颜色,即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用第三种颜色,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的颜色,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用第三种颜色,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的颜色,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种涂法,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不同色的涂法有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同色,先给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涂色,有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只能用第三种颜色,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同色的涂法有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,不同的涂色方法有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（种）.故选B.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AS.20_3#4b439e6da?htil=3&amp;vop=1&amp;vop=1&amp;pid=8cd5394dc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21312"/>
                <a:ext cx="10752014" cy="3218434"/>
              </a:xfrm>
              <a:prstGeom prst="rect">
                <a:avLst/>
              </a:prstGeom>
              <a:blipFill rotWithShape="1">
                <a:blip r:embed="rId4"/>
                <a:stretch>
                  <a:fillRect l="-4" t="-12" r="5" b="-14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1_1#6e52eb4e6?vop=1&amp;pid=8cd5394dc&amp;color=0,0,0&amp;vtp=1&amp;bt=1&amp;bbb=1&amp;hb=1"/>
              <p:cNvSpPr/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［江西南昌江西师大附中2025高二期末］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中国古建筑闻名于世，源远流长.如图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①所示的五脊殿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是中国传统建筑中的一种屋顶形式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，该屋顶的结构示意图可近似地看作如图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②所示的五面体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𝐸𝐹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𝐴𝐵𝐶𝐷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.现装修工人准备用四种不同形状的风铃装饰五脊殿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𝐸𝐹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𝐴𝐵𝐶𝐷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的六个顶点，要求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处用同一种形状的风铃，其他每条棱的两个顶点挂不同形状的风铃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，则不同的装饰方案共有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21_1#6e52eb4e6?vop=1&amp;pid=8cd5394d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561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22_1#6e52eb4e6.blank?vop=1&amp;pid=8cd5394dc&amp;color=0,0,0&amp;vpa=7&amp;vtp=1&amp;bbb=1"/>
          <p:cNvSpPr/>
          <p:nvPr/>
        </p:nvSpPr>
        <p:spPr>
          <a:xfrm>
            <a:off x="706501" y="2743650"/>
            <a:ext cx="498475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72</a:t>
            </a:r>
            <a:endParaRPr lang="en-US" altLang="zh-CN" sz="2000" dirty="0"/>
          </a:p>
        </p:txBody>
      </p:sp>
      <p:pic>
        <p:nvPicPr>
          <p:cNvPr id="4" name="QB_5_BD.21_3#6e52eb4e6?iti=4&amp;htil=1&amp;vop=1&amp;pid=8cd5394d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008" y="3323277"/>
            <a:ext cx="2112264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5_BD.21_4#6e52eb4e6?iti=5&amp;htil=1&amp;vop=1&amp;pid=8cd5394d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0416" y="3524445"/>
            <a:ext cx="1764792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5_BD.21_5#6e52eb4e6?iti=4&amp;htil=1&amp;vop=1&amp;pid=8cd5394dc&amp;color=0,0,0&amp;vtp=1&amp;bbb=1"/>
          <p:cNvSpPr/>
          <p:nvPr/>
        </p:nvSpPr>
        <p:spPr>
          <a:xfrm>
            <a:off x="3123565" y="4657285"/>
            <a:ext cx="565150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图①</a:t>
            </a:r>
            <a:endParaRPr lang="en-US" altLang="zh-CN" sz="2000" dirty="0"/>
          </a:p>
        </p:txBody>
      </p:sp>
      <p:sp>
        <p:nvSpPr>
          <p:cNvPr id="7" name="QB_5_BD.21_6#6e52eb4e6?iti=5&amp;htil=1&amp;vop=1&amp;pid=8cd5394dc&amp;color=0,0,0&amp;vtp=1&amp;bbb=1"/>
          <p:cNvSpPr/>
          <p:nvPr/>
        </p:nvSpPr>
        <p:spPr>
          <a:xfrm>
            <a:off x="8500237" y="4657285"/>
            <a:ext cx="565150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图②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23_1#6e52eb4e6?vop=1&amp;vop=1&amp;pid=8cd5394dc&amp;color=0,0,0&amp;vtp=1&amp;bt=1&amp;bbb=1"/>
              <p:cNvSpPr/>
              <p:nvPr/>
            </p:nvSpPr>
            <p:spPr>
              <a:xfrm>
                <a:off x="722376" y="972000"/>
                <a:ext cx="10753344" cy="2748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①使用三种形状的风铃,只能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同，此时共有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（种）挂法;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使用四种形状的风铃,此时有两种情况：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不同,直接将四种风铃挂到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四个点上,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同,直接将四种风铃挂到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四个点上,全排列有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（种）挂法.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5_AS.23_1#6e52eb4e6?vop=1&amp;vop=1&amp;pid=8cd5394d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48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-16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4_1#39e6f1bf0?vop=1&amp;pid=2c45b3de2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［广东中山一中2025高二月考］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有三串气球，每串气球的个数如图所示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，某人每次用气枪射击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一只气球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，且每次都射击某一串气球中最下面的一只，直到所有的气球均被击破为止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.假设此人每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次射击均能击破一只气球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则其击破气球的不同顺序的种数为(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5_1#39e6f1bf0.bracket?vop=1&amp;pid=2c45b3de2&amp;color=0,0,0&amp;vpa=8&amp;vtp=1"/>
          <p:cNvSpPr/>
          <p:nvPr/>
        </p:nvSpPr>
        <p:spPr>
          <a:xfrm>
            <a:off x="7767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24_2#39e6f1bf0?vop=1&amp;pid=2c45b3de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58968" y="2408877"/>
            <a:ext cx="1261872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24_3#39e6f1bf0.choices?vop=1&amp;pid=2c45b3de2&amp;color=0,0,0&amp;vtp=1&amp;bbb=1"/>
          <p:cNvSpPr/>
          <p:nvPr/>
        </p:nvSpPr>
        <p:spPr>
          <a:xfrm>
            <a:off x="722376" y="39836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529205" algn="l"/>
                <a:tab pos="5325110" algn="l"/>
                <a:tab pos="81337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.8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B.144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C.120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.280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6_1#39e6f1bf0?vop=1&amp;vop=1&amp;pid=2c45b3de2&amp;color=0,0,0&amp;vtp=1&amp;bt=1&amp;bbb=1"/>
              <p:cNvSpPr/>
              <p:nvPr/>
            </p:nvSpPr>
            <p:spPr>
              <a:xfrm>
                <a:off x="722376" y="972000"/>
                <a:ext cx="10753344" cy="22783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将被射击的8个气球排成一列,同一串气球按由下往上的顺序放入,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8个位置,取4个位置将中间一串气球按由下往上的顺序放入,有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再从余下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4个位置中取3个将左边一串的3个气球按由下往上的顺序放入,有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最后将右边的一个气球放入最后一个位置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种方法,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由分步乘法计数原理得击破气球的不同顺序的种数为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6_1#39e6f1bf0?vop=1&amp;vop=1&amp;pid=2c45b3de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78317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19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27_1#39e6f1bf0?vop=1&amp;vop=1&amp;pid=2c45b3de2&amp;color=0,0,0&amp;vtp=1&amp;bt=1&amp;bbb=1&amp;hb=1"/>
              <p:cNvSpPr/>
              <p:nvPr/>
            </p:nvSpPr>
            <p:spPr>
              <a:xfrm>
                <a:off x="722376" y="969264"/>
                <a:ext cx="10753344" cy="152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快解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同一串气球必须按从下到上的顺序击破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,相当于8个不同的气球进行排列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,同一串上的气球按照固定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的顺序排列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,所以击破气球的不同顺序的种数为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8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27_1#39e6f1bf0?vop=1&amp;vop=1&amp;pid=2c45b3de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524000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561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0306be42.fixed?pid=d1b2baad1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50306be42.fixed?pid=d1b2baad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排列组合中的重点、难点问题</a:t>
            </a:r>
            <a:endParaRPr lang="en-US" altLang="zh-CN" sz="4400" dirty="0"/>
          </a:p>
        </p:txBody>
      </p:sp>
      <p:pic>
        <p:nvPicPr>
          <p:cNvPr id="4" name="C_3#50306be42.fixed?pid=d1b2baad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0306be42.fixed?pid=d1b2baad1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8_1#09b3cc748?vop=1&amp;pid=2c45b3de2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［重庆七校2025高二月考］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如图，5块相同的正方体垒放在桌子上，每次“变化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”会随机让其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中某块正方体消失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，直到所有正方体全部消失不见.如果某次被“变化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”的正方体的正上方仍有其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他正方体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，那么它正上方的正方体会竖直掉落下来，我们称发生了“坍塌”.5次“变化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”叫一次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操作”，则所有的“操作”中，发生过“坍塌”的“操作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”次数为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B_5_AN.29_1#09b3cc748.blank?vop=1&amp;pid=2c45b3de2&amp;color=0,0,0&amp;vpa=9&amp;vtp=1&amp;bbb=1"/>
          <p:cNvSpPr/>
          <p:nvPr/>
        </p:nvSpPr>
        <p:spPr>
          <a:xfrm>
            <a:off x="8313801" y="2286450"/>
            <a:ext cx="655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110</a:t>
            </a:r>
            <a:endParaRPr lang="en-US" altLang="zh-CN" sz="2000" dirty="0"/>
          </a:p>
        </p:txBody>
      </p:sp>
      <p:pic>
        <p:nvPicPr>
          <p:cNvPr id="4" name="QB_5_BD.28_2#09b3cc748?vop=1&amp;pid=2c45b3de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0408" y="2866077"/>
            <a:ext cx="1088136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30_1#09b3cc748?vop=1&amp;vop=1&amp;pid=2c45b3de2&amp;color=0,0,0&amp;vtp=1&amp;bbb=1&amp;hb=1"/>
              <p:cNvSpPr/>
              <p:nvPr/>
            </p:nvSpPr>
            <p:spPr>
              <a:xfrm>
                <a:off x="722376" y="4529777"/>
                <a:ext cx="10753344" cy="170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依题意,5次“变化”中,垒放在左侧的3个、右侧的2个正方体都按由上至下的次序消失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,不发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“坍塌”,因此不发生“坍塌”的“操作”次数为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所以所有的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“操作”中,发生过“坍塌”的“操作”次数为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5_AS.30_1#09b3cc748?vop=1&amp;vop=1&amp;pid=2c45b3de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29777"/>
                <a:ext cx="10753344" cy="17018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r="-963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1_1#618a5037f?vop=1&amp;pid=599a68516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［陕西咸阳实验中学2024高二月考］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在某城市中，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两地之间有如图所示的道路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.甲随机沿道路网选择一条最短路径，从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地出发去往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下列结论正确的有(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1_1#618a5037f?vop=1&amp;pid=599a685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2_1#618a5037f.bracket?vop=1&amp;pid=599a68516&amp;color=0,0,0&amp;vpa=10&amp;vtp=1&amp;bbb=1"/>
          <p:cNvSpPr/>
          <p:nvPr/>
        </p:nvSpPr>
        <p:spPr>
          <a:xfrm>
            <a:off x="9523222" y="1410150"/>
            <a:ext cx="7302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p:pic>
        <p:nvPicPr>
          <p:cNvPr id="4" name="QC_5_BD.31_2#618a5037f?vop=1&amp;pid=599a6851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5232" y="1951677"/>
            <a:ext cx="1618488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1_3#618a5037f.choices?vop=1&amp;pid=599a68516&amp;color=0,0,0&amp;vtp=1&amp;bbb=1"/>
              <p:cNvSpPr/>
              <p:nvPr/>
            </p:nvSpPr>
            <p:spPr>
              <a:xfrm>
                <a:off x="722376" y="3259777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A.不同的路径共有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61条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.不同的路径共有31条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.若甲途经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地，则不同的路径共有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18条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.若甲途经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地，则不同的路径共有9条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1_3#618a5037f.choices?vop=1&amp;pid=599a685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59777"/>
                <a:ext cx="10753344" cy="843153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3_1#618a5037f?vop=1&amp;vop=1&amp;pid=599a68516&amp;color=0,0,0&amp;vtp=1&amp;bt=1&amp;bbb=1"/>
              <p:cNvSpPr/>
              <p:nvPr/>
            </p:nvSpPr>
            <p:spPr>
              <a:xfrm>
                <a:off x="722376" y="972000"/>
                <a:ext cx="10753344" cy="2748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由题图可知,从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地出发到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地的最短路径共包含7步,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3步向上,4步向右,且前3步中至少有1步向上,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则不同的路径共有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（条）,故A错误,B正确;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若甲途经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地,则不同的路径共有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（条）,故C正确;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若甲途经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地,则不同的路径共有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（条）,故D正确.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3_1#618a5037f?vop=1&amp;vop=1&amp;pid=599a6851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48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-16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4_1#55626e563?vop=1&amp;pid=599a68516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［辽宁大连二十四中等校2025高二联考］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如图，在某城市中，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两地之间有整齐的方格形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道路网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是道路网中位于一条对角线上的4个交汇处.今在道路网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、乙两人分别要到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处，他们分别随机地选择一条沿街的最短路径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，以相同的速度同时出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，直到到达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处为止，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34_1#55626e563?vop=1&amp;pid=599a685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396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5_1#55626e563.bracket?vop=1&amp;pid=599a68516&amp;color=0,0,0&amp;vpa=11&amp;vtp=1"/>
          <p:cNvSpPr/>
          <p:nvPr/>
        </p:nvSpPr>
        <p:spPr>
          <a:xfrm>
            <a:off x="6416485" y="23245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34_2#55626e563?vop=1&amp;pid=599a6851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58968" y="2866077"/>
            <a:ext cx="1261872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4_3#55626e563.choices?vop=1&amp;pid=599a68516&amp;color=0,0,0&amp;vtp=1&amp;bbb=1"/>
              <p:cNvSpPr/>
              <p:nvPr/>
            </p:nvSpPr>
            <p:spPr>
              <a:xfrm>
                <a:off x="722376" y="4313877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A.甲从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处的方法有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120种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.甲从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必须经过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处的方法有36种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.甲、乙两人在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处相遇的概率为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400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.甲、乙两人相遇的概率为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4_3#55626e563.choices?vop=1&amp;pid=599a685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13877"/>
                <a:ext cx="10753344" cy="927100"/>
              </a:xfrm>
              <a:prstGeom prst="rect">
                <a:avLst/>
              </a:prstGeom>
              <a:blipFill rotWithShape="1">
                <a:blip r:embed="rId3"/>
                <a:stretch>
                  <a:fillRect l="-4" t="-35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6_1#55626e563?vop=1&amp;vop=1&amp;pid=599a68516&amp;color=0,0,0&amp;vtp=1&amp;bt=1&amp;bbb=1&amp;hb=1"/>
              <p:cNvSpPr/>
              <p:nvPr/>
            </p:nvSpPr>
            <p:spPr>
              <a:xfrm>
                <a:off x="722376" y="972000"/>
                <a:ext cx="10753344" cy="4691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A项,甲从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处,需要走6步,其中有3步向上走,3步向右走,则甲从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处的方法有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种,A项错误.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项,甲经过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处,可分为两步：第一步,甲从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需要走3步,其中2步向右走,1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步向上走,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方法数为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种；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,甲从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处需要走3步,其中2步向上走,1步向右走,方法数为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故甲经过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处的方法数为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种,B项错误.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项,甲经过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的方法数为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种,乙经过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的方法数也为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、乙两人在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处相遇的方法数为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、乙两人在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处相遇的概率为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400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,C项正确.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项,甲、乙两人沿最短路径行走,只可能在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处相遇,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6_1#55626e563?vop=1&amp;vop=1&amp;pid=599a685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691634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833" b="-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6_2#55626e563?vop=1&amp;vop=1&amp;pid=599a68516&amp;color=0,0,0&amp;mp=1&amp;vtp=1&amp;bt=1&amp;bbb=1&amp;hb=1"/>
              <p:cNvSpPr/>
              <p:nvPr/>
            </p:nvSpPr>
            <p:spPr>
              <a:xfrm>
                <a:off x="722376" y="972000"/>
                <a:ext cx="10753344" cy="3797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若甲、乙两人在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处相遇,甲经过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处,则甲的前3步必须向上走,乙经过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则乙的前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3步必须向左走,两人在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处相遇的走法种数为1种；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、乙两人在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处相遇,由C项可知走法种数为81种；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、乙两人在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处相遇,甲到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处,前3步有2步向右走,后3步只有1步向右走,乙到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处,前3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步有2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步向下走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,后3步只有1步向下走,所以两人在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处相遇的走法种数为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、乙两人在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处相遇,甲经过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处,则甲的前3步必须向右走,乙经过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处,则乙的前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3步必须向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,两人在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处相遇的走法种数为1种,</a:t>
                </a:r>
                <a:endParaRPr lang="en-US" altLang="zh-CN" sz="20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、乙两人相遇的概率为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,D项错误.故选C.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AS.36_2#55626e563?vop=1&amp;vop=1&amp;pid=599a6851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797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390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37_1#55626e563?vop=1&amp;vop=1&amp;pid=599a68516&amp;color=0,0,0&amp;vtp=1&amp;bt=1&amp;bbb=1&amp;hb=1"/>
          <p:cNvSpPr/>
          <p:nvPr/>
        </p:nvSpPr>
        <p:spPr>
          <a:xfrm>
            <a:off x="722376" y="96926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规律方法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分解与合成策略是复杂的排列组合问题最基本的解题策略之一,把一个复杂问题分解成几个小问题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逐一解决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,然后依据分解后的结构,用分类加法计数原理和分步乘法计数原理将问题合成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,从而得到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问题的答案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pic>
        <p:nvPicPr>
          <p:cNvPr id="3" name="QC_5_EX.37_2#55626e563?htil=5&amp;vop=1&amp;vop=1&amp;pid=599a68516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2017" y="2882900"/>
            <a:ext cx="1527048" cy="19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EX.37_3#55626e563?htil=5&amp;vop=1&amp;vop=1&amp;pid=599a68516&amp;color=0,0,0&amp;vtp=1&amp;bbb=1&amp;hb=1"/>
              <p:cNvSpPr/>
              <p:nvPr/>
            </p:nvSpPr>
            <p:spPr>
              <a:xfrm>
                <a:off x="722376" y="2804541"/>
                <a:ext cx="9089136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“走路线”模型,一般情况下,可以借助“数字化法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”,把路线转化为相同数字来进行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排列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.比如,向右,定为数字1,向上,定为数字2,如图,从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的最短路径的走法,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EX.37_3#55626e563?htil=5&amp;vop=1&amp;vop=1&amp;pid=599a6851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04541"/>
                <a:ext cx="9089136" cy="856234"/>
              </a:xfrm>
              <a:prstGeom prst="rect">
                <a:avLst/>
              </a:prstGeom>
              <a:blipFill rotWithShape="1">
                <a:blip r:embed="rId2"/>
                <a:stretch>
                  <a:fillRect l="-4" t="-44" r="-1081" b="-52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EX.37_4#55626e563?htil=5&amp;vop=1&amp;vop=1&amp;pid=599a68516&amp;color=0,0,0&amp;vtp=1&amp;bbb=1&amp;hb=1"/>
              <p:cNvSpPr/>
              <p:nvPr/>
            </p:nvSpPr>
            <p:spPr>
              <a:xfrm>
                <a:off x="722376" y="3660775"/>
                <a:ext cx="9089136" cy="134543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只向右和向上,那么向右走2步,向上走3步,可以理解为数字1,1,2,2,2的全排列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,那么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相当于只选不排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,即五个位置中先放三个2,剩下的两个位置放1,共有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种放法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种走法.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EX.37_4#55626e563?htil=5&amp;vop=1&amp;vop=1&amp;pid=599a6851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60775"/>
                <a:ext cx="9089136" cy="1345438"/>
              </a:xfrm>
              <a:prstGeom prst="rect">
                <a:avLst/>
              </a:prstGeom>
              <a:blipFill rotWithShape="1">
                <a:blip r:embed="rId3"/>
                <a:stretch>
                  <a:fillRect l="-4" r="1" b="-38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8_1#75a6d4ca6?vop=1&amp;pid=861f8e834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12.罗马数字是欧洲在阿拉伯数字传入之前使用的一种数码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，它的产生标志着一种古代文明的进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.罗马数字的表示法如下：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QC_5_BD.38_2#75a6d4ca6?colgroup=7,3,3,3,3,3,3,3,3,3&amp;vop=1&amp;pid=861f8e834&amp;color=0,0,0&amp;vtp=1&amp;bbb=1"/>
              <p:cNvGraphicFramePr>
                <a:graphicFrameLocks noGrp="1"/>
              </p:cNvGraphicFramePr>
              <p:nvPr/>
            </p:nvGraphicFramePr>
            <p:xfrm>
              <a:off x="722376" y="1961203"/>
              <a:ext cx="10634472" cy="852678"/>
            </p:xfrm>
            <a:graphic>
              <a:graphicData uri="http://schemas.openxmlformats.org/drawingml/2006/table">
                <a:tbl>
                  <a:tblPr/>
                  <a:tblGrid>
                    <a:gridCol w="1993392"/>
                    <a:gridCol w="960120"/>
                    <a:gridCol w="960120"/>
                    <a:gridCol w="960120"/>
                    <a:gridCol w="960120"/>
                    <a:gridCol w="960120"/>
                    <a:gridCol w="960120"/>
                    <a:gridCol w="960120"/>
                    <a:gridCol w="960120"/>
                    <a:gridCol w="960120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数字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形式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Ⅱ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Ⅵ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Ⅶ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Ⅷ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Ⅸ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QC_5_BD.38_2#75a6d4ca6?colgroup=7,3,3,3,3,3,3,3,3,3&amp;vop=1&amp;pid=861f8e834&amp;color=0,0,0&amp;vtp=1&amp;bbb=1"/>
              <p:cNvGraphicFramePr>
                <a:graphicFrameLocks noGrp="1"/>
              </p:cNvGraphicFramePr>
              <p:nvPr/>
            </p:nvGraphicFramePr>
            <p:xfrm>
              <a:off x="722376" y="1961203"/>
              <a:ext cx="10634472" cy="852678"/>
            </p:xfrm>
            <a:graphic>
              <a:graphicData uri="http://schemas.openxmlformats.org/drawingml/2006/table">
                <a:tbl>
                  <a:tblPr/>
                  <a:tblGrid>
                    <a:gridCol w="1993392"/>
                    <a:gridCol w="960120"/>
                    <a:gridCol w="960120"/>
                    <a:gridCol w="960120"/>
                    <a:gridCol w="960120"/>
                    <a:gridCol w="960120"/>
                    <a:gridCol w="960120"/>
                    <a:gridCol w="960120"/>
                    <a:gridCol w="960120"/>
                    <a:gridCol w="960120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数字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形式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Ⅱ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Ⅲ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8_3#75a6d4ca6?vop=1&amp;pid=861f8e834&amp;color=0,0,0&amp;vtp=1&amp;bbb=1&amp;hb=1"/>
              <p:cNvSpPr/>
              <p:nvPr/>
            </p:nvSpPr>
            <p:spPr>
              <a:xfrm>
                <a:off x="722377" y="2951803"/>
                <a:ext cx="10749630" cy="1528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其中“Ⅰ”需要1根火柴，“Ⅴ”与“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”需要2根火柴，若为0，则用空位表示（如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123表示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:r>
                  <a:rPr lang="en-US" altLang="zh-CN" sz="3000" b="0" i="0" kern="0" spc="-9990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，405表示为</a:t>
                </a:r>
                <a:r>
                  <a:rPr lang="en-US" altLang="zh-CN" sz="3000" b="0" i="0" kern="0" spc="-9990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如果把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6根火柴以适当的方式全部放入下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面的表格中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那么可以表示的不同的三位数的个数为(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38_3#75a6d4ca6?vop=1&amp;pid=861f8e83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2951803"/>
                <a:ext cx="10749630" cy="1528953"/>
              </a:xfrm>
              <a:prstGeom prst="rect">
                <a:avLst/>
              </a:prstGeom>
              <a:blipFill rotWithShape="1">
                <a:blip r:embed="rId2"/>
                <a:stretch>
                  <a:fillRect l="-4" t="-21" r="1" b="-29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5_BD.38_3#75a6d4ca6?vop=1&amp;pid=861f8e834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982" y="3409003"/>
            <a:ext cx="2203704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38_3#75a6d4ca6?vop=1&amp;pid=861f8e834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2937" y="3436435"/>
            <a:ext cx="1837944" cy="63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5_AN.39_1#75a6d4ca6.bracket?vop=1&amp;pid=861f8e834&amp;color=0,0,0&amp;vpa=12&amp;vtp=1"/>
          <p:cNvSpPr/>
          <p:nvPr/>
        </p:nvSpPr>
        <p:spPr>
          <a:xfrm>
            <a:off x="6751702" y="4075753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8" name="QC_5_BD.38_4#75a6d4ca6?vop=1&amp;pid=861f8e834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4336" y="4609153"/>
            <a:ext cx="2240280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C_5_BD.38_5#75a6d4ca6.choices?vop=1&amp;pid=861f8e834&amp;color=0,0,0&amp;vtp=1&amp;bbb=1"/>
          <p:cNvSpPr/>
          <p:nvPr/>
        </p:nvSpPr>
        <p:spPr>
          <a:xfrm>
            <a:off x="722376" y="5752153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81605" algn="l"/>
                <a:tab pos="5325110" algn="l"/>
                <a:tab pos="81337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.87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B.95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C.100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.103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0_1#75a6d4ca6?vop=1&amp;vop=1&amp;pid=861f8e834&amp;color=0,0,0&amp;mp=1&amp;vtp=1&amp;bt=1&amp;bbb=1&amp;hb=1"/>
              <p:cNvSpPr/>
              <p:nvPr/>
            </p:nvSpPr>
            <p:spPr>
              <a:xfrm>
                <a:off x="722376" y="972000"/>
                <a:ext cx="10753344" cy="52853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用6根火柴表示数字,所有情况如下：</a:t>
                </a:r>
                <a:endParaRPr lang="en-US" altLang="zh-CN" sz="22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根火柴和5根火柴：1根火柴可表示的数字为1;5根火柴可表示的数字为8,空位表示0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,则能表示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的数共有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108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180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801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810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根火柴和4根火柴：2根火柴可表示的数字为2,5;4根火柴可表示的数字为7,空位表示0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,则能表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示的数有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（个）.</a:t>
                </a:r>
                <a:endParaRPr lang="en-US" altLang="zh-CN" sz="22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③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根火柴和3根火柴：3根火柴可表示的数字有3,4,6,9,空位表示0,则能表示的数分为2类：除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的两个数字相同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,可表示的数有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（个）;除0外的两个数字不同,则有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个）,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（个）.</a:t>
                </a:r>
                <a:endParaRPr lang="en-US" altLang="zh-CN" sz="22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④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根火柴、1根火柴和4根火柴：即为1,1,7组成的数,共有3个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171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711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根火柴、2根火柴和3根火柴：即由1,2或5中的一个数字,3,4,6或9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中的一个数字组成的三位数,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（个）.</a:t>
                </a:r>
                <a:endParaRPr lang="en-US" altLang="zh-CN" sz="22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根火柴、2根火柴、2根火柴：即由2或5组成的三位数,分为2类：三个数字都相同,共有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222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555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;三个数字中的两个数字相同,则有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（个）,共有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（个）.</a:t>
                </a:r>
                <a:endParaRPr lang="en-US" altLang="zh-CN" sz="22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,可组成的三位数共有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0_1#75a6d4ca6?vop=1&amp;vop=1&amp;pid=861f8e834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285359"/>
              </a:xfrm>
              <a:prstGeom prst="rect">
                <a:avLst/>
              </a:prstGeom>
              <a:blipFill rotWithShape="1">
                <a:blip r:embed="rId1"/>
                <a:stretch>
                  <a:fillRect l="-4" t="-9" r="-1890" b="-4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41_1#75a6d4ca6?vop=1&amp;vop=1&amp;pid=861f8e834&amp;color=0,0,0&amp;vtp=1&amp;bt=1&amp;bbb=1&amp;hb=1"/>
          <p:cNvSpPr/>
          <p:nvPr/>
        </p:nvSpPr>
        <p:spPr>
          <a:xfrm>
            <a:off x="722376" y="96926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规律方法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处理复杂的排列组合问题时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,可以把问题转化成几个简单的问题,通过解决这几个简单的问题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,找到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解题方法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,进一步解决原来的问题.一些不易理解的排列组合题,如果能转化为非常熟悉的模型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,如占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位填空模型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、排队模型、装盒模型等,可使问题迎刃而解.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3c3452245?vop=1&amp;pid=92a78691c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（多选）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［辽宁大连部分学校2024高二期末］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象棋作为一种古老的传统棋类益智游戏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，具有深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远的意义和价值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.它具有红和黑两种阵营，将、车、马、炮、兵等均为象棋中的棋子.现将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3个红色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“将”“车”“马”棋子与2个黑色的“将”“车”棋子排成一列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，则下列说法正确的是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3c3452245.bracket?vop=1&amp;pid=92a78691c&amp;color=0,0,0&amp;vpa=1&amp;vtp=1&amp;bbb=1"/>
          <p:cNvSpPr/>
          <p:nvPr/>
        </p:nvSpPr>
        <p:spPr>
          <a:xfrm>
            <a:off x="922401" y="2324550"/>
            <a:ext cx="743649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ACD</a:t>
            </a:r>
            <a:endParaRPr lang="en-US" altLang="zh-CN" sz="2000" dirty="0"/>
          </a:p>
        </p:txBody>
      </p:sp>
      <p:sp>
        <p:nvSpPr>
          <p:cNvPr id="4" name="QC_5_BD.1_2#3c3452245.choices?vop=1&amp;pid=92a78691c&amp;color=0,0,0&amp;vtp=1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A.共有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120种排列方式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.若两个“将”相邻，则有24种排列方式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.若两个“将”不相邻，则有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72种排列方式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.若同色棋子不相邻，则有12种排列方式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42_1#c1705f1fa?vop=1&amp;pid=861f8e834&amp;color=0,0,0&amp;vtp=1&amp;bt=1&amp;bbb=1&amp;hb=1"/>
              <p:cNvSpPr/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［湖北荆门2025期中］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如图，左边是编号为1，2，3，4的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型钢板，右边是编号为甲、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丙的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型钢板，现将两堆钢板自上而下地混合堆放在一起，则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型钢板均不相邻的放法共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，乙号钢板上方的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型钢板的编号之和与其下方的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型钢板的编号之和相等的放法共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用数字作答）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42_1#c1705f1fa?vop=1&amp;pid=861f8e83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43_1#c1705f1fa.blank?vop=1&amp;pid=861f8e834&amp;color=0,0,0&amp;vpa=13&amp;vtp=1&amp;bbb=1"/>
          <p:cNvSpPr/>
          <p:nvPr/>
        </p:nvSpPr>
        <p:spPr>
          <a:xfrm>
            <a:off x="10413365" y="1391100"/>
            <a:ext cx="941388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440</a:t>
            </a:r>
            <a:endParaRPr lang="en-US" altLang="zh-CN" sz="2000" dirty="0"/>
          </a:p>
        </p:txBody>
      </p:sp>
      <p:sp>
        <p:nvSpPr>
          <p:cNvPr id="4" name="QB_5_AN.45_1#c1705f1fa.blank?vop=1&amp;pid=861f8e834&amp;color=0,0,0&amp;vpa=14&amp;vtp=1&amp;bbb=1"/>
          <p:cNvSpPr/>
          <p:nvPr/>
        </p:nvSpPr>
        <p:spPr>
          <a:xfrm>
            <a:off x="10163429" y="1848300"/>
            <a:ext cx="65563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336</a:t>
            </a:r>
            <a:endParaRPr lang="en-US" altLang="zh-CN" sz="2000" dirty="0"/>
          </a:p>
        </p:txBody>
      </p:sp>
      <p:pic>
        <p:nvPicPr>
          <p:cNvPr id="5" name="QB_5_BD.44_2#c1705f1fa?htil=1&amp;vop=1&amp;pid=861f8e83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9776" y="2875602"/>
            <a:ext cx="1252728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5_BD.44_3#c1705f1fa?htil=1&amp;vop=1&amp;pid=861f8e83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6448" y="2903034"/>
            <a:ext cx="1252728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46_1#c1705f1fa?vop=1&amp;vop=1&amp;pid=861f8e834&amp;color=0,0,0&amp;vtp=1&amp;bt=1&amp;bbb=1&amp;hb=1"/>
              <p:cNvSpPr/>
              <p:nvPr/>
            </p:nvSpPr>
            <p:spPr>
              <a:xfrm>
                <a:off x="722376" y="972000"/>
                <a:ext cx="10753344" cy="52694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型钢板均不相邻,先将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型钢板任意排列,然后将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型钢板插入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型钢板形成的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5个空位中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3个空位,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由插空法可知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型钢板均不相邻的放法种数为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若乙号钢板上方的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型钢板的编号之和与其下方的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型钢板的编号之和相等,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则乙号钢板上方的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型钢板为1，4号或2，3号,此时不同的放法种数为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然后再放置甲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、丙号钢板,分两种情况讨论：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、丙号钢板相邻,则将甲、丙号钢板捆绑,插入其余5块钢板形成的6个空位中的1个空位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不同的放法种数为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、丙号钢板不相邻,则将甲、丙号钢板插入其余5块钢板形成的6个空位中的2个空位中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同的放法种数为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综上所述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,乙号钢板上方的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型钢板的编号之和与其下方的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型钢板的编号之和相等的放法种数为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5_AS.46_1#c1705f1fa?vop=1&amp;vop=1&amp;pid=861f8e83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269484"/>
              </a:xfrm>
              <a:prstGeom prst="rect">
                <a:avLst/>
              </a:prstGeom>
              <a:blipFill rotWithShape="1">
                <a:blip r:embed="rId1"/>
                <a:stretch>
                  <a:fillRect l="-4" t="-9" r="-974" b="-7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3c3452245?vop=1&amp;vop=1&amp;pid=92a78691c&amp;color=0,0,0&amp;vtp=1&amp;bt=1&amp;bbb=1&amp;hb=1"/>
              <p:cNvSpPr/>
              <p:nvPr/>
            </p:nvSpPr>
            <p:spPr>
              <a:xfrm>
                <a:off x="722376" y="972000"/>
                <a:ext cx="10753344" cy="3675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A选项,由排列知识可得共有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（种）排列方式,A正确;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选项,两个“将”捆绑,有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（种）情况,再和剩余的3个棋子进行全排列,共有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排列方式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,B错误;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选项,两个“将”不相邻,先将剩余3个棋子进行全排列,共有4个空,再将两个“将”插空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,故共有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（种）排列方式,C正确;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选项,将2个黑色的棋子进行全排列,共有3个空,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3个红色的棋子进行插空,则有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（种）排列方式,D正确.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3c3452245?vop=1&amp;vop=1&amp;pid=92a78691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756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779" b="-12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4_1#3c3452245?vop=1&amp;vop=1&amp;pid=92a78691c&amp;color=0,0,0&amp;vtp=1&amp;bt=1&amp;bbb=1"/>
          <p:cNvSpPr/>
          <p:nvPr/>
        </p:nvSpPr>
        <p:spPr>
          <a:xfrm>
            <a:off x="722376" y="969264"/>
            <a:ext cx="10753344" cy="2265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规律方法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1）元素相邻的排列问题——“捆绑法”;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2）元素不相邻的排列问题——“插空法”;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3）元素有顺序限制的排列问题——“除序法”;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4）含有“含”“不含”“至多”“至少”等词语的排列组合问题——间接法.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_1#25881bf1b?vop=1&amp;pid=92a78691c&amp;color=0,0,0&amp;vtp=1&amp;bt=1&amp;bbb=1&amp;hb=1"/>
          <p:cNvSpPr/>
          <p:nvPr/>
        </p:nvSpPr>
        <p:spPr>
          <a:xfrm>
            <a:off x="722376" y="972000"/>
            <a:ext cx="10753344" cy="26719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［山东泰安2025开学考］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为了将课堂所学的专业理论知识与实际生活相结合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，提升学生的个人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综合素质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，增强社会责任感和使命感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，某知名大学的校团委安排该校一个大学生志愿服务团体在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暑假期间开展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“环境保护”“社区文化”“便民服务”“法律援助”“教育服务”“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公益慈善”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六项社区服务活动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，并对活动开展顺序提出了如下要求，重点活动“法律援助”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必须排在前三位，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“便民服务”和“教育服务”两项活动必须排在一起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，则这六项活动完成顺序的不同安排方案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种数是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B_5_AN.6_1#25881bf1b.blank?vop=1&amp;pid=92a78691c&amp;color=0,0,0&amp;vpa=2&amp;vtp=1&amp;bbb=1"/>
          <p:cNvSpPr/>
          <p:nvPr/>
        </p:nvSpPr>
        <p:spPr>
          <a:xfrm>
            <a:off x="1455801" y="3200850"/>
            <a:ext cx="655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120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7_1#25881bf1b?vop=1&amp;vop=1&amp;pid=92a78691c&amp;color=0,0,0&amp;vtp=1&amp;bbb=1"/>
              <p:cNvSpPr/>
              <p:nvPr/>
            </p:nvSpPr>
            <p:spPr>
              <a:xfrm>
                <a:off x="722376" y="3751394"/>
                <a:ext cx="10753344" cy="2278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根据题意,由于活动“法律援助”必须排在前三位,分3种情况讨论: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“法律援助”排在第一位,活动“便民服务”和“教育服务”必须排在一起,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则活动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“便民服务”和“教育服务”相邻的位置有4个,考虑两者的顺序,有2种情况,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将剩下的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3个活动全排列,安排在其他三个位置,有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种安排方法,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则此时有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种安排方案；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7_1#25881bf1b?vop=1&amp;vop=1&amp;pid=92a78691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51394"/>
                <a:ext cx="10753344" cy="2278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19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7_2#25881bf1b?vop=1&amp;vop=1&amp;pid=92a78691c&amp;color=0,0,0&amp;mp=1&amp;vtp=1&amp;bt=1&amp;bbb=1"/>
              <p:cNvSpPr/>
              <p:nvPr/>
            </p:nvSpPr>
            <p:spPr>
              <a:xfrm>
                <a:off x="722376" y="969264"/>
                <a:ext cx="10753344" cy="4145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②“法律援助”排在第二位,活动“便民服务”和“教育服务”必须排在一起,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则活动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“便民服务”和“教育服务”相邻的位置有3个,考虑两者的顺序,有2种情况,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将剩下的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3个活动全排列,安排在其他三个位置,有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种安排方法,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则此时有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种安排方案；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“法律援助”排在第三位,活动“便民服务”和“教育服务”必须排在一起,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则活动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“便民服务”和“教育服务”相邻的位置有3个,考虑两者的顺序,有2种情况,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将剩下的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3个活动全排列,安排在其他三个位置,有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种安排方法,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则此时有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种安排方案.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故符合题意的安排方案有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AS.7_2#25881bf1b?vop=1&amp;vop=1&amp;pid=92a78691c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145534"/>
              </a:xfrm>
              <a:prstGeom prst="rect">
                <a:avLst/>
              </a:prstGeom>
              <a:blipFill rotWithShape="1">
                <a:blip r:embed="rId1"/>
                <a:stretch>
                  <a:fillRect l="-4" t="-6" b="-1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1ae0663fc?vop=1&amp;pid=04a8c945b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［江西景德镇2025高二期中］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总共有13个大小、颜色、重量、外观等都一样的小球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，如图所示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①②③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号三个足够大的杯子，其中①号杯子至少放一个小球，②号杯子至少放两个小球，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③号杯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子至少放三个小球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则放小球的方法总共有(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1ae0663fc.bracket?vop=1&amp;pid=04a8c945b&amp;color=0,0,0&amp;vpa=3&amp;vtp=1"/>
          <p:cNvSpPr/>
          <p:nvPr/>
        </p:nvSpPr>
        <p:spPr>
          <a:xfrm>
            <a:off x="5735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8_3#1ae0663fc?iti=1&amp;htil=1&amp;vop=1&amp;pid=04a8c945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8840" y="2418021"/>
            <a:ext cx="731520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8_4#1ae0663fc?iti=2&amp;htil=1&amp;vop=1&amp;pid=04a8c945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6128" y="2408877"/>
            <a:ext cx="1005840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8_5#1ae0663fc?iti=3&amp;htil=1&amp;vop=1&amp;pid=04a8c945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08592" y="2408877"/>
            <a:ext cx="749808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5_BD.8_6#1ae0663fc?iti=1&amp;htil=1&amp;vop=1&amp;pid=04a8c945b&amp;color=0,0,0&amp;vtp=1"/>
          <p:cNvSpPr/>
          <p:nvPr/>
        </p:nvSpPr>
        <p:spPr>
          <a:xfrm>
            <a:off x="2359025" y="3486853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endParaRPr lang="en-US" altLang="zh-CN" sz="2000" dirty="0"/>
          </a:p>
        </p:txBody>
      </p:sp>
      <p:sp>
        <p:nvSpPr>
          <p:cNvPr id="8" name="QC_5_BD.8_7#1ae0663fc?iti=2&amp;htil=1&amp;vop=1&amp;pid=04a8c945b&amp;color=0,0,0&amp;vtp=1"/>
          <p:cNvSpPr/>
          <p:nvPr/>
        </p:nvSpPr>
        <p:spPr>
          <a:xfrm>
            <a:off x="5943473" y="3495997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endParaRPr lang="en-US" altLang="zh-CN" sz="2000" dirty="0"/>
          </a:p>
        </p:txBody>
      </p:sp>
      <p:sp>
        <p:nvSpPr>
          <p:cNvPr id="9" name="QC_5_BD.8_8#1ae0663fc?iti=3&amp;htil=1&amp;vop=1&amp;pid=04a8c945b&amp;color=0,0,0&amp;vtp=1"/>
          <p:cNvSpPr/>
          <p:nvPr/>
        </p:nvSpPr>
        <p:spPr>
          <a:xfrm>
            <a:off x="9527922" y="3486853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endParaRPr lang="en-US" altLang="zh-CN" sz="2000" dirty="0"/>
          </a:p>
        </p:txBody>
      </p:sp>
      <p:sp>
        <p:nvSpPr>
          <p:cNvPr id="10" name="QC_5_BD.8_9#1ae0663fc.choices?vop=1&amp;pid=04a8c945b&amp;color=0,0,0&amp;vtp=1&amp;bbb=1"/>
          <p:cNvSpPr/>
          <p:nvPr/>
        </p:nvSpPr>
        <p:spPr>
          <a:xfrm>
            <a:off x="722376" y="39540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872105" algn="l"/>
                <a:tab pos="5553710" algn="l"/>
                <a:tab pos="82480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120种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84种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45种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.36种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0_1#1ae0663fc?vop=1&amp;vop=1&amp;pid=04a8c945b&amp;color=0,0,0&amp;vtp=1&amp;bt=1&amp;bbb=1&amp;hb=1"/>
              <p:cNvSpPr/>
              <p:nvPr/>
            </p:nvSpPr>
            <p:spPr>
              <a:xfrm>
                <a:off x="722376" y="972000"/>
                <a:ext cx="10753344" cy="270999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已知①号杯子至少放一个小球,②号杯子至少放两个小球,③号杯子至少放三个小球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.我们先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②号杯子中放一个小球,在③号杯子中放两个小球,此时总共放了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个小球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,还剩下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个小球.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现在要把这十个相同的小球放入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①②③号三个杯子中,且每个杯子至少放一个小球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,这就相当于在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十个小球形成的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9个间隔中插入2个隔板,将其分成3组,每组对应一个杯子放入的小球数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，则总共有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（种）方法.故选D.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0_1#1ae0663fc?vop=1&amp;vop=1&amp;pid=04a8c945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09990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974" b="-16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7714</Words>
  <Application>WPS 演示</Application>
  <PresentationFormat>宽屏</PresentationFormat>
  <Paragraphs>327</Paragraphs>
  <Slides>32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53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2025-08-01T10:57:00Z</dcterms:created>
  <dcterms:modified xsi:type="dcterms:W3CDTF">2025-08-05T02:14:49Z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F5DC1E94701D46DEA5AFC22EA9C7CD05_12</vt:lpwstr>
  </property>
  <property fmtid="{D5CDD505-2E9C-101B-9397-08002B2CF9AE}" pid="3" name="KSOProductBuildVer">
    <vt:lpwstr>2052-12.1.0.21915</vt:lpwstr>
  </property>
</Properties>
</file>