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322" r:id="rId32"/>
    <p:sldId id="284" r:id="rId33"/>
    <p:sldId id="285" r:id="rId34"/>
    <p:sldId id="286"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2113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36c86c5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体育比赛问题中，不能正确理解比赛规则而致误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dfbde9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事件的独立性与条件概率的关系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4bc3dfa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相互独立事件的概率</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6c86c5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体育比赛问题中，不能正确理解比赛规则而致误</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ad5ecdb0009cafa9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21.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4.xml"/><Relationship Id="rId2" Type="http://schemas.openxmlformats.org/officeDocument/2006/relationships/image" Target="../media/image24.png"/><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4.xml"/><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5.xml"/><Relationship Id="rId2" Type="http://schemas.openxmlformats.org/officeDocument/2006/relationships/image" Target="../media/image32.png"/><Relationship Id="rId1"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35.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5.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5.xml"/><Relationship Id="rId2" Type="http://schemas.openxmlformats.org/officeDocument/2006/relationships/image" Target="../media/image41.png"/><Relationship Id="rId1"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42.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5.xml"/><Relationship Id="rId2" Type="http://schemas.openxmlformats.org/officeDocument/2006/relationships/image" Target="../media/image44.png"/><Relationship Id="rId1"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5.xml"/><Relationship Id="rId1"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5.xml"/><Relationship Id="rId1" Type="http://schemas.openxmlformats.org/officeDocument/2006/relationships/image" Target="../media/image4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6.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4.xml"/><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0_1#74ea64718?vop=1&amp;vop=1&amp;pid=7dfbde90a&amp;color=0,0,0&amp;vtp=1&amp;bt=1&amp;bbb=1&amp;hb=1"/>
              <p:cNvSpPr/>
              <p:nvPr/>
            </p:nvSpPr>
            <p:spPr>
              <a:xfrm>
                <a:off x="722376" y="969264"/>
                <a:ext cx="10753344" cy="4539234"/>
              </a:xfrm>
              <a:prstGeom prst="rect">
                <a:avLst/>
              </a:prstGeom>
              <a:noFill/>
            </p:spPr>
            <p:txBody>
              <a:bodyPr wrap="none" lIns="0" tIns="0" rIns="0" bIns="0" rtlCol="0" anchor="t"/>
              <a:lstStyle/>
              <a:p>
                <a:pPr algn="l" latinLnBrk="1">
                  <a:lnSpc>
                    <a:spcPts val="4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对于A,因为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分性成立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相互独立,则</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,即必要性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不发生的概率,而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都不发生的概率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endParaRPr lang="en-US" altLang="zh-CN" sz="2200" dirty="0"/>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C,因为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互斥,即充分性成立;若事件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互斥,则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,即必要性成立,故C正确.</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𝐴𝐵𝐶</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10_1#74ea64718?vop=1&amp;vop=1&amp;pid=7dfbde90a&amp;color=0,0,0&amp;vtp=1&amp;bt=1&amp;bbb=1&amp;hb=1"/>
              <p:cNvSpPr>
                <a:spLocks noRot="1" noChangeAspect="1" noMove="1" noResize="1" noEditPoints="1" noAdjustHandles="1" noChangeArrowheads="1" noChangeShapeType="1" noTextEdit="1"/>
              </p:cNvSpPr>
              <p:nvPr/>
            </p:nvSpPr>
            <p:spPr>
              <a:xfrm>
                <a:off x="722376" y="969264"/>
                <a:ext cx="10753344" cy="4539234"/>
              </a:xfrm>
              <a:prstGeom prst="rect">
                <a:avLst/>
              </a:prstGeom>
              <a:blipFill rotWithShape="1">
                <a:blip r:embed="rId1"/>
                <a:stretch>
                  <a:fillRect l="-4" t="-6" b="-9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1_1#74ea64718?vop=1&amp;vop=1&amp;pid=7dfbde90a&amp;color=0,0,0&amp;vtp=1&amp;bt=1&amp;bb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名师点拨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判断事件是否相互独立的方法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1）定义法：事件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2）由事件本身的性质直接判断两个事件发生是否相互影响.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3）条件概率法：当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时,可用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是否成立判断.</a:t>
                </a:r>
                <a:endParaRPr lang="en-US" altLang="zh-CN" sz="2000" dirty="0"/>
              </a:p>
            </p:txBody>
          </p:sp>
        </mc:Choice>
        <mc:Fallback>
          <p:sp>
            <p:nvSpPr>
              <p:cNvPr id="2" name="QC_6_EX.11_1#74ea64718?vop=1&amp;vop=1&amp;pid=7dfbde90a&amp;color=0,0,0&amp;vtp=1&amp;bt=1&amp;bbb=1"/>
              <p:cNvSpPr>
                <a:spLocks noRot="1" noChangeAspect="1" noMove="1" noResize="1" noEditPoints="1" noAdjustHandles="1" noChangeArrowheads="1" noChangeShapeType="1" noTextEdit="1"/>
              </p:cNvSpPr>
              <p:nvPr/>
            </p:nvSpPr>
            <p:spPr>
              <a:xfrm>
                <a:off x="722376" y="969264"/>
                <a:ext cx="10753344" cy="2265934"/>
              </a:xfrm>
              <a:prstGeom prst="rect">
                <a:avLst/>
              </a:prstGeom>
              <a:blipFill rotWithShape="1">
                <a:blip r:embed="rId1"/>
                <a:stretch>
                  <a:fillRect l="-4" t="-11" b="-19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2_1#d3bdbb602?vop=1&amp;pid=7dfbde90a&amp;color=0,0,0&amp;vtp=1&amp;bt=1&amp;bbb=1&amp;hb=1"/>
              <p:cNvSpPr/>
              <p:nvPr/>
            </p:nvSpPr>
            <p:spPr>
              <a:xfrm>
                <a:off x="722376" y="969264"/>
                <a:ext cx="10753344" cy="1066483"/>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［辽宁县域重点高中2025高二期中］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是两个随机事件，若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zh-CN" altLang="en-US" sz="2000" b="0" i="0" kern="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则下列结论正确的是(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6_BD.12_1#d3bdbb602?vop=1&amp;pid=7dfbde90a&amp;color=0,0,0&amp;vtp=1&amp;bt=1&amp;bbb=1&amp;hb=1"/>
              <p:cNvSpPr>
                <a:spLocks noRot="1" noChangeAspect="1" noMove="1" noResize="1" noEditPoints="1" noAdjustHandles="1" noChangeArrowheads="1" noChangeShapeType="1" noTextEdit="1"/>
              </p:cNvSpPr>
              <p:nvPr/>
            </p:nvSpPr>
            <p:spPr>
              <a:xfrm>
                <a:off x="722376" y="969264"/>
                <a:ext cx="10753344" cy="1066483"/>
              </a:xfrm>
              <a:prstGeom prst="rect">
                <a:avLst/>
              </a:prstGeom>
              <a:blipFill rotWithShape="1">
                <a:blip r:embed="rId1"/>
                <a:stretch>
                  <a:fillRect l="-4" t="-24" b="-4769"/>
                </a:stretch>
              </a:blipFill>
            </p:spPr>
            <p:txBody>
              <a:bodyPr/>
              <a:lstStyle/>
              <a:p>
                <a:r>
                  <a:rPr lang="zh-CN" altLang="en-US">
                    <a:noFill/>
                  </a:rPr>
                  <a:t> </a:t>
                </a:r>
              </a:p>
            </p:txBody>
          </p:sp>
        </mc:Fallback>
      </mc:AlternateContent>
      <p:sp>
        <p:nvSpPr>
          <p:cNvPr id="3" name="QC_6_AN.13_1#d3bdbb602.bracket?vop=1&amp;pid=7dfbde90a&amp;color=0,0,0&amp;vpa=4&amp;vtp=1&amp;bbb=1"/>
          <p:cNvSpPr/>
          <p:nvPr/>
        </p:nvSpPr>
        <p:spPr>
          <a:xfrm>
            <a:off x="6755638" y="1689799"/>
            <a:ext cx="7493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C_6_BD.12_2#d3bdbb602.choices?vop=1&amp;pid=7dfbde90a&amp;color=0,0,0&amp;vtp=1&amp;bbb=1"/>
              <p:cNvSpPr/>
              <p:nvPr/>
            </p:nvSpPr>
            <p:spPr>
              <a:xfrm>
                <a:off x="722376" y="2048193"/>
                <a:ext cx="10753344" cy="1066800"/>
              </a:xfrm>
              <a:prstGeom prst="rect">
                <a:avLst/>
              </a:prstGeom>
              <a:noFill/>
            </p:spPr>
            <p:txBody>
              <a:bodyPr wrap="none" lIns="0" tIns="0" rIns="0" bIns="0" rtlCol="0" anchor="t"/>
              <a:lstStyle/>
              <a:p>
                <a:pPr latinLnBrk="1">
                  <a:lnSpc>
                    <a:spcPts val="38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endParaRPr lang="en-US" altLang="zh-CN" sz="2000" dirty="0">
                  <a:solidFill>
                    <a:srgbClr val="000000"/>
                  </a:solidFill>
                </a:endParaRPr>
              </a:p>
              <a:p>
                <a:pPr latinLnBrk="1">
                  <a:lnSpc>
                    <a:spcPts val="4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2_2#d3bdbb602.choices?vop=1&amp;pid=7dfbde90a&amp;color=0,0,0&amp;vtp=1&amp;bbb=1"/>
              <p:cNvSpPr>
                <a:spLocks noRot="1" noChangeAspect="1" noMove="1" noResize="1" noEditPoints="1" noAdjustHandles="1" noChangeArrowheads="1" noChangeShapeType="1" noTextEdit="1"/>
              </p:cNvSpPr>
              <p:nvPr/>
            </p:nvSpPr>
            <p:spPr>
              <a:xfrm>
                <a:off x="722376" y="2048193"/>
                <a:ext cx="10753344" cy="1066800"/>
              </a:xfrm>
              <a:prstGeom prst="rect">
                <a:avLst/>
              </a:prstGeom>
              <a:blipFill rotWithShape="1">
                <a:blip r:embed="rId2"/>
                <a:stretch>
                  <a:fillRect l="-4" t="-30"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4_1#d3bdbb602?vop=1&amp;vop=1&amp;pid=7dfbde90a&amp;color=0,0,0&amp;vtp=1&amp;bt=1&amp;bbb=1&amp;hb=1"/>
              <p:cNvSpPr/>
              <p:nvPr/>
            </p:nvSpPr>
            <p:spPr>
              <a:xfrm>
                <a:off x="722376" y="972000"/>
                <a:ext cx="10753344" cy="27178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D,因为事件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相互独立,所以</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14_1#d3bdbb602?vop=1&amp;vop=1&amp;pid=7dfbde90a&amp;color=0,0,0&amp;vtp=1&amp;bt=1&amp;bbb=1&amp;hb=1"/>
              <p:cNvSpPr>
                <a:spLocks noRot="1" noChangeAspect="1" noMove="1" noResize="1" noEditPoints="1" noAdjustHandles="1" noChangeArrowheads="1" noChangeShapeType="1" noTextEdit="1"/>
              </p:cNvSpPr>
              <p:nvPr/>
            </p:nvSpPr>
            <p:spPr>
              <a:xfrm>
                <a:off x="722376" y="972000"/>
                <a:ext cx="10753344" cy="2717800"/>
              </a:xfrm>
              <a:prstGeom prst="rect">
                <a:avLst/>
              </a:prstGeom>
              <a:blipFill rotWithShape="1">
                <a:blip r:embed="rId1"/>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5_1#d331e39a2?vop=1&amp;pid=7dfbde90a&amp;color=0,0,0&amp;vtp=1&amp;bt=1&amp;bbb=1&amp;hb=1"/>
              <p:cNvSpPr/>
              <p:nvPr/>
            </p:nvSpPr>
            <p:spPr>
              <a:xfrm>
                <a:off x="722376" y="972000"/>
                <a:ext cx="10753344" cy="89369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［北京顺义区牛栏山一中2025高二月考］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5_1#d331e39a2?vop=1&amp;pid=7dfbde90a&amp;color=0,0,0&amp;vtp=1&amp;bt=1&amp;bbb=1&amp;hb=1"/>
              <p:cNvSpPr>
                <a:spLocks noRot="1" noChangeAspect="1" noMove="1" noResize="1" noEditPoints="1" noAdjustHandles="1" noChangeArrowheads="1" noChangeShapeType="1" noTextEdit="1"/>
              </p:cNvSpPr>
              <p:nvPr/>
            </p:nvSpPr>
            <p:spPr>
              <a:xfrm>
                <a:off x="722376" y="972000"/>
                <a:ext cx="10753344" cy="893699"/>
              </a:xfrm>
              <a:prstGeom prst="rect">
                <a:avLst/>
              </a:prstGeom>
              <a:blipFill rotWithShape="1">
                <a:blip r:embed="rId1"/>
                <a:stretch>
                  <a:fillRect l="-4" t="-50" r="-1683" b="-6529"/>
                </a:stretch>
              </a:blipFill>
            </p:spPr>
            <p:txBody>
              <a:bodyPr/>
              <a:lstStyle/>
              <a:p>
                <a:r>
                  <a:rPr lang="zh-CN" altLang="en-US">
                    <a:noFill/>
                  </a:rPr>
                  <a:t> </a:t>
                </a:r>
              </a:p>
            </p:txBody>
          </p:sp>
        </mc:Fallback>
      </mc:AlternateContent>
      <p:sp>
        <p:nvSpPr>
          <p:cNvPr id="3" name="QB_6_AN.16_1#d331e39a2.blank?vop=1&amp;pid=7dfbde90a&amp;color=0,0,0&amp;vpa=5&amp;vtp=1&amp;bbb=1"/>
          <p:cNvSpPr/>
          <p:nvPr/>
        </p:nvSpPr>
        <p:spPr>
          <a:xfrm>
            <a:off x="2037144" y="1379225"/>
            <a:ext cx="571500" cy="437134"/>
          </a:xfrm>
          <a:prstGeom prst="rect">
            <a:avLst/>
          </a:prstGeom>
          <a:noFill/>
        </p:spPr>
        <p:txBody>
          <a:bodyPr wrap="none" lIns="0" tIns="0" rIns="0" bIns="0" rtlCol="0" anchor="t"/>
          <a:lstStyle/>
          <a:p>
            <a:pPr algn="ctr"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0.7</a:t>
            </a:r>
            <a:endParaRPr lang="en-US" altLang="zh-CN" sz="2000" dirty="0"/>
          </a:p>
        </p:txBody>
      </p:sp>
      <mc:AlternateContent xmlns:mc="http://schemas.openxmlformats.org/markup-compatibility/2006">
        <mc:Choice xmlns:a14="http://schemas.microsoft.com/office/drawing/2010/main" Requires="a14">
          <p:sp>
            <p:nvSpPr>
              <p:cNvPr id="4" name="QB_6_AS.17_1#d331e39a2?vop=1&amp;vop=1&amp;pid=7dfbde90a&amp;color=0,0,0&amp;vtp=1&amp;bbb=1"/>
              <p:cNvSpPr/>
              <p:nvPr/>
            </p:nvSpPr>
            <p:spPr>
              <a:xfrm>
                <a:off x="722376" y="1916562"/>
                <a:ext cx="10753344" cy="44532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相互独立，所以事件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17_1#d331e39a2?vop=1&amp;vop=1&amp;pid=7dfbde90a&amp;color=0,0,0&amp;vtp=1&amp;bbb=1"/>
              <p:cNvSpPr>
                <a:spLocks noRot="1" noChangeAspect="1" noMove="1" noResize="1" noEditPoints="1" noAdjustHandles="1" noChangeArrowheads="1" noChangeShapeType="1" noTextEdit="1"/>
              </p:cNvSpPr>
              <p:nvPr/>
            </p:nvSpPr>
            <p:spPr>
              <a:xfrm>
                <a:off x="722376" y="1916562"/>
                <a:ext cx="10753344" cy="445326"/>
              </a:xfrm>
              <a:prstGeom prst="rect">
                <a:avLst/>
              </a:prstGeom>
              <a:blipFill rotWithShape="1">
                <a:blip r:embed="rId2"/>
                <a:stretch>
                  <a:fillRect l="-4" t="-30" b="-140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8_1#8e587ab83?vop=1&amp;pid=7dfbde90a&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6.盒子中有10张奖券，其中3张有奖，甲、乙先后从中各抽取1张（不放回），记“甲中奖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，“乙中奖”为事件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18_1#8e587ab83?vop=1&amp;pid=7dfbde90a&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821"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19_1#69b2565b5?vop=1&amp;pid=8e587ab83&amp;color=0,0,0&amp;vtp=1&amp;bbb=1"/>
              <p:cNvSpPr/>
              <p:nvPr/>
            </p:nvSpPr>
            <p:spPr>
              <a:xfrm>
                <a:off x="722376" y="18808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BD.19_1#69b2565b5?vop=1&amp;pid=8e587ab83&amp;color=0,0,0&amp;vtp=1&amp;bbb=1"/>
              <p:cNvSpPr>
                <a:spLocks noRot="1" noChangeAspect="1" noMove="1" noResize="1" noEditPoints="1" noAdjustHandles="1" noChangeArrowheads="1" noChangeShapeType="1" noTextEdit="1"/>
              </p:cNvSpPr>
              <p:nvPr/>
            </p:nvSpPr>
            <p:spPr>
              <a:xfrm>
                <a:off x="722376" y="1880812"/>
                <a:ext cx="10753344" cy="408559"/>
              </a:xfrm>
              <a:prstGeom prst="rect">
                <a:avLst/>
              </a:prstGeom>
              <a:blipFill rotWithShape="1">
                <a:blip r:embed="rId2"/>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20_1#69b2565b5?vop=1&amp;vop=1&amp;pid=8e587ab83&amp;color=0,0,0&amp;vtp=1&amp;bbb=1"/>
              <p:cNvSpPr/>
              <p:nvPr/>
            </p:nvSpPr>
            <p:spPr>
              <a:xfrm>
                <a:off x="722376" y="2291403"/>
                <a:ext cx="10753344" cy="2286000"/>
              </a:xfrm>
              <a:prstGeom prst="rect">
                <a:avLst/>
              </a:prstGeom>
              <a:noFill/>
            </p:spPr>
            <p:txBody>
              <a:bodyPr wrap="none" lIns="0" tIns="0" rIns="0" bIns="0" rtlCol="0" anchor="t"/>
              <a:lstStyle/>
              <a:p>
                <a:pPr algn="l" latinLnBrk="1">
                  <a:lnSpc>
                    <a:spcPts val="4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3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7_AN.20_1#69b2565b5?vop=1&amp;vop=1&amp;pid=8e587ab83&amp;color=0,0,0&amp;vtp=1&amp;bbb=1"/>
              <p:cNvSpPr>
                <a:spLocks noRot="1" noChangeAspect="1" noMove="1" noResize="1" noEditPoints="1" noAdjustHandles="1" noChangeArrowheads="1" noChangeShapeType="1" noTextEdit="1"/>
              </p:cNvSpPr>
              <p:nvPr/>
            </p:nvSpPr>
            <p:spPr>
              <a:xfrm>
                <a:off x="722376" y="2291403"/>
                <a:ext cx="10753344" cy="2286000"/>
              </a:xfrm>
              <a:prstGeom prst="rect">
                <a:avLst/>
              </a:prstGeom>
              <a:blipFill rotWithShape="1">
                <a:blip r:embed="rId3"/>
                <a:stretch>
                  <a:fillRect l="-4" t="-14" b="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BD.21_1#fbd5c257f?vop=1&amp;pid=8e587ab83&amp;color=0,0,0&amp;vtp=1&amp;bbb=1"/>
              <p:cNvSpPr/>
              <p:nvPr/>
            </p:nvSpPr>
            <p:spPr>
              <a:xfrm>
                <a:off x="722376" y="45393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是否相互独立，说明理由.</a:t>
                </a:r>
                <a:endParaRPr lang="en-US" altLang="zh-CN" sz="2000" dirty="0"/>
              </a:p>
            </p:txBody>
          </p:sp>
        </mc:Choice>
        <mc:Fallback>
          <p:sp>
            <p:nvSpPr>
              <p:cNvPr id="5" name="QO_7_BD.21_1#fbd5c257f?vop=1&amp;pid=8e587ab83&amp;color=0,0,0&amp;vtp=1&amp;bbb=1"/>
              <p:cNvSpPr>
                <a:spLocks noRot="1" noChangeAspect="1" noMove="1" noResize="1" noEditPoints="1" noAdjustHandles="1" noChangeArrowheads="1" noChangeShapeType="1" noTextEdit="1"/>
              </p:cNvSpPr>
              <p:nvPr/>
            </p:nvSpPr>
            <p:spPr>
              <a:xfrm>
                <a:off x="722376" y="4539303"/>
                <a:ext cx="10753344" cy="408559"/>
              </a:xfrm>
              <a:prstGeom prst="rect">
                <a:avLst/>
              </a:prstGeom>
              <a:blipFill rotWithShape="1">
                <a:blip r:embed="rId4"/>
                <a:stretch>
                  <a:fillRect l="-4" t="-79" b="-118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AN.22_1#fbd5c257f?vop=1&amp;vop=1&amp;pid=8e587ab83&amp;color=0,0,0&amp;vtp=1&amp;bbb=1"/>
              <p:cNvSpPr/>
              <p:nvPr/>
            </p:nvSpPr>
            <p:spPr>
              <a:xfrm>
                <a:off x="722376" y="4958403"/>
                <a:ext cx="10753344" cy="881253"/>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不相互独立.</a:t>
                </a:r>
                <a:endParaRPr lang="en-US" altLang="zh-CN" sz="2000" dirty="0"/>
              </a:p>
            </p:txBody>
          </p:sp>
        </mc:Choice>
        <mc:Fallback>
          <p:sp>
            <p:nvSpPr>
              <p:cNvPr id="6" name="QO_7_AN.22_1#fbd5c257f?vop=1&amp;vop=1&amp;pid=8e587ab83&amp;color=0,0,0&amp;vtp=1&amp;bbb=1"/>
              <p:cNvSpPr>
                <a:spLocks noRot="1" noChangeAspect="1" noMove="1" noResize="1" noEditPoints="1" noAdjustHandles="1" noChangeArrowheads="1" noChangeShapeType="1" noTextEdit="1"/>
              </p:cNvSpPr>
              <p:nvPr/>
            </p:nvSpPr>
            <p:spPr>
              <a:xfrm>
                <a:off x="722376" y="4958403"/>
                <a:ext cx="10753344" cy="881253"/>
              </a:xfrm>
              <a:prstGeom prst="rect">
                <a:avLst/>
              </a:prstGeom>
              <a:blipFill rotWithShape="1">
                <a:blip r:embed="rId5"/>
                <a:stretch>
                  <a:fillRect l="-4" t="-37" b="-51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xEl>
                                              <p:pRg st="1" end="1"/>
                                            </p:txEl>
                                          </p:spTgt>
                                        </p:tgtEl>
                                        <p:attrNameLst>
                                          <p:attrName>style.visibility</p:attrName>
                                        </p:attrNameLst>
                                      </p:cBhvr>
                                      <p:to>
                                        <p:strVal val="visible"/>
                                      </p:to>
                                    </p:set>
                                    <p:animEffect transition="in" filter="fade">
                                      <p:cBhvr>
                                        <p:cTn id="30"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EX.23_1#fbd5c257f?vop=1&amp;vop=1&amp;pid=8e587ab83&amp;color=0,0,0&amp;vtp=1&amp;bt=1&amp;bbb=1"/>
              <p:cNvSpPr/>
              <p:nvPr/>
            </p:nvSpPr>
            <p:spPr>
              <a:xfrm>
                <a:off x="722376" y="969264"/>
                <a:ext cx="10753344" cy="13257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多种解法</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不相互独立.</a:t>
                </a:r>
                <a:endParaRPr lang="en-US" altLang="zh-CN" sz="2000" dirty="0"/>
              </a:p>
            </p:txBody>
          </p:sp>
        </mc:Choice>
        <mc:Fallback>
          <p:sp>
            <p:nvSpPr>
              <p:cNvPr id="2" name="QO_7_EX.23_1#fbd5c257f?vop=1&amp;vop=1&amp;pid=8e587ab83&amp;color=0,0,0&amp;vtp=1&amp;bt=1&amp;bbb=1"/>
              <p:cNvSpPr>
                <a:spLocks noRot="1" noChangeAspect="1" noMove="1" noResize="1" noEditPoints="1" noAdjustHandles="1" noChangeArrowheads="1" noChangeShapeType="1" noTextEdit="1"/>
              </p:cNvSpPr>
              <p:nvPr/>
            </p:nvSpPr>
            <p:spPr>
              <a:xfrm>
                <a:off x="722376" y="969264"/>
                <a:ext cx="10753344" cy="1325753"/>
              </a:xfrm>
              <a:prstGeom prst="rect">
                <a:avLst/>
              </a:prstGeom>
              <a:blipFill rotWithShape="1">
                <a:blip r:embed="rId1"/>
                <a:stretch>
                  <a:fillRect l="-4" t="-19" b="-34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24_1#d7c516a41?htil=1&amp;vop=1&amp;pid=d4bc3df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35375" y="1054295"/>
            <a:ext cx="2578608"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24_2#d7c516a41?htil=1&amp;vop=1&amp;pid=d4bc3dfa9&amp;color=0,0,0&amp;vtp=1&amp;bt=1&amp;bbb=1&amp;hb=1"/>
          <p:cNvSpPr/>
          <p:nvPr/>
        </p:nvSpPr>
        <p:spPr>
          <a:xfrm>
            <a:off x="722376" y="972000"/>
            <a:ext cx="804672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［广东珠海一中2024高二月考］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在如图所示的电路中，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5个格子表示保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险匣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，格子中所示数据表示通电时保险丝被熔断的概率.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当开关闭合时，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电路畅通的概率是(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5_1#d7c516a41.bracket?vop=1&amp;pid=d4bc3dfa9&amp;color=0,0,0&amp;vpa=6&amp;vtp=1"/>
          <p:cNvSpPr/>
          <p:nvPr/>
        </p:nvSpPr>
        <p:spPr>
          <a:xfrm>
            <a:off x="294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24_3#d7c516a41.choices?htil=1&amp;vop=1&amp;pid=d4bc3dfa9&amp;color=0,0,0&amp;vtp=1&amp;bbb=1"/>
              <p:cNvSpPr/>
              <p:nvPr/>
            </p:nvSpPr>
            <p:spPr>
              <a:xfrm>
                <a:off x="722376" y="2281877"/>
                <a:ext cx="8046720" cy="595122"/>
              </a:xfrm>
              <a:prstGeom prst="rect">
                <a:avLst/>
              </a:prstGeom>
              <a:noFill/>
            </p:spPr>
            <p:txBody>
              <a:bodyPr wrap="none" lIns="0" tIns="0" rIns="0" bIns="0" rtlCol="0" anchor="t"/>
              <a:lstStyle/>
              <a:p>
                <a:pPr latinLnBrk="1">
                  <a:lnSpc>
                    <a:spcPts val="5100"/>
                  </a:lnSpc>
                  <a:tabLst>
                    <a:tab pos="2135505" algn="l"/>
                    <a:tab pos="4232910" algn="l"/>
                    <a:tab pos="62414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551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720</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24_3#d7c516a41.choices?htil=1&amp;vop=1&amp;pid=d4bc3dfa9&amp;color=0,0,0&amp;vtp=1&amp;bbb=1"/>
              <p:cNvSpPr>
                <a:spLocks noRot="1" noChangeAspect="1" noMove="1" noResize="1" noEditPoints="1" noAdjustHandles="1" noChangeArrowheads="1" noChangeShapeType="1" noTextEdit="1"/>
              </p:cNvSpPr>
              <p:nvPr/>
            </p:nvSpPr>
            <p:spPr>
              <a:xfrm>
                <a:off x="722376" y="2281877"/>
                <a:ext cx="8046720" cy="595122"/>
              </a:xfrm>
              <a:prstGeom prst="rect">
                <a:avLst/>
              </a:prstGeom>
              <a:blipFill rotWithShape="1">
                <a:blip r:embed="rId2"/>
                <a:stretch>
                  <a:fillRect l="-5" t="-54" r="5" b="-87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6_1#d7c516a41?vop=1&amp;vop=1&amp;pid=d4bc3dfa9&amp;color=0,0,0&amp;vtp=1&amp;bt=1&amp;bbb=1"/>
              <p:cNvSpPr/>
              <p:nvPr/>
            </p:nvSpPr>
            <p:spPr>
              <a:xfrm>
                <a:off x="722376" y="972000"/>
                <a:ext cx="10753344" cy="2354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当开关闭合时,电路畅通即表示左至中间畅通且中间至右畅通,</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左至中间畅通的概率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中间至右畅通的概率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所以电路畅通的概率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200" dirty="0"/>
              </a:p>
            </p:txBody>
          </p:sp>
        </mc:Choice>
        <mc:Fallback>
          <p:sp>
            <p:nvSpPr>
              <p:cNvPr id="2" name="QC_6_AS.26_1#d7c516a41?vop=1&amp;vop=1&amp;pid=d4bc3dfa9&amp;color=0,0,0&amp;vtp=1&amp;bt=1&amp;bbb=1"/>
              <p:cNvSpPr>
                <a:spLocks noRot="1" noChangeAspect="1" noMove="1" noResize="1" noEditPoints="1" noAdjustHandles="1" noChangeArrowheads="1" noChangeShapeType="1" noTextEdit="1"/>
              </p:cNvSpPr>
              <p:nvPr/>
            </p:nvSpPr>
            <p:spPr>
              <a:xfrm>
                <a:off x="722376" y="972000"/>
                <a:ext cx="10753344" cy="2354834"/>
              </a:xfrm>
              <a:prstGeom prst="rect">
                <a:avLst/>
              </a:prstGeom>
              <a:blipFill rotWithShape="1">
                <a:blip r:embed="rId1"/>
                <a:stretch>
                  <a:fillRect l="-4" t="-19" b="-19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7_1#8c385e08c?vop=1&amp;pid=d4bc3dfa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甲、乙、丙三人分别从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2个不同的数中随机选择若干个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（可以不选），分别构成集合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中元素的个数为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27_1#8c385e08c?vop=1&amp;pid=d4bc3dfa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6_AN.28_1#8c385e08c.bracket?vop=1&amp;pid=d4bc3dfa9&amp;color=0,0,0&amp;vpa=7&amp;vtp=1"/>
          <p:cNvSpPr/>
          <p:nvPr/>
        </p:nvSpPr>
        <p:spPr>
          <a:xfrm>
            <a:off x="92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27_2#8c385e08c.choices?vop=1&amp;pid=d4bc3dfa9&amp;color=0,0,0&amp;vtp=1&amp;bbb=1"/>
              <p:cNvSpPr/>
              <p:nvPr/>
            </p:nvSpPr>
            <p:spPr>
              <a:xfrm>
                <a:off x="722376" y="2281877"/>
                <a:ext cx="10753344" cy="595122"/>
              </a:xfrm>
              <a:prstGeom prst="rect">
                <a:avLst/>
              </a:prstGeom>
              <a:noFill/>
            </p:spPr>
            <p:txBody>
              <a:bodyPr wrap="none" lIns="0" tIns="0" rIns="0" bIns="0" rtlCol="0" anchor="t"/>
              <a:lstStyle/>
              <a:p>
                <a:pPr latinLnBrk="1">
                  <a:lnSpc>
                    <a:spcPts val="5100"/>
                  </a:lnSpc>
                  <a:tabLst>
                    <a:tab pos="2703830" algn="l"/>
                    <a:tab pos="5369560" algn="l"/>
                    <a:tab pos="81622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27_2#8c385e08c.choices?vop=1&amp;pid=d4bc3dfa9&amp;color=0,0,0&amp;vtp=1&amp;bbb=1"/>
              <p:cNvSpPr>
                <a:spLocks noRot="1" noChangeAspect="1" noMove="1" noResize="1" noEditPoints="1" noAdjustHandles="1" noChangeArrowheads="1" noChangeShapeType="1" noTextEdit="1"/>
              </p:cNvSpPr>
              <p:nvPr/>
            </p:nvSpPr>
            <p:spPr>
              <a:xfrm>
                <a:off x="722376" y="2281877"/>
                <a:ext cx="10753344" cy="595122"/>
              </a:xfrm>
              <a:prstGeom prst="rect">
                <a:avLst/>
              </a:prstGeom>
              <a:blipFill rotWithShape="1">
                <a:blip r:embed="rId2"/>
                <a:stretch>
                  <a:fillRect l="-4" t="-54" b="-87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7911da7b.fixed?pid=213873a24&amp;color=100,146,38&amp;vtp=1&amp;bbb=1"/>
          <p:cNvSpPr/>
          <p:nvPr/>
        </p:nvSpPr>
        <p:spPr>
          <a:xfrm>
            <a:off x="5056632" y="950976"/>
            <a:ext cx="20939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7200" dirty="0"/>
          </a:p>
        </p:txBody>
      </p:sp>
      <p:sp>
        <p:nvSpPr>
          <p:cNvPr id="3" name="C_2#07911da7b.fixed?pid=213873a2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条件概率与事件的独立性</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9_1#8c385e08c?vop=1&amp;vop=1&amp;pid=d4bc3dfa9&amp;color=0,0,0&amp;vtp=1&amp;bt=1&amp;bbb=1"/>
              <p:cNvSpPr/>
              <p:nvPr/>
            </p:nvSpPr>
            <p:spPr>
              <a:xfrm>
                <a:off x="722376" y="972000"/>
                <a:ext cx="10753344" cy="2195322"/>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设两个不同的数分别为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,一个数被某人选中的概率为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，且两个数是否被选中相互独立.</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所以同一个数被甲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、乙、丙三人都选中的概率为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中元素的个数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,表示至少有一个数被三人都选中,</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而两个数均未被三人都选中的概率为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6_AS.29_1#8c385e08c?vop=1&amp;vop=1&amp;pid=d4bc3dfa9&amp;color=0,0,0&amp;vtp=1&amp;bt=1&amp;bbb=1"/>
              <p:cNvSpPr>
                <a:spLocks noRot="1" noChangeAspect="1" noMove="1" noResize="1" noEditPoints="1" noAdjustHandles="1" noChangeArrowheads="1" noChangeShapeType="1" noTextEdit="1"/>
              </p:cNvSpPr>
              <p:nvPr/>
            </p:nvSpPr>
            <p:spPr>
              <a:xfrm>
                <a:off x="722376" y="972000"/>
                <a:ext cx="10753344" cy="2195322"/>
              </a:xfrm>
              <a:prstGeom prst="rect">
                <a:avLst/>
              </a:prstGeom>
              <a:blipFill rotWithShape="1">
                <a:blip r:embed="rId1"/>
                <a:stretch>
                  <a:fillRect l="-4" t="-20" b="-23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0_1#d0078ba7c?vop=1&amp;pid=d4bc3dfa9&amp;color=0,0,0&amp;vtp=1&amp;bt=1&amp;bbb=1&amp;hb=1"/>
              <p:cNvSpPr/>
              <p:nvPr/>
            </p:nvSpPr>
            <p:spPr>
              <a:xfrm>
                <a:off x="722376" y="972000"/>
                <a:ext cx="10753344" cy="147193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9.甲、乙两人组成“星队”参加猜成语活动，每轮活动由甲、乙各猜一个成语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，已知甲每轮猜对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，乙每轮猜对的概率为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.在每轮活动中，甲和乙猜对与否互不影响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，各轮结果也互不影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，则“星队”在两轮活动中猜对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3个成语的概率为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20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30_1#d0078ba7c?vop=1&amp;pid=d4bc3dfa9&amp;color=0,0,0&amp;vtp=1&amp;bt=1&amp;bbb=1&amp;hb=1"/>
              <p:cNvSpPr>
                <a:spLocks noRot="1" noChangeAspect="1" noMove="1" noResize="1" noEditPoints="1" noAdjustHandles="1" noChangeArrowheads="1" noChangeShapeType="1" noTextEdit="1"/>
              </p:cNvSpPr>
              <p:nvPr/>
            </p:nvSpPr>
            <p:spPr>
              <a:xfrm>
                <a:off x="722376" y="972000"/>
                <a:ext cx="10753344" cy="1471930"/>
              </a:xfrm>
              <a:prstGeom prst="rect">
                <a:avLst/>
              </a:prstGeom>
              <a:blipFill rotWithShape="1">
                <a:blip r:embed="rId1"/>
                <a:stretch>
                  <a:fillRect l="-4" t="-31" r="-508" b="-695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1_1#d0078ba7c.blank?vop=1&amp;pid=d4bc3dfa9&amp;color=0,0,0&amp;vpa=8&amp;vtp=1&amp;bbb=1&amp;rh=34.91"/>
              <p:cNvSpPr/>
              <p:nvPr/>
            </p:nvSpPr>
            <p:spPr>
              <a:xfrm>
                <a:off x="6483414" y="1935040"/>
                <a:ext cx="352425" cy="443357"/>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1_1#d0078ba7c.blank?vop=1&amp;pid=d4bc3dfa9&amp;color=0,0,0&amp;vpa=8&amp;vtp=1&amp;bbb=1&amp;rh=34.91"/>
              <p:cNvSpPr>
                <a:spLocks noRot="1" noChangeAspect="1" noMove="1" noResize="1" noEditPoints="1" noAdjustHandles="1" noChangeArrowheads="1" noChangeShapeType="1" noTextEdit="1"/>
              </p:cNvSpPr>
              <p:nvPr/>
            </p:nvSpPr>
            <p:spPr>
              <a:xfrm>
                <a:off x="6483414" y="1935040"/>
                <a:ext cx="352425" cy="443357"/>
              </a:xfrm>
              <a:prstGeom prst="rect">
                <a:avLst/>
              </a:prstGeom>
              <a:blipFill rotWithShape="1">
                <a:blip r:embed="rId2"/>
                <a:stretch>
                  <a:fillRect l="-18" t="-44" r="18" b="-2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2_1#d0078ba7c?vop=1&amp;vop=1&amp;pid=d4bc3dfa9&amp;color=0,0,0&amp;vtp=1&amp;bbb=1&amp;hb=1"/>
              <p:cNvSpPr/>
              <p:nvPr/>
            </p:nvSpPr>
            <p:spPr>
              <a:xfrm>
                <a:off x="722376" y="2427927"/>
                <a:ext cx="10753344" cy="3855403"/>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分别表示甲两轮猜对1个、2个成语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分别表示乙两轮猜对1个、2个成语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相互独立事件的性质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“两轮活动‘星队’猜对3个成语”,则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分别相互独立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,“星队”在两轮活动中猜对3个成语的概率为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32_1#d0078ba7c?vop=1&amp;vop=1&amp;pid=d4bc3dfa9&amp;color=0,0,0&amp;vtp=1&amp;bbb=1&amp;hb=1"/>
              <p:cNvSpPr>
                <a:spLocks noRot="1" noChangeAspect="1" noMove="1" noResize="1" noEditPoints="1" noAdjustHandles="1" noChangeArrowheads="1" noChangeShapeType="1" noTextEdit="1"/>
              </p:cNvSpPr>
              <p:nvPr/>
            </p:nvSpPr>
            <p:spPr>
              <a:xfrm>
                <a:off x="722376" y="2427927"/>
                <a:ext cx="10753344" cy="3855403"/>
              </a:xfrm>
              <a:prstGeom prst="rect">
                <a:avLst/>
              </a:prstGeom>
              <a:blipFill rotWithShape="1">
                <a:blip r:embed="rId3"/>
                <a:stretch>
                  <a:fillRect l="-4" t="-8" r="-449" b="-11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EX.33_1#d0078ba7c?vop=1&amp;vop=1&amp;pid=d4bc3dfa9&amp;color=0,0,0&amp;vtp=1&amp;bt=1&amp;bb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求相互独立事件同时发生的概率的步骤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1）首先确定各事件之间是相互独立的;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2）确定这些事件可以同时发生;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3）求出每个事件的概率,再求积．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4_1#62977f2a3?vop=1&amp;pid=d4bc3dfa9&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［四川西昌2024高二期中］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某套试卷的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题的规则如下：在每小题给出的四个选项中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多项符合题目要求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，全部选对得6分，部分选对得3分，选错或一个都不选得0分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.某同学正在参加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该次考试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，当做到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题第10题和第11题时，发现不会，在这两个</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，他选一个选项的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，选两个选项的概率是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，选三个选项的概率是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，若该同学猜答案时题目与题目之间相互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，且第10题和第11题的正确答案都是两个选项.</a:t>
                </a:r>
                <a:endParaRPr lang="en-US" altLang="zh-CN" sz="2000" dirty="0"/>
              </a:p>
            </p:txBody>
          </p:sp>
        </mc:Choice>
        <mc:Fallback>
          <p:sp>
            <p:nvSpPr>
              <p:cNvPr id="2" name="QO_6_BD.34_1#62977f2a3?vop=1&amp;pid=d4bc3dfa9&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892" b="-1998"/>
                </a:stretch>
              </a:blipFill>
            </p:spPr>
            <p:txBody>
              <a:bodyPr/>
              <a:lstStyle/>
              <a:p>
                <a:r>
                  <a:rPr lang="zh-CN" altLang="en-US">
                    <a:noFill/>
                  </a:rPr>
                  <a:t> </a:t>
                </a:r>
              </a:p>
            </p:txBody>
          </p:sp>
        </mc:Fallback>
      </mc:AlternateContent>
      <p:sp>
        <p:nvSpPr>
          <p:cNvPr id="3" name="QO_7_BD.35_1#60daaa712?vop=1&amp;pid=62977f2a3&amp;color=0,0,0&amp;vtp=1&amp;bbb=1"/>
          <p:cNvSpPr/>
          <p:nvPr/>
        </p:nvSpPr>
        <p:spPr>
          <a:xfrm>
            <a:off x="722376" y="327749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（1）求该同学第10题得3分的概率；</a:t>
            </a:r>
            <a:endParaRPr lang="en-US" altLang="zh-CN" sz="2000" dirty="0"/>
          </a:p>
        </p:txBody>
      </p:sp>
      <mc:AlternateContent xmlns:mc="http://schemas.openxmlformats.org/markup-compatibility/2006">
        <mc:Choice xmlns:a14="http://schemas.microsoft.com/office/drawing/2010/main" Requires="a14">
          <p:sp>
            <p:nvSpPr>
              <p:cNvPr id="4" name="QO_7_AN.36_1#60daaa712?vop=1&amp;vop=1&amp;pid=62977f2a3&amp;color=0,0,0&amp;vtp=1&amp;bbb=1&amp;hb=1"/>
              <p:cNvSpPr/>
              <p:nvPr/>
            </p:nvSpPr>
            <p:spPr>
              <a:xfrm>
                <a:off x="722376" y="3688085"/>
                <a:ext cx="10753344" cy="1485900"/>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【解】设“该同学第10题只选一个选项”为事件</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,设“该同学第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10题选的一个选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项是正确的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”为事件</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,易知“该同学第10题得3分”等价于“该同学第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10题只</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选一个选项且该选项是正确的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”,即为</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7_AN.36_1#60daaa712?vop=1&amp;vop=1&amp;pid=62977f2a3&amp;color=0,0,0&amp;vtp=1&amp;bbb=1&amp;hb=1"/>
              <p:cNvSpPr>
                <a:spLocks noRot="1" noChangeAspect="1" noMove="1" noResize="1" noEditPoints="1" noAdjustHandles="1" noChangeArrowheads="1" noChangeShapeType="1" noTextEdit="1"/>
              </p:cNvSpPr>
              <p:nvPr/>
            </p:nvSpPr>
            <p:spPr>
              <a:xfrm>
                <a:off x="722376" y="3688085"/>
                <a:ext cx="10753344" cy="14859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37_1#91463b806?vop=1&amp;pid=62977f2a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（2）求该同学第10题和第11题两题总共得9分的概率.</a:t>
            </a:r>
            <a:endParaRPr lang="en-US" altLang="zh-CN" sz="2000" dirty="0"/>
          </a:p>
        </p:txBody>
      </p:sp>
      <mc:AlternateContent xmlns:mc="http://schemas.openxmlformats.org/markup-compatibility/2006">
        <mc:Choice xmlns:a14="http://schemas.microsoft.com/office/drawing/2010/main" Requires="a14">
          <p:sp>
            <p:nvSpPr>
              <p:cNvPr id="3" name="QO_7_AN.38_1#91463b806?vop=1&amp;vop=1&amp;pid=62977f2a3&amp;color=0,0,0&amp;vtp=1&amp;bbb=1&amp;hb=1"/>
              <p:cNvSpPr/>
              <p:nvPr/>
            </p:nvSpPr>
            <p:spPr>
              <a:xfrm>
                <a:off x="722376" y="1386528"/>
                <a:ext cx="10753344" cy="2413000"/>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【解】由（1）可得“该同学第10题得3分”的概率为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,由题可知该同学一道题得3分的概率为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该同学在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A,B,C,D四个选项中选两个选项的情况有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𝐀𝐁</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𝐀𝐃</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𝐁𝐂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𝐁𝐃</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𝐂𝐃</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六种,正确的只有一种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事件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“该同学选的两个选项是正确的”的概率为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,所以事件“该同学一道题得6分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”的概率为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.事件“该同学第10题和第11题两题总共得9分”等价于事件“该同学一个题得3分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一个题得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6分”,则概率为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AN.38_1#91463b806?vop=1&amp;vop=1&amp;pid=62977f2a3&amp;color=0,0,0&amp;vtp=1&amp;bbb=1&amp;hb=1"/>
              <p:cNvSpPr>
                <a:spLocks noRot="1" noChangeAspect="1" noMove="1" noResize="1" noEditPoints="1" noAdjustHandles="1" noChangeArrowheads="1" noChangeShapeType="1" noTextEdit="1"/>
              </p:cNvSpPr>
              <p:nvPr/>
            </p:nvSpPr>
            <p:spPr>
              <a:xfrm>
                <a:off x="722376" y="1386528"/>
                <a:ext cx="10753344" cy="2413000"/>
              </a:xfrm>
              <a:prstGeom prst="rect">
                <a:avLst/>
              </a:prstGeom>
              <a:blipFill rotWithShape="1">
                <a:blip r:embed="rId1"/>
                <a:stretch>
                  <a:fillRect l="-4" t="-13"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9_1#2bef1f242?vop=1&amp;pid=d4bc3dfa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［江西九江2025高二期末］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“石头、剪刀、布”是一个猜拳游戏，古老而简单.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游戏规则中，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石头克剪刀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，剪刀克布，布克石头.现甲、乙、丙三人玩“石头、剪刀、布”游戏，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规定每局中：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三人出现同一种手势，每人各得1分；②三人出现两种手势，赢者得4分，输者得0分；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出现三种手势均得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0分.当有人累计得3分以上（包含3分）或游戏进行了3局时，游戏结束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.三人之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间及每局游戏互不影响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，且每人每局出石头、剪刀、布的概率都是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9_1#2bef1f242?vop=1&amp;pid=d4bc3dfa9&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968" b="20"/>
                </a:stretch>
              </a:blipFill>
            </p:spPr>
            <p:txBody>
              <a:bodyPr/>
              <a:lstStyle/>
              <a:p>
                <a:r>
                  <a:rPr lang="zh-CN" altLang="en-US">
                    <a:noFill/>
                  </a:rPr>
                  <a:t> </a:t>
                </a:r>
              </a:p>
            </p:txBody>
          </p:sp>
        </mc:Fallback>
      </mc:AlternateContent>
      <p:sp>
        <p:nvSpPr>
          <p:cNvPr id="3" name="QO_7_BD.40_1#e33d50cde?vop=1&amp;pid=2bef1f242&amp;color=0,0,0&amp;vtp=1&amp;bbb=1"/>
          <p:cNvSpPr/>
          <p:nvPr/>
        </p:nvSpPr>
        <p:spPr>
          <a:xfrm>
            <a:off x="722376" y="3281685"/>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（1）求甲在一局比赛中得0分的概率；</a:t>
            </a:r>
            <a:endParaRPr lang="en-US" altLang="zh-CN" sz="2000" dirty="0"/>
          </a:p>
        </p:txBody>
      </p:sp>
      <mc:AlternateContent xmlns:mc="http://schemas.openxmlformats.org/markup-compatibility/2006">
        <mc:Choice xmlns:a14="http://schemas.microsoft.com/office/drawing/2010/main" Requires="a14">
          <p:sp>
            <p:nvSpPr>
              <p:cNvPr id="4" name="QO_7_AN.41_1#e33d50cde?vop=1&amp;vop=1&amp;pid=2bef1f242&amp;color=0,0,0&amp;vtp=1&amp;bbb=1"/>
              <p:cNvSpPr/>
              <p:nvPr/>
            </p:nvSpPr>
            <p:spPr>
              <a:xfrm>
                <a:off x="722376" y="3749426"/>
                <a:ext cx="10753344" cy="18669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【解】甲在一局比赛中得0分包含以下情况：</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三人出现三种手势：有</a:t>
                </a:r>
                <a14:m>
                  <m:oMath xmlns:m="http://schemas.openxmlformats.org/officeDocument/2006/math">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种情况;</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三人出现两种手势且甲为输者：有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种情况,</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故所求概率为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7_AN.41_1#e33d50cde?vop=1&amp;vop=1&amp;pid=2bef1f242&amp;color=0,0,0&amp;vtp=1&amp;bbb=1"/>
              <p:cNvSpPr>
                <a:spLocks noRot="1" noChangeAspect="1" noMove="1" noResize="1" noEditPoints="1" noAdjustHandles="1" noChangeArrowheads="1" noChangeShapeType="1" noTextEdit="1"/>
              </p:cNvSpPr>
              <p:nvPr/>
            </p:nvSpPr>
            <p:spPr>
              <a:xfrm>
                <a:off x="722376" y="3749426"/>
                <a:ext cx="10753344" cy="1866900"/>
              </a:xfrm>
              <a:prstGeom prst="rect">
                <a:avLst/>
              </a:prstGeom>
              <a:blipFill rotWithShape="1">
                <a:blip r:embed="rId2"/>
                <a:stretch>
                  <a:fillRect l="-4" t="-21"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42_1#1970ab5f5?vop=1&amp;pid=2bef1f24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（2）已知游戏结束时有人得分为3分以上（包含3分），求第一局比赛中三人均得0分的概率.</a:t>
            </a:r>
            <a:endParaRPr lang="en-US" altLang="zh-CN" sz="2000" dirty="0"/>
          </a:p>
        </p:txBody>
      </p:sp>
      <mc:AlternateContent xmlns:mc="http://schemas.openxmlformats.org/markup-compatibility/2006">
        <mc:Choice xmlns:a14="http://schemas.microsoft.com/office/drawing/2010/main" Requires="a14">
          <p:sp>
            <p:nvSpPr>
              <p:cNvPr id="3" name="QO_7_AN.43_1#1970ab5f5?vop=1&amp;vop=1&amp;pid=2bef1f242&amp;color=0,0,0&amp;vtp=1&amp;bbb=1&amp;hb=1"/>
              <p:cNvSpPr/>
              <p:nvPr/>
            </p:nvSpPr>
            <p:spPr>
              <a:xfrm>
                <a:off x="722376" y="1386528"/>
                <a:ext cx="10753344" cy="23548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【解】在一局比赛中,设三人出现三种手势,即每人各得0分为事件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设三人出现同一种手势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,即每人各得1分为事件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设三人出现两种手势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,即有人得4分为事件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设游戏结束时有人得分为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3分以上（包含3分）为事件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,第一局比赛中三人均得0分为事件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.事件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包含以下情况：</a:t>
                </a:r>
                <a:endParaRPr lang="en-US" altLang="zh-CN" sz="2000" dirty="0"/>
              </a:p>
            </p:txBody>
          </p:sp>
        </mc:Choice>
        <mc:Fallback>
          <p:sp>
            <p:nvSpPr>
              <p:cNvPr id="3" name="QO_7_AN.43_1#1970ab5f5?vop=1&amp;vop=1&amp;pid=2bef1f242&amp;color=0,0,0&amp;vtp=1&amp;bbb=1&amp;hb=1"/>
              <p:cNvSpPr>
                <a:spLocks noRot="1" noChangeAspect="1" noMove="1" noResize="1" noEditPoints="1" noAdjustHandles="1" noChangeArrowheads="1" noChangeShapeType="1" noTextEdit="1"/>
              </p:cNvSpPr>
              <p:nvPr/>
            </p:nvSpPr>
            <p:spPr>
              <a:xfrm>
                <a:off x="722376" y="1386528"/>
                <a:ext cx="10753344" cy="2354834"/>
              </a:xfrm>
              <a:prstGeom prst="rect">
                <a:avLst/>
              </a:prstGeom>
              <a:blipFill rotWithShape="1">
                <a:blip r:embed="rId1"/>
                <a:stretch>
                  <a:fillRect l="-4" t="-14" r="-809" b="-19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AN.43_2#1970ab5f5?vop=1&amp;vop=1&amp;pid=2bef1f242&amp;color=0,0,0&amp;mp=1&amp;vtp=1&amp;bt=1&amp;bbb=1"/>
              <p:cNvSpPr/>
              <p:nvPr/>
            </p:nvSpPr>
            <p:spPr>
              <a:xfrm>
                <a:off x="722376" y="969264"/>
                <a:ext cx="10753344" cy="4483100"/>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①第一局为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时,概率</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,第二局为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时,概率</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,第二局为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,第三局为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时,概率</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,第二局为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,第三局为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时,概率</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𝟕𝟐𝟗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𝟕𝟐𝟗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𝟕𝟐𝟗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𝑴𝑵</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包含以下情况：</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,第二局为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时,概率</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,第二局为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,第三局为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时,概率</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𝟐𝟕</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𝟕𝟐𝟗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AN.43_2#1970ab5f5?vop=1&amp;vop=1&amp;pid=2bef1f242&amp;color=0,0,0&amp;mp=1&amp;vtp=1&amp;bt=1&amp;bbb=1"/>
              <p:cNvSpPr>
                <a:spLocks noRot="1" noChangeAspect="1" noMove="1" noResize="1" noEditPoints="1" noAdjustHandles="1" noChangeArrowheads="1" noChangeShapeType="1" noTextEdit="1"/>
              </p:cNvSpPr>
              <p:nvPr/>
            </p:nvSpPr>
            <p:spPr>
              <a:xfrm>
                <a:off x="722376" y="969264"/>
                <a:ext cx="10753344" cy="4483100"/>
              </a:xfrm>
              <a:prstGeom prst="rect">
                <a:avLst/>
              </a:prstGeom>
              <a:blipFill rotWithShape="1">
                <a:blip r:embed="rId1"/>
                <a:stretch>
                  <a:fillRect l="-4" t="-6" b="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EX.44_1#2bef1f242?vop=1&amp;vop=1&amp;pid=d4bc3dfa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名师点拨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本题关键在于需要分类讨论游戏结束时有人得分为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3分以上（包含3分）事件的各种情况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斥事件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、相互独立事件同时发生的概率公式求出概率,再求出第一局比赛中三人均得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0分且游戏结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束时有人得分为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3分以上（包含3分）事件的概率,再利用条件概率公式求解.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O_6_EX.45_1#2bef1f242?vop=1&amp;vop=1&amp;pid=d4bc3dfa9&amp;color=0,0,0&amp;vtp=1&amp;bbb=1&amp;hb=1"/>
          <p:cNvSpPr/>
          <p:nvPr/>
        </p:nvSpPr>
        <p:spPr>
          <a:xfrm>
            <a:off x="719328" y="1163066"/>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计算相互独立事件同时发生的概率时,先用字母表示出事件,再分析题中涉及的事件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（1）简单计算问题：将题中所求事件转化为若干个独立事件的交事件,利用独立事件的性质求解．</a:t>
            </a:r>
            <a:endParaRPr lang="en-US" altLang="zh-CN" sz="2000" spc="-5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（2）复杂计算问题：一般将所求事件划分为若干个彼此互斥的事件,然后运用互斥事件的概率加</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法公式和相互独立事件的概率计算公式求解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6cbca63e2.fixed?pid=7e2328842&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7200" dirty="0"/>
          </a:p>
        </p:txBody>
      </p:sp>
      <p:sp>
        <p:nvSpPr>
          <p:cNvPr id="3" name="C_4#6cbca63e2.fixed?pid=7e2328842&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4.1.3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独立性与条件概率的关系</a:t>
            </a:r>
            <a:endParaRPr lang="en-US" altLang="zh-CN" sz="4400" dirty="0"/>
          </a:p>
        </p:txBody>
      </p:sp>
      <p:pic>
        <p:nvPicPr>
          <p:cNvPr id="4" name="C_4#6cbca63e2.fixed?pid=7e232884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6cbca63e2.fixed?pid=7e232884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46_1#80512f51d?vop=1&amp;pid=36c86c5cf&amp;color=0,0,0&amp;vtp=1&amp;bt=1&amp;bbb=1&amp;hb=1"/>
              <p:cNvSpPr/>
              <p:nvPr/>
            </p:nvSpPr>
            <p:spPr>
              <a:xfrm>
                <a:off x="722376" y="969265"/>
                <a:ext cx="10753344" cy="1057339"/>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12.甲、乙两人进行乒乓球比赛，约定先连胜两局者赢得比赛，假设每局甲获胜的概率为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胜的概率为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，各局比赛相互独立，则恰好进行了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4局比赛且甲赢得比赛的概率为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46_1#80512f51d?vop=1&amp;pid=36c86c5cf&amp;color=0,0,0&amp;vtp=1&amp;bt=1&amp;bbb=1&amp;hb=1"/>
              <p:cNvSpPr>
                <a:spLocks noRot="1" noChangeAspect="1" noMove="1" noResize="1" noEditPoints="1" noAdjustHandles="1" noChangeArrowheads="1" noChangeShapeType="1" noTextEdit="1"/>
              </p:cNvSpPr>
              <p:nvPr/>
            </p:nvSpPr>
            <p:spPr>
              <a:xfrm>
                <a:off x="722376" y="969265"/>
                <a:ext cx="10753344" cy="1057339"/>
              </a:xfrm>
              <a:prstGeom prst="rect">
                <a:avLst/>
              </a:prstGeom>
              <a:blipFill rotWithShape="1">
                <a:blip r:embed="rId1"/>
                <a:stretch>
                  <a:fillRect l="-4" t="-24" b="-447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47_1#80512f51d.blank?vop=1&amp;pid=36c86c5cf&amp;color=0,0,0&amp;vpa=9&amp;vtp=1&amp;bbb=1&amp;rh=34.67504"/>
              <p:cNvSpPr/>
              <p:nvPr/>
            </p:nvSpPr>
            <p:spPr>
              <a:xfrm>
                <a:off x="9639364" y="1466659"/>
                <a:ext cx="352425" cy="440373"/>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𝟖𝟏</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7_AN.47_1#80512f51d.blank?vop=1&amp;pid=36c86c5cf&amp;color=0,0,0&amp;vpa=9&amp;vtp=1&amp;bbb=1&amp;rh=34.67504"/>
              <p:cNvSpPr>
                <a:spLocks noRot="1" noChangeAspect="1" noMove="1" noResize="1" noEditPoints="1" noAdjustHandles="1" noChangeArrowheads="1" noChangeShapeType="1" noTextEdit="1"/>
              </p:cNvSpPr>
              <p:nvPr/>
            </p:nvSpPr>
            <p:spPr>
              <a:xfrm>
                <a:off x="9639364" y="1466659"/>
                <a:ext cx="352425" cy="440373"/>
              </a:xfrm>
              <a:prstGeom prst="rect">
                <a:avLst/>
              </a:prstGeom>
              <a:blipFill rotWithShape="1">
                <a:blip r:embed="rId2"/>
                <a:stretch>
                  <a:fillRect l="-18" t="-101" r="18" b="-8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48_1#80512f51d?vop=1&amp;vop=1&amp;pid=36c86c5cf&amp;color=0,0,0&amp;vtp=1&amp;bbb=1&amp;hb=1"/>
              <p:cNvSpPr/>
              <p:nvPr/>
            </p:nvSpPr>
            <p:spPr>
              <a:xfrm>
                <a:off x="722376" y="2036826"/>
                <a:ext cx="10753344" cy="1016381"/>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根据题意可知,恰好进行了4局比赛且甲赢得比赛是指第一局甲胜,第二局乙胜,第三局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局甲连胜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,所以恰好进行了4局比赛且甲赢得比赛的概率为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7_AS.48_1#80512f51d?vop=1&amp;vop=1&amp;pid=36c86c5cf&amp;color=0,0,0&amp;vtp=1&amp;bbb=1&amp;hb=1"/>
              <p:cNvSpPr>
                <a:spLocks noRot="1" noChangeAspect="1" noMove="1" noResize="1" noEditPoints="1" noAdjustHandles="1" noChangeArrowheads="1" noChangeShapeType="1" noTextEdit="1"/>
              </p:cNvSpPr>
              <p:nvPr/>
            </p:nvSpPr>
            <p:spPr>
              <a:xfrm>
                <a:off x="722376" y="2036826"/>
                <a:ext cx="10753344" cy="1016381"/>
              </a:xfrm>
              <a:prstGeom prst="rect">
                <a:avLst/>
              </a:prstGeom>
              <a:blipFill rotWithShape="1">
                <a:blip r:embed="rId3"/>
                <a:stretch>
                  <a:fillRect l="-4" t="-37" r="-549" b="-24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EX.49_1#80512f51d?vop=1&amp;vop=1&amp;pid=36c86c5cf&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涉及体育比赛中的问题时,要根据体育比赛的约定综合应用相互独立事件的概率公式及互斥事件的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概率公式求解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.本题求解的易错之处：不能正确理解恰好进行了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4局比赛且甲赢得比赛是指第一局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,第二局乙胜,第三局、第四局甲连胜而出现错误.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3671c52f0?vop=1&amp;pid=7dfbde90a&amp;color=0,0,0&amp;vtp=1&amp;bt=1&amp;bbb=1"/>
              <p:cNvSpPr/>
              <p:nvPr/>
            </p:nvSpPr>
            <p:spPr>
              <a:xfrm>
                <a:off x="722376" y="969264"/>
                <a:ext cx="10753344" cy="446024"/>
              </a:xfrm>
              <a:prstGeom prst="rect">
                <a:avLst/>
              </a:prstGeom>
              <a:noFill/>
            </p:spPr>
            <p:txBody>
              <a:bodyPr wrap="none" lIns="0" tIns="0" rIns="0" bIns="0" rtlCol="0" anchor="t"/>
              <a:lstStyle/>
              <a:p>
                <a:pPr algn="l" latinLnBrk="1">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1.已知事件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_1#3671c52f0?vop=1&amp;pid=7dfbde90a&amp;color=0,0,0&amp;vtp=1&amp;bt=1&amp;bbb=1"/>
              <p:cNvSpPr>
                <a:spLocks noRot="1" noChangeAspect="1" noMove="1" noResize="1" noEditPoints="1" noAdjustHandles="1" noChangeArrowheads="1" noChangeShapeType="1" noTextEdit="1"/>
              </p:cNvSpPr>
              <p:nvPr/>
            </p:nvSpPr>
            <p:spPr>
              <a:xfrm>
                <a:off x="722376" y="969264"/>
                <a:ext cx="10753344" cy="446024"/>
              </a:xfrm>
              <a:prstGeom prst="rect">
                <a:avLst/>
              </a:prstGeom>
              <a:blipFill rotWithShape="1">
                <a:blip r:embed="rId1"/>
                <a:stretch>
                  <a:fillRect l="-4" t="-57" b="-13838"/>
                </a:stretch>
              </a:blipFill>
            </p:spPr>
            <p:txBody>
              <a:bodyPr/>
              <a:lstStyle/>
              <a:p>
                <a:r>
                  <a:rPr lang="zh-CN" altLang="en-US">
                    <a:noFill/>
                  </a:rPr>
                  <a:t> </a:t>
                </a:r>
              </a:p>
            </p:txBody>
          </p:sp>
        </mc:Fallback>
      </mc:AlternateContent>
      <p:sp>
        <p:nvSpPr>
          <p:cNvPr id="3" name="QC_6_AN.2_1#3671c52f0.bracket?vop=1&amp;pid=7dfbde90a&amp;color=0,0,0&amp;vpa=1&amp;vtp=1"/>
          <p:cNvSpPr/>
          <p:nvPr/>
        </p:nvSpPr>
        <p:spPr>
          <a:xfrm>
            <a:off x="6476810" y="966914"/>
            <a:ext cx="355600" cy="446659"/>
          </a:xfrm>
          <a:prstGeom prst="rect">
            <a:avLst/>
          </a:prstGeom>
          <a:noFill/>
        </p:spPr>
        <p:txBody>
          <a:bodyPr wrap="none" lIns="0" tIns="0" rIns="0" bIns="0" rtlCol="0" anchor="t"/>
          <a:lstStyle/>
          <a:p>
            <a:pPr algn="ctr" latinLnBrk="1">
              <a:lnSpc>
                <a:spcPts val="4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1_2#3671c52f0.choices?vop=1&amp;pid=7dfbde90a&amp;color=0,0,0&amp;vtp=1&amp;bbb=1"/>
              <p:cNvSpPr/>
              <p:nvPr/>
            </p:nvSpPr>
            <p:spPr>
              <a:xfrm>
                <a:off x="722376" y="1420050"/>
                <a:ext cx="10753344" cy="405003"/>
              </a:xfrm>
              <a:prstGeom prst="rect">
                <a:avLst/>
              </a:prstGeom>
              <a:noFill/>
            </p:spPr>
            <p:txBody>
              <a:bodyPr wrap="none" lIns="0" tIns="0" rIns="0" bIns="0" rtlCol="0" anchor="t"/>
              <a:lstStyle/>
              <a:p>
                <a:pPr latinLnBrk="1">
                  <a:lnSpc>
                    <a:spcPts val="3600"/>
                  </a:lnSpc>
                  <a:tabLst>
                    <a:tab pos="2589530" algn="l"/>
                    <a:tab pos="5229860" algn="l"/>
                    <a:tab pos="83400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互斥</a:t>
                </a:r>
                <a:endParaRPr lang="en-US" altLang="zh-CN" sz="2000" dirty="0"/>
              </a:p>
            </p:txBody>
          </p:sp>
        </mc:Choice>
        <mc:Fallback>
          <p:sp>
            <p:nvSpPr>
              <p:cNvPr id="4" name="QC_6_BD.1_2#3671c52f0.choices?vop=1&amp;pid=7dfbde90a&amp;color=0,0,0&amp;vtp=1&amp;bbb=1"/>
              <p:cNvSpPr>
                <a:spLocks noRot="1" noChangeAspect="1" noMove="1" noResize="1" noEditPoints="1" noAdjustHandles="1" noChangeArrowheads="1" noChangeShapeType="1" noTextEdit="1"/>
              </p:cNvSpPr>
              <p:nvPr/>
            </p:nvSpPr>
            <p:spPr>
              <a:xfrm>
                <a:off x="722376" y="1420050"/>
                <a:ext cx="10753344" cy="405003"/>
              </a:xfrm>
              <a:prstGeom prst="rect">
                <a:avLst/>
              </a:prstGeom>
              <a:blipFill rotWithShape="1">
                <a:blip r:embed="rId2"/>
                <a:stretch>
                  <a:fillRect l="-4" t="-47" b="-128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3671c52f0?vop=1&amp;vop=1&amp;pid=7dfbde90a&amp;color=0,0,0&amp;vtp=1&amp;bt=1&amp;bbb=1&amp;hb=1"/>
              <p:cNvSpPr/>
              <p:nvPr/>
            </p:nvSpPr>
            <p:spPr>
              <a:xfrm>
                <a:off x="722376" y="972000"/>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由题得</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能同时发生，因此事件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不互斥,而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以无法确定</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的值.故选C.</a:t>
                </a:r>
                <a:endParaRPr lang="en-US" altLang="zh-CN" sz="2200" dirty="0"/>
              </a:p>
            </p:txBody>
          </p:sp>
        </mc:Choice>
        <mc:Fallback>
          <p:sp>
            <p:nvSpPr>
              <p:cNvPr id="2" name="QC_6_AS.3_1#3671c52f0?vop=1&amp;vop=1&amp;pid=7dfbde90a&amp;color=0,0,0&amp;vtp=1&amp;bt=1&amp;bbb=1&amp;hb=1"/>
              <p:cNvSpPr>
                <a:spLocks noRot="1" noChangeAspect="1" noMove="1" noResize="1" noEditPoints="1" noAdjustHandles="1" noChangeArrowheads="1" noChangeShapeType="1" noTextEdit="1"/>
              </p:cNvSpPr>
              <p:nvPr/>
            </p:nvSpPr>
            <p:spPr>
              <a:xfrm>
                <a:off x="722376" y="972000"/>
                <a:ext cx="10753344" cy="1444879"/>
              </a:xfrm>
              <a:prstGeom prst="rect">
                <a:avLst/>
              </a:prstGeom>
              <a:blipFill rotWithShape="1">
                <a:blip r:embed="rId1"/>
                <a:stretch>
                  <a:fillRect l="-4" t="-31" r="-47" b="-36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_1#3671c52f0?vop=1&amp;vop=1&amp;pid=7dfbde90a&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链接教材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此题对应教材第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61页练习A第3题,因为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,因此可判定事件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endParaRPr lang="en-US" altLang="zh-CN" sz="2000" dirty="0"/>
              </a:p>
            </p:txBody>
          </p:sp>
        </mc:Choice>
        <mc:Fallback>
          <p:sp>
            <p:nvSpPr>
              <p:cNvPr id="2" name="QC_6_EX.4_1#3671c52f0?vop=1&amp;vop=1&amp;pid=7dfbde90a&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_1#d02baf6e1?vop=1&amp;pid=7dfbde90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5_1#d02baf6e1?vop=1&amp;pid=7dfbde90a&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6_AN.6_1#d02baf6e1.bracket?vop=1&amp;pid=7dfbde90a&amp;color=0,0,0&amp;vpa=2&amp;vtp=1"/>
          <p:cNvSpPr/>
          <p:nvPr/>
        </p:nvSpPr>
        <p:spPr>
          <a:xfrm>
            <a:off x="8145145"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5_2#d02baf6e1.choices?vop=1&amp;pid=7dfbde90a&amp;color=0,0,0&amp;vtp=1&amp;bbb=1"/>
          <p:cNvSpPr/>
          <p:nvPr/>
        </p:nvSpPr>
        <p:spPr>
          <a:xfrm>
            <a:off x="722376" y="1384300"/>
            <a:ext cx="10753344" cy="405003"/>
          </a:xfrm>
          <a:prstGeom prst="rect">
            <a:avLst/>
          </a:prstGeom>
          <a:noFill/>
        </p:spPr>
        <p:txBody>
          <a:bodyPr wrap="none" lIns="0" tIns="0" rIns="0" bIns="0" rtlCol="0" anchor="t"/>
          <a:lstStyle/>
          <a:p>
            <a:pPr latinLnBrk="1">
              <a:lnSpc>
                <a:spcPts val="3600"/>
              </a:lnSpc>
              <a:tabLst>
                <a:tab pos="2710180" algn="l"/>
                <a:tab pos="5229860" algn="l"/>
                <a:tab pos="77622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.0.18</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B.0.9</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C.0.3</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_1#d02baf6e1?vop=1&amp;vop=1&amp;pid=7dfbde90a&amp;color=0,0,0&amp;vtp=1&amp;bt=1&amp;bb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6_AS.7_1#d02baf6e1?vop=1&amp;vop=1&amp;pid=7dfbde90a&amp;color=0,0,0&amp;vtp=1&amp;bt=1&amp;bb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_1#74ea64718?vop=1&amp;pid=7dfbde90a&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［河北衡水二中2025高二调研］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表示三个随机事件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，则下列选项正确的是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8_1#74ea64718?vop=1&amp;pid=7dfbde90a&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C_6_AN.9_1#74ea64718.bracket?vop=1&amp;pid=7dfbde90a&amp;color=0,0,0&amp;vpa=3&amp;vtp=1&amp;bbb=1"/>
          <p:cNvSpPr/>
          <p:nvPr/>
        </p:nvSpPr>
        <p:spPr>
          <a:xfrm>
            <a:off x="922401" y="1407415"/>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6_BD.8_2#74ea64718.choices?vop=1&amp;pid=7dfbde90a&amp;color=0,0,0&amp;vtp=1&amp;bbb=1"/>
              <p:cNvSpPr/>
              <p:nvPr/>
            </p:nvSpPr>
            <p:spPr>
              <a:xfrm>
                <a:off x="722376" y="1822450"/>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相互独立的充要条件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互斥的充要条件</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𝐴𝐵𝐶</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8_2#74ea64718.choices?vop=1&amp;pid=7dfbde90a&amp;color=0,0,0&amp;vtp=1&amp;bbb=1"/>
              <p:cNvSpPr>
                <a:spLocks noRot="1" noChangeAspect="1" noMove="1" noResize="1" noEditPoints="1" noAdjustHandles="1" noChangeArrowheads="1" noChangeShapeType="1" noTextEdit="1"/>
              </p:cNvSpPr>
              <p:nvPr/>
            </p:nvSpPr>
            <p:spPr>
              <a:xfrm>
                <a:off x="722376" y="1822450"/>
                <a:ext cx="10753344" cy="1781302"/>
              </a:xfrm>
              <a:prstGeom prst="rect">
                <a:avLst/>
              </a:prstGeom>
              <a:blipFill rotWithShape="1">
                <a:blip r:embed="rId2"/>
                <a:stretch>
                  <a:fillRect l="-4" b="-2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6737</Words>
  <Application>WPS 演示</Application>
  <PresentationFormat>宽屏</PresentationFormat>
  <Paragraphs>221</Paragraphs>
  <Slides>32</Slides>
  <Notes>32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32</vt:i4>
      </vt:variant>
    </vt:vector>
  </HeadingPairs>
  <TitlesOfParts>
    <vt:vector size="5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Calibri</vt:lpstr>
      <vt:lpstr>Arial Unicode MS</vt:lpstr>
      <vt:lpstr>仿宋</vt:lpstr>
      <vt:lpstr>仿宋</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2025-08-01T10:43:00Z</dcterms:created>
  <dcterms:modified xsi:type="dcterms:W3CDTF">2025-08-05T02:33:50Z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DC46A9B757644D74865F9E2756FF512B_12</vt:lpwstr>
  </property>
  <property fmtid="{D5CDD505-2E9C-101B-9397-08002B2CF9AE}" pid="3" name="KSOProductBuildVer">
    <vt:lpwstr>2052-12.1.0.21915</vt:lpwstr>
  </property>
</Properties>
</file>