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6" d="100"/>
          <a:sy n="86" d="100"/>
        </p:scale>
        <p:origin x="533" y="62"/>
      </p:cViewPr>
      <p:guideLst/>
    </p:cSldViewPr>
  </p:slideViewPr>
  <p:notesTextViewPr>
    <p:cViewPr>
      <p:scale>
        <a:sx n="1" d="1"/>
        <a:sy n="1" d="1"/>
      </p:scale>
      <p:origin x="0" y="0"/>
    </p:cViewPr>
  </p:notesTextViewPr>
  <p:sorterViewPr>
    <p:cViewPr>
      <p:scale>
        <a:sx n="125" d="100"/>
        <a:sy n="125" d="100"/>
      </p:scale>
      <p:origin x="0" y="-2815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55188b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条件概率与全概率公式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25da73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相互独立事件的概率</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803182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二项分布</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01085fd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考点4 离散型随机变量的均值与方差</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e5ce6f2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考点5 正态分布</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6c6b74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考点6 回归分析</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2bcdce1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考点7 独立性检验</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86d836b7fce6965695640f#tid=688c766b4e75f9000925e22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数学  选择性必修      第二册  RJB</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5.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5.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5.xml"/><Relationship Id="rId2" Type="http://schemas.openxmlformats.org/officeDocument/2006/relationships/image" Target="../media/image31.png"/><Relationship Id="rId1" Type="http://schemas.openxmlformats.org/officeDocument/2006/relationships/image" Target="../media/image30.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5.xml"/><Relationship Id="rId2" Type="http://schemas.openxmlformats.org/officeDocument/2006/relationships/image" Target="../media/image33.png"/><Relationship Id="rId1"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34.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5.xml"/><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5.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6.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6.xml"/><Relationship Id="rId2" Type="http://schemas.openxmlformats.org/officeDocument/2006/relationships/image" Target="../media/image47.png"/><Relationship Id="rId1" Type="http://schemas.openxmlformats.org/officeDocument/2006/relationships/image" Target="../media/image46.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6.xml"/><Relationship Id="rId2" Type="http://schemas.openxmlformats.org/officeDocument/2006/relationships/image" Target="../media/image49.png"/><Relationship Id="rId1" Type="http://schemas.openxmlformats.org/officeDocument/2006/relationships/image" Target="../media/image48.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6.xml"/><Relationship Id="rId2" Type="http://schemas.openxmlformats.org/officeDocument/2006/relationships/image" Target="../media/image51.png"/><Relationship Id="rId1"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image" Target="../media/image52.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6.xml"/><Relationship Id="rId2" Type="http://schemas.openxmlformats.org/officeDocument/2006/relationships/image" Target="../media/image54.png"/><Relationship Id="rId1" Type="http://schemas.openxmlformats.org/officeDocument/2006/relationships/image" Target="../media/image53.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6.xml"/><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7.xml"/><Relationship Id="rId2" Type="http://schemas.openxmlformats.org/officeDocument/2006/relationships/image" Target="../media/image60.png"/><Relationship Id="rId1" Type="http://schemas.openxmlformats.org/officeDocument/2006/relationships/image" Target="../media/image5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7.xml"/><Relationship Id="rId1" Type="http://schemas.openxmlformats.org/officeDocument/2006/relationships/image" Target="../media/image6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7.xml"/><Relationship Id="rId1"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7.xml"/><Relationship Id="rId1" Type="http://schemas.openxmlformats.org/officeDocument/2006/relationships/image" Target="../media/image63.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8.xml"/><Relationship Id="rId4" Type="http://schemas.openxmlformats.org/officeDocument/2006/relationships/image" Target="../media/image67.jpeg"/><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image" Target="../media/image64.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8.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8.xml"/><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image" Target="../media/image71.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9.xml"/><Relationship Id="rId2" Type="http://schemas.openxmlformats.org/officeDocument/2006/relationships/image" Target="../media/image75.png"/><Relationship Id="rId1" Type="http://schemas.openxmlformats.org/officeDocument/2006/relationships/image" Target="../media/image74.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9.xml"/><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0.xml"/><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image" Target="../media/image79.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0.xml"/><Relationship Id="rId2" Type="http://schemas.openxmlformats.org/officeDocument/2006/relationships/image" Target="../media/image83.png"/><Relationship Id="rId1" Type="http://schemas.openxmlformats.org/officeDocument/2006/relationships/image" Target="../media/image82.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0.xml"/><Relationship Id="rId2" Type="http://schemas.openxmlformats.org/officeDocument/2006/relationships/image" Target="../media/image85.png"/><Relationship Id="rId1" Type="http://schemas.openxmlformats.org/officeDocument/2006/relationships/image" Target="../media/image84.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3.xml"/><Relationship Id="rId2" Type="http://schemas.openxmlformats.org/officeDocument/2006/relationships/image" Target="../media/image14.png"/><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0.xml"/><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image" Target="../media/image86.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8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4.xml"/><Relationship Id="rId2" Type="http://schemas.openxmlformats.org/officeDocument/2006/relationships/image" Target="../media/image16.png"/><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21.png"/><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00d49b7ea?vop=1&amp;vop=1&amp;pid=025da7351&amp;color=0,0,0&amp;vtp=1&amp;bt=1&amp;bbb=1&amp;hb=1"/>
              <p:cNvSpPr/>
              <p:nvPr/>
            </p:nvSpPr>
            <p:spPr>
              <a:xfrm>
                <a:off x="722376" y="972000"/>
                <a:ext cx="10753344" cy="2764727"/>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设该棋手在第二盘与甲比赛连胜两盘的概率为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甲</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,第二盘与乙比赛连胜两盘的概率为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乙</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二盘与丙比赛连胜两盘的概率为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丙</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甲</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乙</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丙</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丙</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甲</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丙</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乙</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aseline="-10000">
                            <a:solidFill>
                              <a:srgbClr val="000000"/>
                            </a:solidFill>
                            <a:latin typeface="Cambria Math" panose="02040503050406030204" pitchFamily="18" charset="0"/>
                          </a:rPr>
                          <m:t>丙</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最大,故选D.</a:t>
                </a:r>
                <a:endParaRPr lang="en-US" altLang="zh-CN" sz="2200" dirty="0"/>
              </a:p>
            </p:txBody>
          </p:sp>
        </mc:Choice>
        <mc:Fallback>
          <p:sp>
            <p:nvSpPr>
              <p:cNvPr id="2" name="QC_5_AS.14_1#00d49b7ea?vop=1&amp;vop=1&amp;pid=025da7351&amp;color=0,0,0&amp;vtp=1&amp;bt=1&amp;bbb=1&amp;hb=1"/>
              <p:cNvSpPr>
                <a:spLocks noRot="1" noChangeAspect="1" noMove="1" noResize="1" noEditPoints="1" noAdjustHandles="1" noChangeArrowheads="1" noChangeShapeType="1" noTextEdit="1"/>
              </p:cNvSpPr>
              <p:nvPr/>
            </p:nvSpPr>
            <p:spPr>
              <a:xfrm>
                <a:off x="722376" y="972000"/>
                <a:ext cx="10753344" cy="2764727"/>
              </a:xfrm>
              <a:prstGeom prst="rect">
                <a:avLst/>
              </a:prstGeom>
              <a:blipFill rotWithShape="1">
                <a:blip r:embed="rId1"/>
                <a:stretch>
                  <a:fillRect l="-4" t="-16" b="-19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5_1#877836f27?vop=1&amp;pid=680318287&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［天津2025·13,5分］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小桐操场跑圈，一周跑2次，每次跑5圈或6圈，第一次跑5圈或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6圈的概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0.5.若第一次跑5圈，则第二次跑5圈的概率为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,跑6圈的概率为0.6；若第一次跑6圈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第二次跑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5圈的概率为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,跑6圈的概率为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dirty="0"/>
              </a:p>
            </p:txBody>
          </p:sp>
        </mc:Choice>
        <mc:Fallback>
          <p:sp>
            <p:nvSpPr>
              <p:cNvPr id="2" name="QO_5_BD.15_1#877836f27?vop=1&amp;pid=680318287&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331" b="-3427"/>
                </a:stretch>
              </a:blipFill>
            </p:spPr>
            <p:txBody>
              <a:bodyPr/>
              <a:lstStyle/>
              <a:p>
                <a:r>
                  <a:rPr lang="zh-CN" altLang="en-US">
                    <a:noFill/>
                  </a:rPr>
                  <a:t> </a:t>
                </a:r>
              </a:p>
            </p:txBody>
          </p:sp>
        </mc:Fallback>
      </mc:AlternateContent>
      <p:sp>
        <p:nvSpPr>
          <p:cNvPr id="3" name="QB_6_BD.16_1#b1f85347b?vop=1&amp;pid=877836f27&amp;color=0,0,0&amp;vtp=1&amp;bbb=1"/>
          <p:cNvSpPr/>
          <p:nvPr/>
        </p:nvSpPr>
        <p:spPr>
          <a:xfrm>
            <a:off x="722376" y="229140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①小桐一周跑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11圈的概率为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17_1#b1f85347b.blank?vop=1&amp;pid=877836f27&amp;color=0,0,0&amp;vpa=6&amp;vtp=1&amp;bbb=1"/>
          <p:cNvSpPr/>
          <p:nvPr/>
        </p:nvSpPr>
        <p:spPr>
          <a:xfrm>
            <a:off x="3824351" y="2253303"/>
            <a:ext cx="5715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0.6</a:t>
            </a:r>
            <a:endParaRPr lang="en-US" altLang="zh-CN" sz="2000" dirty="0"/>
          </a:p>
        </p:txBody>
      </p:sp>
      <mc:AlternateContent xmlns:mc="http://schemas.openxmlformats.org/markup-compatibility/2006">
        <mc:Choice xmlns:a14="http://schemas.microsoft.com/office/drawing/2010/main" Requires="a14">
          <p:sp>
            <p:nvSpPr>
              <p:cNvPr id="5" name="QB_6_AS.18_1#b1f85347b?vop=1&amp;vop=1&amp;pid=877836f27&amp;color=0,0,0&amp;vtp=1&amp;bbb=1&amp;hb=1"/>
              <p:cNvSpPr/>
              <p:nvPr/>
            </p:nvSpPr>
            <p:spPr>
              <a:xfrm>
                <a:off x="722376" y="279572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小桐一周跑11圈有两种情况：第一次跑5圈、第二次跑6圈和第一次跑6圈、第二次跑5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两种情况的概率分别为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，所以小桐一周跑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11圈的概率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18_1#b1f85347b?vop=1&amp;vop=1&amp;pid=877836f27&amp;color=0,0,0&amp;vtp=1&amp;bbb=1&amp;hb=1"/>
              <p:cNvSpPr>
                <a:spLocks noRot="1" noChangeAspect="1" noMove="1" noResize="1" noEditPoints="1" noAdjustHandles="1" noChangeArrowheads="1" noChangeShapeType="1" noTextEdit="1"/>
              </p:cNvSpPr>
              <p:nvPr/>
            </p:nvSpPr>
            <p:spPr>
              <a:xfrm>
                <a:off x="722376" y="2795720"/>
                <a:ext cx="10753344" cy="1415034"/>
              </a:xfrm>
              <a:prstGeom prst="rect">
                <a:avLst/>
              </a:prstGeom>
              <a:blipFill rotWithShape="1">
                <a:blip r:embed="rId2"/>
                <a:stretch>
                  <a:fillRect l="-4" t="-32" r="-1063" b="-318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BD.19_1#d2843e49a?vop=1&amp;pid=877836f27&amp;color=0,0,0&amp;vtp=1&amp;bbb=1"/>
              <p:cNvSpPr/>
              <p:nvPr/>
            </p:nvSpPr>
            <p:spPr>
              <a:xfrm>
                <a:off x="722376" y="426841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②若一周至少跑11圈为运动量达标，则连续跑4周，记合格周数为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,则期望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6_BD.19_1#d2843e49a?vop=1&amp;pid=877836f27&amp;color=0,0,0&amp;vtp=1&amp;bbb=1"/>
              <p:cNvSpPr>
                <a:spLocks noRot="1" noChangeAspect="1" noMove="1" noResize="1" noEditPoints="1" noAdjustHandles="1" noChangeArrowheads="1" noChangeShapeType="1" noTextEdit="1"/>
              </p:cNvSpPr>
              <p:nvPr/>
            </p:nvSpPr>
            <p:spPr>
              <a:xfrm>
                <a:off x="722376" y="4268412"/>
                <a:ext cx="10753344" cy="405003"/>
              </a:xfrm>
              <a:prstGeom prst="rect">
                <a:avLst/>
              </a:prstGeom>
              <a:blipFill rotWithShape="1">
                <a:blip r:embed="rId3"/>
                <a:stretch>
                  <a:fillRect l="-4" t="-142" b="-12746"/>
                </a:stretch>
              </a:blipFill>
            </p:spPr>
            <p:txBody>
              <a:bodyPr/>
              <a:lstStyle/>
              <a:p>
                <a:r>
                  <a:rPr lang="zh-CN" altLang="en-US">
                    <a:noFill/>
                  </a:rPr>
                  <a:t> </a:t>
                </a:r>
              </a:p>
            </p:txBody>
          </p:sp>
        </mc:Fallback>
      </mc:AlternateContent>
      <p:sp>
        <p:nvSpPr>
          <p:cNvPr id="7" name="QB_6_AN.20_1#d2843e49a.blank?vop=1&amp;pid=877836f27&amp;color=0,0,0&amp;vpa=7&amp;vtp=1&amp;bbb=1"/>
          <p:cNvSpPr/>
          <p:nvPr/>
        </p:nvSpPr>
        <p:spPr>
          <a:xfrm>
            <a:off x="9840214" y="4230312"/>
            <a:ext cx="5715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2000" dirty="0"/>
          </a:p>
        </p:txBody>
      </p:sp>
      <mc:AlternateContent xmlns:mc="http://schemas.openxmlformats.org/markup-compatibility/2006">
        <mc:Choice xmlns:a14="http://schemas.microsoft.com/office/drawing/2010/main" Requires="a14">
          <p:sp>
            <p:nvSpPr>
              <p:cNvPr id="8" name="QB_6_AS.21_1#d2843e49a?vop=1&amp;vop=1&amp;pid=877836f27&amp;color=0,0,0&amp;vtp=1&amp;bbb=1&amp;hb=1"/>
              <p:cNvSpPr/>
              <p:nvPr/>
            </p:nvSpPr>
            <p:spPr>
              <a:xfrm>
                <a:off x="722376" y="4679003"/>
                <a:ext cx="10753344" cy="144399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小桐一周跑的圈数的所有可能取值为10，11，12，其中达标的圈数为11，12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，则小桐一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周内运动量达标的概率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.合格周数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的所有可能取值为0，1，2，3，4</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服从二项分布</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的数学期望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8" name="QB_6_AS.21_1#d2843e49a?vop=1&amp;vop=1&amp;pid=877836f27&amp;color=0,0,0&amp;vtp=1&amp;bbb=1&amp;hb=1"/>
              <p:cNvSpPr>
                <a:spLocks noRot="1" noChangeAspect="1" noMove="1" noResize="1" noEditPoints="1" noAdjustHandles="1" noChangeArrowheads="1" noChangeShapeType="1" noTextEdit="1"/>
              </p:cNvSpPr>
              <p:nvPr/>
            </p:nvSpPr>
            <p:spPr>
              <a:xfrm>
                <a:off x="722376" y="4679003"/>
                <a:ext cx="10753344" cy="1443990"/>
              </a:xfrm>
              <a:prstGeom prst="rect">
                <a:avLst/>
              </a:prstGeom>
              <a:blipFill rotWithShape="1">
                <a:blip r:embed="rId4"/>
                <a:stretch>
                  <a:fillRect l="-4" t="-22" b="-37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500"/>
                                        <p:tgtEl>
                                          <p:spTgt spid="8">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Effect transition="in" filter="fade">
                                      <p:cBhvr>
                                        <p:cTn id="43" dur="500"/>
                                        <p:tgtEl>
                                          <p:spTgt spid="8">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8">
                                            <p:txEl>
                                              <p:pRg st="2" end="2"/>
                                            </p:txEl>
                                          </p:spTgt>
                                        </p:tgtEl>
                                        <p:attrNameLst>
                                          <p:attrName>style.visibility</p:attrName>
                                        </p:attrNameLst>
                                      </p:cBhvr>
                                      <p:to>
                                        <p:strVal val="visible"/>
                                      </p:to>
                                    </p:set>
                                    <p:animEffect transition="in" filter="fade">
                                      <p:cBhvr>
                                        <p:cTn id="46"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2_1#66ad381fb?vop=1&amp;pid=680318287&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［全国二2025⋅19,17分］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甲、乙两人进行乒乓球练习，每个球胜者得1分，负者得0分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.设每个球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甲胜的概率为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，乙胜的概率为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，且各球的胜负相互独立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，对正整数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为打完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个球后甲比乙至少多得2分的概率,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为打完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个球后乙比甲至少多得2分的概率.</a:t>
                </a:r>
                <a:endParaRPr lang="en-US" altLang="zh-CN" sz="2000" dirty="0"/>
              </a:p>
            </p:txBody>
          </p:sp>
        </mc:Choice>
        <mc:Fallback>
          <p:sp>
            <p:nvSpPr>
              <p:cNvPr id="2" name="QO_5_BD.22_1#66ad381fb?vop=1&amp;pid=680318287&amp;color=0,0,0&amp;mp=1&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2155" b="-33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BD.23_1#e72c40d7e?vop=1&amp;pid=66ad381fb&amp;color=0,0,0&amp;vtp=1&amp;bbb=1"/>
              <p:cNvSpPr/>
              <p:nvPr/>
            </p:nvSpPr>
            <p:spPr>
              <a:xfrm>
                <a:off x="722376" y="2352807"/>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dirty="0"/>
              </a:p>
            </p:txBody>
          </p:sp>
        </mc:Choice>
        <mc:Fallback>
          <p:sp>
            <p:nvSpPr>
              <p:cNvPr id="3" name="QO_6_BD.23_1#e72c40d7e?vop=1&amp;pid=66ad381fb&amp;color=0,0,0&amp;vtp=1&amp;bbb=1"/>
              <p:cNvSpPr>
                <a:spLocks noRot="1" noChangeAspect="1" noMove="1" noResize="1" noEditPoints="1" noAdjustHandles="1" noChangeArrowheads="1" noChangeShapeType="1" noTextEdit="1"/>
              </p:cNvSpPr>
              <p:nvPr/>
            </p:nvSpPr>
            <p:spPr>
              <a:xfrm>
                <a:off x="722376" y="2352807"/>
                <a:ext cx="10753344" cy="408559"/>
              </a:xfrm>
              <a:prstGeom prst="rect">
                <a:avLst/>
              </a:prstGeom>
              <a:blipFill rotWithShape="1">
                <a:blip r:embed="rId2"/>
                <a:stretch>
                  <a:fillRect l="-4" t="-32" b="-118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N.24_1#e72c40d7e?vop=1&amp;vop=1&amp;pid=66ad381fb&amp;color=0,0,0&amp;vtp=1&amp;bbb=1"/>
              <p:cNvSpPr/>
              <p:nvPr/>
            </p:nvSpPr>
            <p:spPr>
              <a:xfrm>
                <a:off x="722376" y="2763398"/>
                <a:ext cx="10753344" cy="2277809"/>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【解】设事件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打完3个球后，甲比乙多得3分，即甲赢了3个球，则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打完4个球后，甲比乙多得2分，即甲赢了3个球，输了1个球，则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设事件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打完4个球后，甲比乙多得4分，即甲赢了4个球，则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𝑪</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6_AN.24_1#e72c40d7e?vop=1&amp;vop=1&amp;pid=66ad381fb&amp;color=0,0,0&amp;vtp=1&amp;bbb=1"/>
              <p:cNvSpPr>
                <a:spLocks noRot="1" noChangeAspect="1" noMove="1" noResize="1" noEditPoints="1" noAdjustHandles="1" noChangeArrowheads="1" noChangeShapeType="1" noTextEdit="1"/>
              </p:cNvSpPr>
              <p:nvPr/>
            </p:nvSpPr>
            <p:spPr>
              <a:xfrm>
                <a:off x="722376" y="2763398"/>
                <a:ext cx="10753344" cy="2277809"/>
              </a:xfrm>
              <a:prstGeom prst="rect">
                <a:avLst/>
              </a:prstGeom>
              <a:blipFill rotWithShape="1">
                <a:blip r:embed="rId3"/>
                <a:stretch>
                  <a:fillRect l="-4" t="-23" r="-2421" b="-20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5_1#178436201?vop=1&amp;pid=66ad381fb&amp;color=0,0,0&amp;vtp=1&amp;bt=1&amp;bbb=1"/>
              <p:cNvSpPr/>
              <p:nvPr/>
            </p:nvSpPr>
            <p:spPr>
              <a:xfrm>
                <a:off x="722376" y="969264"/>
                <a:ext cx="10753344" cy="622300"/>
              </a:xfrm>
              <a:prstGeom prst="rect">
                <a:avLst/>
              </a:prstGeom>
              <a:noFill/>
            </p:spPr>
            <p:txBody>
              <a:bodyPr wrap="none" lIns="0" tIns="0" rIns="0" bIns="0" rtlCol="0" anchor="t"/>
              <a:lstStyle/>
              <a:p>
                <a:pPr algn="l" latinLnBrk="1">
                  <a:lnSpc>
                    <a:spcPts val="4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25_1#178436201?vop=1&amp;pid=66ad381fb&amp;color=0,0,0&amp;vtp=1&amp;bt=1&amp;bbb=1"/>
              <p:cNvSpPr>
                <a:spLocks noRot="1" noChangeAspect="1" noMove="1" noResize="1" noEditPoints="1" noAdjustHandles="1" noChangeArrowheads="1" noChangeShapeType="1" noTextEdit="1"/>
              </p:cNvSpPr>
              <p:nvPr/>
            </p:nvSpPr>
            <p:spPr>
              <a:xfrm>
                <a:off x="722376" y="969264"/>
                <a:ext cx="10753344" cy="622300"/>
              </a:xfrm>
              <a:prstGeom prst="rect">
                <a:avLst/>
              </a:prstGeom>
              <a:blipFill rotWithShape="1">
                <a:blip r:embed="rId1"/>
                <a:stretch>
                  <a:fillRect l="-4" t="-41" b="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6_1#178436201?vop=1&amp;vop=1&amp;pid=66ad381fb&amp;color=0,0,0&amp;vtp=1&amp;bbb=1"/>
              <p:cNvSpPr/>
              <p:nvPr/>
            </p:nvSpPr>
            <p:spPr>
              <a:xfrm>
                <a:off x="722376" y="1587500"/>
                <a:ext cx="10753344" cy="1524000"/>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【解】易知</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num>
                      <m:den>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（舍去）或</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AN.26_1#178436201?vop=1&amp;vop=1&amp;pid=66ad381fb&amp;color=0,0,0&amp;vtp=1&amp;bbb=1"/>
              <p:cNvSpPr>
                <a:spLocks noRot="1" noChangeAspect="1" noMove="1" noResize="1" noEditPoints="1" noAdjustHandles="1" noChangeArrowheads="1" noChangeShapeType="1" noTextEdit="1"/>
              </p:cNvSpPr>
              <p:nvPr/>
            </p:nvSpPr>
            <p:spPr>
              <a:xfrm>
                <a:off x="722376" y="1587500"/>
                <a:ext cx="10753344" cy="1524000"/>
              </a:xfrm>
              <a:prstGeom prst="rect">
                <a:avLst/>
              </a:prstGeom>
              <a:blipFill rotWithShape="1">
                <a:blip r:embed="rId2"/>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7_1#f6d85e4af?vop=1&amp;pid=66ad381fb&amp;color=0,0,0&amp;vtp=1&amp;bt=1&amp;bbb=1"/>
              <p:cNvSpPr/>
              <p:nvPr/>
            </p:nvSpPr>
            <p:spPr>
              <a:xfrm>
                <a:off x="722376" y="972000"/>
                <a:ext cx="10753344" cy="40335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（3）证明：对任意正整数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O_6_BD.27_1#f6d85e4af?vop=1&amp;pid=66ad381fb&amp;color=0,0,0&amp;vtp=1&amp;bt=1&amp;bbb=1"/>
              <p:cNvSpPr>
                <a:spLocks noRot="1" noChangeAspect="1" noMove="1" noResize="1" noEditPoints="1" noAdjustHandles="1" noChangeArrowheads="1" noChangeShapeType="1" noTextEdit="1"/>
              </p:cNvSpPr>
              <p:nvPr/>
            </p:nvSpPr>
            <p:spPr>
              <a:xfrm>
                <a:off x="722376" y="972000"/>
                <a:ext cx="10753344" cy="403352"/>
              </a:xfrm>
              <a:prstGeom prst="rect">
                <a:avLst/>
              </a:prstGeom>
              <a:blipFill rotWithShape="1">
                <a:blip r:embed="rId1"/>
                <a:stretch>
                  <a:fillRect l="-4" t="-112" b="-132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8_1#f6d85e4af?vop=1&amp;vop=1&amp;pid=66ad381fb&amp;color=0,0,0&amp;vtp=1&amp;bbb=1"/>
              <p:cNvSpPr/>
              <p:nvPr/>
            </p:nvSpPr>
            <p:spPr>
              <a:xfrm>
                <a:off x="722376" y="1386528"/>
                <a:ext cx="10753344" cy="3822002"/>
              </a:xfrm>
              <a:prstGeom prst="rect">
                <a:avLst/>
              </a:prstGeom>
              <a:noFill/>
            </p:spPr>
            <p:txBody>
              <a:bodyPr wrap="none" lIns="0" tIns="0" rIns="0" bIns="0" rtlCol="0" anchor="t"/>
              <a:lstStyle/>
              <a:p>
                <a:pPr algn="l"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【证明】易知</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num>
                      <m:den>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6_AN.28_1#f6d85e4af?vop=1&amp;vop=1&amp;pid=66ad381fb&amp;color=0,0,0&amp;vtp=1&amp;bbb=1"/>
              <p:cNvSpPr>
                <a:spLocks noRot="1" noChangeAspect="1" noMove="1" noResize="1" noEditPoints="1" noAdjustHandles="1" noChangeArrowheads="1" noChangeShapeType="1" noTextEdit="1"/>
              </p:cNvSpPr>
              <p:nvPr/>
            </p:nvSpPr>
            <p:spPr>
              <a:xfrm>
                <a:off x="722376" y="1386528"/>
                <a:ext cx="10753344" cy="3822002"/>
              </a:xfrm>
              <a:prstGeom prst="rect">
                <a:avLst/>
              </a:prstGeom>
              <a:blipFill rotWithShape="1">
                <a:blip r:embed="rId2"/>
                <a:stretch>
                  <a:fillRect l="-4" t="-8" b="-13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28_2#f6d85e4af?vop=1&amp;vop=1&amp;pid=66ad381fb&amp;color=0,0,0&amp;mp=1&amp;vtp=1&amp;bt=1&amp;bbb=1"/>
              <p:cNvSpPr/>
              <p:nvPr/>
            </p:nvSpPr>
            <p:spPr>
              <a:xfrm>
                <a:off x="722376" y="972000"/>
                <a:ext cx="10753344" cy="3688334"/>
              </a:xfrm>
              <a:prstGeom prst="rect">
                <a:avLst/>
              </a:prstGeom>
              <a:noFill/>
            </p:spPr>
            <p:txBody>
              <a:bodyPr wrap="none" lIns="0" tIns="0" rIns="0" bIns="0" rtlCol="0" anchor="t"/>
              <a:lstStyle/>
              <a:p>
                <a:pPr algn="l" latinLnBrk="1">
                  <a:lnSpc>
                    <a:spcPts val="37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a:p>
                <a:pPr latinLnBrk="1">
                  <a:lnSpc>
                    <a:spcPts val="37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a:p>
                <a:pPr latinLnBrk="1">
                  <a:lnSpc>
                    <a:spcPts val="37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a:p>
                <a:pPr latinLnBrk="1">
                  <a:lnSpc>
                    <a:spcPts val="37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a:p>
                <a:pPr latinLnBrk="1">
                  <a:lnSpc>
                    <a:spcPts val="37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综上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𝒒</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p>
            </p:txBody>
          </p:sp>
        </mc:Choice>
        <mc:Fallback>
          <p:sp>
            <p:nvSpPr>
              <p:cNvPr id="2" name="QO_6_AN.28_2#f6d85e4af?vop=1&amp;vop=1&amp;pid=66ad381fb&amp;color=0,0,0&amp;mp=1&amp;vtp=1&amp;bt=1&amp;bbb=1"/>
              <p:cNvSpPr>
                <a:spLocks noRot="1" noChangeAspect="1" noMove="1" noResize="1" noEditPoints="1" noAdjustHandles="1" noChangeArrowheads="1" noChangeShapeType="1" noTextEdit="1"/>
              </p:cNvSpPr>
              <p:nvPr/>
            </p:nvSpPr>
            <p:spPr>
              <a:xfrm>
                <a:off x="722376" y="972000"/>
                <a:ext cx="10753344" cy="3688334"/>
              </a:xfrm>
              <a:prstGeom prst="rect">
                <a:avLst/>
              </a:prstGeom>
              <a:blipFill rotWithShape="1">
                <a:blip r:embed="rId1"/>
                <a:stretch>
                  <a:fillRect l="-4" t="-12" b="-12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29_1#66ad381fb?vop=1&amp;vop=1&amp;pid=680318287&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多种解法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3）先考虑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个球后甲的得分，则若打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个球后有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，那无论如何都会有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那么需要最后一个球甲得分，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才能使得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，那无论如何都不能得到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endParaRPr lang="en-US" altLang="zh-CN" sz="2000" dirty="0"/>
              </a:p>
            </p:txBody>
          </p:sp>
        </mc:Choice>
        <mc:Fallback>
          <p:sp>
            <p:nvSpPr>
              <p:cNvPr id="2" name="QO_5_EX.29_1#66ad381fb?vop=1&amp;vop=1&amp;pid=680318287&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r="-3277" b="-248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EX.29_1#66ad381fb?vop=1&amp;vop=1&amp;pid=680318287&amp;color=0,0,0&amp;vtp=1&amp;bt=1&amp;bbb=1&amp;hb=1"/>
              <p:cNvSpPr/>
              <p:nvPr/>
            </p:nvSpPr>
            <p:spPr>
              <a:xfrm>
                <a:off x="722376" y="2853309"/>
                <a:ext cx="10753344" cy="1371600"/>
              </a:xfrm>
              <a:prstGeom prst="rect">
                <a:avLst/>
              </a:prstGeom>
              <a:noFill/>
            </p:spPr>
            <p:txBody>
              <a:bodyPr wrap="square" lIns="0" tIns="0" rIns="0" bIns="0" rtlCol="0" anchor="t"/>
              <a:lstStyle/>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100"/>
                  </a:lnSpc>
                </a:pPr>
                <a:endParaRPr lang="en-US" altLang="zh-CN" sz="2000" dirty="0"/>
              </a:p>
            </p:txBody>
          </p:sp>
        </mc:Choice>
        <mc:Fallback>
          <p:sp>
            <p:nvSpPr>
              <p:cNvPr id="3" name="QO_5_EX.29_1#66ad381fb?vop=1&amp;vop=1&amp;pid=680318287&amp;color=0,0,0&amp;vtp=1&amp;bt=1&amp;bbb=1&amp;hb=1"/>
              <p:cNvSpPr>
                <a:spLocks noRot="1" noChangeAspect="1" noMove="1" noResize="1" noEditPoints="1" noAdjustHandles="1" noChangeArrowheads="1" noChangeShapeType="1" noTextEdit="1"/>
              </p:cNvSpPr>
              <p:nvPr/>
            </p:nvSpPr>
            <p:spPr>
              <a:xfrm>
                <a:off x="722376" y="2853309"/>
                <a:ext cx="10753344" cy="1371600"/>
              </a:xfrm>
              <a:prstGeom prst="rect">
                <a:avLst/>
              </a:prstGeom>
              <a:blipFill rotWithShape="1">
                <a:blip r:embed="rId2"/>
                <a:stretch>
                  <a:fillRect l="-4" t="-19" b="-90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EX.29_1#66ad381fb?vop=1&amp;vop=1&amp;pid=680318287&amp;color=0,0,0&amp;vtp=1&amp;bt=1&amp;bbb=1&amp;hb=1"/>
              <p:cNvSpPr/>
              <p:nvPr/>
            </p:nvSpPr>
            <p:spPr>
              <a:xfrm>
                <a:off x="722376" y="4216400"/>
                <a:ext cx="10753344" cy="469900"/>
              </a:xfrm>
              <a:prstGeom prst="rect">
                <a:avLst/>
              </a:prstGeom>
              <a:noFill/>
            </p:spPr>
            <p:txBody>
              <a:bodyPr wrap="none" lIns="0" tIns="0" rIns="0" bIns="0" rtlCol="0" anchor="t"/>
              <a:lstStyle/>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100"/>
                  </a:lnSpc>
                </a:pPr>
                <a:endParaRPr lang="en-US" altLang="zh-CN" sz="2000" dirty="0"/>
              </a:p>
            </p:txBody>
          </p:sp>
        </mc:Choice>
        <mc:Fallback>
          <p:sp>
            <p:nvSpPr>
              <p:cNvPr id="4" name="QO_5_EX.29_1#66ad381fb?vop=1&amp;vop=1&amp;pid=680318287&amp;color=0,0,0&amp;vtp=1&amp;bt=1&amp;bbb=1&amp;hb=1"/>
              <p:cNvSpPr>
                <a:spLocks noRot="1" noChangeAspect="1" noMove="1" noResize="1" noEditPoints="1" noAdjustHandles="1" noChangeArrowheads="1" noChangeShapeType="1" noTextEdit="1"/>
              </p:cNvSpPr>
              <p:nvPr/>
            </p:nvSpPr>
            <p:spPr>
              <a:xfrm>
                <a:off x="722376" y="4216400"/>
                <a:ext cx="10753344" cy="469900"/>
              </a:xfrm>
              <a:prstGeom prst="rect">
                <a:avLst/>
              </a:prstGeom>
              <a:blipFill rotWithShape="1">
                <a:blip r:embed="rId3"/>
                <a:stretch>
                  <a:fillRect l="-4" b="-270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EX.29_1#66ad381fb?vop=1&amp;vop=1&amp;pid=680318287&amp;color=0,0,0&amp;vtp=1&amp;bt=1&amp;bbb=1&amp;hb=1"/>
              <p:cNvSpPr/>
              <p:nvPr/>
            </p:nvSpPr>
            <p:spPr>
              <a:xfrm>
                <a:off x="722376" y="4686300"/>
                <a:ext cx="10753344" cy="865759"/>
              </a:xfrm>
              <a:prstGeom prst="rect">
                <a:avLst/>
              </a:prstGeom>
              <a:noFill/>
            </p:spPr>
            <p:txBody>
              <a:bodyPr wrap="square" lIns="0" tIns="0" rIns="0" bIns="0" rtlCol="0" anchor="t"/>
              <a:lstStyle/>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𝑝𝑞</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5_EX.29_1#66ad381fb?vop=1&amp;vop=1&amp;pid=680318287&amp;color=0,0,0&amp;vtp=1&amp;bt=1&amp;bbb=1&amp;hb=1"/>
              <p:cNvSpPr>
                <a:spLocks noRot="1" noChangeAspect="1" noMove="1" noResize="1" noEditPoints="1" noAdjustHandles="1" noChangeArrowheads="1" noChangeShapeType="1" noTextEdit="1"/>
              </p:cNvSpPr>
              <p:nvPr/>
            </p:nvSpPr>
            <p:spPr>
              <a:xfrm>
                <a:off x="722376" y="4686300"/>
                <a:ext cx="10753344" cy="865759"/>
              </a:xfrm>
              <a:prstGeom prst="rect">
                <a:avLst/>
              </a:prstGeom>
              <a:blipFill rotWithShape="1">
                <a:blip r:embed="rId4"/>
                <a:stretch>
                  <a:fillRect l="-4" b="-56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bg/>
                                          </p:spTgt>
                                        </p:tgtEl>
                                        <p:attrNameLst>
                                          <p:attrName>style.visibility</p:attrName>
                                        </p:attrNameLst>
                                      </p:cBhvr>
                                      <p:to>
                                        <p:strVal val="visible"/>
                                      </p:to>
                                    </p:set>
                                    <p:animEffect transition="in" filter="fade">
                                      <p:cBhvr>
                                        <p:cTn id="22" dur="500"/>
                                        <p:tgtEl>
                                          <p:spTgt spid="3">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500"/>
                                        <p:tgtEl>
                                          <p:spTgt spid="3">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bg/>
                                          </p:spTgt>
                                        </p:tgtEl>
                                        <p:attrNameLst>
                                          <p:attrName>style.visibility</p:attrName>
                                        </p:attrNameLst>
                                      </p:cBhvr>
                                      <p:to>
                                        <p:strVal val="visible"/>
                                      </p:to>
                                    </p:set>
                                    <p:animEffect transition="in" filter="fade">
                                      <p:cBhvr>
                                        <p:cTn id="28" dur="500"/>
                                        <p:tgtEl>
                                          <p:spTgt spid="4">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Effect transition="in" filter="fade">
                                      <p:cBhvr>
                                        <p:cTn id="31" dur="500"/>
                                        <p:tgtEl>
                                          <p:spTgt spid="4">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29_2#66ad381fb?vop=1&amp;vop=1&amp;pid=680318287&amp;color=0,0,0&amp;mp=1&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先考虑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的关系，当已经有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时，无论如何都会有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时，只要保证接下来甲不连输两球即可；当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时，接下来甲必须赢两球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endParaRPr lang="en-US" altLang="zh-CN" sz="2000" dirty="0"/>
              </a:p>
            </p:txBody>
          </p:sp>
        </mc:Choice>
        <mc:Fallback>
          <p:sp>
            <p:nvSpPr>
              <p:cNvPr id="2" name="QO_5_EX.29_2#66ad381fb?vop=1&amp;vop=1&amp;pid=680318287&amp;color=0,0,0&amp;mp=1&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9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EX.29_2#66ad381fb?vop=1&amp;vop=1&amp;pid=680318287&amp;color=0,0,0&amp;mp=1&amp;vtp=1&amp;bt=1&amp;bbb=1&amp;hb=1"/>
              <p:cNvSpPr/>
              <p:nvPr/>
            </p:nvSpPr>
            <p:spPr>
              <a:xfrm>
                <a:off x="722376" y="1941137"/>
                <a:ext cx="10753344" cy="1879600"/>
              </a:xfrm>
              <a:prstGeom prst="rect">
                <a:avLst/>
              </a:prstGeom>
              <a:noFill/>
            </p:spPr>
            <p:txBody>
              <a:bodyPr wrap="square" lIns="0" tIns="0" rIns="0" bIns="0" rtlCol="0" anchor="t"/>
              <a:lstStyle/>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时，无论如何都不符合要求，因此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100"/>
                  </a:lnSpc>
                </a:pPr>
                <a:endParaRPr lang="en-US" altLang="zh-CN" sz="2000" dirty="0"/>
              </a:p>
            </p:txBody>
          </p:sp>
        </mc:Choice>
        <mc:Fallback>
          <p:sp>
            <p:nvSpPr>
              <p:cNvPr id="3" name="QO_5_EX.29_2#66ad381fb?vop=1&amp;vop=1&amp;pid=680318287&amp;color=0,0,0&amp;mp=1&amp;vtp=1&amp;bt=1&amp;bbb=1&amp;hb=1"/>
              <p:cNvSpPr>
                <a:spLocks noRot="1" noChangeAspect="1" noMove="1" noResize="1" noEditPoints="1" noAdjustHandles="1" noChangeArrowheads="1" noChangeShapeType="1" noTextEdit="1"/>
              </p:cNvSpPr>
              <p:nvPr/>
            </p:nvSpPr>
            <p:spPr>
              <a:xfrm>
                <a:off x="722376" y="1941137"/>
                <a:ext cx="10753344" cy="1879600"/>
              </a:xfrm>
              <a:prstGeom prst="rect">
                <a:avLst/>
              </a:prstGeom>
              <a:blipFill rotWithShape="1">
                <a:blip r:embed="rId2"/>
                <a:stretch>
                  <a:fillRect l="-4" t="-31" b="-64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EX.29_2#66ad381fb?vop=1&amp;vop=1&amp;pid=680318287&amp;color=0,0,0&amp;mp=1&amp;vtp=1&amp;bt=1&amp;bbb=1&amp;hb=1"/>
              <p:cNvSpPr/>
              <p:nvPr/>
            </p:nvSpPr>
            <p:spPr>
              <a:xfrm>
                <a:off x="722376" y="3786828"/>
                <a:ext cx="10753344" cy="1338834"/>
              </a:xfrm>
              <a:prstGeom prst="rect">
                <a:avLst/>
              </a:prstGeom>
              <a:noFill/>
            </p:spPr>
            <p:txBody>
              <a:bodyPr wrap="none" lIns="0" tIns="0" rIns="0" bIns="0" rtlCol="0" anchor="t"/>
              <a:lstStyle/>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b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𝑞</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5_EX.29_2#66ad381fb?vop=1&amp;vop=1&amp;pid=680318287&amp;color=0,0,0&amp;mp=1&amp;vtp=1&amp;bt=1&amp;bbb=1&amp;hb=1"/>
              <p:cNvSpPr>
                <a:spLocks noRot="1" noChangeAspect="1" noMove="1" noResize="1" noEditPoints="1" noAdjustHandles="1" noChangeArrowheads="1" noChangeShapeType="1" noTextEdit="1"/>
              </p:cNvSpPr>
              <p:nvPr/>
            </p:nvSpPr>
            <p:spPr>
              <a:xfrm>
                <a:off x="722376" y="3786828"/>
                <a:ext cx="10753344" cy="1338834"/>
              </a:xfrm>
              <a:prstGeom prst="rect">
                <a:avLst/>
              </a:prstGeom>
              <a:blipFill rotWithShape="1">
                <a:blip r:embed="rId3"/>
                <a:stretch>
                  <a:fillRect l="-4" t="-24" b="-33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500"/>
                                        <p:tgtEl>
                                          <p:spTgt spid="4">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500"/>
                                        <p:tgtEl>
                                          <p:spTgt spid="4">
                                            <p:txEl>
                                              <p:pRg st="1" end="1"/>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0_1#dd89c9148?vop=1&amp;pid=901085fd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［全国一2025⋅14,5分］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有5个相同的球，分别标有数字1，2，3，4，5，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从中有放回地随机取3</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，每次取1个球.记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为这5个球中至少被取出1次的球的个数，则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的数学期望</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30_1#dd89c9148?vop=1&amp;pid=901085fd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622" b="-53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31_1#dd89c9148.blank?vop=1&amp;pid=901085fd4&amp;color=0,0,0&amp;vpa=8&amp;vtp=1&amp;bbb=1&amp;rh=34.67"/>
              <p:cNvSpPr/>
              <p:nvPr/>
            </p:nvSpPr>
            <p:spPr>
              <a:xfrm>
                <a:off x="10278238" y="1318328"/>
                <a:ext cx="352425" cy="440309"/>
              </a:xfrm>
              <a:prstGeom prst="rect">
                <a:avLst/>
              </a:prstGeom>
              <a:noFill/>
            </p:spPr>
            <p:txBody>
              <a:bodyPr wrap="none" lIns="0" tIns="0" rIns="0" bIns="0" rtlCol="0" anchor="t"/>
              <a:lstStyle/>
              <a:p>
                <a:pPr algn="ctr" latinLnBrk="1">
                  <a:lnSpc>
                    <a:spcPts val="35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31_1#dd89c9148.blank?vop=1&amp;pid=901085fd4&amp;color=0,0,0&amp;vpa=8&amp;vtp=1&amp;bbb=1&amp;rh=34.67"/>
              <p:cNvSpPr>
                <a:spLocks noRot="1" noChangeAspect="1" noMove="1" noResize="1" noEditPoints="1" noAdjustHandles="1" noChangeArrowheads="1" noChangeShapeType="1" noTextEdit="1"/>
              </p:cNvSpPr>
              <p:nvPr/>
            </p:nvSpPr>
            <p:spPr>
              <a:xfrm>
                <a:off x="10278238" y="1318328"/>
                <a:ext cx="352425" cy="440309"/>
              </a:xfrm>
              <a:prstGeom prst="rect">
                <a:avLst/>
              </a:prstGeom>
              <a:blipFill rotWithShape="1">
                <a:blip r:embed="rId2"/>
                <a:stretch>
                  <a:fillRect l="-36" t="-15" r="36" b="-9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32_1#dd89c9148?vop=1&amp;vop=1&amp;pid=901085fd4&amp;color=0,0,0&amp;vtp=1&amp;bbb=1&amp;hb=1"/>
              <p:cNvSpPr/>
              <p:nvPr/>
            </p:nvSpPr>
            <p:spPr>
              <a:xfrm>
                <a:off x="722376" y="1824677"/>
                <a:ext cx="10753344" cy="1655572"/>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7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5_AS.32_1#dd89c9148?vop=1&amp;vop=1&amp;pid=901085fd4&amp;color=0,0,0&amp;vtp=1&amp;bbb=1&amp;hb=1"/>
              <p:cNvSpPr>
                <a:spLocks noRot="1" noChangeAspect="1" noMove="1" noResize="1" noEditPoints="1" noAdjustHandles="1" noChangeArrowheads="1" noChangeShapeType="1" noTextEdit="1"/>
              </p:cNvSpPr>
              <p:nvPr/>
            </p:nvSpPr>
            <p:spPr>
              <a:xfrm>
                <a:off x="722376" y="1824677"/>
                <a:ext cx="10753344" cy="1655572"/>
              </a:xfrm>
              <a:prstGeom prst="rect">
                <a:avLst/>
              </a:prstGeom>
              <a:blipFill rotWithShape="1">
                <a:blip r:embed="rId3"/>
                <a:stretch>
                  <a:fillRect l="-4" t="-19" b="-277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EX.33_1#dd89c9148?vop=1&amp;vop=1&amp;pid=901085fd4&amp;color=0,0,0&amp;vtp=1&amp;bt=1&amp;bbb=1"/>
              <p:cNvSpPr/>
              <p:nvPr/>
            </p:nvSpPr>
            <p:spPr>
              <a:xfrm>
                <a:off x="722376" y="969264"/>
                <a:ext cx="10753344" cy="226409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多种解法</a:t>
                </a:r>
                <a:endParaRPr lang="en-US" altLang="zh-CN" sz="20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eqArr>
                          <m:eqArr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eqAr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至少被取出一次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没被取出过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eqAr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至少被取出一次）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没被取出过）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EX.33_1#dd89c9148?vop=1&amp;vop=1&amp;pid=901085fd4&amp;color=0,0,0&amp;vtp=1&amp;bt=1&amp;bbb=1"/>
              <p:cNvSpPr>
                <a:spLocks noRot="1" noChangeAspect="1" noMove="1" noResize="1" noEditPoints="1" noAdjustHandles="1" noChangeArrowheads="1" noChangeShapeType="1" noTextEdit="1"/>
              </p:cNvSpPr>
              <p:nvPr/>
            </p:nvSpPr>
            <p:spPr>
              <a:xfrm>
                <a:off x="722376" y="969264"/>
                <a:ext cx="10753344" cy="2264093"/>
              </a:xfrm>
              <a:prstGeom prst="rect">
                <a:avLst/>
              </a:prstGeom>
              <a:blipFill rotWithShape="1">
                <a:blip r:embed="rId1"/>
                <a:stretch>
                  <a:fillRect l="-4" t="-11" b="-207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05a1e281.fixed?pid=e5573a56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b05a1e281.fixed?pid=e5573a56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第四章高考强化</a:t>
            </a:r>
            <a:endParaRPr lang="en-US" altLang="zh-CN" sz="4400" dirty="0"/>
          </a:p>
        </p:txBody>
      </p:sp>
      <p:pic>
        <p:nvPicPr>
          <p:cNvPr id="4" name="C_3#b05a1e281.fixed?pid=e5573a56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05a1e281.fixed?pid=e5573a56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4_1#92af39a0e?vop=1&amp;pid=901085fd4&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［北京2025·18,13分］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某次考试中，只有一道单项选择题考查了某个知识点，甲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、乙两校的高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一年级学生都参加了这次考试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.为了解学生对该知识点的掌握情况，随机抽查了甲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、乙两校高一年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100名学生该题的答题数据，其中甲校学生选择正确的人数为80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，乙校学生选择正确的人数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75.假设学生之间答题相互独立，用频率估计概率.</a:t>
            </a:r>
            <a:endParaRPr lang="en-US" altLang="zh-CN" sz="2000" dirty="0"/>
          </a:p>
        </p:txBody>
      </p:sp>
      <mc:AlternateContent xmlns:mc="http://schemas.openxmlformats.org/markup-compatibility/2006">
        <mc:Choice xmlns:a14="http://schemas.microsoft.com/office/drawing/2010/main" Requires="a14">
          <p:sp>
            <p:nvSpPr>
              <p:cNvPr id="3" name="QO_6_BD.35_1#092ca6a70?vop=1&amp;pid=92af39a0e&amp;color=0,0,0&amp;vtp=1&amp;bbb=1"/>
              <p:cNvSpPr/>
              <p:nvPr/>
            </p:nvSpPr>
            <p:spPr>
              <a:xfrm>
                <a:off x="722376" y="27952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（1）估计甲校高一年级学生该题选择正确的概率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BD.35_1#092ca6a70?vop=1&amp;pid=92af39a0e&amp;color=0,0,0&amp;vtp=1&amp;bbb=1"/>
              <p:cNvSpPr>
                <a:spLocks noRot="1" noChangeAspect="1" noMove="1" noResize="1" noEditPoints="1" noAdjustHandles="1" noChangeArrowheads="1" noChangeShapeType="1" noTextEdit="1"/>
              </p:cNvSpPr>
              <p:nvPr/>
            </p:nvSpPr>
            <p:spPr>
              <a:xfrm>
                <a:off x="722376" y="2795212"/>
                <a:ext cx="10753344" cy="408559"/>
              </a:xfrm>
              <a:prstGeom prst="rect">
                <a:avLst/>
              </a:prstGeom>
              <a:blipFill rotWithShape="1">
                <a:blip r:embed="rId1"/>
                <a:stretch>
                  <a:fillRect l="-4" t="-141" b="-117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N.36_1#092ca6a70?vop=1&amp;vop=1&amp;pid=92af39a0e&amp;color=0,0,0&amp;vtp=1&amp;bbb=1&amp;hb=1"/>
              <p:cNvSpPr/>
              <p:nvPr/>
            </p:nvSpPr>
            <p:spPr>
              <a:xfrm>
                <a:off x="722376" y="3205803"/>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【解】从甲校抽取的100人中，有80人答对，用频率估计概率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，估计甲校高一年级学生该题选择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正确的概率</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6_AN.36_1#092ca6a70?vop=1&amp;vop=1&amp;pid=92af39a0e&amp;color=0,0,0&amp;vtp=1&amp;bbb=1&amp;hb=1"/>
              <p:cNvSpPr>
                <a:spLocks noRot="1" noChangeAspect="1" noMove="1" noResize="1" noEditPoints="1" noAdjustHandles="1" noChangeArrowheads="1" noChangeShapeType="1" noTextEdit="1"/>
              </p:cNvSpPr>
              <p:nvPr/>
            </p:nvSpPr>
            <p:spPr>
              <a:xfrm>
                <a:off x="722376" y="3205803"/>
                <a:ext cx="10753344" cy="927100"/>
              </a:xfrm>
              <a:prstGeom prst="rect">
                <a:avLst/>
              </a:prstGeom>
              <a:blipFill rotWithShape="1">
                <a:blip r:embed="rId2"/>
                <a:stretch>
                  <a:fillRect l="-4" t="-35" r="-791"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7_1#b669e1073?vop=1&amp;pid=92af39a0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（2）从甲、乙两校高一年级学生中各随机抽取1名，设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为这2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名学生中该题选择正确的人数，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的数学期望；</a:t>
                </a:r>
                <a:endParaRPr lang="en-US" altLang="zh-CN" sz="2000" dirty="0"/>
              </a:p>
            </p:txBody>
          </p:sp>
        </mc:Choice>
        <mc:Fallback>
          <p:sp>
            <p:nvSpPr>
              <p:cNvPr id="2" name="QO_6_BD.37_1#b669e1073?vop=1&amp;pid=92af39a0e&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8_1#b669e1073?vop=1&amp;vop=1&amp;pid=92af39a0e&amp;color=0,0,0&amp;vtp=1&amp;bbb=1"/>
              <p:cNvSpPr/>
              <p:nvPr/>
            </p:nvSpPr>
            <p:spPr>
              <a:xfrm>
                <a:off x="722376" y="1834203"/>
                <a:ext cx="10753344" cy="34036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的所有可能取值为0,1,2,</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从乙校随机抽取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1人,答对该题目的概率</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的数学期望为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AN.38_1#b669e1073?vop=1&amp;vop=1&amp;pid=92af39a0e&amp;color=0,0,0&amp;vtp=1&amp;bbb=1"/>
              <p:cNvSpPr>
                <a:spLocks noRot="1" noChangeAspect="1" noMove="1" noResize="1" noEditPoints="1" noAdjustHandles="1" noChangeArrowheads="1" noChangeShapeType="1" noTextEdit="1"/>
              </p:cNvSpPr>
              <p:nvPr/>
            </p:nvSpPr>
            <p:spPr>
              <a:xfrm>
                <a:off x="722376" y="1834203"/>
                <a:ext cx="10753344" cy="3403600"/>
              </a:xfrm>
              <a:prstGeom prst="rect">
                <a:avLst/>
              </a:prstGeom>
              <a:blipFill rotWithShape="1">
                <a:blip r:embed="rId2"/>
                <a:stretch>
                  <a:fillRect l="-4" t="-9" b="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9_1#8f9a8704a?vop=1&amp;pid=92af39a0e&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（3）假设：如果没有掌握该知识点，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学生就从题目给出的四个选项中随机选择一个作为答案；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如果掌握该知识点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，甲校学生选择正确的概率为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，乙校学生选择正确的概率为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乙两校高一年级学生掌握该知识点的概率估计值分别为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（结论不要求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39_1#8f9a8704a?vop=1&amp;pid=92af39a0e&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543" b="-25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0_1#8f9a8704a?vop=1&amp;vop=1&amp;pid=92af39a0e&amp;color=0,0,0&amp;vtp=1&amp;bbb=1&amp;hb=1"/>
              <p:cNvSpPr/>
              <p:nvPr/>
            </p:nvSpPr>
            <p:spPr>
              <a:xfrm>
                <a:off x="722376" y="2797244"/>
                <a:ext cx="10753344" cy="19177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【解】该题做对分两种情况,一种是掌握知识点并做对,另一种是没有掌握但随机选一个对了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6_AN.40_1#8f9a8704a?vop=1&amp;vop=1&amp;pid=92af39a0e&amp;color=0,0,0&amp;vtp=1&amp;bbb=1&amp;hb=1"/>
              <p:cNvSpPr>
                <a:spLocks noRot="1" noChangeAspect="1" noMove="1" noResize="1" noEditPoints="1" noAdjustHandles="1" noChangeArrowheads="1" noChangeShapeType="1" noTextEdit="1"/>
              </p:cNvSpPr>
              <p:nvPr/>
            </p:nvSpPr>
            <p:spPr>
              <a:xfrm>
                <a:off x="722376" y="2797244"/>
                <a:ext cx="10753344" cy="1917700"/>
              </a:xfrm>
              <a:prstGeom prst="rect">
                <a:avLst/>
              </a:prstGeom>
              <a:blipFill rotWithShape="1">
                <a:blip r:embed="rId2"/>
                <a:stretch>
                  <a:fillRect l="-4" t="-4" r="-242" b="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e0759c32a?vop=1&amp;pid=901085fd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［北京2024·18，13分］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某保险公司为了解该公司某种保险产品的索赔情况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，从合同保险期限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届满的保单中随机抽取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000份，记录并整理这些保单的索赔情况，获得数据如下表：</a:t>
            </a:r>
            <a:endParaRPr lang="en-US" altLang="zh-CN" sz="2000" dirty="0"/>
          </a:p>
        </p:txBody>
      </p:sp>
      <p:graphicFrame>
        <p:nvGraphicFramePr>
          <p:cNvPr id="24" name="QO_5_BD.41_2#e0759c32a?colgroup=9,5,5,5,5,5&amp;vop=1&amp;pid=901085fd4&amp;color=0,0,0&amp;vtp=1&amp;bbb=1"/>
          <p:cNvGraphicFramePr>
            <a:graphicFrameLocks noGrp="1"/>
          </p:cNvGraphicFramePr>
          <p:nvPr/>
        </p:nvGraphicFramePr>
        <p:xfrm>
          <a:off x="722376" y="1949646"/>
          <a:ext cx="10689336" cy="934974"/>
        </p:xfrm>
        <a:graphic>
          <a:graphicData uri="http://schemas.openxmlformats.org/drawingml/2006/table">
            <a:tbl>
              <a:tblPr/>
              <a:tblGrid>
                <a:gridCol w="2688336"/>
                <a:gridCol w="1600200"/>
                <a:gridCol w="1600200"/>
                <a:gridCol w="1600200"/>
                <a:gridCol w="1600200"/>
                <a:gridCol w="1600200"/>
              </a:tblGrid>
              <a:tr h="467487">
                <a:tc>
                  <a:txBody>
                    <a:bodyPr/>
                    <a:lstStyle/>
                    <a:p>
                      <a:pPr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索赔次数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67487">
                <a:tc>
                  <a:txBody>
                    <a:bodyPr/>
                    <a:lstStyle/>
                    <a:p>
                      <a:pPr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保单份数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BD.41_3#e0759c32a?vop=1&amp;pid=901085fd4&amp;color=0,0,0&amp;vtp=1&amp;bbb=1&amp;hb=1"/>
          <p:cNvSpPr/>
          <p:nvPr/>
        </p:nvSpPr>
        <p:spPr>
          <a:xfrm>
            <a:off x="722376" y="3016446"/>
            <a:ext cx="10753344" cy="13039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假设：一份保单的保费为0.4万元；前三次索赔时，保险公司每次赔偿0.8万元；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第四次索赔时，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保险公司赔偿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0.6万元.</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假设不同保单的索赔次数相互独立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，用频率估计概率.</a:t>
            </a:r>
            <a:endParaRPr lang="en-US" altLang="zh-CN" sz="2000" dirty="0"/>
          </a:p>
        </p:txBody>
      </p:sp>
      <p:sp>
        <p:nvSpPr>
          <p:cNvPr id="5" name="QO_6_BD.42_1#c7e905d5c?vop=1&amp;pid=e0759c32a&amp;color=0,0,0&amp;vtp=1&amp;bbb=1"/>
          <p:cNvSpPr/>
          <p:nvPr/>
        </p:nvSpPr>
        <p:spPr>
          <a:xfrm>
            <a:off x="722376" y="4368869"/>
            <a:ext cx="10753344" cy="39903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（1）估计一份保单索赔次数不少于2的概率；</a:t>
            </a:r>
            <a:endParaRPr lang="en-US" altLang="zh-CN" sz="2000" dirty="0"/>
          </a:p>
        </p:txBody>
      </p:sp>
      <mc:AlternateContent xmlns:mc="http://schemas.openxmlformats.org/markup-compatibility/2006">
        <mc:Choice xmlns:a14="http://schemas.microsoft.com/office/drawing/2010/main" Requires="a14">
          <p:sp>
            <p:nvSpPr>
              <p:cNvPr id="6" name="QO_6_AN.43_1#c7e905d5c?vop=1&amp;vop=1&amp;pid=e0759c32a&amp;color=0,0,0&amp;vtp=1&amp;bbb=1"/>
              <p:cNvSpPr/>
              <p:nvPr/>
            </p:nvSpPr>
            <p:spPr>
              <a:xfrm>
                <a:off x="722376" y="4774507"/>
                <a:ext cx="10753344" cy="1333500"/>
              </a:xfrm>
              <a:prstGeom prst="rect">
                <a:avLst/>
              </a:prstGeom>
              <a:noFill/>
            </p:spPr>
            <p:txBody>
              <a:bodyPr wrap="none" lIns="0" tIns="0" rIns="0" bIns="0" rtlCol="0" anchor="t"/>
              <a:lstStyle/>
              <a:p>
                <a:pPr algn="l"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【解】设一份保单索赔次数为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dirty="0"/>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一份保单索赔次数不少于2的概率为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O_6_AN.43_1#c7e905d5c?vop=1&amp;vop=1&amp;pid=e0759c32a&amp;color=0,0,0&amp;vtp=1&amp;bbb=1"/>
              <p:cNvSpPr>
                <a:spLocks noRot="1" noChangeAspect="1" noMove="1" noResize="1" noEditPoints="1" noAdjustHandles="1" noChangeArrowheads="1" noChangeShapeType="1" noTextEdit="1"/>
              </p:cNvSpPr>
              <p:nvPr/>
            </p:nvSpPr>
            <p:spPr>
              <a:xfrm>
                <a:off x="722376" y="4774507"/>
                <a:ext cx="10753344" cy="1333500"/>
              </a:xfrm>
              <a:prstGeom prst="rect">
                <a:avLst/>
              </a:prstGeom>
              <a:blipFill rotWithShape="1">
                <a:blip r:embed="rId1"/>
                <a:stretch>
                  <a:fillRect l="-4" t="-43" b="4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4_1#bee28a541?vop=1&amp;pid=e0759c32a&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（2）一份保单的毛利润定义为这份保单的保费与赔偿总金额之差.</a:t>
            </a:r>
            <a:endParaRPr lang="en-US" altLang="zh-CN" sz="2000" dirty="0"/>
          </a:p>
        </p:txBody>
      </p:sp>
      <mc:AlternateContent xmlns:mc="http://schemas.openxmlformats.org/markup-compatibility/2006">
        <mc:Choice xmlns:a14="http://schemas.microsoft.com/office/drawing/2010/main" Requires="a14">
          <p:sp>
            <p:nvSpPr>
              <p:cNvPr id="3" name="QO_7_BD.45_1#b013e1c46?vop=1&amp;pid=bee28a541&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为一份保单的毛利润，估计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的数学期望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7_BD.45_1#b013e1c46?vop=1&amp;pid=bee28a541&amp;color=0,0,0&amp;vtp=1&amp;bbb=1"/>
              <p:cNvSpPr>
                <a:spLocks noRot="1" noChangeAspect="1" noMove="1" noResize="1" noEditPoints="1" noAdjustHandles="1" noChangeArrowheads="1" noChangeShapeType="1" noTextEdit="1"/>
              </p:cNvSpPr>
              <p:nvPr/>
            </p:nvSpPr>
            <p:spPr>
              <a:xfrm>
                <a:off x="722376" y="1433137"/>
                <a:ext cx="10753344" cy="408559"/>
              </a:xfrm>
              <a:prstGeom prst="rect">
                <a:avLst/>
              </a:prstGeom>
              <a:blipFill rotWithShape="1">
                <a:blip r:embed="rId1"/>
                <a:stretch>
                  <a:fillRect l="-4" t="-141" b="-117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46_1#b013e1c46?vop=1&amp;vop=1&amp;pid=bee28a541&amp;color=0,0,0&amp;vtp=1&amp;bbb=1"/>
              <p:cNvSpPr/>
              <p:nvPr/>
            </p:nvSpPr>
            <p:spPr>
              <a:xfrm>
                <a:off x="722376" y="1843728"/>
                <a:ext cx="10753344" cy="4285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的可能取值为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𝟖𝟎𝟎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𝟎𝟕𝟐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𝟏𝟐𝟐</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7_AN.46_1#b013e1c46?vop=1&amp;vop=1&amp;pid=bee28a541&amp;color=0,0,0&amp;vtp=1&amp;bbb=1"/>
              <p:cNvSpPr>
                <a:spLocks noRot="1" noChangeAspect="1" noMove="1" noResize="1" noEditPoints="1" noAdjustHandles="1" noChangeArrowheads="1" noChangeShapeType="1" noTextEdit="1"/>
              </p:cNvSpPr>
              <p:nvPr/>
            </p:nvSpPr>
            <p:spPr>
              <a:xfrm>
                <a:off x="722376" y="1843728"/>
                <a:ext cx="10753344" cy="4285234"/>
              </a:xfrm>
              <a:prstGeom prst="rect">
                <a:avLst/>
              </a:prstGeom>
              <a:blipFill rotWithShape="1">
                <a:blip r:embed="rId2"/>
                <a:stretch>
                  <a:fillRect l="-4" t="-8" b="-10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500"/>
                                        <p:tgtEl>
                                          <p:spTgt spid="4">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fade">
                                      <p:cBhvr>
                                        <p:cTn id="31" dur="500"/>
                                        <p:tgtEl>
                                          <p:spTgt spid="4">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8" end="8"/>
                                            </p:txEl>
                                          </p:spTgt>
                                        </p:tgtEl>
                                        <p:attrNameLst>
                                          <p:attrName>style.visibility</p:attrName>
                                        </p:attrNameLst>
                                      </p:cBhvr>
                                      <p:to>
                                        <p:strVal val="visible"/>
                                      </p:to>
                                    </p:set>
                                    <p:animEffect transition="in" filter="fade">
                                      <p:cBhvr>
                                        <p:cTn id="34"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47_1#27325b42d?vop=1&amp;pid=bee28a541&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（ⅱ）如果无索赔的保单的保费减少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，有索赔的保单的保费增加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，试比较这种情况下一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份保单毛利润的数学期望估计值与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估计值的大小.（结论不要求证明）</a:t>
                </a:r>
                <a:endParaRPr lang="en-US" altLang="zh-CN" sz="2000" dirty="0"/>
              </a:p>
            </p:txBody>
          </p:sp>
        </mc:Choice>
        <mc:Fallback>
          <p:sp>
            <p:nvSpPr>
              <p:cNvPr id="2" name="QO_7_BD.47_1#27325b42d?vop=1&amp;pid=bee28a541&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48_1#27325b42d?vop=1&amp;vop=1&amp;pid=bee28a541&amp;color=0,0,0&amp;vtp=1&amp;bbb=1&amp;hb=1"/>
              <p:cNvSpPr/>
              <p:nvPr/>
            </p:nvSpPr>
            <p:spPr>
              <a:xfrm>
                <a:off x="722376" y="1834203"/>
                <a:ext cx="10753344" cy="13970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【解】保单的保费调整后,无索赔保单的保费为0.384万元,</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有索赔保单的保费为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0.48万元.</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毛利润</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的可能取值为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𝟑𝟖𝟒</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𝟓𝟐</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100"/>
                  </a:lnSpc>
                </a:pPr>
                <a:endParaRPr lang="en-US" altLang="zh-CN" sz="2000" dirty="0"/>
              </a:p>
            </p:txBody>
          </p:sp>
        </mc:Choice>
        <mc:Fallback>
          <p:sp>
            <p:nvSpPr>
              <p:cNvPr id="3" name="QO_7_AN.48_1#27325b42d?vop=1&amp;vop=1&amp;pid=bee28a541&amp;color=0,0,0&amp;vtp=1&amp;bbb=1&amp;hb=1"/>
              <p:cNvSpPr>
                <a:spLocks noRot="1" noChangeAspect="1" noMove="1" noResize="1" noEditPoints="1" noAdjustHandles="1" noChangeArrowheads="1" noChangeShapeType="1" noTextEdit="1"/>
              </p:cNvSpPr>
              <p:nvPr/>
            </p:nvSpPr>
            <p:spPr>
              <a:xfrm>
                <a:off x="722376" y="1834203"/>
                <a:ext cx="10753344" cy="1397000"/>
              </a:xfrm>
              <a:prstGeom prst="rect">
                <a:avLst/>
              </a:prstGeom>
              <a:blipFill rotWithShape="1">
                <a:blip r:embed="rId2"/>
                <a:stretch>
                  <a:fillRect l="-4" t="-23" b="-88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48_1#27325b42d?vop=1&amp;vop=1&amp;pid=bee28a541&amp;color=0,0,0&amp;vtp=1&amp;bbb=1&amp;hb=1"/>
              <p:cNvSpPr/>
              <p:nvPr/>
            </p:nvSpPr>
            <p:spPr>
              <a:xfrm>
                <a:off x="722376" y="3231203"/>
                <a:ext cx="10753344" cy="1143000"/>
              </a:xfrm>
              <a:prstGeom prst="rect">
                <a:avLst/>
              </a:prstGeom>
              <a:noFill/>
            </p:spPr>
            <p:txBody>
              <a:bodyPr wrap="square" lIns="0" tIns="0" rIns="0" bIns="0" rtlCol="0" anchor="t"/>
              <a:lstStyle/>
              <a:p>
                <a:pPr latinLnBrk="1">
                  <a:lnSpc>
                    <a:spcPts val="4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此时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𝟑𝟖𝟒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𝟎𝟑𝟐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𝟎𝟔𝟕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𝟎𝟓𝟕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100"/>
                  </a:lnSpc>
                </a:pPr>
                <a:endParaRPr lang="en-US" altLang="zh-CN" sz="2000" dirty="0"/>
              </a:p>
            </p:txBody>
          </p:sp>
        </mc:Choice>
        <mc:Fallback>
          <p:sp>
            <p:nvSpPr>
              <p:cNvPr id="4" name="QO_7_AN.48_1#27325b42d?vop=1&amp;vop=1&amp;pid=bee28a541&amp;color=0,0,0&amp;vtp=1&amp;bbb=1&amp;hb=1"/>
              <p:cNvSpPr>
                <a:spLocks noRot="1" noChangeAspect="1" noMove="1" noResize="1" noEditPoints="1" noAdjustHandles="1" noChangeArrowheads="1" noChangeShapeType="1" noTextEdit="1"/>
              </p:cNvSpPr>
              <p:nvPr/>
            </p:nvSpPr>
            <p:spPr>
              <a:xfrm>
                <a:off x="722376" y="3231203"/>
                <a:ext cx="10753344" cy="1143000"/>
              </a:xfrm>
              <a:prstGeom prst="rect">
                <a:avLst/>
              </a:prstGeom>
              <a:blipFill rotWithShape="1">
                <a:blip r:embed="rId3"/>
                <a:stretch>
                  <a:fillRect l="-4" t="-28" b="-10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AN.48_1#27325b42d?vop=1&amp;vop=1&amp;pid=bee28a541&amp;color=0,0,0&amp;vtp=1&amp;bbb=1&amp;hb=1"/>
              <p:cNvSpPr/>
              <p:nvPr/>
            </p:nvSpPr>
            <p:spPr>
              <a:xfrm>
                <a:off x="722376" y="4348803"/>
                <a:ext cx="10753344" cy="385953"/>
              </a:xfrm>
              <a:prstGeom prst="rect">
                <a:avLst/>
              </a:prstGeom>
              <a:noFill/>
            </p:spPr>
            <p:txBody>
              <a:bodyPr wrap="none" lIns="0" tIns="0" rIns="0" bIns="0" rtlCol="0" anchor="t"/>
              <a:lstStyle/>
              <a:p>
                <a:pPr latinLnBrk="1">
                  <a:lnSpc>
                    <a:spcPts val="34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调整后的保单毛利润的数学期望的估计值大于调整前的保单毛利润数学期望的估计值.</a:t>
                </a:r>
                <a:endParaRPr lang="en-US" altLang="zh-CN" sz="2000" dirty="0"/>
              </a:p>
            </p:txBody>
          </p:sp>
        </mc:Choice>
        <mc:Fallback>
          <p:sp>
            <p:nvSpPr>
              <p:cNvPr id="5" name="QO_7_AN.48_1#27325b42d?vop=1&amp;vop=1&amp;pid=bee28a541&amp;color=0,0,0&amp;vtp=1&amp;bbb=1&amp;hb=1"/>
              <p:cNvSpPr>
                <a:spLocks noRot="1" noChangeAspect="1" noMove="1" noResize="1" noEditPoints="1" noAdjustHandles="1" noChangeArrowheads="1" noChangeShapeType="1" noTextEdit="1"/>
              </p:cNvSpPr>
              <p:nvPr/>
            </p:nvSpPr>
            <p:spPr>
              <a:xfrm>
                <a:off x="722376" y="4348803"/>
                <a:ext cx="10753344" cy="385953"/>
              </a:xfrm>
              <a:prstGeom prst="rect">
                <a:avLst/>
              </a:prstGeom>
              <a:blipFill rotWithShape="1">
                <a:blip r:embed="rId4"/>
                <a:stretch>
                  <a:fillRect l="-4" t="-84" b="-117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bg/>
                                          </p:spTgt>
                                        </p:tgtEl>
                                        <p:attrNameLst>
                                          <p:attrName>style.visibility</p:attrName>
                                        </p:attrNameLst>
                                      </p:cBhvr>
                                      <p:to>
                                        <p:strVal val="visible"/>
                                      </p:to>
                                    </p:set>
                                    <p:animEffect transition="in" filter="fade">
                                      <p:cBhvr>
                                        <p:cTn id="25" dur="500"/>
                                        <p:tgtEl>
                                          <p:spTgt spid="5">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0" end="0"/>
                                            </p:txEl>
                                          </p:spTgt>
                                        </p:tgtEl>
                                        <p:attrNameLst>
                                          <p:attrName>style.visibility</p:attrName>
                                        </p:attrNameLst>
                                      </p:cBhvr>
                                      <p:to>
                                        <p:strVal val="visible"/>
                                      </p:to>
                                    </p:set>
                                    <p:animEffect transition="in" filter="fade">
                                      <p:cBhvr>
                                        <p:cTn id="2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9_1#d72add90e?vop=1&amp;pid=e5ce6f29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［全国新课标Ⅰ2024⋅9，5分］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随着“一带一路”国际合作的深入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，某茶叶种植区多措并举推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动茶叶出口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.为了解推动出口后的亩收入（单位：万元）情况，从该种植区抽取样本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，得到推动出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口后亩收入的样本均值</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，样本方差</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𝑠</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.已知该种植区以往的亩收入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服从正态分布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，假设推动出口后的亩收入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服从正态分布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𝑠</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，则(若随机变量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𝑍</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服从正态分布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𝑍</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9_1#d72add90e?vop=1&amp;pid=e5ce6f290&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1382" b="-2050"/>
                </a:stretch>
              </a:blipFill>
            </p:spPr>
            <p:txBody>
              <a:bodyPr/>
              <a:lstStyle/>
              <a:p>
                <a:r>
                  <a:rPr lang="zh-CN" altLang="en-US">
                    <a:noFill/>
                  </a:rPr>
                  <a:t> </a:t>
                </a:r>
              </a:p>
            </p:txBody>
          </p:sp>
        </mc:Fallback>
      </mc:AlternateContent>
      <p:sp>
        <p:nvSpPr>
          <p:cNvPr id="3" name="QC_5_AN.50_1#d72add90e.bracket?vop=1&amp;pid=e5ce6f290&amp;color=0,0,0&amp;vpa=9&amp;vtp=1&amp;bbb=1"/>
          <p:cNvSpPr/>
          <p:nvPr/>
        </p:nvSpPr>
        <p:spPr>
          <a:xfrm>
            <a:off x="5036947" y="27817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mc:AlternateContent xmlns:mc="http://schemas.openxmlformats.org/markup-compatibility/2006">
        <mc:Choice xmlns:a14="http://schemas.microsoft.com/office/drawing/2010/main" Requires="a14">
          <p:sp>
            <p:nvSpPr>
              <p:cNvPr id="4" name="QC_5_BD.49_2#d72add90e.choices?vop=1&amp;pid=e5ce6f290&amp;color=0,0,0&amp;vtp=1&amp;bbb=1"/>
              <p:cNvSpPr/>
              <p:nvPr/>
            </p:nvSpPr>
            <p:spPr>
              <a:xfrm>
                <a:off x="722376" y="3242886"/>
                <a:ext cx="10753344" cy="400050"/>
              </a:xfrm>
              <a:prstGeom prst="rect">
                <a:avLst/>
              </a:prstGeom>
              <a:noFill/>
            </p:spPr>
            <p:txBody>
              <a:bodyPr wrap="none" lIns="0" tIns="0" rIns="0" bIns="0" rtlCol="0" anchor="t"/>
              <a:lstStyle/>
              <a:p>
                <a:pPr latinLnBrk="1">
                  <a:lnSpc>
                    <a:spcPts val="3600"/>
                  </a:lnSpc>
                  <a:tabLst>
                    <a:tab pos="2764155" algn="l"/>
                    <a:tab pos="5490210" algn="l"/>
                    <a:tab pos="82162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49_2#d72add90e.choices?vop=1&amp;pid=e5ce6f290&amp;color=0,0,0&amp;vtp=1&amp;bbb=1"/>
              <p:cNvSpPr>
                <a:spLocks noRot="1" noChangeAspect="1" noMove="1" noResize="1" noEditPoints="1" noAdjustHandles="1" noChangeArrowheads="1" noChangeShapeType="1" noTextEdit="1"/>
              </p:cNvSpPr>
              <p:nvPr/>
            </p:nvSpPr>
            <p:spPr>
              <a:xfrm>
                <a:off x="722376" y="3242886"/>
                <a:ext cx="10753344" cy="400050"/>
              </a:xfrm>
              <a:prstGeom prst="rect">
                <a:avLst/>
              </a:prstGeom>
              <a:blipFill rotWithShape="1">
                <a:blip r:embed="rId2"/>
                <a:stretch>
                  <a:fillRect l="-4" t="-14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1_1#d72add90e?vop=1&amp;vop=1&amp;pid=e5ce6f290&amp;color=0,0,0&amp;vtp=1&amp;bt=1&amp;bbb=1&amp;hb=1"/>
              <p:cNvSpPr/>
              <p:nvPr/>
            </p:nvSpPr>
            <p:spPr>
              <a:xfrm>
                <a:off x="722376" y="972000"/>
                <a:ext cx="10753344" cy="1401953"/>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由题可得</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,故A错误,B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,故C正确,D错误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51_1#d72add90e?vop=1&amp;vop=1&amp;pid=e5ce6f290&amp;color=0,0,0&amp;vtp=1&amp;bt=1&amp;bbb=1&amp;hb=1"/>
              <p:cNvSpPr>
                <a:spLocks noRot="1" noChangeAspect="1" noMove="1" noResize="1" noEditPoints="1" noAdjustHandles="1" noChangeArrowheads="1" noChangeShapeType="1" noTextEdit="1"/>
              </p:cNvSpPr>
              <p:nvPr/>
            </p:nvSpPr>
            <p:spPr>
              <a:xfrm>
                <a:off x="722376" y="972000"/>
                <a:ext cx="10753344" cy="1401953"/>
              </a:xfrm>
              <a:prstGeom prst="rect">
                <a:avLst/>
              </a:prstGeom>
              <a:blipFill rotWithShape="1">
                <a:blip r:embed="rId1"/>
                <a:stretch>
                  <a:fillRect l="-4" t="-32" b="-3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23a926994?vop=1&amp;pid=e5ce6f29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［天津2025·5,5分］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下列说法中错误的是(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3_1#23a926994.bracket?vop=1&amp;pid=e5ce6f290&amp;color=0,0,0&amp;vpa=10&amp;vtp=1"/>
          <p:cNvSpPr/>
          <p:nvPr/>
        </p:nvSpPr>
        <p:spPr>
          <a:xfrm>
            <a:off x="5981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52_2#23a926994.choices?vop=1&amp;pid=e5ce6f290&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越接近1，线性相关程度越强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越接近0，线性相关程度越弱</a:t>
                </a:r>
                <a:endParaRPr lang="en-US" altLang="zh-CN" sz="2000" dirty="0"/>
              </a:p>
            </p:txBody>
          </p:sp>
        </mc:Choice>
        <mc:Fallback>
          <p:sp>
            <p:nvSpPr>
              <p:cNvPr id="4" name="QC_5_BD.52_2#23a926994.choices?vop=1&amp;pid=e5ce6f290&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4_1#23a926994?vop=1&amp;vop=1&amp;pid=e5ce6f290&amp;color=0,0,0&amp;vtp=1&amp;bt=1&amp;bbb=1&amp;hb=1"/>
              <p:cNvSpPr/>
              <p:nvPr/>
            </p:nvSpPr>
            <p:spPr>
              <a:xfrm>
                <a:off x="722376" y="972000"/>
                <a:ext cx="10753344" cy="3675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A选项,由</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,可知正态曲线关于直线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选项，样本相关系数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的范围是</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越接近于1，则两个变量之间线性相关程度越强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选项，样本相关系数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接近于0时，两个变量之间几乎没有线性相关性，D正确.故选B.</a:t>
                </a:r>
                <a:endParaRPr lang="en-US" altLang="zh-CN" sz="2200" dirty="0"/>
              </a:p>
            </p:txBody>
          </p:sp>
        </mc:Choice>
        <mc:Fallback>
          <p:sp>
            <p:nvSpPr>
              <p:cNvPr id="2" name="QC_5_AS.54_1#23a926994?vop=1&amp;vop=1&amp;pid=e5ce6f290&amp;color=0,0,0&amp;vtp=1&amp;bt=1&amp;bbb=1&amp;hb=1"/>
              <p:cNvSpPr>
                <a:spLocks noRot="1" noChangeAspect="1" noMove="1" noResize="1" noEditPoints="1" noAdjustHandles="1" noChangeArrowheads="1" noChangeShapeType="1" noTextEdit="1"/>
              </p:cNvSpPr>
              <p:nvPr/>
            </p:nvSpPr>
            <p:spPr>
              <a:xfrm>
                <a:off x="722376" y="972000"/>
                <a:ext cx="10753344" cy="3675634"/>
              </a:xfrm>
              <a:prstGeom prst="rect">
                <a:avLst/>
              </a:prstGeom>
              <a:blipFill rotWithShape="1">
                <a:blip r:embed="rId1"/>
                <a:stretch>
                  <a:fillRect l="-4" t="-12" b="-12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_1#c4e2a2377?vop=1&amp;pid=d55188b5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［天津2024·13,5分］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某校组织学生参加农业实践活动，期间安排了劳动技能比赛，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比赛共5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，分别为整地做畦、旱田播种、作物移栽、田间灌溉、藤架搭建，规定每人参加其中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.假设每人参加每个项目的可能性相同，则甲同学参加“整地做畦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”项目的概率为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同学参加的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3个项目中有“整地做畦”，则他还参加“田间灌溉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”项目的概率为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2_1#c4e2a2377.blank?vop=1&amp;pid=d55188b5d&amp;color=0,0,0&amp;vpa=1&amp;vtp=1&amp;bbb=1&amp;rh=34.67"/>
              <p:cNvSpPr/>
              <p:nvPr/>
            </p:nvSpPr>
            <p:spPr>
              <a:xfrm>
                <a:off x="10193402" y="1796864"/>
                <a:ext cx="241300" cy="440309"/>
              </a:xfrm>
              <a:prstGeom prst="rect">
                <a:avLst/>
              </a:prstGeom>
              <a:noFill/>
            </p:spPr>
            <p:txBody>
              <a:bodyPr wrap="none" lIns="0" tIns="0" rIns="0" bIns="0" rtlCol="0" anchor="t"/>
              <a:lstStyle/>
              <a:p>
                <a:pPr algn="ctr" latinLnBrk="1">
                  <a:lnSpc>
                    <a:spcPts val="35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2_1#c4e2a2377.blank?vop=1&amp;pid=d55188b5d&amp;color=0,0,0&amp;vpa=1&amp;vtp=1&amp;bbb=1&amp;rh=34.67"/>
              <p:cNvSpPr>
                <a:spLocks noRot="1" noChangeAspect="1" noMove="1" noResize="1" noEditPoints="1" noAdjustHandles="1" noChangeArrowheads="1" noChangeShapeType="1" noTextEdit="1"/>
              </p:cNvSpPr>
              <p:nvPr/>
            </p:nvSpPr>
            <p:spPr>
              <a:xfrm>
                <a:off x="10193402" y="1796864"/>
                <a:ext cx="241300" cy="440309"/>
              </a:xfrm>
              <a:prstGeom prst="rect">
                <a:avLst/>
              </a:prstGeom>
              <a:blipFill rotWithShape="1">
                <a:blip r:embed="rId1"/>
                <a:stretch>
                  <a:fillRect l="-158" t="-102" r="158" b="-85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3_1#c4e2a2377.blank?vop=1&amp;pid=d55188b5d&amp;color=0,0,0&amp;vpa=2&amp;vtp=1&amp;bbb=1&amp;rh=32.4"/>
              <p:cNvSpPr/>
              <p:nvPr/>
            </p:nvSpPr>
            <p:spPr>
              <a:xfrm>
                <a:off x="9518714" y="2237173"/>
                <a:ext cx="241300" cy="411480"/>
              </a:xfrm>
              <a:prstGeom prst="rect">
                <a:avLst/>
              </a:prstGeom>
              <a:noFill/>
            </p:spPr>
            <p:txBody>
              <a:bodyPr wrap="none" lIns="0" tIns="0" rIns="0" bIns="0" rtlCol="0" anchor="t"/>
              <a:lstStyle/>
              <a:p>
                <a:pPr algn="ctr" latinLnBrk="1">
                  <a:lnSpc>
                    <a:spcPts val="34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3_1#c4e2a2377.blank?vop=1&amp;pid=d55188b5d&amp;color=0,0,0&amp;vpa=2&amp;vtp=1&amp;bbb=1&amp;rh=32.4"/>
              <p:cNvSpPr>
                <a:spLocks noRot="1" noChangeAspect="1" noMove="1" noResize="1" noEditPoints="1" noAdjustHandles="1" noChangeArrowheads="1" noChangeShapeType="1" noTextEdit="1"/>
              </p:cNvSpPr>
              <p:nvPr/>
            </p:nvSpPr>
            <p:spPr>
              <a:xfrm>
                <a:off x="9518714" y="2237173"/>
                <a:ext cx="241300" cy="411480"/>
              </a:xfrm>
              <a:prstGeom prst="rect">
                <a:avLst/>
              </a:prstGeom>
              <a:blipFill rotWithShape="1">
                <a:blip r:embed="rId2"/>
                <a:stretch>
                  <a:fillRect l="-27" t="-17" r="27" b="-49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4_1#c4e2a2377?vop=1&amp;vop=1&amp;pid=d55188b5d&amp;color=0,0,0&amp;vtp=1&amp;bbb=1&amp;hb=1"/>
              <p:cNvSpPr/>
              <p:nvPr/>
            </p:nvSpPr>
            <p:spPr>
              <a:xfrm>
                <a:off x="722376" y="2739077"/>
                <a:ext cx="10753344" cy="22479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甲同学从5个项目中选3个参加，全部的情况有</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种，参加“整地做畦”项目的情况有</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甲同学参加“整地做畦”项目的概率为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表示事件“乙同学参加的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3个项目中有整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地做畦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表示事件“乙同学参加的3个项目中有田间灌溉”，则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bSup>
                      </m:num>
                      <m:den>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bSup>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5_AS.4_1#c4e2a2377?vop=1&amp;vop=1&amp;pid=d55188b5d&amp;color=0,0,0&amp;vtp=1&amp;bbb=1&amp;hb=1"/>
              <p:cNvSpPr>
                <a:spLocks noRot="1" noChangeAspect="1" noMove="1" noResize="1" noEditPoints="1" noAdjustHandles="1" noChangeArrowheads="1" noChangeShapeType="1" noTextEdit="1"/>
              </p:cNvSpPr>
              <p:nvPr/>
            </p:nvSpPr>
            <p:spPr>
              <a:xfrm>
                <a:off x="722376" y="2739077"/>
                <a:ext cx="10753344" cy="2247900"/>
              </a:xfrm>
              <a:prstGeom prst="rect">
                <a:avLst/>
              </a:prstGeom>
              <a:blipFill rotWithShape="1">
                <a:blip r:embed="rId3"/>
                <a:stretch>
                  <a:fillRect l="-4" t="-14" r="-839"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5_1#1ab75a040?vop=1&amp;pid=96c6b74f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［天津2024·3，5分］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相关系数最大的是(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6_1#1ab75a040.bracket?vop=1&amp;pid=96c6b74f5&amp;color=0,0,0&amp;vpa=11&amp;vtp=1"/>
          <p:cNvSpPr/>
          <p:nvPr/>
        </p:nvSpPr>
        <p:spPr>
          <a:xfrm>
            <a:off x="7124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5_2#1ab75a040.choices?vop=1&amp;pid=96c6b74f5&amp;color=0,0,0&amp;vtp=1&amp;bbb=1"/>
          <p:cNvSpPr/>
          <p:nvPr/>
        </p:nvSpPr>
        <p:spPr>
          <a:xfrm>
            <a:off x="722377" y="1449895"/>
            <a:ext cx="10749630" cy="1345502"/>
          </a:xfrm>
          <a:prstGeom prst="rect">
            <a:avLst/>
          </a:prstGeom>
          <a:noFill/>
        </p:spPr>
        <p:txBody>
          <a:bodyPr wrap="none" lIns="0" tIns="0" rIns="0" bIns="0" rtlCol="0" anchor="t"/>
          <a:lstStyle/>
          <a:p>
            <a:pPr latinLnBrk="1">
              <a:lnSpc>
                <a:spcPts val="12000"/>
              </a:lnSpc>
              <a:tabLst>
                <a:tab pos="2719070" algn="l"/>
                <a:tab pos="5450840" algn="l"/>
                <a:tab pos="81953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67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5_BD.55_2#1ab75a040.choice_image?vop=1&amp;pid=96c6b74f5&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8281" y="1447800"/>
            <a:ext cx="1362456"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55_2#1ab75a040.choice_image?vop=1&amp;pid=96c6b74f5&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86145" y="1447800"/>
            <a:ext cx="1380744"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55_2#1ab75a040.choice_image?vop=1&amp;pid=96c6b74f5&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10739" y="1447800"/>
            <a:ext cx="1417320"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55_2#1ab75a040.choice_image?vop=1&amp;pid=96c6b74f5&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70957" y="1447800"/>
            <a:ext cx="1399032"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7_1#1ab75a040?vop=1&amp;vop=1&amp;pid=96c6b74f5&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观察散点图可知,A图中的散点更集中落在一条直线附近,故选A.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8_1#2e43bd45a?vop=1&amp;pid=96c6b74f5&amp;color=0,0,0&amp;vtp=1&amp;bt=1&amp;bbb=1&amp;hb=1"/>
              <p:cNvSpPr/>
              <p:nvPr/>
            </p:nvSpPr>
            <p:spPr>
              <a:xfrm>
                <a:off x="722376" y="972000"/>
                <a:ext cx="10753344" cy="8244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［上海2025·17,14分］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2024年巴黎奥运会，中国获得了男子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米混合泳接力金牌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下是历届奥运会男子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米混合泳接力项目冠军成绩记录（单位：秒），数据按照升序排列.</a:t>
                </a:r>
                <a:endParaRPr lang="en-US" altLang="zh-CN" sz="2000" dirty="0"/>
              </a:p>
            </p:txBody>
          </p:sp>
        </mc:Choice>
        <mc:Fallback>
          <p:sp>
            <p:nvSpPr>
              <p:cNvPr id="2" name="QO_5_BD.58_1#2e43bd45a?vop=1&amp;pid=96c6b74f5&amp;color=0,0,0&amp;vtp=1&amp;bt=1&amp;bbb=1&amp;hb=1"/>
              <p:cNvSpPr>
                <a:spLocks noRot="1" noChangeAspect="1" noMove="1" noResize="1" noEditPoints="1" noAdjustHandles="1" noChangeArrowheads="1" noChangeShapeType="1" noTextEdit="1"/>
              </p:cNvSpPr>
              <p:nvPr/>
            </p:nvSpPr>
            <p:spPr>
              <a:xfrm>
                <a:off x="722376" y="972000"/>
                <a:ext cx="10753344" cy="824484"/>
              </a:xfrm>
              <a:prstGeom prst="rect">
                <a:avLst/>
              </a:prstGeom>
              <a:blipFill rotWithShape="1">
                <a:blip r:embed="rId1"/>
                <a:stretch>
                  <a:fillRect l="-4" t="-55" b="-4690"/>
                </a:stretch>
              </a:blipFill>
            </p:spPr>
            <p:txBody>
              <a:bodyPr/>
              <a:lstStyle/>
              <a:p>
                <a:r>
                  <a:rPr lang="zh-CN" altLang="en-US">
                    <a:noFill/>
                  </a:rPr>
                  <a:t> </a:t>
                </a:r>
              </a:p>
            </p:txBody>
          </p:sp>
        </mc:Fallback>
      </mc:AlternateContent>
      <p:graphicFrame>
        <p:nvGraphicFramePr>
          <p:cNvPr id="33" name="QO_5_BD.58_2#2e43bd45a?colgroup=7,7,7,7,7&amp;vop=1&amp;pid=96c6b74f5&amp;color=0,0,0&amp;vtp=1&amp;bbb=1"/>
          <p:cNvGraphicFramePr>
            <a:graphicFrameLocks noGrp="1"/>
          </p:cNvGraphicFramePr>
          <p:nvPr/>
        </p:nvGraphicFramePr>
        <p:xfrm>
          <a:off x="722376" y="1932628"/>
          <a:ext cx="10680192" cy="907542"/>
        </p:xfrm>
        <a:graphic>
          <a:graphicData uri="http://schemas.openxmlformats.org/drawingml/2006/table">
            <a:tbl>
              <a:tblPr/>
              <a:tblGrid>
                <a:gridCol w="2157984"/>
                <a:gridCol w="2130552"/>
                <a:gridCol w="2130552"/>
                <a:gridCol w="2130552"/>
                <a:gridCol w="2130552"/>
              </a:tblGrid>
              <a:tr h="453771">
                <a:tc>
                  <a:txBody>
                    <a:bodyPr/>
                    <a:lstStyle/>
                    <a:p>
                      <a:pPr algn="ctr"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206.78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207.46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207.95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209.34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209.35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3771">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210.68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213.73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214.84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216.93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216.93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6_BD.59_1#3de06b274?vop=1&amp;pid=2e43bd45a&amp;color=0,0,0&amp;vtp=1&amp;bbb=1"/>
          <p:cNvSpPr/>
          <p:nvPr/>
        </p:nvSpPr>
        <p:spPr>
          <a:xfrm>
            <a:off x="722376" y="2974028"/>
            <a:ext cx="10753344" cy="389509"/>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（1）求这组数据的极差与中位数；</a:t>
            </a:r>
            <a:endParaRPr lang="en-US" altLang="zh-CN" sz="2000" dirty="0"/>
          </a:p>
        </p:txBody>
      </p:sp>
      <mc:AlternateContent xmlns:mc="http://schemas.openxmlformats.org/markup-compatibility/2006">
        <mc:Choice xmlns:a14="http://schemas.microsoft.com/office/drawing/2010/main" Requires="a14">
          <p:sp>
            <p:nvSpPr>
              <p:cNvPr id="5" name="QO_6_AN.60_1#3de06b274?vop=1&amp;vop=1&amp;pid=2e43bd45a&amp;color=0,0,0&amp;vtp=1&amp;bbb=1&amp;hb=1"/>
              <p:cNvSpPr/>
              <p:nvPr/>
            </p:nvSpPr>
            <p:spPr>
              <a:xfrm>
                <a:off x="722376" y="3409511"/>
                <a:ext cx="10753344" cy="1323658"/>
              </a:xfrm>
              <a:prstGeom prst="rect">
                <a:avLst/>
              </a:prstGeom>
              <a:noFill/>
            </p:spPr>
            <p:txBody>
              <a:bodyPr wrap="none" lIns="0" tIns="0" rIns="0" bIns="0" rtlCol="0" anchor="t"/>
              <a:lstStyle/>
              <a:p>
                <a:pPr algn="l"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【解】由题中的数据是按从小到大的顺序排列的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，可知该组数据的极差为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中位数为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𝟔𝟖</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6_AN.60_1#3de06b274?vop=1&amp;vop=1&amp;pid=2e43bd45a&amp;color=0,0,0&amp;vtp=1&amp;bbb=1&amp;hb=1"/>
              <p:cNvSpPr>
                <a:spLocks noRot="1" noChangeAspect="1" noMove="1" noResize="1" noEditPoints="1" noAdjustHandles="1" noChangeArrowheads="1" noChangeShapeType="1" noTextEdit="1"/>
              </p:cNvSpPr>
              <p:nvPr/>
            </p:nvSpPr>
            <p:spPr>
              <a:xfrm>
                <a:off x="722376" y="3409511"/>
                <a:ext cx="10753344" cy="1323658"/>
              </a:xfrm>
              <a:prstGeom prst="rect">
                <a:avLst/>
              </a:prstGeom>
              <a:blipFill rotWithShape="1">
                <a:blip r:embed="rId2"/>
                <a:stretch>
                  <a:fillRect l="-4" t="-15" b="39"/>
                </a:stretch>
              </a:blipFill>
            </p:spPr>
            <p:txBody>
              <a:bodyPr/>
              <a:lstStyle/>
              <a:p>
                <a:r>
                  <a:rPr lang="zh-CN" altLang="en-US">
                    <a:noFill/>
                  </a:rPr>
                  <a:t> </a:t>
                </a:r>
              </a:p>
            </p:txBody>
          </p:sp>
        </mc:Fallback>
      </mc:AlternateContent>
      <p:sp>
        <p:nvSpPr>
          <p:cNvPr id="6" name="QO_6_BD.61_1#d21e616d4?vop=1&amp;pid=2e43bd45a&amp;color=0,0,0&amp;vtp=1&amp;bbb=1"/>
          <p:cNvSpPr/>
          <p:nvPr/>
        </p:nvSpPr>
        <p:spPr>
          <a:xfrm>
            <a:off x="722376" y="4740598"/>
            <a:ext cx="10753344" cy="389509"/>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（2）从这10个数据中任选3个，求恰有2个数据在211以上的概率；</a:t>
            </a:r>
            <a:endParaRPr lang="en-US" altLang="zh-CN" sz="2000" dirty="0"/>
          </a:p>
        </p:txBody>
      </p:sp>
      <mc:AlternateContent xmlns:mc="http://schemas.openxmlformats.org/markup-compatibility/2006">
        <mc:Choice xmlns:a14="http://schemas.microsoft.com/office/drawing/2010/main" Requires="a14">
          <p:sp>
            <p:nvSpPr>
              <p:cNvPr id="7" name="QO_6_AN.62_1#d21e616d4?vop=1&amp;vop=1&amp;pid=2e43bd45a&amp;color=0,0,0&amp;vtp=1&amp;bbb=1&amp;hb=1"/>
              <p:cNvSpPr/>
              <p:nvPr/>
            </p:nvSpPr>
            <p:spPr>
              <a:xfrm>
                <a:off x="722376" y="5176081"/>
                <a:ext cx="10753344" cy="993077"/>
              </a:xfrm>
              <a:prstGeom prst="rect">
                <a:avLst/>
              </a:prstGeom>
              <a:noFill/>
            </p:spPr>
            <p:txBody>
              <a:bodyPr wrap="none" lIns="0" tIns="0" rIns="0" bIns="0" rtlCol="0" anchor="t"/>
              <a:lstStyle/>
              <a:p>
                <a:pPr algn="l"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【解】10个数据中有4个数据是大于211的，故从中任意抽取3个数据，恰有2个大于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211的概率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3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7" name="QO_6_AN.62_1#d21e616d4?vop=1&amp;vop=1&amp;pid=2e43bd45a&amp;color=0,0,0&amp;vtp=1&amp;bbb=1&amp;hb=1"/>
              <p:cNvSpPr>
                <a:spLocks noRot="1" noChangeAspect="1" noMove="1" noResize="1" noEditPoints="1" noAdjustHandles="1" noChangeArrowheads="1" noChangeShapeType="1" noTextEdit="1"/>
              </p:cNvSpPr>
              <p:nvPr/>
            </p:nvSpPr>
            <p:spPr>
              <a:xfrm>
                <a:off x="722376" y="5176081"/>
                <a:ext cx="10753344" cy="993077"/>
              </a:xfrm>
              <a:prstGeom prst="rect">
                <a:avLst/>
              </a:prstGeom>
              <a:blipFill rotWithShape="1">
                <a:blip r:embed="rId3"/>
                <a:stretch>
                  <a:fillRect l="-4" t="-20" r="-94"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bg/>
                                          </p:spTgt>
                                        </p:tgtEl>
                                        <p:attrNameLst>
                                          <p:attrName>style.visibility</p:attrName>
                                        </p:attrNameLst>
                                      </p:cBhvr>
                                      <p:to>
                                        <p:strVal val="visible"/>
                                      </p:to>
                                    </p:set>
                                    <p:animEffect transition="in" filter="fade">
                                      <p:cBhvr>
                                        <p:cTn id="21" dur="500"/>
                                        <p:tgtEl>
                                          <p:spTgt spid="7">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3_1#d331bf41a?vop=1&amp;pid=2e43bd45a&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（3）若比赛成绩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关于年份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的回归方程为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的平均数为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2028年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冠军队的成绩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（精确到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63_1#d331bf41a?vop=1&amp;pid=2e43bd45a&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sp>
        <p:nvSpPr>
          <p:cNvPr id="3" name="QO_6_AN.64_1#d331bf41a?vop=1&amp;vop=1&amp;pid=2e43bd45a&amp;color=0,0,0&amp;vtp=1&amp;bbb=1&amp;hb=1"/>
          <p:cNvSpPr/>
          <p:nvPr/>
        </p:nvSpPr>
        <p:spPr>
          <a:xfrm>
            <a:off x="722376" y="1834203"/>
            <a:ext cx="10753344" cy="4572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】由题意可得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endParaRPr lang="en-US" altLang="zh-CN" sz="2000" dirty="0"/>
          </a:p>
        </p:txBody>
      </p:sp>
      <mc:AlternateContent xmlns:mc="http://schemas.openxmlformats.org/markup-compatibility/2006">
        <mc:Choice xmlns:a14="http://schemas.microsoft.com/office/drawing/2010/main" Requires="a14">
          <p:sp>
            <p:nvSpPr>
              <p:cNvPr id="4" name="QO_6_AN.64_1#d331bf41a?vop=1&amp;vop=1&amp;pid=2e43bd45a&amp;color=0,0,0&amp;vtp=1&amp;bbb=1&amp;hb=1"/>
              <p:cNvSpPr/>
              <p:nvPr/>
            </p:nvSpPr>
            <p:spPr>
              <a:xfrm>
                <a:off x="722376" y="2291403"/>
                <a:ext cx="10753344" cy="1143000"/>
              </a:xfrm>
              <a:prstGeom prst="rect">
                <a:avLst/>
              </a:prstGeom>
              <a:noFill/>
            </p:spPr>
            <p:txBody>
              <a:bodyPr wrap="square" lIns="0" tIns="0" rIns="0" bIns="0" rtlCol="0" anchor="t"/>
              <a:lstStyle/>
              <a:p>
                <a:pPr latinLnBrk="1">
                  <a:lnSpc>
                    <a:spcPts val="4500"/>
                  </a:lnSpc>
                </a:pP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𝟑𝟗𝟗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100"/>
                  </a:lnSpc>
                </a:pPr>
                <a:endParaRPr lang="en-US" altLang="zh-CN" sz="2000" dirty="0"/>
              </a:p>
            </p:txBody>
          </p:sp>
        </mc:Choice>
        <mc:Fallback>
          <p:sp>
            <p:nvSpPr>
              <p:cNvPr id="4" name="QO_6_AN.64_1#d331bf41a?vop=1&amp;vop=1&amp;pid=2e43bd45a&amp;color=0,0,0&amp;vtp=1&amp;bbb=1&amp;hb=1"/>
              <p:cNvSpPr>
                <a:spLocks noRot="1" noChangeAspect="1" noMove="1" noResize="1" noEditPoints="1" noAdjustHandles="1" noChangeArrowheads="1" noChangeShapeType="1" noTextEdit="1"/>
              </p:cNvSpPr>
              <p:nvPr/>
            </p:nvSpPr>
            <p:spPr>
              <a:xfrm>
                <a:off x="722376" y="2291403"/>
                <a:ext cx="10753344" cy="1143000"/>
              </a:xfrm>
              <a:prstGeom prst="rect">
                <a:avLst/>
              </a:prstGeom>
              <a:blipFill rotWithShape="1">
                <a:blip r:embed="rId2"/>
                <a:stretch>
                  <a:fillRect l="-4" t="-28" b="-10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64_1#d331bf41a?vop=1&amp;vop=1&amp;pid=2e43bd45a&amp;color=0,0,0&amp;vtp=1&amp;bbb=1&amp;hb=1"/>
              <p:cNvSpPr/>
              <p:nvPr/>
            </p:nvSpPr>
            <p:spPr>
              <a:xfrm>
                <a:off x="722376" y="3421703"/>
                <a:ext cx="10753344" cy="2278634"/>
              </a:xfrm>
              <a:prstGeom prst="rect">
                <a:avLst/>
              </a:prstGeom>
              <a:noFill/>
            </p:spPr>
            <p:txBody>
              <a:bodyPr wrap="none" lIns="0" tIns="0" rIns="0" bIns="0" rtlCol="0" anchor="t"/>
              <a:lstStyle/>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由回归直线过样本点的中心</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可得</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𝟐𝟏𝟏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𝟑𝟗𝟗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𝟑𝟏𝟏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e>
                    </m:acc>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𝟖𝟑𝟓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𝟐𝟔𝟓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则回归直线的方程为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𝟑𝟏𝟏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𝟖𝟑𝟓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𝟐𝟔𝟓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𝟎𝟐𝟖</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𝟑𝟏𝟏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𝟖𝟑𝟓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𝟐𝟔𝟓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𝟓𝟓𝟕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故预测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2028年冠军队的成绩为204.56.</a:t>
                </a:r>
                <a:endParaRPr lang="en-US" altLang="zh-CN" sz="2000" dirty="0"/>
              </a:p>
            </p:txBody>
          </p:sp>
        </mc:Choice>
        <mc:Fallback>
          <p:sp>
            <p:nvSpPr>
              <p:cNvPr id="5" name="QO_6_AN.64_1#d331bf41a?vop=1&amp;vop=1&amp;pid=2e43bd45a&amp;color=0,0,0&amp;vtp=1&amp;bbb=1&amp;hb=1"/>
              <p:cNvSpPr>
                <a:spLocks noRot="1" noChangeAspect="1" noMove="1" noResize="1" noEditPoints="1" noAdjustHandles="1" noChangeArrowheads="1" noChangeShapeType="1" noTextEdit="1"/>
              </p:cNvSpPr>
              <p:nvPr/>
            </p:nvSpPr>
            <p:spPr>
              <a:xfrm>
                <a:off x="722376" y="3421703"/>
                <a:ext cx="10753344" cy="2278634"/>
              </a:xfrm>
              <a:prstGeom prst="rect">
                <a:avLst/>
              </a:prstGeom>
              <a:blipFill rotWithShape="1">
                <a:blip r:embed="rId3"/>
                <a:stretch>
                  <a:fillRect l="-4" t="-14" b="-19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bg/>
                                          </p:spTgt>
                                        </p:tgtEl>
                                        <p:attrNameLst>
                                          <p:attrName>style.visibility</p:attrName>
                                        </p:attrNameLst>
                                      </p:cBhvr>
                                      <p:to>
                                        <p:strVal val="visible"/>
                                      </p:to>
                                    </p:set>
                                    <p:animEffect transition="in" filter="fade">
                                      <p:cBhvr>
                                        <p:cTn id="13" dur="500"/>
                                        <p:tgtEl>
                                          <p:spTgt spid="4">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500"/>
                                        <p:tgtEl>
                                          <p:spTgt spid="4">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fade">
                                      <p:cBhvr>
                                        <p:cTn id="25" dur="500"/>
                                        <p:tgtEl>
                                          <p:spTgt spid="5">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500"/>
                                        <p:tgtEl>
                                          <p:spTgt spid="5">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Effect transition="in" filter="fade">
                                      <p:cBhvr>
                                        <p:cTn id="31" dur="500"/>
                                        <p:tgtEl>
                                          <p:spTgt spid="5">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Effect transition="in" filter="fade">
                                      <p:cBhvr>
                                        <p:cTn id="34"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5_1#bedfaa7a4?vop=1&amp;pid=2bcdce16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1" i="0" dirty="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全国一2025⋅15，13分］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为研究某疾病与超声波检查结果的关系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，从做过超声波检查的人群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中随机调查了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000人，得到如下列联表：</a:t>
            </a:r>
            <a:endParaRPr lang="en-US" altLang="zh-CN" sz="2000" dirty="0"/>
          </a:p>
        </p:txBody>
      </p:sp>
      <p:graphicFrame>
        <p:nvGraphicFramePr>
          <p:cNvPr id="35" name="QO_5_BD.65_2#bedfaa7a4?colgroup=12,8,8,8&amp;vop=1&amp;pid=2bcdce16d&amp;color=0,0,0&amp;vtp=1&amp;bbb=1"/>
          <p:cNvGraphicFramePr>
            <a:graphicFrameLocks noGrp="1"/>
          </p:cNvGraphicFramePr>
          <p:nvPr/>
        </p:nvGraphicFramePr>
        <p:xfrm>
          <a:off x="722376" y="1951678"/>
          <a:ext cx="10716768" cy="2109089"/>
        </p:xfrm>
        <a:graphic>
          <a:graphicData uri="http://schemas.openxmlformats.org/drawingml/2006/table">
            <a:tbl>
              <a:tblPr/>
              <a:tblGrid>
                <a:gridCol w="3337560"/>
                <a:gridCol w="2459736"/>
                <a:gridCol w="2459736"/>
                <a:gridCol w="2459736"/>
              </a:tblGrid>
              <a:tr h="830072">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超声波检查结果</a:t>
                      </a:r>
                      <a:endParaRPr lang="en-US" altLang="zh-CN" sz="1200" dirty="0"/>
                    </a:p>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患该疾病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未患该疾病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O_6_BD.66_1#6da4196fc?vop=1&amp;pid=bedfaa7a4&amp;color=0,0,0&amp;vtp=1&amp;bbb=1"/>
              <p:cNvSpPr/>
              <p:nvPr/>
            </p:nvSpPr>
            <p:spPr>
              <a:xfrm>
                <a:off x="722376" y="4199578"/>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（1）记超声波检查结果不正常者患该疾病的概率为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的估计值；</a:t>
                </a:r>
                <a:endParaRPr lang="en-US" altLang="zh-CN" sz="2000" dirty="0"/>
              </a:p>
            </p:txBody>
          </p:sp>
        </mc:Choice>
        <mc:Fallback>
          <p:sp>
            <p:nvSpPr>
              <p:cNvPr id="4" name="QO_6_BD.66_1#6da4196fc?vop=1&amp;pid=bedfaa7a4&amp;color=0,0,0&amp;vtp=1&amp;bbb=1"/>
              <p:cNvSpPr>
                <a:spLocks noRot="1" noChangeAspect="1" noMove="1" noResize="1" noEditPoints="1" noAdjustHandles="1" noChangeArrowheads="1" noChangeShapeType="1" noTextEdit="1"/>
              </p:cNvSpPr>
              <p:nvPr/>
            </p:nvSpPr>
            <p:spPr>
              <a:xfrm>
                <a:off x="722376" y="4199578"/>
                <a:ext cx="10753344" cy="408559"/>
              </a:xfrm>
              <a:prstGeom prst="rect">
                <a:avLst/>
              </a:prstGeom>
              <a:blipFill rotWithShape="1">
                <a:blip r:embed="rId1"/>
                <a:stretch>
                  <a:fillRect l="-4" t="-79" b="-118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67_1#6da4196fc?vop=1&amp;vop=1&amp;pid=bedfaa7a4&amp;color=0,0,0&amp;vtp=1&amp;bbb=1&amp;hb=1"/>
              <p:cNvSpPr/>
              <p:nvPr/>
            </p:nvSpPr>
            <p:spPr>
              <a:xfrm>
                <a:off x="722376" y="4618678"/>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【解】根据题表数据可知，超声波检查结果不正常的有200人，其中患该疾病的有180人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估计超声波检查结果不正常者患该疾病的概率</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6_AN.67_1#6da4196fc?vop=1&amp;vop=1&amp;pid=bedfaa7a4&amp;color=0,0,0&amp;vtp=1&amp;bbb=1&amp;hb=1"/>
              <p:cNvSpPr>
                <a:spLocks noRot="1" noChangeAspect="1" noMove="1" noResize="1" noEditPoints="1" noAdjustHandles="1" noChangeArrowheads="1" noChangeShapeType="1" noTextEdit="1"/>
              </p:cNvSpPr>
              <p:nvPr/>
            </p:nvSpPr>
            <p:spPr>
              <a:xfrm>
                <a:off x="722376" y="4618678"/>
                <a:ext cx="10753344" cy="9271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8_1#1e2e34409?vop=1&amp;pid=bedfaa7a4&amp;color=0,0,0&amp;vtp=1&amp;bt=1&amp;bbb=1"/>
              <p:cNvSpPr/>
              <p:nvPr/>
            </p:nvSpPr>
            <p:spPr>
              <a:xfrm>
                <a:off x="722376" y="972000"/>
                <a:ext cx="10753344" cy="10287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（2）根据小概率值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的独立性检验，分析超声波检查结果是否与患该疾病有关.</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68_1#1e2e34409?vop=1&amp;pid=bedfaa7a4&amp;color=0,0,0&amp;vtp=1&amp;bt=1&amp;bbb=1"/>
              <p:cNvSpPr>
                <a:spLocks noRot="1" noChangeAspect="1" noMove="1" noResize="1" noEditPoints="1" noAdjustHandles="1" noChangeArrowheads="1" noChangeShapeType="1" noTextEdit="1"/>
              </p:cNvSpPr>
              <p:nvPr/>
            </p:nvSpPr>
            <p:spPr>
              <a:xfrm>
                <a:off x="722376" y="972000"/>
                <a:ext cx="10753344" cy="1028700"/>
              </a:xfrm>
              <a:prstGeom prst="rect">
                <a:avLst/>
              </a:prstGeom>
              <a:blipFill rotWithShape="1">
                <a:blip r:embed="rId1"/>
                <a:stretch>
                  <a:fillRect l="-4" t="-44" b="4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6" name="QO_6_BD.68_2#1e2e34409?colgroup=13,27&amp;vop=1&amp;pid=bedfaa7a4&amp;color=0,0,0&amp;vtp=1&amp;bbb=1"/>
              <p:cNvGraphicFramePr>
                <a:graphicFrameLocks noGrp="1"/>
              </p:cNvGraphicFramePr>
              <p:nvPr/>
            </p:nvGraphicFramePr>
            <p:xfrm>
              <a:off x="722376" y="2123128"/>
              <a:ext cx="10735056" cy="826580"/>
            </p:xfrm>
            <a:graphic>
              <a:graphicData uri="http://schemas.openxmlformats.org/drawingml/2006/table">
                <a:tbl>
                  <a:tblPr/>
                  <a:tblGrid>
                    <a:gridCol w="3529584"/>
                    <a:gridCol w="7205472"/>
                  </a:tblGrid>
                  <a:tr h="416306">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274">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828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6" name="QO_6_BD.68_2#1e2e34409?colgroup=13,27&amp;vop=1&amp;pid=bedfaa7a4&amp;color=0,0,0&amp;vtp=1&amp;bbb=1"/>
              <p:cNvGraphicFramePr>
                <a:graphicFrameLocks noGrp="1"/>
              </p:cNvGraphicFramePr>
              <p:nvPr/>
            </p:nvGraphicFramePr>
            <p:xfrm>
              <a:off x="722376" y="2123128"/>
              <a:ext cx="10735056" cy="826580"/>
            </p:xfrm>
            <a:graphic>
              <a:graphicData uri="http://schemas.openxmlformats.org/drawingml/2006/table">
                <a:tbl>
                  <a:tblPr/>
                  <a:tblGrid>
                    <a:gridCol w="3529584"/>
                    <a:gridCol w="7205472"/>
                  </a:tblGrid>
                  <a:tr h="41656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O_6_AN.69_1#1e2e34409?vop=1&amp;vop=1&amp;pid=bedfaa7a4&amp;color=0,0,0&amp;vtp=1&amp;bbb=1&amp;hb=1"/>
              <p:cNvSpPr/>
              <p:nvPr/>
            </p:nvSpPr>
            <p:spPr>
              <a:xfrm>
                <a:off x="722376" y="3088328"/>
                <a:ext cx="10753344" cy="1872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【解】零假设为</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超声波检查结果与患该疾病无关.</a:t>
                </a:r>
                <a:endParaRPr lang="en-US" altLang="zh-CN" sz="2000" dirty="0"/>
              </a:p>
              <a:p>
                <a:pPr latinLnBrk="1">
                  <a:lnSpc>
                    <a:spcPts val="4300"/>
                  </a:lnSpc>
                </a:pPr>
                <a14:m>
                  <m:oMath xmlns:m="http://schemas.openxmlformats.org/officeDocument/2006/math">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𝝌</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𝟕𝟖𝟎</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𝟕𝟔𝟓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𝟖𝟐𝟖</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根据小概率值</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𝜶</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的独立性检验，超声波检查结果与患该疾病有关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，此推断犯错误的概率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不大于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2000" dirty="0"/>
              </a:p>
            </p:txBody>
          </p:sp>
        </mc:Choice>
        <mc:Fallback>
          <p:sp>
            <p:nvSpPr>
              <p:cNvPr id="4" name="QO_6_AN.69_1#1e2e34409?vop=1&amp;vop=1&amp;pid=bedfaa7a4&amp;color=0,0,0&amp;vtp=1&amp;bbb=1&amp;hb=1"/>
              <p:cNvSpPr>
                <a:spLocks noRot="1" noChangeAspect="1" noMove="1" noResize="1" noEditPoints="1" noAdjustHandles="1" noChangeArrowheads="1" noChangeShapeType="1" noTextEdit="1"/>
              </p:cNvSpPr>
              <p:nvPr/>
            </p:nvSpPr>
            <p:spPr>
              <a:xfrm>
                <a:off x="722376" y="3088328"/>
                <a:ext cx="10753344" cy="1872234"/>
              </a:xfrm>
              <a:prstGeom prst="rect">
                <a:avLst/>
              </a:prstGeom>
              <a:blipFill rotWithShape="1">
                <a:blip r:embed="rId3"/>
                <a:stretch>
                  <a:fillRect l="-4" t="-17" b="-24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37f0173b.fixed?pid=e5573a56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b37f0173b.fixed?pid=e5573a56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第四章高考强化</a:t>
            </a:r>
            <a:endParaRPr lang="en-US" altLang="zh-CN" sz="4400" dirty="0"/>
          </a:p>
        </p:txBody>
      </p:sp>
      <p:pic>
        <p:nvPicPr>
          <p:cNvPr id="4" name="C_3#b37f0173b.fixed?pid=e5573a56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37f0173b.fixed?pid=e5573a56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刷原创</a:t>
            </a:r>
            <a:endParaRPr lang="en-US" altLang="zh-CN" sz="28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0_1#f2100ea72?vop=1&amp;pid=b37f0173b&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1.随着科学技术的迅速发展，手机越来越智能化和个性化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.某大学数理统计专业的学生在暑假期间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做了一次抽样调查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，随机调查了100部手机用户购买手机时的价格，得到的数据如表所示：</a:t>
            </a:r>
            <a:endParaRPr lang="en-US" altLang="zh-CN" sz="2000" dirty="0"/>
          </a:p>
        </p:txBody>
      </p:sp>
      <mc:AlternateContent xmlns:mc="http://schemas.openxmlformats.org/markup-compatibility/2006" xmlns:a14="http://schemas.microsoft.com/office/drawing/2010/main">
        <mc:Choice Requires="a14">
          <p:graphicFrame>
            <p:nvGraphicFramePr>
              <p:cNvPr id="38" name="QO_4_BD.70_2#f2100ea72?colgroup=9,4,5,5,5,6&amp;vop=1&amp;pid=b37f0173b&amp;color=0,0,0&amp;vtp=1&amp;bbb=1"/>
              <p:cNvGraphicFramePr>
                <a:graphicFrameLocks noGrp="1"/>
              </p:cNvGraphicFramePr>
              <p:nvPr/>
            </p:nvGraphicFramePr>
            <p:xfrm>
              <a:off x="722376" y="1961203"/>
              <a:ext cx="10680192" cy="847471"/>
            </p:xfrm>
            <a:graphic>
              <a:graphicData uri="http://schemas.openxmlformats.org/drawingml/2006/table">
                <a:tbl>
                  <a:tblPr/>
                  <a:tblGrid>
                    <a:gridCol w="2706624"/>
                    <a:gridCol w="1188720"/>
                    <a:gridCol w="1655064"/>
                    <a:gridCol w="1655064"/>
                    <a:gridCol w="1655064"/>
                    <a:gridCol w="181965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手机价格</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手机用户数量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8" name="QO_4_BD.70_2#f2100ea72?colgroup=9,4,5,5,5,6&amp;vop=1&amp;pid=b37f0173b&amp;color=0,0,0&amp;vtp=1&amp;bbb=1"/>
              <p:cNvGraphicFramePr>
                <a:graphicFrameLocks noGrp="1"/>
              </p:cNvGraphicFramePr>
              <p:nvPr/>
            </p:nvGraphicFramePr>
            <p:xfrm>
              <a:off x="722376" y="1961203"/>
              <a:ext cx="10680192" cy="847471"/>
            </p:xfrm>
            <a:graphic>
              <a:graphicData uri="http://schemas.openxmlformats.org/drawingml/2006/table">
                <a:tbl>
                  <a:tblPr/>
                  <a:tblGrid>
                    <a:gridCol w="2706624"/>
                    <a:gridCol w="1188720"/>
                    <a:gridCol w="1655064"/>
                    <a:gridCol w="1655064"/>
                    <a:gridCol w="1655064"/>
                    <a:gridCol w="1819656"/>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手机价格</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手机用户数量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5_BD.71_1#9c424f171?vop=1&amp;pid=f2100ea72&amp;color=0,0,0&amp;vtp=1&amp;bbb=1"/>
              <p:cNvSpPr/>
              <p:nvPr/>
            </p:nvSpPr>
            <p:spPr>
              <a:xfrm>
                <a:off x="722376" y="29391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（1）估计这100部手机购买时的平均价格</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5_BD.71_1#9c424f171?vop=1&amp;pid=f2100ea72&amp;color=0,0,0&amp;vtp=1&amp;bbb=1"/>
              <p:cNvSpPr>
                <a:spLocks noRot="1" noChangeAspect="1" noMove="1" noResize="1" noEditPoints="1" noAdjustHandles="1" noChangeArrowheads="1" noChangeShapeType="1" noTextEdit="1"/>
              </p:cNvSpPr>
              <p:nvPr/>
            </p:nvSpPr>
            <p:spPr>
              <a:xfrm>
                <a:off x="722376" y="2939103"/>
                <a:ext cx="10753344" cy="408559"/>
              </a:xfrm>
              <a:prstGeom prst="rect">
                <a:avLst/>
              </a:prstGeom>
              <a:blipFill rotWithShape="1">
                <a:blip r:embed="rId2"/>
                <a:stretch>
                  <a:fillRect l="-4" t="-79" b="-118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72_1#9c424f171?vop=1&amp;vop=1&amp;pid=f2100ea72&amp;color=0,0,0&amp;vtp=1&amp;bbb=1&amp;hb=1"/>
              <p:cNvSpPr/>
              <p:nvPr/>
            </p:nvSpPr>
            <p:spPr>
              <a:xfrm>
                <a:off x="722376" y="3358203"/>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】由题意得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5_AN.72_1#9c424f171?vop=1&amp;vop=1&amp;pid=f2100ea72&amp;color=0,0,0&amp;vtp=1&amp;bbb=1&amp;hb=1"/>
              <p:cNvSpPr>
                <a:spLocks noRot="1" noChangeAspect="1" noMove="1" noResize="1" noEditPoints="1" noAdjustHandles="1" noChangeArrowheads="1" noChangeShapeType="1" noTextEdit="1"/>
              </p:cNvSpPr>
              <p:nvPr/>
            </p:nvSpPr>
            <p:spPr>
              <a:xfrm>
                <a:off x="722376" y="3358203"/>
                <a:ext cx="10753344" cy="927100"/>
              </a:xfrm>
              <a:prstGeom prst="rect">
                <a:avLst/>
              </a:prstGeom>
              <a:blipFill rotWithShape="1">
                <a:blip r:embed="rId3"/>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3_1#c34613560?vop=1&amp;pid=f2100ea7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（2）假设所有用户购买手机时的价格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服从正态分布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中的平均数，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，若随机调查3人，他们的手机价格在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内的人数为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𝜉</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的均值.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服从正态分布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683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954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997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73_1#c34613560?vop=1&amp;pid=f2100ea72&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4_1#c34613560?vop=1&amp;vop=1&amp;pid=f2100ea72&amp;color=0,0,0&amp;vtp=1&amp;bbb=1"/>
              <p:cNvSpPr/>
              <p:nvPr/>
            </p:nvSpPr>
            <p:spPr>
              <a:xfrm>
                <a:off x="722376" y="2758128"/>
                <a:ext cx="10753344" cy="1821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【解】由题意可得</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𝝁</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𝝈</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𝟗𝟓𝟒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𝟒𝟕𝟕</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结合样本估计整体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𝝃</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服从二项分布</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𝟒𝟕𝟕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dirty="0"/>
              </a:p>
              <a:p>
                <a:pPr latinLnBrk="1">
                  <a:lnSpc>
                    <a:spcPts val="3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𝝃</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𝟒𝟕𝟕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𝟒𝟑𝟏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5_AN.74_1#c34613560?vop=1&amp;vop=1&amp;pid=f2100ea72&amp;color=0,0,0&amp;vtp=1&amp;bbb=1"/>
              <p:cNvSpPr>
                <a:spLocks noRot="1" noChangeAspect="1" noMove="1" noResize="1" noEditPoints="1" noAdjustHandles="1" noChangeArrowheads="1" noChangeShapeType="1" noTextEdit="1"/>
              </p:cNvSpPr>
              <p:nvPr/>
            </p:nvSpPr>
            <p:spPr>
              <a:xfrm>
                <a:off x="722376" y="2758128"/>
                <a:ext cx="10753344" cy="1821434"/>
              </a:xfrm>
              <a:prstGeom prst="rect">
                <a:avLst/>
              </a:prstGeom>
              <a:blipFill rotWithShape="1">
                <a:blip r:embed="rId2"/>
                <a:stretch>
                  <a:fillRect l="-4" t="-18" b="-247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5_1#d5c7f9860?vop=1&amp;pid=b37f0173b&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2.某高校音乐竞技总决赛中，甲、乙两支战队进入“巅峰对决”环节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.双方需通过音乐对决累计得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分决胜负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，规则如下：每轮对抗中，甲、乙依次演奏曲目库中的随机曲目，甲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、乙队每首曲目演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奏成功的概率分别为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，演奏成功则该队得1分，不成功得0分.每轮比赛结束后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，若一方累计得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分领先对方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2分，则比赛结束；否则继续进行比赛.记在1轮对抗中，甲队演奏成功为事件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演奏成功为事件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BD.75_1#d5c7f9860?vop=1&amp;pid=b37f0173b&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921" b="-199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BD.76_1#006eb4e4e?vop=1&amp;pid=d5c7f9860&amp;color=0,0,0&amp;vtp=1&amp;bbb=1"/>
              <p:cNvSpPr/>
              <p:nvPr/>
            </p:nvSpPr>
            <p:spPr>
              <a:xfrm>
                <a:off x="722376" y="327654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（1）经过1轮对抗，甲队与乙队分数之差为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的分布列及数学期望；</a:t>
                </a:r>
                <a:endParaRPr lang="en-US" altLang="zh-CN" sz="2000" dirty="0"/>
              </a:p>
            </p:txBody>
          </p:sp>
        </mc:Choice>
        <mc:Fallback>
          <p:sp>
            <p:nvSpPr>
              <p:cNvPr id="3" name="QO_5_BD.76_1#006eb4e4e?vop=1&amp;pid=d5c7f9860&amp;color=0,0,0&amp;vtp=1&amp;bbb=1"/>
              <p:cNvSpPr>
                <a:spLocks noRot="1" noChangeAspect="1" noMove="1" noResize="1" noEditPoints="1" noAdjustHandles="1" noChangeArrowheads="1" noChangeShapeType="1" noTextEdit="1"/>
              </p:cNvSpPr>
              <p:nvPr/>
            </p:nvSpPr>
            <p:spPr>
              <a:xfrm>
                <a:off x="722376" y="3276542"/>
                <a:ext cx="10753344" cy="408559"/>
              </a:xfrm>
              <a:prstGeom prst="rect">
                <a:avLst/>
              </a:prstGeom>
              <a:blipFill rotWithShape="1">
                <a:blip r:embed="rId2"/>
                <a:stretch>
                  <a:fillRect l="-4" t="-141" b="-11764"/>
                </a:stretch>
              </a:blipFill>
            </p:spPr>
            <p:txBody>
              <a:bodyPr/>
              <a:lstStyle/>
              <a:p>
                <a:r>
                  <a:rPr lang="zh-CN" altLang="en-US">
                    <a:noFill/>
                  </a:rPr>
                  <a:t> </a:t>
                </a:r>
              </a:p>
            </p:txBody>
          </p:sp>
        </mc:Fallback>
      </mc:AlternateContent>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_1#37e7406e0?vop=1&amp;pid=d55188b5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［上海2024·8,5分］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小王参加知识竞赛,题库中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组题有5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组题有4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组题有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000道，若小王做对这三组题的概率依次为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,则随机从题库中抽取一道题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，小王做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对的概率是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_1#37e7406e0?vop=1&amp;pid=d55188b5d&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774" b="-3491"/>
                </a:stretch>
              </a:blipFill>
            </p:spPr>
            <p:txBody>
              <a:bodyPr/>
              <a:lstStyle/>
              <a:p>
                <a:r>
                  <a:rPr lang="zh-CN" altLang="en-US">
                    <a:noFill/>
                  </a:rPr>
                  <a:t> </a:t>
                </a:r>
              </a:p>
            </p:txBody>
          </p:sp>
        </mc:Fallback>
      </mc:AlternateContent>
      <p:sp>
        <p:nvSpPr>
          <p:cNvPr id="3" name="QB_5_AN.6_1#37e7406e0.blank?vop=1&amp;pid=d55188b5d&amp;color=0,0,0&amp;vpa=3&amp;vtp=1&amp;bbb=1"/>
          <p:cNvSpPr/>
          <p:nvPr/>
        </p:nvSpPr>
        <p:spPr>
          <a:xfrm>
            <a:off x="1989201" y="1829250"/>
            <a:ext cx="7286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0.85</a:t>
            </a:r>
            <a:endParaRPr lang="en-US" altLang="zh-CN" sz="2000" dirty="0"/>
          </a:p>
        </p:txBody>
      </p:sp>
      <mc:AlternateContent xmlns:mc="http://schemas.openxmlformats.org/markup-compatibility/2006">
        <mc:Choice xmlns:a14="http://schemas.microsoft.com/office/drawing/2010/main" Requires="a14">
          <p:sp>
            <p:nvSpPr>
              <p:cNvPr id="4" name="QB_5_AS.7_1#37e7406e0?vop=1&amp;vop=1&amp;pid=d55188b5d&amp;color=0,0,0&amp;vtp=1&amp;bbb=1&amp;hb=1"/>
              <p:cNvSpPr/>
              <p:nvPr/>
            </p:nvSpPr>
            <p:spPr>
              <a:xfrm>
                <a:off x="722376" y="2281877"/>
                <a:ext cx="10753344" cy="1077659"/>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组题占比为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组题占比为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组题占比为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随机从题库中抽取一道题，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小王做对的概率是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5_AS.7_1#37e7406e0?vop=1&amp;vop=1&amp;pid=d55188b5d&amp;color=0,0,0&amp;vtp=1&amp;bbb=1&amp;hb=1"/>
              <p:cNvSpPr>
                <a:spLocks noRot="1" noChangeAspect="1" noMove="1" noResize="1" noEditPoints="1" noAdjustHandles="1" noChangeArrowheads="1" noChangeShapeType="1" noTextEdit="1"/>
              </p:cNvSpPr>
              <p:nvPr/>
            </p:nvSpPr>
            <p:spPr>
              <a:xfrm>
                <a:off x="722376" y="2281877"/>
                <a:ext cx="10753344" cy="1077659"/>
              </a:xfrm>
              <a:prstGeom prst="rect">
                <a:avLst/>
              </a:prstGeom>
              <a:blipFill rotWithShape="1">
                <a:blip r:embed="rId2"/>
                <a:stretch>
                  <a:fillRect l="-4" t="-30" r="-2114" b="-485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77_1#006eb4e4e?vop=1&amp;vop=1&amp;pid=d5c7f9860&amp;color=0,0,0&amp;vtp=1&amp;bt=1&amp;bbb=1"/>
              <p:cNvSpPr/>
              <p:nvPr/>
            </p:nvSpPr>
            <p:spPr>
              <a:xfrm>
                <a:off x="722376" y="969264"/>
                <a:ext cx="10753344" cy="28501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【解】依题意，</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X</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的所有可能取值为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ba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𝑨𝑩</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e>
                    </m:ba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 </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𝑩</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的分布列为</a:t>
                </a:r>
                <a:endParaRPr lang="en-US" altLang="zh-CN" sz="2000" dirty="0"/>
              </a:p>
            </p:txBody>
          </p:sp>
        </mc:Choice>
        <mc:Fallback>
          <p:sp>
            <p:nvSpPr>
              <p:cNvPr id="2" name="QO_5_AN.77_1#006eb4e4e?vop=1&amp;vop=1&amp;pid=d5c7f9860&amp;color=0,0,0&amp;vtp=1&amp;bt=1&amp;bbb=1"/>
              <p:cNvSpPr>
                <a:spLocks noRot="1" noChangeAspect="1" noMove="1" noResize="1" noEditPoints="1" noAdjustHandles="1" noChangeArrowheads="1" noChangeShapeType="1" noTextEdit="1"/>
              </p:cNvSpPr>
              <p:nvPr/>
            </p:nvSpPr>
            <p:spPr>
              <a:xfrm>
                <a:off x="722376" y="969264"/>
                <a:ext cx="10753344" cy="2850134"/>
              </a:xfrm>
              <a:prstGeom prst="rect">
                <a:avLst/>
              </a:prstGeom>
              <a:blipFill rotWithShape="1">
                <a:blip r:embed="rId1"/>
                <a:stretch>
                  <a:fillRect l="-4" t="-9" b="-158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1" name="QO_5_AN.77_2#006eb4e4e?colgroup=4,13,13,8&amp;vop=1&amp;vop=1&amp;pid=d5c7f9860&amp;color=0,0,0&amp;vtp=1&amp;bbb=1"/>
              <p:cNvGraphicFramePr>
                <a:graphicFrameLocks noGrp="1"/>
              </p:cNvGraphicFramePr>
              <p:nvPr/>
            </p:nvGraphicFramePr>
            <p:xfrm>
              <a:off x="722376" y="3911600"/>
              <a:ext cx="10707624" cy="1029208"/>
            </p:xfrm>
            <a:graphic>
              <a:graphicData uri="http://schemas.openxmlformats.org/drawingml/2006/table">
                <a:tbl>
                  <a:tblPr/>
                  <a:tblGrid>
                    <a:gridCol w="1280160"/>
                    <a:gridCol w="3529584"/>
                    <a:gridCol w="3547872"/>
                    <a:gridCol w="2350008"/>
                  </a:tblGrid>
                  <a:tr h="42633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286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1" name="QO_5_AN.77_2#006eb4e4e?colgroup=4,13,13,8&amp;vop=1&amp;vop=1&amp;pid=d5c7f9860&amp;color=0,0,0&amp;vtp=1&amp;bbb=1"/>
              <p:cNvGraphicFramePr>
                <a:graphicFrameLocks noGrp="1"/>
              </p:cNvGraphicFramePr>
              <p:nvPr/>
            </p:nvGraphicFramePr>
            <p:xfrm>
              <a:off x="722376" y="3911600"/>
              <a:ext cx="10707624" cy="1029208"/>
            </p:xfrm>
            <a:graphic>
              <a:graphicData uri="http://schemas.openxmlformats.org/drawingml/2006/table">
                <a:tbl>
                  <a:tblPr/>
                  <a:tblGrid>
                    <a:gridCol w="1280160"/>
                    <a:gridCol w="3529584"/>
                    <a:gridCol w="3547872"/>
                    <a:gridCol w="2350008"/>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325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O_5_AN.77_3#006eb4e4e?vop=1&amp;vop=1&amp;pid=d5c7f9860&amp;color=0,0,0&amp;vtp=1&amp;bbb=1"/>
              <p:cNvSpPr/>
              <p:nvPr/>
            </p:nvSpPr>
            <p:spPr>
              <a:xfrm>
                <a:off x="722376" y="5080000"/>
                <a:ext cx="10753344" cy="605409"/>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𝟏𝟐</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5_AN.77_3#006eb4e4e?vop=1&amp;vop=1&amp;pid=d5c7f9860&amp;color=0,0,0&amp;vtp=1&amp;bbb=1"/>
              <p:cNvSpPr>
                <a:spLocks noRot="1" noChangeAspect="1" noMove="1" noResize="1" noEditPoints="1" noAdjustHandles="1" noChangeArrowheads="1" noChangeShapeType="1" noTextEdit="1"/>
              </p:cNvSpPr>
              <p:nvPr/>
            </p:nvSpPr>
            <p:spPr>
              <a:xfrm>
                <a:off x="722376" y="5080000"/>
                <a:ext cx="10753344" cy="605409"/>
              </a:xfrm>
              <a:prstGeom prst="rect">
                <a:avLst/>
              </a:prstGeom>
              <a:blipFill rotWithShape="1">
                <a:blip r:embed="rId3"/>
                <a:stretch>
                  <a:fillRect l="-4" b="-90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8_1#7dec8dec5?vop=1&amp;pid=d5c7f9860&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（2）求恰好在第4轮对抗后比赛结束且甲队获胜的概率.</a:t>
            </a:r>
            <a:endParaRPr lang="en-US" altLang="zh-CN" sz="2000" dirty="0"/>
          </a:p>
        </p:txBody>
      </p:sp>
      <mc:AlternateContent xmlns:mc="http://schemas.openxmlformats.org/markup-compatibility/2006">
        <mc:Choice xmlns:a14="http://schemas.microsoft.com/office/drawing/2010/main" Requires="a14">
          <p:sp>
            <p:nvSpPr>
              <p:cNvPr id="3" name="QO_5_AN.79_1#7dec8dec5?vop=1&amp;vop=1&amp;pid=d5c7f9860&amp;color=0,0,0&amp;vtp=1&amp;bbb=1&amp;hb=1"/>
              <p:cNvSpPr/>
              <p:nvPr/>
            </p:nvSpPr>
            <p:spPr>
              <a:xfrm>
                <a:off x="722376" y="1386528"/>
                <a:ext cx="10753344" cy="3365500"/>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【解】若乙队得0分，则甲队得2分，且第4轮甲队得分，其概率为</a:t>
                </a:r>
                <a14:m>
                  <m:oMath xmlns:m="http://schemas.openxmlformats.org/officeDocument/2006/math">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𝟕𝟔𝟖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若乙队得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1分，则甲队得3分，且第4轮甲队得分，乙队不得分，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3轮中不出现甲在前2轮得2分，乙在第3轮得分的这种情况</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，其概率为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若乙队得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2分，则甲队得4分，且第4轮甲队得分，乙队不得分，</a:t>
                </a:r>
                <a:endParaRPr lang="en-US" altLang="zh-CN" sz="2000" dirty="0"/>
              </a:p>
              <a:p>
                <a:pPr latinLnBrk="1">
                  <a:lnSpc>
                    <a:spcPts val="3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其概率为</a:t>
                </a:r>
                <a14:m>
                  <m:oMath xmlns:m="http://schemas.openxmlformats.org/officeDocument/2006/math">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所以恰好在第</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4轮对抗后比赛结束且甲队获胜的概率为</a:t>
                </a:r>
                <a14:m>
                  <m:oMath xmlns:m="http://schemas.openxmlformats.org/officeDocument/2006/math">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𝟕𝟔𝟖</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 </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𝟒𝟖</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 </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𝟔𝟒</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𝟕𝟔𝟖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5_AN.79_1#7dec8dec5?vop=1&amp;vop=1&amp;pid=d5c7f9860&amp;color=0,0,0&amp;vtp=1&amp;bbb=1&amp;hb=1"/>
              <p:cNvSpPr>
                <a:spLocks noRot="1" noChangeAspect="1" noMove="1" noResize="1" noEditPoints="1" noAdjustHandles="1" noChangeArrowheads="1" noChangeShapeType="1" noTextEdit="1"/>
              </p:cNvSpPr>
              <p:nvPr/>
            </p:nvSpPr>
            <p:spPr>
              <a:xfrm>
                <a:off x="722376" y="1386528"/>
                <a:ext cx="10753344" cy="3365500"/>
              </a:xfrm>
              <a:prstGeom prst="rect">
                <a:avLst/>
              </a:prstGeom>
              <a:blipFill rotWithShape="1">
                <a:blip r:embed="rId1"/>
                <a:stretch>
                  <a:fillRect l="-4" t="-10" r="-2545"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281a9ebcf?vop=1&amp;pid=025da7351&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［全国新课标Ⅱ2023⋅12，5分］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在信道内传输0,1信号，信号的传输相互独立.发送0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，收到0的概率为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;发送1时，收到0的概率为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.考虑两种传输方案:单次传输和三次传输.单次传输是指每个信号只发送1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三次传输是指每个信号重复发送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3次，收到的信号需要译码，译码规则如下：单次传输时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的信号即为译码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;三次传输时，收到的信号中出现次数多的即为译码（例如，若依次收到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则译码为1）(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281a9ebcf?vop=1&amp;pid=025da7351&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2315" b="-1699"/>
                </a:stretch>
              </a:blipFill>
            </p:spPr>
            <p:txBody>
              <a:bodyPr/>
              <a:lstStyle/>
              <a:p>
                <a:r>
                  <a:rPr lang="zh-CN" altLang="en-US">
                    <a:noFill/>
                  </a:rPr>
                  <a:t> </a:t>
                </a:r>
              </a:p>
            </p:txBody>
          </p:sp>
        </mc:Fallback>
      </mc:AlternateContent>
      <p:sp>
        <p:nvSpPr>
          <p:cNvPr id="3" name="QC_5_AN.9_1#281a9ebcf.bracket?vop=1&amp;pid=025da7351&amp;color=0,0,0&amp;vpa=4&amp;vtp=1&amp;bbb=1"/>
          <p:cNvSpPr/>
          <p:nvPr/>
        </p:nvSpPr>
        <p:spPr>
          <a:xfrm>
            <a:off x="2341626" y="32389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4" name="QC_5_BD.8_2#281a9ebcf.choices?vop=1&amp;pid=025da7351&amp;color=0,0,0&amp;vtp=1&amp;bbb=1&amp;hb=1"/>
              <p:cNvSpPr/>
              <p:nvPr/>
            </p:nvSpPr>
            <p:spPr>
              <a:xfrm>
                <a:off x="722376" y="3653477"/>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A.采用单次传输方案，若依次发送1,0,1,则依次收到1,0,1的概率为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.采用三次传输方案，若发送1,则依次收到1,0,1的概率为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.采用三次传输方案，若发送1,则译码为1的概率为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时，若发送0，则采用三次传输方案译码为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0的概率大于采用单次传输方案译码为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a:t>
                </a:r>
                <a:endParaRPr lang="en-US" altLang="zh-CN" sz="2000" dirty="0"/>
              </a:p>
            </p:txBody>
          </p:sp>
        </mc:Choice>
        <mc:Fallback>
          <p:sp>
            <p:nvSpPr>
              <p:cNvPr id="4" name="QC_5_BD.8_2#281a9ebcf.choices?vop=1&amp;pid=025da7351&amp;color=0,0,0&amp;vtp=1&amp;bbb=1&amp;hb=1"/>
              <p:cNvSpPr>
                <a:spLocks noRot="1" noChangeAspect="1" noMove="1" noResize="1" noEditPoints="1" noAdjustHandles="1" noChangeArrowheads="1" noChangeShapeType="1" noTextEdit="1"/>
              </p:cNvSpPr>
              <p:nvPr/>
            </p:nvSpPr>
            <p:spPr>
              <a:xfrm>
                <a:off x="722376" y="3653477"/>
                <a:ext cx="10753344" cy="2265934"/>
              </a:xfrm>
              <a:prstGeom prst="rect">
                <a:avLst/>
              </a:prstGeom>
              <a:blipFill rotWithShape="1">
                <a:blip r:embed="rId2"/>
                <a:stretch>
                  <a:fillRect l="-4" t="-14" r="-1016" b="-19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281a9ebcf?vop=1&amp;vop=1&amp;pid=025da7351&amp;color=0,0,0&amp;vtp=1&amp;bt=1&amp;bbb=1&amp;hb=1"/>
              <p:cNvSpPr/>
              <p:nvPr/>
            </p:nvSpPr>
            <p:spPr>
              <a:xfrm>
                <a:off x="722376" y="969264"/>
                <a:ext cx="10753344" cy="25322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A与B,根据相互独立事件的概率公式求解;</a:t>
                </a:r>
                <a:endParaRPr lang="en-US" altLang="zh-CN" sz="20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C,分两种情况讨论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发送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依次收到</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发送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恰好收到两次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一次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mr>
                        </m:m>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D,分别算出采用三次传输方案译码为0的概率以及单次传输方案译码为0的概率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将两个概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率作差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设函数</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的符号</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2000" dirty="0"/>
              </a:p>
            </p:txBody>
          </p:sp>
        </mc:Choice>
        <mc:Fallback>
          <p:sp>
            <p:nvSpPr>
              <p:cNvPr id="2" name="QC_5_EX.10_1#281a9ebcf?vop=1&amp;vop=1&amp;pid=025da7351&amp;color=0,0,0&amp;vtp=1&amp;bt=1&amp;bbb=1&amp;hb=1"/>
              <p:cNvSpPr>
                <a:spLocks noRot="1" noChangeAspect="1" noMove="1" noResize="1" noEditPoints="1" noAdjustHandles="1" noChangeArrowheads="1" noChangeShapeType="1" noTextEdit="1"/>
              </p:cNvSpPr>
              <p:nvPr/>
            </p:nvSpPr>
            <p:spPr>
              <a:xfrm>
                <a:off x="722376" y="969264"/>
                <a:ext cx="10753344" cy="2532253"/>
              </a:xfrm>
              <a:prstGeom prst="rect">
                <a:avLst/>
              </a:prstGeom>
              <a:blipFill rotWithShape="1">
                <a:blip r:embed="rId1"/>
                <a:stretch>
                  <a:fillRect l="-4" t="-10" b="-18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281a9ebcf?vop=1&amp;vop=1&amp;pid=025da7351&amp;color=0,0,0&amp;vtp=1&amp;bt=1&amp;bbb=1&amp;hb=1"/>
              <p:cNvSpPr/>
              <p:nvPr/>
            </p:nvSpPr>
            <p:spPr>
              <a:xfrm>
                <a:off x="722376" y="972000"/>
                <a:ext cx="10753344" cy="36244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对于A选项,采用单次传输方案,依次发送1,0,1,依次收到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1,0,1的概率为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,所以A选项正确.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B选项,采用三次传输方案,发送1,依次收到1,0,1的概率为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C选项,采用三次传输方案,发送1,依次收到1,1,1（即译码为1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;发送1,依次收到1,0,1（即译码为1）,0,1,1（即译码为1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即译码为1）的概率为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,于是译码为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1的概率为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𝛽</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,所以C选项不正确.</a:t>
                </a:r>
                <a:endParaRPr lang="en-US" altLang="zh-CN" sz="2200" dirty="0"/>
              </a:p>
            </p:txBody>
          </p:sp>
        </mc:Choice>
        <mc:Fallback>
          <p:sp>
            <p:nvSpPr>
              <p:cNvPr id="2" name="QC_5_AS.11_1#281a9ebcf?vop=1&amp;vop=1&amp;pid=025da7351&amp;color=0,0,0&amp;vtp=1&amp;bt=1&amp;bbb=1&amp;hb=1"/>
              <p:cNvSpPr>
                <a:spLocks noRot="1" noChangeAspect="1" noMove="1" noResize="1" noEditPoints="1" noAdjustHandles="1" noChangeArrowheads="1" noChangeShapeType="1" noTextEdit="1"/>
              </p:cNvSpPr>
              <p:nvPr/>
            </p:nvSpPr>
            <p:spPr>
              <a:xfrm>
                <a:off x="722376" y="972000"/>
                <a:ext cx="10753344" cy="3624453"/>
              </a:xfrm>
              <a:prstGeom prst="rect">
                <a:avLst/>
              </a:prstGeom>
              <a:blipFill rotWithShape="1">
                <a:blip r:embed="rId1"/>
                <a:stretch>
                  <a:fillRect l="-4" t="-12" r="-295" b="-12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2#281a9ebcf?vop=1&amp;vop=1&amp;pid=025da7351&amp;color=0,0,0&amp;mp=1&amp;vtp=1&amp;bt=1&amp;bbb=1&amp;hb=1"/>
              <p:cNvSpPr/>
              <p:nvPr/>
            </p:nvSpPr>
            <p:spPr>
              <a:xfrm>
                <a:off x="722376" y="972000"/>
                <a:ext cx="10753344" cy="2768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对于D选项,采用三次传输方案,发送0,依次收到0,0,0（即译码为0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;发送0,依次收到0,0,1（即译码为0）,0,1,0（即译码为0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即译码为0）的概率为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,于是译码为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0的概率为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.采用单次传输方案,发送0,译码为0的概率为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.令函数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上恒成立,所以D选项正确.故选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AS.11_2#281a9ebcf?vop=1&amp;vop=1&amp;pid=025da7351&amp;color=0,0,0&amp;mp=1&amp;vtp=1&amp;bt=1&amp;bbb=1&amp;hb=1"/>
              <p:cNvSpPr>
                <a:spLocks noRot="1" noChangeAspect="1" noMove="1" noResize="1" noEditPoints="1" noAdjustHandles="1" noChangeArrowheads="1" noChangeShapeType="1" noTextEdit="1"/>
              </p:cNvSpPr>
              <p:nvPr/>
            </p:nvSpPr>
            <p:spPr>
              <a:xfrm>
                <a:off x="722376" y="972000"/>
                <a:ext cx="10753344" cy="2768600"/>
              </a:xfrm>
              <a:prstGeom prst="rect">
                <a:avLst/>
              </a:prstGeom>
              <a:blipFill rotWithShape="1">
                <a:blip r:embed="rId1"/>
                <a:stretch>
                  <a:fillRect l="-4" t="-16" r="-248"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00d49b7ea?vop=1&amp;pid=025da735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［全国乙理2022·10,5分］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某棋手与甲、乙、丙三位棋手各比赛一盘，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各盘比赛结果相互独立.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已知该棋手与甲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、乙、丙比赛获胜的概率分别为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.记该棋手连胜两盘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的概率为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2_1#00d49b7ea?vop=1&amp;pid=025da735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561" b="-3491"/>
                </a:stretch>
              </a:blipFill>
            </p:spPr>
            <p:txBody>
              <a:bodyPr/>
              <a:lstStyle/>
              <a:p>
                <a:r>
                  <a:rPr lang="zh-CN" altLang="en-US">
                    <a:noFill/>
                  </a:rPr>
                  <a:t> </a:t>
                </a:r>
              </a:p>
            </p:txBody>
          </p:sp>
        </mc:Fallback>
      </mc:AlternateContent>
      <p:sp>
        <p:nvSpPr>
          <p:cNvPr id="3" name="QC_5_AN.13_1#00d49b7ea.bracket?vop=1&amp;pid=025da7351&amp;color=0,0,0&amp;vpa=5&amp;vtp=1"/>
          <p:cNvSpPr/>
          <p:nvPr/>
        </p:nvSpPr>
        <p:spPr>
          <a:xfrm>
            <a:off x="2578100"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2_2#00d49b7ea.choices?vop=1&amp;pid=025da7351&amp;color=0,0,0&amp;vtp=1&amp;bbb=1"/>
              <p:cNvSpPr/>
              <p:nvPr/>
            </p:nvSpPr>
            <p:spPr>
              <a:xfrm>
                <a:off x="722376" y="22818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与该棋手和甲、乙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、丙的比赛次序无关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.该棋手在第二盘与甲比赛，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.该棋手在第二盘与乙比赛，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.该棋手在第二盘与丙比赛，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最大</a:t>
                </a:r>
                <a:endParaRPr lang="en-US" altLang="zh-CN" sz="2000" dirty="0"/>
              </a:p>
            </p:txBody>
          </p:sp>
        </mc:Choice>
        <mc:Fallback>
          <p:sp>
            <p:nvSpPr>
              <p:cNvPr id="4" name="QC_5_BD.12_2#00d49b7ea.choices?vop=1&amp;pid=025da7351&amp;color=0,0,0&amp;vtp=1&amp;bbb=1"/>
              <p:cNvSpPr>
                <a:spLocks noRot="1" noChangeAspect="1" noMove="1" noResize="1" noEditPoints="1" noAdjustHandles="1" noChangeArrowheads="1" noChangeShapeType="1" noTextEdit="1"/>
              </p:cNvSpPr>
              <p:nvPr/>
            </p:nvSpPr>
            <p:spPr>
              <a:xfrm>
                <a:off x="722376" y="2281877"/>
                <a:ext cx="10753344" cy="843153"/>
              </a:xfrm>
              <a:prstGeom prst="rect">
                <a:avLst/>
              </a:prstGeom>
              <a:blipFill rotWithShape="1">
                <a:blip r:embed="rId2"/>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13904</Words>
  <Application>WPS 演示</Application>
  <PresentationFormat>宽屏</PresentationFormat>
  <Paragraphs>511</Paragraphs>
  <Slides>42</Slides>
  <Notes>42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42</vt:i4>
      </vt:variant>
    </vt:vector>
  </HeadingPairs>
  <TitlesOfParts>
    <vt:vector size="6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正则</cp:lastModifiedBy>
  <cp:revision>4</cp:revision>
  <dcterms:created xsi:type="dcterms:W3CDTF">2025-08-01T10:55:00Z</dcterms:created>
  <dcterms:modified xsi:type="dcterms:W3CDTF">2025-08-05T02:55:30Z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2EC57A30BB9549238688FCBA9DF8FFCA_12</vt:lpwstr>
  </property>
  <property fmtid="{D5CDD505-2E9C-101B-9397-08002B2CF9AE}" pid="3" name="KSOProductBuildVer">
    <vt:lpwstr>2052-12.1.0.21915</vt:lpwstr>
  </property>
</Properties>
</file>