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303" r:id="rId43"/>
    <p:sldId id="295" r:id="rId44"/>
    <p:sldId id="296" r:id="rId45"/>
    <p:sldId id="297" r:id="rId46"/>
    <p:sldId id="298" r:id="rId47"/>
    <p:sldId id="299" r:id="rId48"/>
    <p:sldId id="300" r:id="rId49"/>
    <p:sldId id="301" r:id="rId50"/>
    <p:sldId id="302" r:id="rId51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86" d="100"/>
          <a:sy n="86" d="100"/>
        </p:scale>
        <p:origin x="533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-3437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4" Type="http://schemas.openxmlformats.org/officeDocument/2006/relationships/tableStyles" Target="tableStyles.xml"/><Relationship Id="rId53" Type="http://schemas.openxmlformats.org/officeDocument/2006/relationships/viewProps" Target="viewProps.xml"/><Relationship Id="rId52" Type="http://schemas.openxmlformats.org/officeDocument/2006/relationships/presProps" Target="presProps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slide" Target="slides/slide2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5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6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7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8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52728" y="539496"/>
            <a:ext cx="8878824" cy="374904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36db0a0c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52728" y="539496"/>
            <a:ext cx="8878824" cy="374904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一、单项选择题：本大题共8小题，每小题5分，共40分.在每小题给出的四个选项中，只有一项是符合题目要求的.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f017ccd7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52728" y="539496"/>
            <a:ext cx="8878824" cy="374904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二、多项选择题：本大题共3小题，每小题6分，共18分.在每小题给出的选项中，有多项符合题目要求.全部选对的得6分，部分选对的得部分分，有选错的得0分.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d2eea76b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52728" y="539496"/>
            <a:ext cx="8878824" cy="374904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三、填空题：本大题共3小题，每小题5分，共15分.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4bcf40b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52728" y="539496"/>
            <a:ext cx="8878824" cy="374904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四、解答题：本大题共5小题，共77分.解答应写出文字说明、证明过程或演算步骤.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专题#df=ccd97e8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专题2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概率、统计与其他知识的综合</a:t>
            </a:r>
            <a:endParaRPr lang="en-US" sz="40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86d836b7fce6965695640f#tid=688c766b4e75f9000925e220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15968"/>
            <a:ext cx="3099816" cy="9144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数学  选择性必修      第二册  RJB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1.xml"/><Relationship Id="rId6" Type="http://schemas.openxmlformats.org/officeDocument/2006/relationships/slideLayout" Target="../slideLayouts/slideLayout10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28.png"/><Relationship Id="rId1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31.png"/><Relationship Id="rId1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3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35.pn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2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37.png"/><Relationship Id="rId1" Type="http://schemas.openxmlformats.org/officeDocument/2006/relationships/image" Target="../media/image3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3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3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4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41.png"/></Relationships>
</file>

<file path=ppt/slides/_rels/slide2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7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image" Target="../media/image42.png"/></Relationships>
</file>

<file path=ppt/slides/_rels/slide2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8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image" Target="../media/image45.png"/></Relationships>
</file>

<file path=ppt/slides/_rels/slide2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9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49.png"/><Relationship Id="rId1" Type="http://schemas.openxmlformats.org/officeDocument/2006/relationships/image" Target="../media/image4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0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5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51.png"/></Relationships>
</file>

<file path=ppt/slides/_rels/slide3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32.xml"/><Relationship Id="rId6" Type="http://schemas.openxmlformats.org/officeDocument/2006/relationships/slideLayout" Target="../slideLayouts/slideLayout10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image" Target="../media/image52.png"/></Relationships>
</file>

<file path=ppt/slides/_rels/slide3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3.xml"/><Relationship Id="rId5" Type="http://schemas.openxmlformats.org/officeDocument/2006/relationships/slideLayout" Target="../slideLayouts/slideLayout10.xml"/><Relationship Id="rId4" Type="http://schemas.openxmlformats.org/officeDocument/2006/relationships/image" Target="../media/image60.png"/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image" Target="../media/image57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61.png"/></Relationships>
</file>

<file path=ppt/slides/_rels/slide3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5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image" Target="../media/image62.png"/></Relationships>
</file>

<file path=ppt/slides/_rels/slide3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6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image" Target="../media/image65.png"/></Relationships>
</file>

<file path=ppt/slides/_rels/slide3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7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image" Target="../media/image68.jpeg"/></Relationships>
</file>

<file path=ppt/slides/_rels/slide3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8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72.png"/><Relationship Id="rId1" Type="http://schemas.openxmlformats.org/officeDocument/2006/relationships/image" Target="../media/image71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9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7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1.png"/></Relationships>
</file>

<file path=ppt/slides/_rels/slide4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image" Target="../media/image74.png"/></Relationships>
</file>

<file path=ppt/slides/_rels/slide4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40.xml"/><Relationship Id="rId6" Type="http://schemas.openxmlformats.org/officeDocument/2006/relationships/slideLayout" Target="../slideLayouts/slideLayout10.xml"/><Relationship Id="rId5" Type="http://schemas.openxmlformats.org/officeDocument/2006/relationships/image" Target="../media/image81.png"/><Relationship Id="rId4" Type="http://schemas.openxmlformats.org/officeDocument/2006/relationships/image" Target="../media/image80.png"/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image" Target="../media/image77.png"/></Relationships>
</file>

<file path=ppt/slides/_rels/slide4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41.xml"/><Relationship Id="rId5" Type="http://schemas.openxmlformats.org/officeDocument/2006/relationships/slideLayout" Target="../slideLayouts/slideLayout10.xml"/><Relationship Id="rId4" Type="http://schemas.openxmlformats.org/officeDocument/2006/relationships/image" Target="../media/image85.png"/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image" Target="../media/image82.png"/></Relationships>
</file>

<file path=ppt/slides/_rels/slide4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2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87.png"/><Relationship Id="rId1" Type="http://schemas.openxmlformats.org/officeDocument/2006/relationships/image" Target="../media/image86.png"/></Relationships>
</file>

<file path=ppt/slides/_rels/slide4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3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89.png"/><Relationship Id="rId1" Type="http://schemas.openxmlformats.org/officeDocument/2006/relationships/image" Target="../media/image88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4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90.png"/></Relationships>
</file>

<file path=ppt/slides/_rels/slide4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5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92.png"/><Relationship Id="rId1" Type="http://schemas.openxmlformats.org/officeDocument/2006/relationships/image" Target="../media/image91.png"/></Relationships>
</file>

<file path=ppt/slides/_rels/slide4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6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94.png"/><Relationship Id="rId1" Type="http://schemas.openxmlformats.org/officeDocument/2006/relationships/image" Target="../media/image93.pn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2_1#733ec1340?vop=1&amp;vop=1&amp;pid=36db0a0c5&amp;color=0,0,0&amp;vtp=1&amp;bt=1&amp;bbb=1"/>
              <p:cNvSpPr/>
              <p:nvPr/>
            </p:nvSpPr>
            <p:spPr>
              <a:xfrm>
                <a:off x="722376" y="972000"/>
                <a:ext cx="10753344" cy="19738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由题设知样本数据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𝑖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,⋯,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满足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</m:ba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𝑦</m:t>
                        </m:r>
                      </m:e>
                    </m:ba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bar>
                      <m:barPr>
                        <m:pos m:val="top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</m:ba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19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增加数据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后,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𝑥</m:t>
                            </m:r>
                          </m:e>
                        </m:ba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33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𝑦</m:t>
                            </m:r>
                          </m:e>
                        </m:ba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19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,且回归直线方程为</a:t>
                </a:r>
                <a14:m>
                  <m:oMath xmlns:m="http://schemas.openxmlformats.org/officeDocument/2006/math">
                    <m:acc>
                      <m:acc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acc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𝑦</m:t>
                        </m:r>
                      </m:e>
                    </m:acc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acc>
                      <m:acc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acc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=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acc>
                          <m:acc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𝑎</m:t>
                            </m:r>
                          </m:e>
                        </m:acc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⇒</m:t>
                        </m:r>
                        <m:acc>
                          <m:acc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𝑎</m:t>
                            </m:r>
                          </m:e>
                        </m:acc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=−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14:m>
                  <m:oMath xmlns:m="http://schemas.openxmlformats.org/officeDocument/2006/math">
                    <m:acc>
                      <m:acc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acc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𝑦</m:t>
                        </m:r>
                      </m:e>
                    </m:acc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所以当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时,有</a:t>
                </a:r>
                <a14:m>
                  <m:oMath xmlns:m="http://schemas.openxmlformats.org/officeDocument/2006/math">
                    <m:acc>
                      <m:acc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acc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𝑦</m:t>
                        </m:r>
                      </m:e>
                    </m:acc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,故残差的绝对值为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.故选A.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2_1#733ec1340?vop=1&amp;vop=1&amp;pid=36db0a0c5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973834"/>
              </a:xfrm>
              <a:prstGeom prst="rect">
                <a:avLst/>
              </a:prstGeom>
              <a:blipFill rotWithShape="1">
                <a:blip r:embed="rId1"/>
                <a:stretch>
                  <a:fillRect l="-4" t="-23" b="-228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3_1#c85a9eacd?vop=1&amp;pid=36db0a0c5&amp;color=0,0,0&amp;vtp=1&amp;bt=1&amp;bbb=1&amp;hb=1"/>
          <p:cNvSpPr/>
          <p:nvPr/>
        </p:nvSpPr>
        <p:spPr>
          <a:xfrm>
            <a:off x="722376" y="972000"/>
            <a:ext cx="10753344" cy="8562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5.老师想要了解全班50名同学的成绩状况，为此随机抽查了10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名学生某次考试的数学与物理成绩，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结果列表如下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QC_5_BD.13_2#c85a9eacd?colgroup=3,1,1,1,1,1,1,1,1,1,1,5,7&amp;vop=1&amp;pid=36db0a0c5&amp;color=0,0,0&amp;vtp=1&amp;bbb=1"/>
              <p:cNvGraphicFramePr>
                <a:graphicFrameLocks noGrp="1"/>
              </p:cNvGraphicFramePr>
              <p:nvPr/>
            </p:nvGraphicFramePr>
            <p:xfrm>
              <a:off x="722376" y="1961203"/>
              <a:ext cx="10643616" cy="1321690"/>
            </p:xfrm>
            <a:graphic>
              <a:graphicData uri="http://schemas.openxmlformats.org/drawingml/2006/table">
                <a:tbl>
                  <a:tblPr/>
                  <a:tblGrid>
                    <a:gridCol w="950976"/>
                    <a:gridCol w="658368"/>
                    <a:gridCol w="658368"/>
                    <a:gridCol w="603504"/>
                    <a:gridCol w="612648"/>
                    <a:gridCol w="612648"/>
                    <a:gridCol w="612648"/>
                    <a:gridCol w="612648"/>
                    <a:gridCol w="612648"/>
                    <a:gridCol w="612648"/>
                    <a:gridCol w="612648"/>
                    <a:gridCol w="1472184"/>
                    <a:gridCol w="2011680"/>
                  </a:tblGrid>
                  <a:tr h="421132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学生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甲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乙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丙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丁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戊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己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庚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辛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壬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癸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平均数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标准差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027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数学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88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62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1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3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4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5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6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7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8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14:m>
                            <m:oMath xmlns:m="http://schemas.openxmlformats.org/officeDocument/2006/math">
                              <m:bar>
                                <m:barPr>
                                  <m:pos m:val="top"/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𝑋</m:t>
                                  </m:r>
                                </m:e>
                              </m:ba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=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60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𝜎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(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𝑋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)=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94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027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物理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75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63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1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3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4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5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6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7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8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14:m>
                            <m:oMath xmlns:m="http://schemas.openxmlformats.org/officeDocument/2006/math">
                              <m:bar>
                                <m:barPr>
                                  <m:pos m:val="top"/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𝑌</m:t>
                                  </m:r>
                                </m:e>
                              </m:ba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=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65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𝜎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(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𝑌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)=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23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2" name="QC_5_BD.13_2#c85a9eacd?colgroup=3,1,1,1,1,1,1,1,1,1,1,5,7&amp;vop=1&amp;pid=36db0a0c5&amp;color=0,0,0&amp;vtp=1&amp;bbb=1"/>
              <p:cNvGraphicFramePr>
                <a:graphicFrameLocks noGrp="1"/>
              </p:cNvGraphicFramePr>
              <p:nvPr/>
            </p:nvGraphicFramePr>
            <p:xfrm>
              <a:off x="722376" y="1961203"/>
              <a:ext cx="10643616" cy="1321690"/>
            </p:xfrm>
            <a:graphic>
              <a:graphicData uri="http://schemas.openxmlformats.org/drawingml/2006/table">
                <a:tbl>
                  <a:tblPr/>
                  <a:tblGrid>
                    <a:gridCol w="950976"/>
                    <a:gridCol w="658368"/>
                    <a:gridCol w="658368"/>
                    <a:gridCol w="603504"/>
                    <a:gridCol w="612648"/>
                    <a:gridCol w="612648"/>
                    <a:gridCol w="612648"/>
                    <a:gridCol w="612648"/>
                    <a:gridCol w="612648"/>
                    <a:gridCol w="612648"/>
                    <a:gridCol w="612648"/>
                    <a:gridCol w="1472184"/>
                    <a:gridCol w="2011680"/>
                  </a:tblGrid>
                  <a:tr h="421132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学生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甲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乙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丙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丁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戊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己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庚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辛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壬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癸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平均数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标准差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0215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数学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88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62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</a:tr>
                  <a:tr h="450215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物理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75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63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QC_5_BD.13_3#c85a9eacd?vop=1&amp;pid=36db0a0c5&amp;color=0,0,0&amp;vtp=1&amp;bbb=1&amp;hb=1"/>
          <p:cNvSpPr/>
          <p:nvPr/>
        </p:nvSpPr>
        <p:spPr>
          <a:xfrm>
            <a:off x="722376" y="3421703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若这10名同学的成绩能反映全班的成绩状况，且全班的数学成绩和物理成绩均服从正态分布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，用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实线表示全班数学成绩分布曲线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，虚线表示全班物理成绩分布曲线，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则下列正确的是(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AN.14_1#c85a9eacd.bracket?vop=1&amp;pid=36db0a0c5&amp;color=0,0,0&amp;vpa=5&amp;vtp=1"/>
          <p:cNvSpPr/>
          <p:nvPr/>
        </p:nvSpPr>
        <p:spPr>
          <a:xfrm>
            <a:off x="10320401" y="3859853"/>
            <a:ext cx="3746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6" name="QC_5_BD.13_4#c85a9eacd.choices?vop=1&amp;pid=36db0a0c5&amp;color=0,0,0&amp;vtp=1&amp;bbb=1"/>
          <p:cNvSpPr/>
          <p:nvPr/>
        </p:nvSpPr>
        <p:spPr>
          <a:xfrm>
            <a:off x="722377" y="4360550"/>
            <a:ext cx="10749630" cy="9531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8500"/>
              </a:lnSpc>
              <a:tabLst>
                <a:tab pos="2712720" algn="l"/>
                <a:tab pos="5450840" algn="l"/>
                <a:tab pos="802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</a:t>
            </a:r>
            <a:r>
              <a:rPr lang="en-US" altLang="zh-CN" sz="2000" b="0" i="0" kern="0" spc="-999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                         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</a:t>
            </a:r>
            <a:r>
              <a:rPr lang="en-US" altLang="zh-CN" sz="4750" b="0" i="0" kern="0" spc="-999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                          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</a:t>
            </a:r>
            <a:r>
              <a:rPr lang="en-US" altLang="zh-CN" sz="4750" b="0" i="0" kern="0" spc="-999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                       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D.</a:t>
            </a:r>
            <a:r>
              <a:rPr lang="en-US" altLang="zh-CN" sz="4750" b="0" i="0" kern="0" spc="-999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                             </a:t>
            </a:r>
            <a:endParaRPr lang="en-US" altLang="zh-CN" sz="900" dirty="0">
              <a:latin typeface="宋体" panose="02010600030101010101" pitchFamily="2" charset="-122"/>
            </a:endParaRPr>
          </a:p>
        </p:txBody>
      </p:sp>
      <p:pic>
        <p:nvPicPr>
          <p:cNvPr id="7" name="QC_5_BD.13_4#c85a9eacd.choice_image?vop=1&amp;pid=36db0a0c5&amp;color=0,0,0&amp;tib=255,255,255&amp;iip=1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3140" y="4329753"/>
            <a:ext cx="1618488" cy="96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C_5_BD.13_4#c85a9eacd.choice_image?vop=1&amp;pid=36db0a0c5&amp;color=0,0,0&amp;tib=255,255,255&amp;iip=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62650" y="4422336"/>
            <a:ext cx="1700784" cy="896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9" name="QC_5_BD.13_4#c85a9eacd.choice_image?vop=1&amp;pid=36db0a0c5&amp;color=0,0,0&amp;tib=255,255,255&amp;iip=3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31313" y="4440624"/>
            <a:ext cx="1490472" cy="877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0" name="QC_5_BD.13_4#c85a9eacd.choice_image?vop=1&amp;pid=36db0a0c5&amp;color=0,0,0&amp;tib=255,255,255&amp;iip=4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04079" y="4376616"/>
            <a:ext cx="1847088" cy="941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5_1#c85a9eacd?vop=1&amp;vop=1&amp;pid=36db0a0c5&amp;color=0,0,0&amp;vtp=1&amp;bt=1&amp;bbb=1&amp;hb=1"/>
              <p:cNvSpPr/>
              <p:nvPr/>
            </p:nvSpPr>
            <p:spPr>
              <a:xfrm>
                <a:off x="722376" y="972000"/>
                <a:ext cx="10753344" cy="1796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由已知表格中的数据,可知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𝑋</m:t>
                        </m:r>
                      </m:e>
                    </m:ba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bar>
                      <m:barPr>
                        <m:pos m:val="top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𝑌</m:t>
                        </m:r>
                      </m:e>
                    </m:ba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,即数学成绩分布曲线的对称轴在物理成绩分布曲线的对称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轴的左侧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&gt;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,所以数学成绩分布曲线“矮胖”,物理成绩分布曲线“瘦高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”,结合选项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可知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A正确.故选A.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5_1#c85a9eacd?vop=1&amp;vop=1&amp;pid=36db0a0c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96034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b="-250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6_1#0026daf43?vop=1&amp;pid=36db0a0c5&amp;color=0,0,0&amp;vtp=1&amp;bt=1&amp;bbb=1&amp;hb=1"/>
              <p:cNvSpPr/>
              <p:nvPr/>
            </p:nvSpPr>
            <p:spPr>
              <a:xfrm>
                <a:off x="722376" y="972000"/>
                <a:ext cx="10753344" cy="26719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6.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［江西南昌2025高二期末］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“狼来了”的故事大家小时候应该都听说过：小孩第一次喊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“狼来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了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”，大家信了，但去了之后发现没有狼；第二次喊“狼来了”，大家又信了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，但去了之后又发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现没有狼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；第三次狼真的来了，但是这个小孩再喊狼来了就没人信了.从数学的角度分析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，假设小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孩是诚实的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，则他出于某种特殊的原因说谎的概率为0.1；小孩是不诚实的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，则他说谎的概率是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0.5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.最初人们不知道这个小孩诚实与否，所以在大家心目中每个小孩是诚实的概率是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，则他说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谎的概率是(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6_1#0026daf43?vop=1&amp;pid=36db0a0c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671953"/>
              </a:xfrm>
              <a:prstGeom prst="rect">
                <a:avLst/>
              </a:prstGeom>
              <a:blipFill rotWithShape="1">
                <a:blip r:embed="rId1"/>
                <a:stretch>
                  <a:fillRect l="-4" t="-17" r="-968" b="-169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7_1#0026daf43.bracket?vop=1&amp;pid=36db0a0c5&amp;color=0,0,0&amp;vpa=6&amp;vtp=1"/>
          <p:cNvSpPr/>
          <p:nvPr/>
        </p:nvSpPr>
        <p:spPr>
          <a:xfrm>
            <a:off x="2179701" y="3238950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16_2#0026daf43.choices?vop=1&amp;pid=36db0a0c5&amp;color=0,0,0&amp;vtp=1&amp;bbb=1"/>
          <p:cNvSpPr/>
          <p:nvPr/>
        </p:nvSpPr>
        <p:spPr>
          <a:xfrm>
            <a:off x="722376" y="3700086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684780" algn="l"/>
                <a:tab pos="5331460" algn="l"/>
                <a:tab pos="814324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.0.1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B.0.9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C.0.05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.0.14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8_1#0026daf43?vop=1&amp;vop=1&amp;pid=36db0a0c5&amp;color=0,0,0&amp;vtp=1&amp;bt=1&amp;bbb=1&amp;hb=1"/>
              <p:cNvSpPr/>
              <p:nvPr/>
            </p:nvSpPr>
            <p:spPr>
              <a:xfrm>
                <a:off x="722376" y="972000"/>
                <a:ext cx="10753344" cy="14404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1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设事件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表示“小孩诚实”,事件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表示“小孩说谎”,则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bar>
                      <m:barPr>
                        <m:pos m:val="top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</m:ba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 </a:t>
                </a:r>
                <a:endParaRPr lang="en-US" altLang="zh-CN" sz="22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</m:ba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</m:ba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bar>
                      <m:barPr>
                        <m:pos m:val="top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</m:ba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8_1#0026daf43?vop=1&amp;vop=1&amp;pid=36db0a0c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440434"/>
              </a:xfrm>
              <a:prstGeom prst="rect">
                <a:avLst/>
              </a:prstGeom>
              <a:blipFill rotWithShape="1">
                <a:blip r:embed="rId1"/>
                <a:stretch>
                  <a:fillRect l="-4" t="-31" b="-31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9_1#aaeeabb27?vop=1&amp;pid=36db0a0c5&amp;color=0,0,0&amp;vtp=1&amp;bt=1&amp;bbb=1&amp;hb=1"/>
              <p:cNvSpPr/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7.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［辽宁省实验中学2024高二月考］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已知袋子中有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个红球和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𝑏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𝑏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个蓝球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，现从袋子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中随机摸球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则下列说法正确的是(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9_1#aaeeabb27?vop=1&amp;pid=36db0a0c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b="-53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0_1#aaeeabb27.bracket?vop=1&amp;pid=36db0a0c5&amp;color=0,0,0&amp;vpa=7&amp;vtp=1"/>
          <p:cNvSpPr/>
          <p:nvPr/>
        </p:nvSpPr>
        <p:spPr>
          <a:xfrm>
            <a:off x="4719701" y="1410150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9_2#aaeeabb27.choices?vop=1&amp;pid=36db0a0c5&amp;color=0,0,0&amp;vtp=1&amp;bbb=1&amp;hb=1"/>
              <p:cNvSpPr/>
              <p:nvPr/>
            </p:nvSpPr>
            <p:spPr>
              <a:xfrm>
                <a:off x="722376" y="1876874"/>
                <a:ext cx="10753344" cy="31877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A.每次摸1个球，摸出的球观察颜色后分两种情况：放回和不放回.在这两种情况下，第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2次摸到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红球的概率不同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.每次摸1个球，摸出的球观察颜色后不放回，则第1次摸到红球的条件下，第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2次摸到红球的概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𝑏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𝑏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.每次摸出1个球，摸出的球观察颜色后放回，连续摸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次后，摸到红球的次数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的方差为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𝑛𝑎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𝑏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.从中不放回摸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个球，摸到红球的个数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的概率是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𝑎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𝑘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𝑏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𝑛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−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𝑘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𝑎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+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𝑏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𝑛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19_2#aaeeabb27.choices?vop=1&amp;pid=36db0a0c5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76874"/>
                <a:ext cx="10753344" cy="3187700"/>
              </a:xfrm>
              <a:prstGeom prst="rect">
                <a:avLst/>
              </a:prstGeom>
              <a:blipFill rotWithShape="1">
                <a:blip r:embed="rId2"/>
                <a:stretch>
                  <a:fillRect l="-4" t="-14" b="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21_1#aaeeabb27?vop=1&amp;vop=1&amp;pid=36db0a0c5&amp;color=0,0,0&amp;vtp=1&amp;bt=1&amp;bbb=1&amp;hb=1"/>
              <p:cNvSpPr/>
              <p:nvPr/>
            </p:nvSpPr>
            <p:spPr>
              <a:xfrm>
                <a:off x="722376" y="972000"/>
                <a:ext cx="10753344" cy="4336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9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对于A,放回摸球,第2次摸到红球的概率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𝑏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不放回摸球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,第2次摸到红球的概率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𝑏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𝑏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𝑏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𝑏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𝑏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𝑏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,A不正确;</a:t>
                </a:r>
                <a:endParaRPr lang="en-US" altLang="zh-CN" sz="22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B,设事件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“第1次摸到红球”,事件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“第2次摸到红球”,则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𝑏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 </a:t>
                </a:r>
                <a:endParaRPr lang="en-US" altLang="zh-CN" sz="22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𝑏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𝑏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𝐴𝐵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𝑏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,B不正确;</a:t>
                </a:r>
                <a:endParaRPr lang="en-US" altLang="zh-CN" sz="22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C,由题意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～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𝑏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𝐷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𝑏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𝑏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𝑛𝑎𝑏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𝑏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,C不正确;</a:t>
                </a:r>
                <a:endParaRPr lang="en-US" altLang="zh-CN" sz="2200" dirty="0"/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D,袋子中有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个红球和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𝑏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个蓝球,摸到红球的个数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的概率是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𝑎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𝑘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𝑏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𝑛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−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𝑘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𝑎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+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𝑏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𝑛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,D正确.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21_1#aaeeabb27?vop=1&amp;vop=1&amp;pid=36db0a0c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336034"/>
              </a:xfrm>
              <a:prstGeom prst="rect">
                <a:avLst/>
              </a:prstGeom>
              <a:blipFill rotWithShape="1">
                <a:blip r:embed="rId1"/>
                <a:stretch>
                  <a:fillRect l="-4" t="-10" b="-103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22_1#8bba25da3?vop=1&amp;pid=36db0a0c5&amp;color=0,0,0&amp;vtp=1&amp;bt=1&amp;bbb=1&amp;hb=1"/>
              <p:cNvSpPr/>
              <p:nvPr/>
            </p:nvSpPr>
            <p:spPr>
              <a:xfrm>
                <a:off x="722376" y="972000"/>
                <a:ext cx="10753344" cy="18087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8.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［辽宁沈阳部分学校2025高二联考］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从如下6个函数中任取1个函数，记事件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“取到的函数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是奇函数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”，事件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为“取到的函数是偶函数”，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则下列结论中正确的是(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𝑦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−|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|</m:t>
                        </m:r>
                      </m:e>
                    </m:rad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ad>
                      <m:radPr>
                        <m:degHide m:val="on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|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|−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e>
                    </m:ra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②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𝑦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③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𝑦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|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sin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|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④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𝑦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ln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(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𝑦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𝑦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log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22_1#8bba25da3?vop=1&amp;pid=36db0a0c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808734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b="-248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3_1#8bba25da3.bracket?vop=1&amp;pid=36db0a0c5&amp;color=0,0,0&amp;vpa=8&amp;vtp=1"/>
          <p:cNvSpPr/>
          <p:nvPr/>
        </p:nvSpPr>
        <p:spPr>
          <a:xfrm>
            <a:off x="8969883" y="1429200"/>
            <a:ext cx="357188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22_2#8bba25da3.choices?vop=1&amp;pid=36db0a0c5&amp;color=0,0,0&amp;vtp=1&amp;bbb=1"/>
              <p:cNvSpPr/>
              <p:nvPr/>
            </p:nvSpPr>
            <p:spPr>
              <a:xfrm>
                <a:off x="722376" y="2792544"/>
                <a:ext cx="10753344" cy="95192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100"/>
                  </a:lnSpc>
                  <a:tabLst>
                    <a:tab pos="548386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</m:bar>
                    <m:bar>
                      <m:barPr>
                        <m:pos m:val="top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</m:e>
                    </m:ba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</m:ba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</m:e>
                    </m:ba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900"/>
                  </a:lnSpc>
                  <a:tabLst>
                    <a:tab pos="5483860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</m:ba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bar>
                      <m:barPr>
                        <m:pos m:val="top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</m:e>
                    </m:ba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</m:ba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</m:e>
                    </m:ba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</m:ba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</m:e>
                    </m:ba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22_2#8bba25da3.choices?vop=1&amp;pid=36db0a0c5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792544"/>
                <a:ext cx="10753344" cy="951929"/>
              </a:xfrm>
              <a:prstGeom prst="rect">
                <a:avLst/>
              </a:prstGeom>
              <a:blipFill rotWithShape="1">
                <a:blip r:embed="rId2"/>
                <a:stretch>
                  <a:fillRect l="-4" t="-47" b="-66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24_1#8bba25da3?vop=1&amp;vop=1&amp;pid=36db0a0c5&amp;color=0,0,0&amp;vtp=1&amp;bt=1&amp;bbb=1&amp;hb=1"/>
              <p:cNvSpPr/>
              <p:nvPr/>
            </p:nvSpPr>
            <p:spPr>
              <a:xfrm>
                <a:off x="722376" y="972000"/>
                <a:ext cx="10753344" cy="39677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对于①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𝑦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−|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|</m:t>
                        </m:r>
                      </m:e>
                    </m:rad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ad>
                      <m:radPr>
                        <m:degHide m:val="on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|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|−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e>
                    </m:ra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的定义域为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{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}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，关于原点对称,且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𝑦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①既是奇函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数又是偶函数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;</a:t>
                </a:r>
                <a:endParaRPr lang="en-US" altLang="zh-CN" sz="22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②,令</a:t>
                </a: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𝑦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𝑓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𝑓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的定义域为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{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}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,关于原点对称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𝑓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(−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)=−</m:t>
                    </m:r>
                    <m:f>
                      <m:f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=−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𝑓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 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②为奇函数;</a:t>
                </a:r>
                <a:endParaRPr lang="en-US" altLang="zh-CN" sz="22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③,令</a:t>
                </a: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𝑦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𝑔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𝑔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的定义域为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{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关于原点对称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2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300"/>
                  </a:lnSpc>
                </a:pP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𝑔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(−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|</m:t>
                        </m:r>
                        <m:r>
                          <m:rPr>
                            <m:sty m:val="p"/>
                          </m:rP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sin</m:t>
                        </m:r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(−</m:t>
                        </m:r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)|</m:t>
                        </m:r>
                      </m:num>
                      <m:den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|</m:t>
                        </m:r>
                        <m:r>
                          <m:rPr>
                            <m:sty m:val="p"/>
                          </m:rP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sin</m:t>
                        </m:r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|</m:t>
                        </m:r>
                      </m:num>
                      <m:den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=−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𝑔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,所以③为奇函数;</a:t>
                </a:r>
                <a:endParaRPr lang="en-US" altLang="zh-CN" sz="22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④,令</a:t>
                </a: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𝑦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ℎ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ℎ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的定义域为</a:t>
                </a:r>
                <a14:m>
                  <m:oMath xmlns:m="http://schemas.openxmlformats.org/officeDocument/2006/math">
                    <m:r>
                      <a:rPr lang="en-US" altLang="zh-CN" sz="2000" b="1" i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𝐑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ℎ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(−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ln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(</m:t>
                    </m:r>
                    <m:sSup>
                      <m:sSup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ln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(</m:t>
                    </m:r>
                    <m:sSup>
                      <m:sSup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ℎ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④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为偶函数;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24_1#8bba25da3?vop=1&amp;vop=1&amp;pid=36db0a0c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967734"/>
              </a:xfrm>
              <a:prstGeom prst="rect">
                <a:avLst/>
              </a:prstGeom>
              <a:blipFill rotWithShape="1">
                <a:blip r:embed="rId1"/>
                <a:stretch>
                  <a:fillRect l="-4" t="-11" r="-868" b="-113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24_2#8bba25da3?vop=1&amp;vop=1&amp;pid=36db0a0c5&amp;color=0,0,0&amp;mp=1&amp;vtp=1&amp;bt=1&amp;bbb=1&amp;hb=1"/>
              <p:cNvSpPr/>
              <p:nvPr/>
            </p:nvSpPr>
            <p:spPr>
              <a:xfrm>
                <a:off x="722376" y="969264"/>
                <a:ext cx="10753344" cy="4152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对于⑤，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𝑦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的定义域为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{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≠−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,不关于原点对称，所以⑤为非奇非偶函数;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⑥，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𝑦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log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的定义域为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,不关于原点对称，所以⑥为非奇非偶函数.</a:t>
                </a:r>
                <a:endParaRPr lang="en-US" altLang="zh-CN" sz="20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所以事件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包含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①②③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,事件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包含①④,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≠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,故A错误;</a:t>
                </a:r>
                <a:endParaRPr lang="en-US" altLang="zh-CN" sz="20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B,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</m:ba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表示取到的函数不是奇函数,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</m:e>
                    </m:ba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表示取到的函数不是偶函数,故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</m:bar>
                    <m:bar>
                      <m:barPr>
                        <m:pos m:val="top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</m:e>
                    </m:ba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 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</m:ba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</m:e>
                    </m:ba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</m:bar>
                    <m:bar>
                      <m:barPr>
                        <m:pos m:val="top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</m:e>
                    </m:ba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</m:ba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</m:e>
                    </m:ba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,故B正确;</a:t>
                </a:r>
                <a:endParaRPr lang="en-US" altLang="zh-CN" sz="20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</m:ba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bar>
                      <m:barPr>
                        <m:pos m:val="top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</m:e>
                    </m:ba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</m:ba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</m:e>
                    </m:ba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</m:bar>
                    <m:bar>
                      <m:barPr>
                        <m:pos m:val="top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</m:e>
                    </m:ba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</m:bar>
                    <m:bar>
                      <m:barPr>
                        <m:pos m:val="top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</m:e>
                    </m:ba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,故C错误;</a:t>
                </a:r>
                <a:endParaRPr lang="en-US" altLang="zh-CN" sz="2000" dirty="0"/>
              </a:p>
              <a:p>
                <a:pPr latinLnBrk="1">
                  <a:lnSpc>
                    <a:spcPts val="5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</m:ba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bar>
                          <m:barPr>
                            <m:pos m:val="top"/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𝐴</m:t>
                            </m:r>
                          </m:e>
                        </m:ba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6</m:t>
                            </m:r>
                          </m:den>
                        </m:f>
                      </m:num>
                      <m:den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den>
                        </m:f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</m:e>
                    </m:ba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bar>
                          <m:barPr>
                            <m:pos m:val="top"/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𝐵</m:t>
                            </m:r>
                          </m:e>
                        </m:ba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den>
                        </m:f>
                      </m:num>
                      <m:den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den>
                        </m:f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,故D错误.故选B.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AS.24_2#8bba25da3?vop=1&amp;vop=1&amp;pid=36db0a0c5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4152900"/>
              </a:xfrm>
              <a:prstGeom prst="rect">
                <a:avLst/>
              </a:prstGeom>
              <a:blipFill rotWithShape="1">
                <a:blip r:embed="rId1"/>
                <a:stretch>
                  <a:fillRect l="-4" t="-6" b="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bffb571d4.fixed?pid=f10ae7b9c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</a:t>
            </a:r>
            <a:endParaRPr lang="en-US" altLang="zh-CN" sz="7200" dirty="0"/>
          </a:p>
        </p:txBody>
      </p:sp>
      <p:sp>
        <p:nvSpPr>
          <p:cNvPr id="3" name="C_3#bffb571d4.fixed?pid=f10ae7b9c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第四章素养检测</a:t>
            </a:r>
            <a:endParaRPr lang="en-US" altLang="zh-CN" sz="4400" dirty="0"/>
          </a:p>
        </p:txBody>
      </p:sp>
      <p:pic>
        <p:nvPicPr>
          <p:cNvPr id="4" name="C_3#bffb571d4.fixed?pid=f10ae7b9c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bffb571d4.fixed?pid=f10ae7b9c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刷速度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5_1#4770706b2?vop=1&amp;pid=f017ccd79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9.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［吉林四平2025高二期初］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下列结论正确的有(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6_1#4770706b2.bracket?vop=1&amp;pid=f017ccd79&amp;color=0,0,0&amp;vpa=9&amp;vtp=1&amp;bbb=1"/>
          <p:cNvSpPr/>
          <p:nvPr/>
        </p:nvSpPr>
        <p:spPr>
          <a:xfrm>
            <a:off x="6226239" y="969265"/>
            <a:ext cx="7302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BCD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25_2#4770706b2.choices?vop=1&amp;pid=f017ccd79&amp;color=0,0,0&amp;vtp=1&amp;bbb=1&amp;hb=1"/>
              <p:cNvSpPr/>
              <p:nvPr/>
            </p:nvSpPr>
            <p:spPr>
              <a:xfrm>
                <a:off x="722376" y="1384300"/>
                <a:ext cx="10753344" cy="270840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A.若随机变量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𝜉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𝜂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满足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𝜂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𝜉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𝐷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𝜂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𝐷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𝜉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.若随机变量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𝜉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～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𝜎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𝜉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84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𝜉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.根据分类变量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的成对样本数据，计算得到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𝜒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，依据独立性检验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𝜒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841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05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，可判断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有关且犯错误的概率不超过0.05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.若样本数据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𝑖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,⋯,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线性相关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，则用最小二乘法得到的回归直线经过样本点的中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心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</m:ba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bar>
                      <m:barPr>
                        <m:pos m:val="top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𝑦</m:t>
                        </m:r>
                      </m:e>
                    </m:ba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25_2#4770706b2.choices?vop=1&amp;pid=f017ccd79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84300"/>
                <a:ext cx="10753344" cy="2708402"/>
              </a:xfrm>
              <a:prstGeom prst="rect">
                <a:avLst/>
              </a:prstGeom>
              <a:blipFill rotWithShape="1">
                <a:blip r:embed="rId1"/>
                <a:stretch>
                  <a:fillRect l="-4" b="-175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27_1#4770706b2?vop=1&amp;vop=1&amp;pid=f017ccd79&amp;color=0,0,0&amp;vtp=1&amp;bt=1&amp;bbb=1&amp;hb=1"/>
              <p:cNvSpPr/>
              <p:nvPr/>
            </p:nvSpPr>
            <p:spPr>
              <a:xfrm>
                <a:off x="722376" y="972000"/>
                <a:ext cx="10753344" cy="22659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对于A,由方差的性质可知,若随机变量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𝜉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𝜂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满足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𝜂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𝜉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𝐷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𝜂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𝐷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𝜉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𝐷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𝜉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错误;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B,根据正态分布的图象的对称性可得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𝜉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𝜉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,故B正确;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C,由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𝜒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712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&gt;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841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可判断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有关且犯错误的概率不超过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,故C正确;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D,根据回归直线过样本点的中心可知D正确.故选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BCD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27_1#4770706b2?vop=1&amp;vop=1&amp;pid=f017ccd7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65934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b="-198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28_1#9fc29c227?vop=1&amp;pid=f017ccd79&amp;color=0,0,0&amp;vtp=1&amp;bt=1&amp;bbb=1&amp;hb=1"/>
              <p:cNvSpPr/>
              <p:nvPr/>
            </p:nvSpPr>
            <p:spPr>
              <a:xfrm>
                <a:off x="722376" y="972000"/>
                <a:ext cx="10753344" cy="2697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10.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［山东烟台2025高二月考］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全国高考数学试题第二大题为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多选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题，共3个小题，每小题有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4个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选项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，其中有2个或3个是正确选项，全部选对的得6分，部分选对的得部分分，有选错的得0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分. 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若正确答案是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2个选项，只选对1个得3分，有选错的得0分；若正确答案是3个选项，只选对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1个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得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2分，只选对2个得4分，有选错的得0分.小明对其中的一道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多选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题完全不会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，该题有两个正确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选项的概率是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为小明随机选择1个选项的得分，记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为小明随机选择2个选项的得分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 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28_1#9fc29c227?vop=1&amp;pid=f017ccd7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697353"/>
              </a:xfrm>
              <a:prstGeom prst="rect">
                <a:avLst/>
              </a:prstGeom>
              <a:blipFill rotWithShape="1">
                <a:blip r:embed="rId1"/>
                <a:stretch>
                  <a:fillRect l="-4" t="-17" r="-827" b="-16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9_1#9fc29c227.bracket?vop=1&amp;pid=f017ccd79&amp;color=0,0,0&amp;vpa=10&amp;vtp=1&amp;bbb=1"/>
          <p:cNvSpPr/>
          <p:nvPr/>
        </p:nvSpPr>
        <p:spPr>
          <a:xfrm>
            <a:off x="960501" y="3264350"/>
            <a:ext cx="5588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28_2#9fc29c227.choices?vop=1&amp;pid=f017ccd79&amp;color=0,0,0&amp;vtp=1&amp;bbb=1"/>
              <p:cNvSpPr/>
              <p:nvPr/>
            </p:nvSpPr>
            <p:spPr>
              <a:xfrm>
                <a:off x="722376" y="3677607"/>
                <a:ext cx="10753344" cy="9271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548386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𝐸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𝐸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  <a:tabLst>
                    <a:tab pos="5483860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𝐷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𝐸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𝑋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𝐷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28_2#9fc29c227.choices?vop=1&amp;pid=f017ccd79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677607"/>
                <a:ext cx="10753344" cy="927100"/>
              </a:xfrm>
              <a:prstGeom prst="rect">
                <a:avLst/>
              </a:prstGeom>
              <a:blipFill rotWithShape="1">
                <a:blip r:embed="rId2"/>
                <a:stretch>
                  <a:fillRect l="-4" t="-35" b="3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30_1#9fc29c227?vop=1&amp;vop=1&amp;pid=f017ccd79&amp;color=0,0,0&amp;vtp=1&amp;bt=1&amp;bbb=1&amp;hb=1"/>
              <p:cNvSpPr/>
              <p:nvPr/>
            </p:nvSpPr>
            <p:spPr>
              <a:xfrm>
                <a:off x="722376" y="972000"/>
                <a:ext cx="10753344" cy="4241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①由题意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表示若该题有2个正确选项,小明从2个错误选项中选择1个，若该题有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3个正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确选项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,小明从1个错误选项中选择1个,则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sup>
                        </m:sSubSup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sup>
                        </m:sSubSup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;</a:t>
                </a:r>
                <a:endParaRPr lang="en-US" altLang="zh-CN" sz="2200" dirty="0"/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表示该题有3个正确选项,小明从3个正确选项中选择1个,则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sup>
                        </m:sSubSup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;</a:t>
                </a:r>
                <a:endParaRPr lang="en-US" altLang="zh-CN" sz="2200" dirty="0"/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表示该题有2个正确选项,小明从2个正确选项中选择1个,则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sup>
                        </m:sSubSup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②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表示若该题有2个正确选项,小明从2个错误选项中选择1个,再从2个正确选项中选择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1个或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选择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2个错误选项;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若该题有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3个正确选项,小明从1个错误选项中选择1个,</a:t>
                </a:r>
                <a:endParaRPr lang="en-US" altLang="zh-CN" sz="22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再从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3个正确选项中选择1个,则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18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;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30_1#9fc29c227?vop=1&amp;vop=1&amp;pid=f017ccd7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241800"/>
              </a:xfrm>
              <a:prstGeom prst="rect">
                <a:avLst/>
              </a:prstGeom>
              <a:blipFill rotWithShape="1">
                <a:blip r:embed="rId1"/>
                <a:stretch>
                  <a:fillRect l="-4" t="-11" r="-673" b="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30_2#9fc29c227?vop=1&amp;vop=1&amp;pid=f017ccd79&amp;color=0,0,0&amp;mp=1&amp;vtp=1&amp;bt=1&amp;bbb=1&amp;hb=1"/>
              <p:cNvSpPr/>
              <p:nvPr/>
            </p:nvSpPr>
            <p:spPr>
              <a:xfrm>
                <a:off x="722376" y="969264"/>
                <a:ext cx="10753344" cy="365741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表示该题有3个正确选项,小明从3个正确选项中选择2个,则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;</a:t>
                </a:r>
                <a:endParaRPr lang="en-US" altLang="zh-CN" sz="100" dirty="0"/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表示该题有2个正确选项,小明从2个正确选项中选择2个,则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1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A选项,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18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,故A错误.</a:t>
                </a:r>
                <a:endParaRPr lang="en-US" altLang="zh-CN" sz="1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B选项,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𝐸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12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;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𝐸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18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，所以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𝐸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𝐸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,B正确.</a:t>
                </a:r>
                <a:endParaRPr lang="en-US" altLang="zh-CN" sz="1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C选项,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𝐸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𝑋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12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𝐷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𝐸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𝑋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)−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[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𝐸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𝑋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)]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,C错误.</a:t>
                </a:r>
                <a:endParaRPr lang="en-US" altLang="zh-CN" sz="100" dirty="0"/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D选项,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𝐸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𝑋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𝐷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,D正确.故选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2" name="QC_5_AS.30_2#9fc29c227?vop=1&amp;vop=1&amp;pid=f017ccd79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3657410"/>
              </a:xfrm>
              <a:prstGeom prst="rect">
                <a:avLst/>
              </a:prstGeom>
              <a:blipFill rotWithShape="1">
                <a:blip r:embed="rId1"/>
                <a:stretch>
                  <a:fillRect l="-4" t="-7" b="-138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1_1#ce68c2426?vop=1&amp;pid=f017ccd79&amp;color=0,0,0&amp;vtp=1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11.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［吉林长春十一中2025高二月考］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在信道内传输0，1信号，信号的传输相互独立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.由于随机因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素的干扰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，发送信号0或1有可能被错误地接收为1或0.已知发送0时，接收为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0，1的概率分别为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0.8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和0.2；发送1时，接收为0，1的概率分别为0.1和0.9.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以下叙述正确的是(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32_1#ce68c2426.bracket?vop=1&amp;pid=f017ccd79&amp;color=0,0,0&amp;vpa=11&amp;vtp=1&amp;bbb=1"/>
          <p:cNvSpPr/>
          <p:nvPr/>
        </p:nvSpPr>
        <p:spPr>
          <a:xfrm>
            <a:off x="9261539" y="1867350"/>
            <a:ext cx="55721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31_2#ce68c2426.choices?vop=1&amp;pid=f017ccd79&amp;color=0,0,0&amp;vtp=1&amp;bbb=1"/>
              <p:cNvSpPr/>
              <p:nvPr/>
            </p:nvSpPr>
            <p:spPr>
              <a:xfrm>
                <a:off x="722376" y="2334074"/>
                <a:ext cx="10753344" cy="1796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A.若重复发送信号0两次，则接收信号均为0的概率为0.96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.若重复发送信号1两次，则两次接收信号不同的概率为0.09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.若发送信号为1或0的概率均为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，则接收信号为1的概率为0.55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.若接收信号为1的概率为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，则发送信号为1的概率为0.8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31_2#ce68c2426.choices?vop=1&amp;pid=f017ccd79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34074"/>
                <a:ext cx="10753344" cy="1796034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b="-250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33_1#ce68c2426?vop=1&amp;vop=1&amp;pid=f017ccd79&amp;color=0,0,0&amp;vtp=1&amp;bt=1&amp;bbb=1&amp;hb=1"/>
              <p:cNvSpPr/>
              <p:nvPr/>
            </p:nvSpPr>
            <p:spPr>
              <a:xfrm>
                <a:off x="722376" y="972000"/>
                <a:ext cx="10753344" cy="4590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由题意,设事件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为“发送信号0”,事件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为“发送信号1”,事件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为“接收信号为0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”,事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为“接收信号为1”,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若重复发送信号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0两次,则接收信号均为0的概率为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,A错误;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若重复发送信号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1两次,则两次接收信号不同的概率为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,B错误;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若发送信号为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1或0的概率均为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,则接收信号为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1的概率为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,C正确;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若接收信号为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1的概率为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,即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)⋅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)=[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)]×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76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,D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正确. 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CD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33_1#ce68c2426?vop=1&amp;vop=1&amp;pid=f017ccd7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590034"/>
              </a:xfrm>
              <a:prstGeom prst="rect">
                <a:avLst/>
              </a:prstGeom>
              <a:blipFill rotWithShape="1">
                <a:blip r:embed="rId1"/>
                <a:stretch>
                  <a:fillRect l="-4" t="-10" r="-3177" b="-98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34_1#e0969e91b?vop=1&amp;pid=d2eea76bf&amp;color=0,0,0&amp;vtp=1&amp;bt=1&amp;bbb=1&amp;hb=1"/>
              <p:cNvSpPr/>
              <p:nvPr/>
            </p:nvSpPr>
            <p:spPr>
              <a:xfrm>
                <a:off x="722376" y="972000"/>
                <a:ext cx="10753344" cy="13257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12.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［北京北师大附中2025高二月考］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某次调研测试中，考生成绩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服从正态分布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75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𝜎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60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90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，则从参加这次测试的考生中任意选取1名考生，该考生的成绩高于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90的概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率为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5_BD.34_1#e0969e91b?vop=1&amp;pid=d2eea76b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25753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b="-34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AN.35_1#e0969e91b.blank?vop=1&amp;pid=d2eea76bf&amp;color=0,0,0&amp;vpa=12&amp;vtp=1&amp;bbb=1&amp;rh=32.4"/>
              <p:cNvSpPr/>
              <p:nvPr/>
            </p:nvSpPr>
            <p:spPr>
              <a:xfrm>
                <a:off x="1241488" y="1807807"/>
                <a:ext cx="241300" cy="41148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5_AN.35_1#e0969e91b.blank?vop=1&amp;pid=d2eea76bf&amp;color=0,0,0&amp;vpa=12&amp;vtp=1&amp;bbb=1&amp;rh=32.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41488" y="1807807"/>
                <a:ext cx="241300" cy="411480"/>
              </a:xfrm>
              <a:prstGeom prst="rect">
                <a:avLst/>
              </a:prstGeom>
              <a:blipFill rotWithShape="1">
                <a:blip r:embed="rId2"/>
                <a:stretch>
                  <a:fillRect l="-26" t="-145" r="26" b="-479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S.36_1#e0969e91b?vop=1&amp;vop=1&amp;pid=d2eea76bf&amp;color=0,0,0&amp;vtp=1&amp;bbb=1"/>
              <p:cNvSpPr/>
              <p:nvPr/>
            </p:nvSpPr>
            <p:spPr>
              <a:xfrm>
                <a:off x="722376" y="2305563"/>
                <a:ext cx="10753344" cy="149872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因为考生成绩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服从正态分布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75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𝜎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&gt;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90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≥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75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)−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75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90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所以从参加这次测试的考生中任意选取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1名考生,该考生的成绩高于90的概率为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B_5_AS.36_1#e0969e91b?vop=1&amp;vop=1&amp;pid=d2eea76b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05563"/>
                <a:ext cx="10753344" cy="1498727"/>
              </a:xfrm>
              <a:prstGeom prst="rect">
                <a:avLst/>
              </a:prstGeom>
              <a:blipFill rotWithShape="1">
                <a:blip r:embed="rId3"/>
                <a:stretch>
                  <a:fillRect l="-4" t="-34" b="-165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37_1#2bb1b0f49?vop=1&amp;pid=d2eea76bf&amp;color=0,0,0&amp;vtp=1&amp;bt=1&amp;bbb=1&amp;hb=1"/>
              <p:cNvSpPr/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13.甲、乙、丙、丁4人分别到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四所学校实习，每所学校去一人，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每人去一所学校，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在甲不去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校的条件下，乙不去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校的概率是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5_BD.37_1#2bb1b0f49?vop=1&amp;pid=d2eea76b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b="-53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AN.38_1#2bb1b0f49.blank?vop=1&amp;pid=d2eea76bf&amp;color=0,0,0&amp;vpa=13&amp;vtp=1&amp;bbb=1&amp;rh=34.55504"/>
              <p:cNvSpPr/>
              <p:nvPr/>
            </p:nvSpPr>
            <p:spPr>
              <a:xfrm>
                <a:off x="5641784" y="1319788"/>
                <a:ext cx="241300" cy="43884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𝟕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𝟗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5_AN.38_1#2bb1b0f49.blank?vop=1&amp;pid=d2eea76bf&amp;color=0,0,0&amp;vpa=13&amp;vtp=1&amp;bbb=1&amp;rh=34.5550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41784" y="1319788"/>
                <a:ext cx="241300" cy="438849"/>
              </a:xfrm>
              <a:prstGeom prst="rect">
                <a:avLst/>
              </a:prstGeom>
              <a:blipFill rotWithShape="1">
                <a:blip r:embed="rId2"/>
                <a:stretch>
                  <a:fillRect l="-184" t="-59" r="184" b="-12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S.39_1#2bb1b0f49?vop=1&amp;vop=1&amp;pid=d2eea76bf&amp;color=0,0,0&amp;vtp=1&amp;bbb=1"/>
              <p:cNvSpPr/>
              <p:nvPr/>
            </p:nvSpPr>
            <p:spPr>
              <a:xfrm>
                <a:off x="722376" y="1824677"/>
                <a:ext cx="10753344" cy="19431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由题意,甲不去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校的概率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4</m:t>
                            </m:r>
                          </m:sup>
                        </m:sSubSup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甲不去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校且乙不去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校的概率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sup>
                        </m:sSub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4</m:t>
                            </m:r>
                          </m:sup>
                        </m:sSubSup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5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则在甲不去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校的条件下,乙不去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校的概率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𝑃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𝑃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7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12</m:t>
                            </m:r>
                          </m:den>
                        </m:f>
                      </m:num>
                      <m:den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4</m:t>
                            </m:r>
                          </m:den>
                        </m:f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B_5_AS.39_1#2bb1b0f49?vop=1&amp;vop=1&amp;pid=d2eea76b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24677"/>
                <a:ext cx="10753344" cy="1943100"/>
              </a:xfrm>
              <a:prstGeom prst="rect">
                <a:avLst/>
              </a:prstGeom>
              <a:blipFill rotWithShape="1">
                <a:blip r:embed="rId3"/>
                <a:stretch>
                  <a:fillRect l="-4" t="-17" b="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40_1#bf3b88f31?vop=1&amp;pid=d2eea76bf&amp;color=0,0,0&amp;vtp=1&amp;bt=1&amp;bbb=1&amp;hb=1"/>
              <p:cNvSpPr/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14.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［内蒙古通辽2025高二期末］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抛掷一枚质地均匀的骰子，观察骰子朝上面的点数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，并制定如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下规则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：当点数为2,3,4,5时得1分，当点数为1，6时得3分.多次抛掷这枚骰子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，将每次得分相加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的结果作为最终得分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.若抛掷2次骰子，最终得分为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，则随机变量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的期望是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若抛掷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50次骰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子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，记最终得分为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分的概率为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取最大值时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的值为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答对一空给3分）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5_BD.40_1#bf3b88f31?vop=1&amp;pid=d2eea76b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blipFill rotWithShape="1">
                <a:blip r:embed="rId1"/>
                <a:stretch>
                  <a:fillRect l="-4" t="-26" b="-25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AN.41_1#bf3b88f31.blank?vop=1&amp;pid=d2eea76bf&amp;color=0,0,0&amp;vpa=14&amp;vtp=1&amp;bbb=1&amp;rh=34.67"/>
              <p:cNvSpPr/>
              <p:nvPr/>
            </p:nvSpPr>
            <p:spPr>
              <a:xfrm>
                <a:off x="9170798" y="1796865"/>
                <a:ext cx="352425" cy="44030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𝟏𝟎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5_AN.41_1#bf3b88f31.blank?vop=1&amp;pid=d2eea76bf&amp;color=0,0,0&amp;vpa=14&amp;vtp=1&amp;bbb=1&amp;rh=34.6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70798" y="1796865"/>
                <a:ext cx="352425" cy="440309"/>
              </a:xfrm>
              <a:prstGeom prst="rect">
                <a:avLst/>
              </a:prstGeom>
              <a:blipFill rotWithShape="1">
                <a:blip r:embed="rId2"/>
                <a:stretch>
                  <a:fillRect l="-36" t="-102" r="36" b="-85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B_5_AN.42_1#bf3b88f31.blank?vop=1&amp;pid=d2eea76bf&amp;color=0,0,0&amp;vpa=15&amp;vtp=1&amp;bbb=1"/>
          <p:cNvSpPr/>
          <p:nvPr/>
        </p:nvSpPr>
        <p:spPr>
          <a:xfrm>
            <a:off x="7692644" y="2286450"/>
            <a:ext cx="10668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84或82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_1#29d2ed9f8?vop=1&amp;pid=36db0a0c5&amp;color=0,0,0&amp;vtp=1&amp;bt=1&amp;bbb=1&amp;hb=1"/>
              <p:cNvSpPr/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［浙江丽水2025高二期中联考］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在篮球比赛中，罚球命中1次得1分，不中得0分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.如果某运动员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罚球命中的概率为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，那么他罚球1次的得分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的均值是(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_1#29d2ed9f8?vop=1&amp;pid=36db0a0c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b="-53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_1#29d2ed9f8.bracket?vop=1&amp;pid=36db0a0c5&amp;color=0,0,0&amp;vpa=1&amp;vtp=1"/>
          <p:cNvSpPr/>
          <p:nvPr/>
        </p:nvSpPr>
        <p:spPr>
          <a:xfrm>
            <a:off x="7164324" y="1410150"/>
            <a:ext cx="35718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1_2#29d2ed9f8.choices?vop=1&amp;pid=36db0a0c5&amp;color=0,0,0&amp;vtp=1&amp;bbb=1"/>
          <p:cNvSpPr/>
          <p:nvPr/>
        </p:nvSpPr>
        <p:spPr>
          <a:xfrm>
            <a:off x="722376" y="1824677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19705" algn="l"/>
                <a:tab pos="5401310" algn="l"/>
                <a:tab pos="8248015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.0.2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B.0.8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C.0.16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.0.5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EX.43_1#bf3b88f31?vop=1&amp;vop=1&amp;pid=d2eea76bf&amp;color=0,0,0&amp;vtp=1&amp;bt=1&amp;bbb=1&amp;hb=1"/>
              <p:cNvSpPr/>
              <p:nvPr/>
            </p:nvSpPr>
            <p:spPr>
              <a:xfrm>
                <a:off x="722376" y="969264"/>
                <a:ext cx="10753344" cy="13261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思路导引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最终得分由抛掷骰子过程中得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1分的次数和得3分的次数决定,所以求得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分的概率先设得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1分的次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,再计算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的概率,列不等式组求出概率最大时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的值,再计算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B_5_EX.43_1#bf3b88f31?vop=1&amp;vop=1&amp;pid=d2eea76b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1326134"/>
              </a:xfrm>
              <a:prstGeom prst="rect">
                <a:avLst/>
              </a:prstGeom>
              <a:blipFill rotWithShape="1">
                <a:blip r:embed="rId1"/>
                <a:stretch>
                  <a:fillRect l="-4" t="-19" b="-34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AS.44_1#bf3b88f31?vop=1&amp;vop=1&amp;pid=d2eea76bf&amp;color=0,0,0&amp;vtp=1&amp;bt=1&amp;bbb=1&amp;hb=1"/>
              <p:cNvSpPr/>
              <p:nvPr/>
            </p:nvSpPr>
            <p:spPr>
              <a:xfrm>
                <a:off x="722376" y="972000"/>
                <a:ext cx="10753344" cy="533298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抛掷一次骰子得1分的概率为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,得3分的概率为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X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的所有可能取值为2,4,6,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则随机变量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的期望是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𝐸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记得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1分的次数为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,则得3分的次数为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因此抛掷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50次骰子,最终得分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150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则得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1分的次数为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时最终得分为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分的概率为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50</m:t>
                        </m:r>
                      </m:sub>
                      <m:sup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sup>
                    </m:sSubSup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2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2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22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sup>
                    </m:sSup>
                    <m:sSup>
                      <m:sSup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2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2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2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50</m:t>
                        </m:r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50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∈</m:t>
                    </m:r>
                    <m:r>
                      <a:rPr lang="en-US" altLang="zh-CN" sz="2200" b="1" i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𝐍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9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取最大值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&amp;</m:t>
                            </m:r>
                            <m:sSubSup>
                              <m:sSub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C</m:t>
                                </m:r>
                              </m:e>
                              <m:sub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50</m:t>
                                </m:r>
                              </m:sub>
                              <m:sup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𝑥</m:t>
                                </m:r>
                              </m:sup>
                            </m:sSubSup>
                            <m:sSup>
                              <m:s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altLang="zh-CN" sz="20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altLang="zh-CN" sz="2000" b="0" i="1" dirty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微软雅黑" panose="020B0503020204020204" pitchFamily="34" charset="-122"/>
                                            <a:cs typeface="微软雅黑" panose="020B0503020204020204" pitchFamily="34" charset="-12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altLang="zh-CN" sz="2000" b="0" i="0" dirty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微软雅黑" panose="020B0503020204020204" pitchFamily="34" charset="-122"/>
                                            <a:cs typeface="微软雅黑" panose="020B0503020204020204" pitchFamily="34" charset="-120"/>
                                          </a:rPr>
                                          <m:t>2</m:t>
                                        </m:r>
                                      </m:num>
                                      <m:den>
                                        <m:r>
                                          <a:rPr lang="en-US" altLang="zh-CN" sz="2000" b="0" i="0" dirty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微软雅黑" panose="020B0503020204020204" pitchFamily="34" charset="-122"/>
                                            <a:cs typeface="微软雅黑" panose="020B0503020204020204" pitchFamily="34" charset="-120"/>
                                          </a:rPr>
                                          <m:t>3</m:t>
                                        </m:r>
                                      </m:den>
                                    </m:f>
                                  </m:e>
                                </m:d>
                              </m:e>
                              <m:sup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𝑥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altLang="zh-CN" sz="20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altLang="zh-CN" sz="2000" b="0" i="1" dirty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微软雅黑" panose="020B0503020204020204" pitchFamily="34" charset="-122"/>
                                            <a:cs typeface="微软雅黑" panose="020B0503020204020204" pitchFamily="34" charset="-12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altLang="zh-CN" sz="2000" b="0" i="0" dirty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微软雅黑" panose="020B0503020204020204" pitchFamily="34" charset="-122"/>
                                            <a:cs typeface="微软雅黑" panose="020B0503020204020204" pitchFamily="34" charset="-120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lang="en-US" altLang="zh-CN" sz="2000" b="0" i="0" dirty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微软雅黑" panose="020B0503020204020204" pitchFamily="34" charset="-122"/>
                                            <a:cs typeface="微软雅黑" panose="020B0503020204020204" pitchFamily="34" charset="-120"/>
                                          </a:rPr>
                                          <m:t>3</m:t>
                                        </m:r>
                                      </m:den>
                                    </m:f>
                                  </m:e>
                                </m:d>
                              </m:e>
                              <m:sup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50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−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𝑥</m:t>
                                </m:r>
                              </m:sup>
                            </m:s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≥</m:t>
                            </m:r>
                            <m:sSubSup>
                              <m:sSub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C</m:t>
                                </m:r>
                              </m:e>
                              <m:sub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50</m:t>
                                </m:r>
                              </m:sub>
                              <m:sup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𝑥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+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1</m:t>
                                </m:r>
                              </m:sup>
                            </m:sSubSup>
                            <m:sSup>
                              <m:s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altLang="zh-CN" sz="20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altLang="zh-CN" sz="2000" b="0" i="1" dirty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微软雅黑" panose="020B0503020204020204" pitchFamily="34" charset="-122"/>
                                            <a:cs typeface="微软雅黑" panose="020B0503020204020204" pitchFamily="34" charset="-12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altLang="zh-CN" sz="2000" b="0" i="0" dirty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微软雅黑" panose="020B0503020204020204" pitchFamily="34" charset="-122"/>
                                            <a:cs typeface="微软雅黑" panose="020B0503020204020204" pitchFamily="34" charset="-120"/>
                                          </a:rPr>
                                          <m:t>2</m:t>
                                        </m:r>
                                      </m:num>
                                      <m:den>
                                        <m:r>
                                          <a:rPr lang="en-US" altLang="zh-CN" sz="2000" b="0" i="0" dirty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微软雅黑" panose="020B0503020204020204" pitchFamily="34" charset="-122"/>
                                            <a:cs typeface="微软雅黑" panose="020B0503020204020204" pitchFamily="34" charset="-120"/>
                                          </a:rPr>
                                          <m:t>3</m:t>
                                        </m:r>
                                      </m:den>
                                    </m:f>
                                  </m:e>
                                </m:d>
                              </m:e>
                              <m:sup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𝑥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+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1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altLang="zh-CN" sz="20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altLang="zh-CN" sz="2000" b="0" i="1" dirty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微软雅黑" panose="020B0503020204020204" pitchFamily="34" charset="-122"/>
                                            <a:cs typeface="微软雅黑" panose="020B0503020204020204" pitchFamily="34" charset="-12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altLang="zh-CN" sz="2000" b="0" i="0" dirty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微软雅黑" panose="020B0503020204020204" pitchFamily="34" charset="-122"/>
                                            <a:cs typeface="微软雅黑" panose="020B0503020204020204" pitchFamily="34" charset="-120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lang="en-US" altLang="zh-CN" sz="2000" b="0" i="0" dirty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微软雅黑" panose="020B0503020204020204" pitchFamily="34" charset="-122"/>
                                            <a:cs typeface="微软雅黑" panose="020B0503020204020204" pitchFamily="34" charset="-120"/>
                                          </a:rPr>
                                          <m:t>3</m:t>
                                        </m:r>
                                      </m:den>
                                    </m:f>
                                  </m:e>
                                </m:d>
                              </m:e>
                              <m:sup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49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−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𝑥</m:t>
                                </m:r>
                              </m:sup>
                            </m:s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&amp;</m:t>
                            </m:r>
                            <m:sSubSup>
                              <m:sSub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C</m:t>
                                </m:r>
                              </m:e>
                              <m:sub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50</m:t>
                                </m:r>
                              </m:sub>
                              <m:sup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𝑥</m:t>
                                </m:r>
                              </m:sup>
                            </m:sSubSup>
                            <m:sSup>
                              <m:s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altLang="zh-CN" sz="20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altLang="zh-CN" sz="2000" b="0" i="1" dirty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微软雅黑" panose="020B0503020204020204" pitchFamily="34" charset="-122"/>
                                            <a:cs typeface="微软雅黑" panose="020B0503020204020204" pitchFamily="34" charset="-12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altLang="zh-CN" sz="2000" b="0" i="0" dirty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微软雅黑" panose="020B0503020204020204" pitchFamily="34" charset="-122"/>
                                            <a:cs typeface="微软雅黑" panose="020B0503020204020204" pitchFamily="34" charset="-120"/>
                                          </a:rPr>
                                          <m:t>2</m:t>
                                        </m:r>
                                      </m:num>
                                      <m:den>
                                        <m:r>
                                          <a:rPr lang="en-US" altLang="zh-CN" sz="2000" b="0" i="0" dirty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微软雅黑" panose="020B0503020204020204" pitchFamily="34" charset="-122"/>
                                            <a:cs typeface="微软雅黑" panose="020B0503020204020204" pitchFamily="34" charset="-120"/>
                                          </a:rPr>
                                          <m:t>3</m:t>
                                        </m:r>
                                      </m:den>
                                    </m:f>
                                  </m:e>
                                </m:d>
                              </m:e>
                              <m:sup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𝑥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altLang="zh-CN" sz="20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altLang="zh-CN" sz="2000" b="0" i="1" dirty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微软雅黑" panose="020B0503020204020204" pitchFamily="34" charset="-122"/>
                                            <a:cs typeface="微软雅黑" panose="020B0503020204020204" pitchFamily="34" charset="-12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altLang="zh-CN" sz="2000" b="0" i="0" dirty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微软雅黑" panose="020B0503020204020204" pitchFamily="34" charset="-122"/>
                                            <a:cs typeface="微软雅黑" panose="020B0503020204020204" pitchFamily="34" charset="-120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lang="en-US" altLang="zh-CN" sz="2000" b="0" i="0" dirty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微软雅黑" panose="020B0503020204020204" pitchFamily="34" charset="-122"/>
                                            <a:cs typeface="微软雅黑" panose="020B0503020204020204" pitchFamily="34" charset="-120"/>
                                          </a:rPr>
                                          <m:t>3</m:t>
                                        </m:r>
                                      </m:den>
                                    </m:f>
                                  </m:e>
                                </m:d>
                              </m:e>
                              <m:sup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50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−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𝑥</m:t>
                                </m:r>
                              </m:sup>
                            </m:s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≥</m:t>
                            </m:r>
                            <m:sSubSup>
                              <m:sSub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C</m:t>
                                </m:r>
                              </m:e>
                              <m:sub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50</m:t>
                                </m:r>
                              </m:sub>
                              <m:sup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𝑥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−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1</m:t>
                                </m:r>
                              </m:sup>
                            </m:sSubSup>
                            <m:sSup>
                              <m:s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altLang="zh-CN" sz="20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altLang="zh-CN" sz="2000" b="0" i="1" dirty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微软雅黑" panose="020B0503020204020204" pitchFamily="34" charset="-122"/>
                                            <a:cs typeface="微软雅黑" panose="020B0503020204020204" pitchFamily="34" charset="-12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altLang="zh-CN" sz="2000" b="0" i="0" dirty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微软雅黑" panose="020B0503020204020204" pitchFamily="34" charset="-122"/>
                                            <a:cs typeface="微软雅黑" panose="020B0503020204020204" pitchFamily="34" charset="-120"/>
                                          </a:rPr>
                                          <m:t>2</m:t>
                                        </m:r>
                                      </m:num>
                                      <m:den>
                                        <m:r>
                                          <a:rPr lang="en-US" altLang="zh-CN" sz="2000" b="0" i="0" dirty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微软雅黑" panose="020B0503020204020204" pitchFamily="34" charset="-122"/>
                                            <a:cs typeface="微软雅黑" panose="020B0503020204020204" pitchFamily="34" charset="-120"/>
                                          </a:rPr>
                                          <m:t>3</m:t>
                                        </m:r>
                                      </m:den>
                                    </m:f>
                                  </m:e>
                                </m:d>
                              </m:e>
                              <m:sup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𝑥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−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1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altLang="zh-CN" sz="20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altLang="zh-CN" sz="2000" b="0" i="1" dirty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微软雅黑" panose="020B0503020204020204" pitchFamily="34" charset="-122"/>
                                            <a:cs typeface="微软雅黑" panose="020B0503020204020204" pitchFamily="34" charset="-12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altLang="zh-CN" sz="2000" b="0" i="0" dirty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微软雅黑" panose="020B0503020204020204" pitchFamily="34" charset="-122"/>
                                            <a:cs typeface="微软雅黑" panose="020B0503020204020204" pitchFamily="34" charset="-120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lang="en-US" altLang="zh-CN" sz="2000" b="0" i="0" dirty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微软雅黑" panose="020B0503020204020204" pitchFamily="34" charset="-122"/>
                                            <a:cs typeface="微软雅黑" panose="020B0503020204020204" pitchFamily="34" charset="-120"/>
                                          </a:rPr>
                                          <m:t>3</m:t>
                                        </m:r>
                                      </m:den>
                                    </m:f>
                                  </m:e>
                                </m:d>
                              </m:e>
                              <m:sup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51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−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𝑥</m:t>
                                </m:r>
                              </m:sup>
                            </m:s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∈</m:t>
                    </m:r>
                    <m:r>
                      <a:rPr lang="en-US" altLang="zh-CN" sz="2000" b="1" i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𝐍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33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33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150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34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150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B_5_AS.44_1#bf3b88f31?vop=1&amp;vop=1&amp;pid=d2eea76b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5332984"/>
              </a:xfrm>
              <a:prstGeom prst="rect">
                <a:avLst/>
              </a:prstGeom>
              <a:blipFill rotWithShape="1">
                <a:blip r:embed="rId1"/>
                <a:stretch>
                  <a:fillRect l="-4" t="-8" b="-48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45_1#83b09de77?vop=1&amp;pid=4bcf40b22&amp;color=0,0,0&amp;vtp=1&amp;bt=1&amp;bbb=1&amp;hb=1"/>
              <p:cNvSpPr/>
              <p:nvPr/>
            </p:nvSpPr>
            <p:spPr>
              <a:xfrm>
                <a:off x="722376" y="972000"/>
                <a:ext cx="10753344" cy="163214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15.（本小题满分13分）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［广东深圳2025高二期中］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某公司为招聘新员工设计了一个面试方案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:应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聘者从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6道备选题中一次性随机抽取3道题，按照题目要求独立完成.规定至少正确完成其中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2道题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便可通过面试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.已知6道备选题中应聘者甲有4道题能正确完成，2道题不能正确完成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；应聘者乙每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题正确完成的概率都是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，且两位应聘者每题正确完成与否互不影响.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45_1#83b09de77?vop=1&amp;pid=4bcf40b2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632141"/>
              </a:xfrm>
              <a:prstGeom prst="rect">
                <a:avLst/>
              </a:prstGeom>
              <a:blipFill rotWithShape="1">
                <a:blip r:embed="rId1"/>
                <a:stretch>
                  <a:fillRect l="-4" t="-28" r="-40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BD.46_1#41bef8d66?vop=1&amp;pid=83b09de77&amp;color=0,0,0&amp;vtp=1&amp;bbb=1"/>
              <p:cNvSpPr/>
              <p:nvPr/>
            </p:nvSpPr>
            <p:spPr>
              <a:xfrm>
                <a:off x="722376" y="2609029"/>
                <a:ext cx="10753344" cy="35737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（1）求甲正确完成面试题数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的分布列及其期望；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BD.46_1#41bef8d66?vop=1&amp;pid=83b09de7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609029"/>
                <a:ext cx="10753344" cy="357378"/>
              </a:xfrm>
              <a:prstGeom prst="rect">
                <a:avLst/>
              </a:prstGeom>
              <a:blipFill rotWithShape="1">
                <a:blip r:embed="rId2"/>
                <a:stretch>
                  <a:fillRect l="-4" t="-126" b="-1003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N.47_1#41bef8d66?vop=1&amp;vop=1&amp;pid=83b09de77&amp;color=0,0,0&amp;vtp=1&amp;bbb=1"/>
              <p:cNvSpPr/>
              <p:nvPr/>
            </p:nvSpPr>
            <p:spPr>
              <a:xfrm>
                <a:off x="722376" y="2968566"/>
                <a:ext cx="10753344" cy="13130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【解】甲正确完成面试题数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𝝃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的所有可能取值为1,2,3,</a:t>
                </a:r>
                <a:endParaRPr lang="en-US" altLang="zh-CN" sz="20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𝝃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𝟒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𝟔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𝟑</m:t>
                            </m:r>
                          </m:sup>
                        </m:sSubSup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𝝃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𝟒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𝟔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𝟑</m:t>
                            </m:r>
                          </m:sup>
                        </m:sSubSup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𝝃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𝟒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𝟑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𝟔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𝟑</m:t>
                            </m:r>
                          </m:sup>
                        </m:sSubSup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所以甲正确完成面试题数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𝝃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的分布列为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O_6_AN.47_1#41bef8d66?vop=1&amp;vop=1&amp;pid=83b09de7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968566"/>
                <a:ext cx="10753344" cy="1313053"/>
              </a:xfrm>
              <a:prstGeom prst="rect">
                <a:avLst/>
              </a:prstGeom>
              <a:blipFill rotWithShape="1">
                <a:blip r:embed="rId3"/>
                <a:stretch>
                  <a:fillRect l="-4" t="-44" b="-248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3" name="QO_6_AN.47_2#41bef8d66?colgroup=5,11,11,11&amp;vop=1&amp;vop=1&amp;pid=83b09de77&amp;color=0,0,0&amp;vtp=1&amp;bbb=1"/>
              <p:cNvGraphicFramePr>
                <a:graphicFrameLocks noGrp="1"/>
              </p:cNvGraphicFramePr>
              <p:nvPr/>
            </p:nvGraphicFramePr>
            <p:xfrm>
              <a:off x="722376" y="4414270"/>
              <a:ext cx="10689336" cy="1045972"/>
            </p:xfrm>
            <a:graphic>
              <a:graphicData uri="http://schemas.openxmlformats.org/drawingml/2006/table">
                <a:tbl>
                  <a:tblPr/>
                  <a:tblGrid>
                    <a:gridCol w="1472184"/>
                    <a:gridCol w="3072384"/>
                    <a:gridCol w="3072384"/>
                    <a:gridCol w="3072384"/>
                  </a:tblGrid>
                  <a:tr h="43319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1" i="0" spc="-100" dirty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𝝃</m:t>
                              </m:r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612775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1" i="0" spc="-100" dirty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𝑷</m:t>
                              </m:r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5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2000" b="1" i="1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𝟓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5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2000" b="1" i="1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𝟑</m:t>
                                  </m:r>
                                </m:num>
                                <m:den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𝟓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5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2000" b="1" i="1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𝟓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33" name="QO_6_AN.47_2#41bef8d66?colgroup=5,11,11,11&amp;vop=1&amp;vop=1&amp;pid=83b09de77&amp;color=0,0,0&amp;vtp=1&amp;bbb=1"/>
              <p:cNvGraphicFramePr>
                <a:graphicFrameLocks noGrp="1"/>
              </p:cNvGraphicFramePr>
              <p:nvPr/>
            </p:nvGraphicFramePr>
            <p:xfrm>
              <a:off x="722376" y="4414270"/>
              <a:ext cx="10689336" cy="1045972"/>
            </p:xfrm>
            <a:graphic>
              <a:graphicData uri="http://schemas.openxmlformats.org/drawingml/2006/table">
                <a:tbl>
                  <a:tblPr/>
                  <a:tblGrid>
                    <a:gridCol w="1472184"/>
                    <a:gridCol w="3072384"/>
                    <a:gridCol w="3072384"/>
                    <a:gridCol w="3072384"/>
                  </a:tblGrid>
                  <a:tr h="43307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61277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6_AN.47_3#41bef8d66?vop=1&amp;vop=1&amp;pid=83b09de77&amp;color=0,0,0&amp;vtp=1&amp;bbb=1"/>
              <p:cNvSpPr/>
              <p:nvPr/>
            </p:nvSpPr>
            <p:spPr>
              <a:xfrm>
                <a:off x="722376" y="5595370"/>
                <a:ext cx="10753344" cy="5482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𝑬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𝝃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6" name="QO_6_AN.47_3#41bef8d66?vop=1&amp;vop=1&amp;pid=83b09de7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5595370"/>
                <a:ext cx="10753344" cy="548259"/>
              </a:xfrm>
              <a:prstGeom prst="rect">
                <a:avLst/>
              </a:prstGeom>
              <a:blipFill rotWithShape="1">
                <a:blip r:embed="rId5"/>
                <a:stretch>
                  <a:fillRect l="-4" t="-70" b="-648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48_1#fe5683a90?vop=1&amp;pid=83b09de77&amp;color=0,0,0&amp;vtp=1&amp;bt=1&amp;bbb=1"/>
              <p:cNvSpPr/>
              <p:nvPr/>
            </p:nvSpPr>
            <p:spPr>
              <a:xfrm>
                <a:off x="722376" y="972000"/>
                <a:ext cx="10753344" cy="36690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（2）求乙正确完成面试题数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的分布列及其方差；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48_1#fe5683a90?vop=1&amp;pid=83b09de77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66903"/>
              </a:xfrm>
              <a:prstGeom prst="rect">
                <a:avLst/>
              </a:prstGeom>
              <a:blipFill rotWithShape="1">
                <a:blip r:embed="rId1"/>
                <a:stretch>
                  <a:fillRect l="-4" t="-123" b="-1064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49_1#fe5683a90?vop=1&amp;vop=1&amp;pid=83b09de77&amp;color=0,0,0&amp;vtp=1&amp;bbb=1"/>
              <p:cNvSpPr/>
              <p:nvPr/>
            </p:nvSpPr>
            <p:spPr>
              <a:xfrm>
                <a:off x="722376" y="1342332"/>
                <a:ext cx="10753344" cy="256400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【解】乙正确完成面试题数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𝜼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的所有可能取值为0,1,2,3,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𝜼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</m:t>
                        </m:r>
                      </m:sup>
                    </m:sSubSup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</m:num>
                          <m:den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𝟑</m:t>
                            </m:r>
                          </m:den>
                        </m:f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𝟐𝟕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𝜼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</m:num>
                          <m:den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𝟑</m:t>
                            </m:r>
                          </m:den>
                        </m:f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𝟗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𝜼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bSup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</m:num>
                          <m:den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𝟑</m:t>
                            </m:r>
                          </m:den>
                        </m:f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</m:num>
                          <m:den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𝟑</m:t>
                            </m:r>
                          </m:den>
                        </m:f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𝟗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𝜼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p>
                    </m:sSubSup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</m:num>
                          <m:den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𝟑</m:t>
                            </m:r>
                          </m:den>
                        </m:f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𝟖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𝟐𝟕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所以乙正确完成面试题数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𝜼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的分布列为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49_1#fe5683a90?vop=1&amp;vop=1&amp;pid=83b09de7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42332"/>
                <a:ext cx="10753344" cy="2564003"/>
              </a:xfrm>
              <a:prstGeom prst="rect">
                <a:avLst/>
              </a:prstGeom>
              <a:blipFill rotWithShape="1">
                <a:blip r:embed="rId2"/>
                <a:stretch>
                  <a:fillRect l="-4" t="-23" b="-15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4" name="QO_6_AN.49_2#fe5683a90?colgroup=3,10,6,6,10&amp;vop=1&amp;vop=1&amp;pid=83b09de77&amp;color=0,0,0&amp;vtp=1&amp;bbb=1"/>
              <p:cNvGraphicFramePr>
                <a:graphicFrameLocks noGrp="1"/>
              </p:cNvGraphicFramePr>
              <p:nvPr/>
            </p:nvGraphicFramePr>
            <p:xfrm>
              <a:off x="722376" y="4022032"/>
              <a:ext cx="10698480" cy="1062736"/>
            </p:xfrm>
            <a:graphic>
              <a:graphicData uri="http://schemas.openxmlformats.org/drawingml/2006/table">
                <a:tbl>
                  <a:tblPr/>
                  <a:tblGrid>
                    <a:gridCol w="1051560"/>
                    <a:gridCol w="2898648"/>
                    <a:gridCol w="1920240"/>
                    <a:gridCol w="1920240"/>
                    <a:gridCol w="2907792"/>
                  </a:tblGrid>
                  <a:tr h="440055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1" i="0" spc="-100" dirty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𝜼</m:t>
                              </m:r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62268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1" i="0" spc="-100" dirty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𝑷</m:t>
                              </m:r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5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2000" b="1" i="1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𝟐𝟕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7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2000" b="1" i="1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𝟐</m:t>
                                  </m:r>
                                </m:num>
                                <m:den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𝟗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5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2000" b="1" i="1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𝟒</m:t>
                                  </m:r>
                                </m:num>
                                <m:den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𝟗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5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2000" b="1" i="1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𝟖</m:t>
                                  </m:r>
                                </m:num>
                                <m:den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𝟐𝟕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34" name="QO_6_AN.49_2#fe5683a90?colgroup=3,10,6,6,10&amp;vop=1&amp;vop=1&amp;pid=83b09de77&amp;color=0,0,0&amp;vtp=1&amp;bbb=1"/>
              <p:cNvGraphicFramePr>
                <a:graphicFrameLocks noGrp="1"/>
              </p:cNvGraphicFramePr>
              <p:nvPr/>
            </p:nvGraphicFramePr>
            <p:xfrm>
              <a:off x="722376" y="4022032"/>
              <a:ext cx="10698480" cy="1062736"/>
            </p:xfrm>
            <a:graphic>
              <a:graphicData uri="http://schemas.openxmlformats.org/drawingml/2006/table">
                <a:tbl>
                  <a:tblPr/>
                  <a:tblGrid>
                    <a:gridCol w="1051560"/>
                    <a:gridCol w="2898648"/>
                    <a:gridCol w="1920240"/>
                    <a:gridCol w="1920240"/>
                    <a:gridCol w="2907792"/>
                  </a:tblGrid>
                  <a:tr h="44005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62293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6_AN.49_3#fe5683a90?vop=1&amp;vop=1&amp;pid=83b09de77&amp;color=0,0,0&amp;vtp=1&amp;bbb=1"/>
              <p:cNvSpPr/>
              <p:nvPr/>
            </p:nvSpPr>
            <p:spPr>
              <a:xfrm>
                <a:off x="722376" y="5215832"/>
                <a:ext cx="10753344" cy="889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𝑬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𝜼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𝟐𝟕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𝟗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𝟗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𝟖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𝟐𝟕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𝑫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𝜼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𝟐𝟕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𝟗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𝟗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𝟖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𝟐𝟕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O_6_AN.49_3#fe5683a90?vop=1&amp;vop=1&amp;pid=83b09de7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5215832"/>
                <a:ext cx="10753344" cy="889000"/>
              </a:xfrm>
              <a:prstGeom prst="rect">
                <a:avLst/>
              </a:prstGeom>
              <a:blipFill rotWithShape="1">
                <a:blip r:embed="rId4"/>
                <a:stretch>
                  <a:fillRect l="-4" t="-65" b="6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50_1#5db177463?vop=1&amp;pid=83b09de77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（3）试问:甲和乙谁通过面试的可能性更大?并说明理由.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51_1#5db177463?vop=1&amp;vop=1&amp;pid=83b09de77&amp;color=0,0,0&amp;vtp=1&amp;bbb=1&amp;hb=1"/>
              <p:cNvSpPr/>
              <p:nvPr/>
            </p:nvSpPr>
            <p:spPr>
              <a:xfrm>
                <a:off x="722376" y="1386528"/>
                <a:ext cx="10753344" cy="13896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【解】甲通过面试的可能性更大.理由如下：由（1）（2）知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𝝃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≥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b="1" i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𝜼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≥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𝟗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𝟖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𝟐𝟕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𝟐𝟎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𝟐𝟕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𝝃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≥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)&gt;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𝜼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≥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,所以甲通过面试的可能性更大.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51_1#5db177463?vop=1&amp;vop=1&amp;pid=83b09de7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86528"/>
                <a:ext cx="10753344" cy="1389634"/>
              </a:xfrm>
              <a:prstGeom prst="rect">
                <a:avLst/>
              </a:prstGeom>
              <a:blipFill rotWithShape="1">
                <a:blip r:embed="rId1"/>
                <a:stretch>
                  <a:fillRect l="-4" t="-23" b="-32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52_1#1c772ffd0?vop=1&amp;pid=4bcf40b22&amp;color=0,0,0&amp;vtp=1&amp;bt=1&amp;bbb=1&amp;hb=1"/>
              <p:cNvSpPr/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16.（本小题满分15分）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［江西赣州2025高二联考］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为了解观看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这两部影片的观众中男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、女观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众的占比情况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，某机构采用简单随机抽样的方法，调查了200人，得到如下数据.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52_1#1c772ffd0?vop=1&amp;pid=4bcf40b2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r="-685" b="-52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6" name="QO_5_BD.52_2#1c772ffd0?colgroup=11,16,11&amp;vop=1&amp;pid=4bcf40b22&amp;color=0,0,0&amp;vtp=1&amp;bbb=1"/>
              <p:cNvGraphicFramePr>
                <a:graphicFrameLocks noGrp="1"/>
              </p:cNvGraphicFramePr>
              <p:nvPr/>
            </p:nvGraphicFramePr>
            <p:xfrm>
              <a:off x="722376" y="1961203"/>
              <a:ext cx="10707624" cy="2121281"/>
            </p:xfrm>
            <a:graphic>
              <a:graphicData uri="http://schemas.openxmlformats.org/drawingml/2006/table">
                <a:tbl>
                  <a:tblPr/>
                  <a:tblGrid>
                    <a:gridCol w="3209544"/>
                    <a:gridCol w="2139696"/>
                    <a:gridCol w="2139696"/>
                    <a:gridCol w="3218688"/>
                  </a:tblGrid>
                  <a:tr h="421132">
                    <a:tc row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观众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性别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合计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21132">
                    <a:tc vMerge="1"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男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女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vMerge="1">
                      <a:tcPr/>
                    </a:tc>
                  </a:tr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观看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𝐴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r>
                            <a:rPr lang="en-US" altLang="zh-CN" sz="2000" b="1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影片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50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50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100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观看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𝐵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r>
                            <a:rPr lang="en-US" altLang="zh-CN" sz="2000" b="1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影片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40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60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100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合计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90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110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200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36" name="QO_5_BD.52_2#1c772ffd0?colgroup=11,16,11&amp;vop=1&amp;pid=4bcf40b22&amp;color=0,0,0&amp;vtp=1&amp;bbb=1"/>
              <p:cNvGraphicFramePr>
                <a:graphicFrameLocks noGrp="1"/>
              </p:cNvGraphicFramePr>
              <p:nvPr/>
            </p:nvGraphicFramePr>
            <p:xfrm>
              <a:off x="722376" y="1961203"/>
              <a:ext cx="10707624" cy="2121281"/>
            </p:xfrm>
            <a:graphic>
              <a:graphicData uri="http://schemas.openxmlformats.org/drawingml/2006/table">
                <a:tbl>
                  <a:tblPr/>
                  <a:tblGrid>
                    <a:gridCol w="3209544"/>
                    <a:gridCol w="2139696"/>
                    <a:gridCol w="2139696"/>
                    <a:gridCol w="3218688"/>
                  </a:tblGrid>
                  <a:tr h="421132">
                    <a:tc row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观众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性别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合计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21132">
                    <a:tc vMerge="1"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男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女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vMerge="1">
                      <a:tcPr/>
                    </a:tc>
                  </a:tr>
                  <a:tr h="42672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50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50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100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2608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40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60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100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合计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90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110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200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QO_6_BD.53_1#7107dab09?vop=1&amp;pid=1c772ffd0&amp;color=0,0,0&amp;vtp=1&amp;bbb=1"/>
          <p:cNvSpPr/>
          <p:nvPr/>
        </p:nvSpPr>
        <p:spPr>
          <a:xfrm>
            <a:off x="722376" y="4221803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（1）在犯错误的概率不超过0.1的前提下，试问观看这两部影片的观众的男女比例是否有差异?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6_AN.54_1#7107dab09?vop=1&amp;vop=1&amp;pid=1c772ffd0&amp;color=0,0,0&amp;vtp=1&amp;bbb=1&amp;hb=1"/>
              <p:cNvSpPr/>
              <p:nvPr/>
            </p:nvSpPr>
            <p:spPr>
              <a:xfrm>
                <a:off x="722376" y="4640903"/>
                <a:ext cx="10753344" cy="1415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【解】根据列联表中的数据,经计算得到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𝝌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𝟐𝟎𝟎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×(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𝟓𝟎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𝟔𝟎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𝟓𝟎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𝟒𝟎</m:t>
                        </m:r>
                        <m:sSup>
                          <m:s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𝟏𝟎𝟎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𝟏𝟎𝟎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𝟗𝟎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𝟏𝟏𝟎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𝟐𝟎𝟎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𝟗𝟗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≈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𝟎𝟐𝟎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𝟎𝟐𝟎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𝟕𝟎𝟔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,所以在犯错误的概率不超过0.1的前提下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，没有充分证据证明观看这两部影</a:t>
                </a:r>
                <a:endParaRPr lang="en-US" altLang="zh-CN" sz="2000" b="1" i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片的观众的男女比例有差异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O_6_AN.54_1#7107dab09?vop=1&amp;vop=1&amp;pid=1c772ffd0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640903"/>
                <a:ext cx="10753344" cy="1415034"/>
              </a:xfrm>
              <a:prstGeom prst="rect">
                <a:avLst/>
              </a:prstGeom>
              <a:blipFill rotWithShape="1">
                <a:blip r:embed="rId3"/>
                <a:stretch>
                  <a:fillRect l="-4" t="-23" b="-31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55_1#9bb149c99?vop=1&amp;pid=1c772ffd0&amp;color=0,0,0&amp;vtp=1&amp;bt=1&amp;bbb=1&amp;hb=1"/>
              <p:cNvSpPr/>
              <p:nvPr/>
            </p:nvSpPr>
            <p:spPr>
              <a:xfrm>
                <a:off x="722376" y="972000"/>
                <a:ext cx="10753344" cy="19431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（2）若将表中所有数据都扩大为原来的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𝐍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倍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，再用独立性检验推断观看这两部影片的观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众的男女比例是否有差异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，若要使得有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99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的把握判断观看这两部影片的观众的男女比例有差异，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求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的最小值.</a:t>
                </a:r>
                <a:endParaRPr lang="en-US" altLang="zh-CN" sz="20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𝜒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𝑎𝑑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𝑏𝑐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𝑏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𝑐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𝑑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𝑐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𝑏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𝑑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𝑏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𝑐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55_1#9bb149c99?vop=1&amp;pid=1c772ffd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943100"/>
              </a:xfrm>
              <a:prstGeom prst="rect">
                <a:avLst/>
              </a:prstGeom>
              <a:blipFill rotWithShape="1">
                <a:blip r:embed="rId1"/>
                <a:stretch>
                  <a:fillRect l="-4" t="-23" r="-2752" b="2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7" name="QO_6_BD.55_2#9bb149c99?colgroup=7,6,6,6,6,6&amp;vop=1&amp;pid=1c772ffd0&amp;color=0,0,0&amp;vtp=1&amp;bbb=1"/>
              <p:cNvGraphicFramePr>
                <a:graphicFrameLocks noGrp="1"/>
              </p:cNvGraphicFramePr>
              <p:nvPr/>
            </p:nvGraphicFramePr>
            <p:xfrm>
              <a:off x="722376" y="3037528"/>
              <a:ext cx="10661904" cy="852678"/>
            </p:xfrm>
            <a:graphic>
              <a:graphicData uri="http://schemas.openxmlformats.org/drawingml/2006/table">
                <a:tbl>
                  <a:tblPr/>
                  <a:tblGrid>
                    <a:gridCol w="2157984"/>
                    <a:gridCol w="1700784"/>
                    <a:gridCol w="1700784"/>
                    <a:gridCol w="1700784"/>
                    <a:gridCol w="1700784"/>
                    <a:gridCol w="1700784"/>
                  </a:tblGrid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𝛼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=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𝑃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(</m:t>
                              </m:r>
                              <m:sSup>
                                <m:sSup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𝜒</m:t>
                                  </m:r>
                                </m:e>
                                <m:sup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≥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𝑘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0.05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0.01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0.005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0.001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𝑘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2.706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3.841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6.635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7.879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10.828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37" name="QO_6_BD.55_2#9bb149c99?colgroup=7,6,6,6,6,6&amp;vop=1&amp;pid=1c772ffd0&amp;color=0,0,0&amp;vtp=1&amp;bbb=1"/>
              <p:cNvGraphicFramePr>
                <a:graphicFrameLocks noGrp="1"/>
              </p:cNvGraphicFramePr>
              <p:nvPr/>
            </p:nvGraphicFramePr>
            <p:xfrm>
              <a:off x="722376" y="3037528"/>
              <a:ext cx="10661904" cy="852678"/>
            </p:xfrm>
            <a:graphic>
              <a:graphicData uri="http://schemas.openxmlformats.org/drawingml/2006/table">
                <a:tbl>
                  <a:tblPr/>
                  <a:tblGrid>
                    <a:gridCol w="2157984"/>
                    <a:gridCol w="1700784"/>
                    <a:gridCol w="1700784"/>
                    <a:gridCol w="1700784"/>
                    <a:gridCol w="1700784"/>
                    <a:gridCol w="1700784"/>
                  </a:tblGrid>
                  <a:tr h="42608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0.05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0.01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0.005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0.001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2672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2.706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3.841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6.635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7.879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10.828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N.56_1#9bb149c99?vop=1&amp;vop=1&amp;pid=1c772ffd0&amp;color=0,0,0&amp;vtp=1&amp;bbb=1"/>
              <p:cNvSpPr/>
              <p:nvPr/>
            </p:nvSpPr>
            <p:spPr>
              <a:xfrm>
                <a:off x="722376" y="4028128"/>
                <a:ext cx="10753344" cy="19738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【解】由题意知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𝝌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′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𝒌𝒏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𝒌𝒂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⋅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𝒌𝒅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𝒌𝒃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⋅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𝒌𝒄</m:t>
                        </m:r>
                        <m:sSup>
                          <m:s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𝒌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𝒂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𝒃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)⋅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𝒌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𝒄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𝒅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)⋅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𝒌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𝒂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𝒄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)⋅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𝒌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𝒃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𝒅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𝒌𝒏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𝒂𝒅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𝒃𝒄</m:t>
                        </m:r>
                        <m:sSup>
                          <m:s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𝒂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𝒃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)(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𝒄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𝒅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)(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𝒂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𝒄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)(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𝒃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𝒅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𝟐𝟎𝟎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𝒌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𝟗𝟗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令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𝟐𝟎𝟎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𝒌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𝟗𝟗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≥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𝟔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𝟔𝟑𝟓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,即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𝒌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≥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𝟔𝟑𝟓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𝟗𝟗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𝟐𝟎𝟎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又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𝟔𝟑𝟓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𝟗𝟗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𝟐𝟎𝟎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≈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𝟐𝟖𝟒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𝒌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𝒌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的最小值为4.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O_6_AN.56_1#9bb149c99?vop=1&amp;vop=1&amp;pid=1c772ffd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028128"/>
                <a:ext cx="10753344" cy="1973834"/>
              </a:xfrm>
              <a:prstGeom prst="rect">
                <a:avLst/>
              </a:prstGeom>
              <a:blipFill rotWithShape="1">
                <a:blip r:embed="rId3"/>
                <a:stretch>
                  <a:fillRect l="-4" t="-16" b="-228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5_BD.57_1#f0bc5b19c?htil=1&amp;vop=1&amp;pid=4bcf40b22&amp;color=0,0,0&amp;tib=255,255,255&amp;vtp=1&amp;hs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02584" y="1054296"/>
            <a:ext cx="2834640" cy="2176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57_2#f0bc5b19c?htil=1&amp;vop=1&amp;pid=4bcf40b22&amp;color=0,0,0&amp;vtp=1&amp;bt=1&amp;bbb=1&amp;hb=1&amp;hs=1"/>
              <p:cNvSpPr/>
              <p:nvPr/>
            </p:nvSpPr>
            <p:spPr>
              <a:xfrm>
                <a:off x="722376" y="972000"/>
                <a:ext cx="7781544" cy="22278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17.（本小题满分15分）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［河北衡水二中2025高二调研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］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智利的车厘子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在中国市场上非常受欢迎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，尤其是在春节前后，成为果品市场的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“销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售冠军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”.进口水果协会对智利车厘子进行了分级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，标准主要依据果实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直径进行划分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，通常分为以下几个等级：0级：直径在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之间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J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级：直径在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28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之间；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JJ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级：直径在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28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到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5_BD.57_2#f0bc5b19c?htil=1&amp;vop=1&amp;pid=4bcf40b22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7781544" cy="2227834"/>
              </a:xfrm>
              <a:prstGeom prst="rect">
                <a:avLst/>
              </a:prstGeom>
              <a:blipFill rotWithShape="1">
                <a:blip r:embed="rId2"/>
                <a:stretch>
                  <a:fillRect l="-5" t="-20" r="-1502" b="-20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BD.57_2#f0bc5b19c?htil=1&amp;vop=1&amp;pid=4bcf40b22&amp;color=0,0,0&amp;vtp=1&amp;bt=1&amp;bbb=1&amp;hb=1&amp;hs=1"/>
              <p:cNvSpPr/>
              <p:nvPr/>
            </p:nvSpPr>
            <p:spPr>
              <a:xfrm>
                <a:off x="722376" y="3358203"/>
                <a:ext cx="10752014" cy="17706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之间；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JJJ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级：直径在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之间；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JJJJ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级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：直径在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以上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.某商贸公司根据长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期检测结果，发现每批次进口车厘子的直径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服从正态分布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𝜎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，并把直径不小于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的车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厘子称为一等品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，其余称为二等品.现从某批次的车厘子中随机抽取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100颗（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直径位于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至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之间）作为样本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，统计得到如图所示的频率分布直方图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O_5_BD.57_2#f0bc5b19c?htil=1&amp;vop=1&amp;pid=4bcf40b22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358203"/>
                <a:ext cx="10752014" cy="1770634"/>
              </a:xfrm>
              <a:prstGeom prst="rect">
                <a:avLst/>
              </a:prstGeom>
              <a:blipFill rotWithShape="1">
                <a:blip r:embed="rId3"/>
                <a:stretch>
                  <a:fillRect l="-4" t="-18" r="-798" b="-255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58_1#ae1cac53e?vop=1&amp;pid=f0bc5b19c&amp;color=0,0,0&amp;vtp=1&amp;bt=1&amp;bbb=1&amp;hb=1"/>
              <p:cNvSpPr/>
              <p:nvPr/>
            </p:nvSpPr>
            <p:spPr>
              <a:xfrm>
                <a:off x="722376" y="972000"/>
                <a:ext cx="10753344" cy="13134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（1）根据长期检测结果，车厘子直径的标准差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≈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，用标准差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𝑠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作为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的估计值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，用样本平均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数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</m:ba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</m:ba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按四舍五入取整数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作为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的近似值.若从该批次中任取一颗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，试估计该颗车厘子为一等品的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概率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（保留小数点后两位数字，同一组中的数据用该组区间的中点值代表）.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58_1#ae1cac53e?vop=1&amp;pid=f0bc5b19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13434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r="-833" b="-342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59_1#ae1cac53e?vop=1&amp;vop=1&amp;pid=f0bc5b19c&amp;color=0,0,0&amp;vtp=1&amp;bbb=1&amp;hb=1"/>
              <p:cNvSpPr/>
              <p:nvPr/>
            </p:nvSpPr>
            <p:spPr>
              <a:xfrm>
                <a:off x="722376" y="2340044"/>
                <a:ext cx="10753344" cy="22786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【解】由题中频率分布直方图可估计这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100颗车厘子直径的平均数</a:t>
                </a:r>
                <a:endParaRPr lang="en-US" altLang="zh-CN" sz="2000" b="1" i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𝒙</m:t>
                        </m:r>
                      </m:e>
                    </m:ba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𝟎𝟓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𝟐𝟓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𝟏𝟐𝟓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𝟐𝟕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𝟐𝟗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𝟎𝟕𝟓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𝟎𝟓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𝟑𝟑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𝟐𝟖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𝟖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≈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𝟐𝟗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𝝁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bar>
                      <m:barPr>
                        <m:pos m:val="top"/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𝒙</m:t>
                        </m:r>
                      </m:e>
                    </m:ba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≈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𝟐𝟗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,又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𝝈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𝒔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≈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～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𝑵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𝟐𝟗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≥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𝑷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𝟐𝟗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&lt;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𝑿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&lt;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𝟐𝟗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≈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𝟔𝟖𝟐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𝟕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𝟏𝟓𝟖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𝟔𝟓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≈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𝟏𝟔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所以从该批次车厘子中任取一颗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,该车厘子为一等品的概率约为0.16.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59_1#ae1cac53e?vop=1&amp;vop=1&amp;pid=f0bc5b19c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40044"/>
                <a:ext cx="10753344" cy="2278634"/>
              </a:xfrm>
              <a:prstGeom prst="rect">
                <a:avLst/>
              </a:prstGeom>
              <a:blipFill rotWithShape="1">
                <a:blip r:embed="rId2"/>
                <a:stretch>
                  <a:fillRect l="-4" t="-3" b="-199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60_1#2def69e33?vop=1&amp;pid=f0bc5b19c&amp;color=0,0,0&amp;vtp=1&amp;bt=1&amp;bbb=1&amp;hb=1"/>
              <p:cNvSpPr/>
              <p:nvPr/>
            </p:nvSpPr>
            <p:spPr>
              <a:xfrm>
                <a:off x="722376" y="972000"/>
                <a:ext cx="10753344" cy="17833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（2）若从样本中直径在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[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[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]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的车厘子中随机抽取3颗，记其中直径在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[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的个数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𝜂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，求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的分布列和数学期望.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参考数据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：若随机变量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𝜉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服从正态分布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𝜎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𝜉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)≈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682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𝜉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)≈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954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𝜉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)≈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997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60_1#2def69e33?vop=1&amp;pid=f0bc5b19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83334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b="-25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3_1#29d2ed9f8?vop=1&amp;vop=1&amp;pid=36db0a0c5&amp;color=0,0,0&amp;vtp=1&amp;bt=1&amp;bbb=1"/>
              <p:cNvSpPr/>
              <p:nvPr/>
            </p:nvSpPr>
            <p:spPr>
              <a:xfrm>
                <a:off x="722376" y="972000"/>
                <a:ext cx="10753344" cy="43478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依题意可得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𝐸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.故选B.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3_1#29d2ed9f8?vop=1&amp;vop=1&amp;pid=36db0a0c5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34785"/>
              </a:xfrm>
              <a:prstGeom prst="rect">
                <a:avLst/>
              </a:prstGeom>
              <a:blipFill rotWithShape="1">
                <a:blip r:embed="rId1"/>
                <a:stretch>
                  <a:fillRect l="-4" t="-103" b="-138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AN.61_1#2def69e33?vop=1&amp;vop=1&amp;pid=f0bc5b19c&amp;color=0,0,0&amp;vtp=1&amp;bbb=1&amp;hb=1"/>
              <p:cNvSpPr/>
              <p:nvPr/>
            </p:nvSpPr>
            <p:spPr>
              <a:xfrm>
                <a:off x="722376" y="972000"/>
                <a:ext cx="10753344" cy="25449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【解】由频率分布直方图可知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𝟎𝟓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𝟎𝟓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)×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𝟏𝟎𝟎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𝟐𝟎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,其中直径在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[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𝟑𝟒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的车厘子有10</a:t>
                </a:r>
                <a:endParaRPr lang="en-US" altLang="zh-CN" sz="2000" b="1" i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𝜼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的所有可能取值为0,1,2,3,</a:t>
                </a:r>
                <a:endParaRPr lang="en-US" altLang="zh-CN" sz="2000" dirty="0"/>
              </a:p>
              <a:p>
                <a:pPr latinLnBrk="1">
                  <a:lnSpc>
                    <a:spcPts val="49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𝜼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𝟏𝟎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𝟑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𝟏𝟎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𝟎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𝟐𝟎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𝟑</m:t>
                            </m:r>
                          </m:sup>
                        </m:sSubSup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𝟏𝟗</m:t>
                        </m:r>
                      </m:den>
                    </m:f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𝜼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𝟏𝟎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𝟏𝟎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𝟐𝟎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𝟑</m:t>
                            </m:r>
                          </m:sup>
                        </m:sSubSup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𝟏𝟓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𝟑𝟖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49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𝜼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𝟏𝟎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𝟏𝟎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𝟐𝟎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𝟑</m:t>
                            </m:r>
                          </m:sup>
                        </m:sSubSup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𝟏𝟓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𝟑𝟖</m:t>
                        </m:r>
                      </m:den>
                    </m:f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𝜼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𝟏𝟎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𝟎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𝟏𝟎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𝟑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𝟐𝟎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𝟑</m:t>
                            </m:r>
                          </m:sup>
                        </m:sSubSup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𝟏𝟗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随机变量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𝜼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的分布列为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AN.61_1#2def69e33?vop=1&amp;vop=1&amp;pid=f0bc5b19c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544953"/>
              </a:xfrm>
              <a:prstGeom prst="rect">
                <a:avLst/>
              </a:prstGeom>
              <a:blipFill rotWithShape="1">
                <a:blip r:embed="rId1"/>
                <a:stretch>
                  <a:fillRect l="-4" t="-18" b="-17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QO_6_AN.61_2#2def69e33?colgroup=2,9,9,9,9&amp;vop=1&amp;vop=1&amp;pid=f0bc5b19c&amp;color=0,0,0&amp;vtp=1&amp;bbb=1"/>
              <p:cNvGraphicFramePr>
                <a:graphicFrameLocks noGrp="1"/>
              </p:cNvGraphicFramePr>
              <p:nvPr/>
            </p:nvGraphicFramePr>
            <p:xfrm>
              <a:off x="722376" y="3649980"/>
              <a:ext cx="10735056" cy="1034860"/>
            </p:xfrm>
            <a:graphic>
              <a:graphicData uri="http://schemas.openxmlformats.org/drawingml/2006/table">
                <a:tbl>
                  <a:tblPr/>
                  <a:tblGrid>
                    <a:gridCol w="859536"/>
                    <a:gridCol w="2468880"/>
                    <a:gridCol w="2468880"/>
                    <a:gridCol w="2468880"/>
                    <a:gridCol w="2468880"/>
                  </a:tblGrid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1" i="0" spc="-100" dirty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𝜼</m:t>
                              </m:r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60852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1" i="0" spc="-100" dirty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𝑷</m:t>
                              </m:r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2000" b="1" i="1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𝟐</m:t>
                                  </m:r>
                                </m:num>
                                <m:den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𝟏𝟗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2000" b="1" i="1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𝟏𝟓</m:t>
                                  </m:r>
                                </m:num>
                                <m:den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𝟑𝟖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2000" b="1" i="1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𝟏𝟓</m:t>
                                  </m:r>
                                </m:num>
                                <m:den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𝟑𝟖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2000" b="1" i="1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𝟐</m:t>
                                  </m:r>
                                </m:num>
                                <m:den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𝟏𝟗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QO_6_AN.61_2#2def69e33?colgroup=2,9,9,9,9&amp;vop=1&amp;vop=1&amp;pid=f0bc5b19c&amp;color=0,0,0&amp;vtp=1&amp;bbb=1"/>
              <p:cNvGraphicFramePr>
                <a:graphicFrameLocks noGrp="1"/>
              </p:cNvGraphicFramePr>
              <p:nvPr/>
            </p:nvGraphicFramePr>
            <p:xfrm>
              <a:off x="722376" y="3649980"/>
              <a:ext cx="10735056" cy="1034860"/>
            </p:xfrm>
            <a:graphic>
              <a:graphicData uri="http://schemas.openxmlformats.org/drawingml/2006/table">
                <a:tbl>
                  <a:tblPr/>
                  <a:tblGrid>
                    <a:gridCol w="859536"/>
                    <a:gridCol w="2468880"/>
                    <a:gridCol w="2468880"/>
                    <a:gridCol w="2468880"/>
                    <a:gridCol w="2468880"/>
                  </a:tblGrid>
                  <a:tr h="42608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60896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N.61_3#2def69e33?vop=1&amp;vop=1&amp;pid=f0bc5b19c&amp;color=0,0,0&amp;vtp=1&amp;bbb=1"/>
              <p:cNvSpPr/>
              <p:nvPr/>
            </p:nvSpPr>
            <p:spPr>
              <a:xfrm>
                <a:off x="722376" y="4818380"/>
                <a:ext cx="10753344" cy="60655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2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𝜼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的数学期望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𝑬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𝜼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𝟏𝟗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𝟏𝟓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𝟑𝟖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𝟏𝟓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𝟑𝟖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𝟏𝟗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O_6_AN.61_3#2def69e33?vop=1&amp;vop=1&amp;pid=f0bc5b19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818380"/>
                <a:ext cx="10753344" cy="606552"/>
              </a:xfrm>
              <a:prstGeom prst="rect">
                <a:avLst/>
              </a:prstGeom>
              <a:blipFill rotWithShape="1">
                <a:blip r:embed="rId3"/>
                <a:stretch>
                  <a:fillRect l="-4" b="-887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4" grpId="0" animBg="1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62_1#65cdf026d?vop=1&amp;pid=4bcf40b22&amp;color=0,0,0&amp;vtp=1&amp;bt=1&amp;bbb=1&amp;hb=1"/>
              <p:cNvSpPr/>
              <p:nvPr/>
            </p:nvSpPr>
            <p:spPr>
              <a:xfrm>
                <a:off x="722376" y="972000"/>
                <a:ext cx="10753344" cy="124358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</a:t>
                </a:r>
                <a:r>
                  <a:rPr lang="en-US" altLang="zh-CN" sz="2000" b="0" i="0" spc="-5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8.（本小题满分17分）</a:t>
                </a:r>
                <a:r>
                  <a:rPr lang="en-US" altLang="zh-CN" sz="2000" b="0" i="0" spc="-5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［山东临沂一中2025高二段考］</a:t>
                </a:r>
                <a:r>
                  <a:rPr lang="en-US" altLang="zh-CN" sz="2000" b="0" i="0" spc="-5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某人工智能模型的主要功能为内容生成、</a:t>
                </a:r>
                <a:endParaRPr lang="en-US" altLang="zh-CN" sz="2000" b="0" i="0" spc="-5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 spc="-5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数据分析与可视化</a:t>
                </a:r>
                <a:r>
                  <a:rPr lang="en-US" altLang="zh-CN" sz="2000" b="0" i="0" spc="-5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、代码辅助、多模态融合、自主智能体等，在金融、医疗健康、智能制造</a:t>
                </a:r>
                <a:r>
                  <a:rPr lang="en-US" altLang="zh-CN" sz="2000" b="0" i="0" spc="-5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、教育</a:t>
                </a:r>
                <a:endParaRPr lang="en-US" altLang="zh-CN" sz="2000" b="0" i="0" spc="-5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2000" b="0" i="0" spc="-5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等多个领域都有广泛的应用</a:t>
                </a:r>
                <a:r>
                  <a:rPr lang="en-US" altLang="zh-CN" sz="2000" b="0" i="0" spc="-5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.为提高应用模型的能力，某公司组织</a:t>
                </a:r>
                <a14:m>
                  <m:oMath xmlns:m="http://schemas.openxmlformats.org/officeDocument/2006/math">
                    <m:r>
                      <a:rPr lang="en-US" altLang="zh-CN" sz="2000" b="0" i="0" spc="-5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spc="-5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spc="-5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pc="-5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两部门的50名员工参加培训.</a:t>
                </a:r>
                <a:endParaRPr lang="en-US" altLang="zh-CN" sz="2000" spc="-50" dirty="0"/>
              </a:p>
            </p:txBody>
          </p:sp>
        </mc:Choice>
        <mc:Fallback>
          <p:sp>
            <p:nvSpPr>
              <p:cNvPr id="2" name="QO_5_BD.62_1#65cdf026d?vop=1&amp;pid=4bcf40b2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243584"/>
              </a:xfrm>
              <a:prstGeom prst="rect">
                <a:avLst/>
              </a:prstGeom>
              <a:blipFill rotWithShape="1">
                <a:blip r:embed="rId1"/>
                <a:stretch>
                  <a:fillRect l="-4" t="-36" r="-224" b="-31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BD.63_1#49ee3bf2b?vop=1&amp;pid=65cdf026d&amp;color=0,0,0&amp;vtp=1&amp;bbb=1&amp;hb=1"/>
              <p:cNvSpPr/>
              <p:nvPr/>
            </p:nvSpPr>
            <p:spPr>
              <a:xfrm>
                <a:off x="722376" y="2199328"/>
                <a:ext cx="10753344" cy="81178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（1）此次培训的员工中共有6名部门领导参加，恰有3人来自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部门.从这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6名部门领导中随机选取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人，记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表示选取的2人中来自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部门的人数，求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的分布列和数学期望.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BD.63_1#49ee3bf2b?vop=1&amp;pid=65cdf026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199328"/>
                <a:ext cx="10753344" cy="811784"/>
              </a:xfrm>
              <a:prstGeom prst="rect">
                <a:avLst/>
              </a:prstGeom>
              <a:blipFill rotWithShape="1">
                <a:blip r:embed="rId2"/>
                <a:stretch>
                  <a:fillRect l="-4" t="-40" r="-927" b="-477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N.64_1#49ee3bf2b?vop=1&amp;vop=1&amp;pid=65cdf026d&amp;color=0,0,0&amp;vtp=1&amp;bbb=1"/>
              <p:cNvSpPr/>
              <p:nvPr/>
            </p:nvSpPr>
            <p:spPr>
              <a:xfrm>
                <a:off x="722376" y="3012128"/>
                <a:ext cx="10753344" cy="137058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【解】由题知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的所有可能取值为0,1,2,且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服从超几何分布.</a:t>
                </a:r>
                <a:endParaRPr lang="en-US" altLang="zh-CN" sz="2000" dirty="0"/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𝟑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𝟎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𝟑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𝟔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</m:sup>
                        </m:sSubSup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𝟑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𝟑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𝟔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</m:sup>
                        </m:sSubSup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𝟑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𝟑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𝟎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𝟔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</m:sup>
                        </m:sSubSup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的分布列为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O_6_AN.64_1#49ee3bf2b?vop=1&amp;vop=1&amp;pid=65cdf026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012128"/>
                <a:ext cx="10753344" cy="1370584"/>
              </a:xfrm>
              <a:prstGeom prst="rect">
                <a:avLst/>
              </a:prstGeom>
              <a:blipFill rotWithShape="1">
                <a:blip r:embed="rId3"/>
                <a:stretch>
                  <a:fillRect l="-4" t="-24" b="-283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1" name="QO_6_AN.64_2#49ee3bf2b?colgroup=5,11,11,11&amp;vop=1&amp;vop=1&amp;pid=65cdf026d&amp;color=0,0,0&amp;vtp=1&amp;bbb=1"/>
              <p:cNvGraphicFramePr>
                <a:graphicFrameLocks noGrp="1"/>
              </p:cNvGraphicFramePr>
              <p:nvPr/>
            </p:nvGraphicFramePr>
            <p:xfrm>
              <a:off x="722376" y="4498028"/>
              <a:ext cx="10689336" cy="1073976"/>
            </p:xfrm>
            <a:graphic>
              <a:graphicData uri="http://schemas.openxmlformats.org/drawingml/2006/table">
                <a:tbl>
                  <a:tblPr/>
                  <a:tblGrid>
                    <a:gridCol w="1472184"/>
                    <a:gridCol w="3072384"/>
                    <a:gridCol w="3072384"/>
                    <a:gridCol w="3072384"/>
                  </a:tblGrid>
                  <a:tr h="4446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1" i="0" spc="-100" dirty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𝑿</m:t>
                              </m:r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3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3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3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62934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1" i="0" spc="-100" dirty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𝑷</m:t>
                              </m:r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7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2000" b="1" i="1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𝟓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7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2000" b="1" i="1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𝟑</m:t>
                                  </m:r>
                                </m:num>
                                <m:den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𝟓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7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2000" b="1" i="1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𝟓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1" name="QO_6_AN.64_2#49ee3bf2b?colgroup=5,11,11,11&amp;vop=1&amp;vop=1&amp;pid=65cdf026d&amp;color=0,0,0&amp;vtp=1&amp;bbb=1"/>
              <p:cNvGraphicFramePr>
                <a:graphicFrameLocks noGrp="1"/>
              </p:cNvGraphicFramePr>
              <p:nvPr/>
            </p:nvGraphicFramePr>
            <p:xfrm>
              <a:off x="722376" y="4498028"/>
              <a:ext cx="10689336" cy="1073976"/>
            </p:xfrm>
            <a:graphic>
              <a:graphicData uri="http://schemas.openxmlformats.org/drawingml/2006/table">
                <a:tbl>
                  <a:tblPr/>
                  <a:tblGrid>
                    <a:gridCol w="1472184"/>
                    <a:gridCol w="3072384"/>
                    <a:gridCol w="3072384"/>
                    <a:gridCol w="3072384"/>
                  </a:tblGrid>
                  <a:tr h="44450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3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3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3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62928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6_AN.64_3#49ee3bf2b?vop=1&amp;vop=1&amp;pid=65cdf026d&amp;color=0,0,0&amp;vtp=1&amp;bbb=1"/>
              <p:cNvSpPr/>
              <p:nvPr/>
            </p:nvSpPr>
            <p:spPr>
              <a:xfrm>
                <a:off x="722376" y="5704528"/>
                <a:ext cx="10753344" cy="55778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7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的数学期望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𝑬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6" name="QO_6_AN.64_3#49ee3bf2b?vop=1&amp;vop=1&amp;pid=65cdf026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5704528"/>
                <a:ext cx="10753344" cy="557784"/>
              </a:xfrm>
              <a:prstGeom prst="rect">
                <a:avLst/>
              </a:prstGeom>
              <a:blipFill rotWithShape="1">
                <a:blip r:embed="rId5"/>
                <a:stretch>
                  <a:fillRect l="-4" t="-58" b="-695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65_1#706fd90f6?vop=1&amp;pid=65cdf026d&amp;color=0,0,0&amp;vtp=1&amp;bt=1&amp;bbb=1&amp;hb=1"/>
              <p:cNvSpPr/>
              <p:nvPr/>
            </p:nvSpPr>
            <p:spPr>
              <a:xfrm>
                <a:off x="722376" y="969264"/>
                <a:ext cx="10753344" cy="8816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（2）此次培训分三轮进行，每位员工第一轮至第三轮培训达到“优秀”的概率分别为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，每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轮培训结果相互独立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，至少两轮培训达到“优秀”的员工才能合格.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65_1#706fd90f6?vop=1&amp;pid=65cdf026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881634"/>
              </a:xfrm>
              <a:prstGeom prst="rect">
                <a:avLst/>
              </a:prstGeom>
              <a:blipFill rotWithShape="1">
                <a:blip r:embed="rId1"/>
                <a:stretch>
                  <a:fillRect l="-4" t="-29" b="-512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O_7_BD.66_1#15ce52f22?vop=1&amp;pid=706fd90f6&amp;color=0,0,0&amp;vtp=1&amp;bbb=1"/>
          <p:cNvSpPr/>
          <p:nvPr/>
        </p:nvSpPr>
        <p:spPr>
          <a:xfrm>
            <a:off x="722376" y="1902714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（ⅰ）求每位员工经过培训合格的概率.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7_AN.67_1#15ce52f22?vop=1&amp;vop=1&amp;pid=706fd90f6&amp;color=0,0,0&amp;vtp=1&amp;bbb=1&amp;hb=1"/>
              <p:cNvSpPr/>
              <p:nvPr/>
            </p:nvSpPr>
            <p:spPr>
              <a:xfrm>
                <a:off x="722376" y="2313305"/>
                <a:ext cx="10753344" cy="1397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【解】记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𝑪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“每位员工经过培训合格”,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𝒊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“每位员工第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𝒊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轮培训达到优秀”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𝒊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 </a:t>
                </a:r>
                <a:endParaRPr lang="en-US" altLang="zh-CN" sz="2000" b="1" i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𝑪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∪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𝑨</m:t>
                            </m:r>
                          </m:e>
                        </m:ba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∪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𝑨</m:t>
                            </m:r>
                          </m:e>
                        </m:ba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∪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𝑨</m:t>
                            </m:r>
                          </m:e>
                        </m:ba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𝑪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𝑨</m:t>
                            </m:r>
                          </m:e>
                        </m:ba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𝑨</m:t>
                            </m:r>
                          </m:e>
                        </m:ba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𝑨</m:t>
                            </m:r>
                          </m:e>
                        </m:ba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100"/>
                  </a:lnSpc>
                </a:pPr>
                <a:endParaRPr lang="en-US" altLang="zh-CN" sz="2000" dirty="0"/>
              </a:p>
            </p:txBody>
          </p:sp>
        </mc:Choice>
        <mc:Fallback>
          <p:sp>
            <p:nvSpPr>
              <p:cNvPr id="4" name="QO_7_AN.67_1#15ce52f22?vop=1&amp;vop=1&amp;pid=706fd90f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13305"/>
                <a:ext cx="10753344" cy="1397000"/>
              </a:xfrm>
              <a:prstGeom prst="rect">
                <a:avLst/>
              </a:prstGeom>
              <a:blipFill rotWithShape="1">
                <a:blip r:embed="rId2"/>
                <a:stretch>
                  <a:fillRect l="-4" b="-9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7_AN.67_1#15ce52f22?vop=1&amp;vop=1&amp;pid=706fd90f6&amp;color=0,0,0&amp;vtp=1&amp;bbb=1&amp;hb=1"/>
              <p:cNvSpPr/>
              <p:nvPr/>
            </p:nvSpPr>
            <p:spPr>
              <a:xfrm>
                <a:off x="722376" y="3719957"/>
                <a:ext cx="10753344" cy="9906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𝑨</m:t>
                            </m:r>
                          </m:e>
                        </m:ba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𝑨</m:t>
                            </m:r>
                          </m:e>
                        </m:ba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)⋅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𝑨</m:t>
                            </m:r>
                          </m:e>
                        </m:ba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  <a:p>
                <a:pPr latinLnBrk="1">
                  <a:lnSpc>
                    <a:spcPts val="100"/>
                  </a:lnSpc>
                </a:pPr>
                <a:endParaRPr lang="en-US" altLang="zh-CN" sz="2000" dirty="0"/>
              </a:p>
            </p:txBody>
          </p:sp>
        </mc:Choice>
        <mc:Fallback>
          <p:sp>
            <p:nvSpPr>
              <p:cNvPr id="5" name="QO_7_AN.67_1#15ce52f22?vop=1&amp;vop=1&amp;pid=706fd90f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719957"/>
                <a:ext cx="10753344" cy="990600"/>
              </a:xfrm>
              <a:prstGeom prst="rect">
                <a:avLst/>
              </a:prstGeom>
              <a:blipFill rotWithShape="1">
                <a:blip r:embed="rId3"/>
                <a:stretch>
                  <a:fillRect l="-4" t="-13" b="-126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7_AN.67_1#15ce52f22?vop=1&amp;vop=1&amp;pid=706fd90f6&amp;color=0,0,0&amp;vtp=1&amp;bbb=1&amp;hb=1"/>
              <p:cNvSpPr/>
              <p:nvPr/>
            </p:nvSpPr>
            <p:spPr>
              <a:xfrm>
                <a:off x="722376" y="4710557"/>
                <a:ext cx="10753344" cy="59550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即每位员工经过培训合格的概率为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6" name="QO_7_AN.67_1#15ce52f22?vop=1&amp;vop=1&amp;pid=706fd90f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710557"/>
                <a:ext cx="10753344" cy="595503"/>
              </a:xfrm>
              <a:prstGeom prst="rect">
                <a:avLst/>
              </a:prstGeom>
              <a:blipFill rotWithShape="1">
                <a:blip r:embed="rId4"/>
                <a:stretch>
                  <a:fillRect l="-4" t="-21" b="-874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7_BD.68_1#0d442dc1b?vop=1&amp;pid=706fd90f6&amp;color=0,0,0&amp;vtp=1&amp;bt=1&amp;bbb=1&amp;hb=1"/>
              <p:cNvSpPr/>
              <p:nvPr/>
            </p:nvSpPr>
            <p:spPr>
              <a:xfrm>
                <a:off x="722376" y="972000"/>
                <a:ext cx="10753344" cy="17706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（ⅱ）经过预测，开展培训后，合格的员工每人每年平均为公司创造利润30万元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，不合格的员工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每人每年平均为公司创造利润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20万元，且公司需每年平均为每位参加培训的员工支付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3万元的其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他成本和费用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.试估计该公司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两部门培训后的年利润（公司年利润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员工创造的利润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-其他成本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和费用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7_BD.68_1#0d442dc1b?vop=1&amp;pid=706fd90f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70634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r="-815" b="-254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AN.69_1#0d442dc1b?vop=1&amp;vop=1&amp;pid=706fd90f6&amp;color=0,0,0&amp;vtp=1&amp;bbb=1"/>
              <p:cNvSpPr/>
              <p:nvPr/>
            </p:nvSpPr>
            <p:spPr>
              <a:xfrm>
                <a:off x="722376" y="2748603"/>
                <a:ext cx="10753344" cy="1351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【解】记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𝑨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𝑩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两部门开展培训后合格的人数为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𝒀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𝒀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～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𝑩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𝟓𝟎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𝑬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𝒀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𝟓𝟎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𝟐𝟓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𝟐𝟓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𝟐𝟓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𝟓𝟎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𝟏𝟎𝟎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（万元）,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即估计该公司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𝑨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𝑩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两部门培训后的年利润为1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100万元.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7_AN.69_1#0d442dc1b?vop=1&amp;vop=1&amp;pid=706fd90f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748603"/>
                <a:ext cx="10753344" cy="1351153"/>
              </a:xfrm>
              <a:prstGeom prst="rect">
                <a:avLst/>
              </a:prstGeom>
              <a:blipFill rotWithShape="1">
                <a:blip r:embed="rId2"/>
                <a:stretch>
                  <a:fillRect l="-4" t="-24" b="-336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70_1#ed758e7c0?vop=1&amp;pid=4bcf40b22&amp;color=0,0,0&amp;vtp=1&amp;bt=1&amp;bbb=1&amp;hb=1"/>
              <p:cNvSpPr/>
              <p:nvPr/>
            </p:nvSpPr>
            <p:spPr>
              <a:xfrm>
                <a:off x="722376" y="972000"/>
                <a:ext cx="10753344" cy="3632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19.（本小题满分17分）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［辽宁省实验中学2025高二段考］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某企业研发了一种新药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，为评估药物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对目标适应证患者的治疗作用和安全性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，需要开展临床用药试验，检测显示临床疗效评价指标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的数量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𝑦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与连续用药天数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具有相关关系.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随机征集了一部分志愿者作为样本参加临床用药试验，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并得到了一组数据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𝑖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,2,3,4,5，其中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表示连续用药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𝑖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天，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表示相应的临床疗效评价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指标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的数值.根据临床经验，刚开始用药时，指标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的数量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𝑦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变化明显，随着天数增加，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的变化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趋缓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.经计算得到如下一些统计量的值：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20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5</m:t>
                            </m:r>
                          </m:lim>
                        </m:limUpp>
                      </m:e>
                      <m:lim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lim>
                    </m:limLow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20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5</m:t>
                            </m:r>
                          </m:lim>
                        </m:limUpp>
                      </m:e>
                      <m:lim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lim>
                    </m:limLow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)−</m:t>
                    </m:r>
                    <m:bar>
                      <m:barPr>
                        <m:pos m:val="top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</m:ba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bar>
                      <m:barPr>
                        <m:pos m:val="top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𝑦</m:t>
                        </m:r>
                      </m:e>
                    </m:ba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47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20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5</m:t>
                            </m:r>
                          </m:lim>
                        </m:limUpp>
                      </m:e>
                      <m:lim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lim>
                    </m:limLow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𝑢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≈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5300"/>
                  </a:lnSpc>
                </a:pP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20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5</m:t>
                            </m:r>
                          </m:lim>
                        </m:limUpp>
                      </m:e>
                      <m:lim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lim>
                    </m:limLow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𝑢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bar>
                          <m:barPr>
                            <m:pos m:val="top"/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𝑢</m:t>
                            </m:r>
                          </m:e>
                        </m:ba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≈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615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20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5</m:t>
                            </m:r>
                          </m:lim>
                        </m:limUpp>
                      </m:e>
                      <m:lim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lim>
                    </m:limLow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𝑢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bar>
                      <m:barPr>
                        <m:pos m:val="top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𝑢</m:t>
                        </m:r>
                      </m:e>
                    </m:ba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bar>
                      <m:barPr>
                        <m:pos m:val="top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𝑦</m:t>
                        </m:r>
                      </m:e>
                    </m:ba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)≈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19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38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𝑢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ln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70_1#ed758e7c0?vop=1&amp;pid=4bcf40b2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632200"/>
              </a:xfrm>
              <a:prstGeom prst="rect">
                <a:avLst/>
              </a:prstGeom>
              <a:blipFill rotWithShape="1">
                <a:blip r:embed="rId1"/>
                <a:stretch>
                  <a:fillRect l="-4" t="-12" b="1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BD.71_1#3a9d5c403?vop=1&amp;pid=ed758e7c0&amp;color=0,0,0&amp;vtp=1&amp;bbb=1&amp;hb=1"/>
              <p:cNvSpPr/>
              <p:nvPr/>
            </p:nvSpPr>
            <p:spPr>
              <a:xfrm>
                <a:off x="722376" y="4599628"/>
                <a:ext cx="10753344" cy="856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（1）试判断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𝑦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𝑏𝑥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𝑦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𝑏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ln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哪一个适宜作为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𝑦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关于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的回归方程类型？并建立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𝑦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关于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的回归方程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BD.71_1#3a9d5c403?vop=1&amp;pid=ed758e7c0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599628"/>
                <a:ext cx="10753344" cy="856234"/>
              </a:xfrm>
              <a:prstGeom prst="rect">
                <a:avLst/>
              </a:prstGeom>
              <a:blipFill rotWithShape="1">
                <a:blip r:embed="rId2"/>
                <a:stretch>
                  <a:fillRect l="-4" t="-38" b="-527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AN.72_1#3a9d5c403?vop=1&amp;vop=1&amp;pid=ed758e7c0&amp;color=0,0,0&amp;vtp=1&amp;bt=1&amp;bbb=1&amp;hb=1"/>
              <p:cNvSpPr/>
              <p:nvPr/>
            </p:nvSpPr>
            <p:spPr>
              <a:xfrm>
                <a:off x="722376" y="972000"/>
                <a:ext cx="10753344" cy="308432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【解】刚开始用药时,指标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𝑨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的数量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𝒚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变化明显,随着天数增加,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𝒚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的变化趋缓,故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𝒚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𝒂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𝒃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𝐥𝐧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𝒙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适宜作</a:t>
                </a:r>
                <a:endParaRPr lang="en-US" altLang="zh-CN" sz="2000" b="1" i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𝒚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关于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𝒙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的回归方程类型.</a:t>
                </a:r>
                <a:endParaRPr lang="en-US" altLang="zh-CN" sz="2000" dirty="0"/>
              </a:p>
              <a:p>
                <a:pPr latinLnBrk="1">
                  <a:lnSpc>
                    <a:spcPts val="84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𝒖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𝐥𝐧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𝒙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,得</a:t>
                </a:r>
                <a14:m>
                  <m:oMath xmlns:m="http://schemas.openxmlformats.org/officeDocument/2006/math">
                    <m:acc>
                      <m:acc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acc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𝒚</m:t>
                        </m:r>
                      </m:e>
                    </m:acc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acc>
                      <m:acc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acc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𝒂</m:t>
                        </m:r>
                      </m:e>
                    </m:acc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acc>
                      <m:acc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acc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𝒃</m:t>
                        </m:r>
                      </m:e>
                    </m:acc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𝒖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,于是</a:t>
                </a:r>
                <a14:m>
                  <m:oMath xmlns:m="http://schemas.openxmlformats.org/officeDocument/2006/math">
                    <m:limUpp>
                      <m:limUp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limUp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𝒃</m:t>
                        </m:r>
                      </m:e>
                      <m:lim>
                        <m:acc>
                          <m:acc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​</m:t>
                            </m:r>
                          </m:e>
                        </m:acc>
                      </m:lim>
                    </m:limUp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limLow>
                          <m:limLow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2000" b="1" i="1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2000" b="1" i="0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2000" b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𝟓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2000" b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𝒊</m:t>
                            </m:r>
                            <m:r>
                              <a:rPr lang="en-US" altLang="zh-CN" sz="2000" b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en-US" altLang="zh-CN" sz="2000" b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lim>
                        </m:limLow>
                        <m:d>
                          <m:d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CN" sz="2000" b="1" i="1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000" b="1" i="0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𝒖</m:t>
                                </m:r>
                              </m:e>
                              <m:sub>
                                <m:r>
                                  <a:rPr lang="en-US" altLang="zh-CN" sz="2000" b="1" i="0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𝒊</m:t>
                                </m:r>
                              </m:sub>
                            </m:s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−</m:t>
                            </m:r>
                            <m:bar>
                              <m:barPr>
                                <m:pos m:val="top"/>
                                <m:ctrlPr>
                                  <a:rPr lang="en-US" altLang="zh-CN" sz="2000" b="1" i="1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barPr>
                              <m:e>
                                <m:r>
                                  <a:rPr lang="en-US" altLang="zh-CN" sz="2000" b="1" i="0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𝒖</m:t>
                                </m:r>
                              </m:e>
                            </m:bar>
                          </m:e>
                        </m:d>
                        <m:d>
                          <m:d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CN" sz="2000" b="1" i="1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000" b="1" i="0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𝒚</m:t>
                                </m:r>
                              </m:e>
                              <m:sub>
                                <m:r>
                                  <a:rPr lang="en-US" altLang="zh-CN" sz="2000" b="1" i="0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𝒊</m:t>
                                </m:r>
                              </m:sub>
                            </m:s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−</m:t>
                            </m:r>
                            <m:bar>
                              <m:barPr>
                                <m:pos m:val="top"/>
                                <m:ctrlPr>
                                  <a:rPr lang="en-US" altLang="zh-CN" sz="2000" b="1" i="1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barPr>
                              <m:e>
                                <m:r>
                                  <a:rPr lang="en-US" altLang="zh-CN" sz="2000" b="1" i="0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𝒚</m:t>
                                </m:r>
                              </m:e>
                            </m:bar>
                          </m:e>
                        </m:d>
                      </m:num>
                      <m:den>
                        <m:limLow>
                          <m:limLow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2000" b="1" i="1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2000" b="1" i="0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2000" b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𝟓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2000" b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𝒊</m:t>
                            </m:r>
                            <m:r>
                              <a:rPr lang="en-US" altLang="zh-CN" sz="2000" b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en-US" altLang="zh-CN" sz="2000" b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lim>
                        </m:limLow>
                        <m:sSup>
                          <m:s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sz="2000" b="1" i="1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altLang="zh-CN" sz="2000" b="1" i="1" dirty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2000" b="1" i="0" dirty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  <m:t>𝒖</m:t>
                                    </m:r>
                                  </m:e>
                                  <m:sub>
                                    <m:r>
                                      <a:rPr lang="en-US" altLang="zh-CN" sz="2000" b="1" i="0" dirty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  <m:t>𝒊</m:t>
                                    </m:r>
                                  </m:sub>
                                </m:sSub>
                                <m:r>
                                  <a:rPr lang="en-US" altLang="zh-CN" sz="2000" b="1" i="0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−</m:t>
                                </m:r>
                                <m:bar>
                                  <m:barPr>
                                    <m:pos m:val="top"/>
                                    <m:ctrlPr>
                                      <a:rPr lang="en-US" altLang="zh-CN" sz="2000" b="1" i="1" dirty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</m:ctrlPr>
                                  </m:barPr>
                                  <m:e>
                                    <m:r>
                                      <a:rPr lang="en-US" altLang="zh-CN" sz="2000" b="1" i="0" dirty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  <m:t>𝒖</m:t>
                                    </m:r>
                                  </m:e>
                                </m:bar>
                              </m:e>
                            </m:d>
                          </m:e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</m:sup>
                        </m:sSup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≈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𝟏𝟗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𝟑𝟖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𝟔𝟏𝟓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𝟏𝟐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54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因为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2000" b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𝟓</m:t>
                            </m:r>
                          </m:lim>
                        </m:limUpp>
                      </m:e>
                      <m:lim>
                        <m:r>
                          <a:rPr lang="en-US" altLang="zh-CN" sz="2000" b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  <m:r>
                          <a:rPr lang="en-US" altLang="zh-CN" sz="2000" b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zh-CN" sz="2000" b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lim>
                    </m:limLow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𝒖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𝒊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≈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𝟕𝟗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2000" b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𝟓</m:t>
                            </m:r>
                          </m:lim>
                        </m:limUpp>
                      </m:e>
                      <m:lim>
                        <m:r>
                          <a:rPr lang="en-US" altLang="zh-CN" sz="2000" b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  <m:r>
                          <a:rPr lang="en-US" altLang="zh-CN" sz="2000" b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zh-CN" sz="2000" b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lim>
                    </m:limLow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𝒚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𝒊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𝟔𝟐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𝒖</m:t>
                        </m:r>
                      </m:e>
                    </m:ba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𝟗𝟓𝟖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𝒚</m:t>
                        </m:r>
                      </m:e>
                    </m:ba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𝟒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acc>
                      <m:acc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acc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𝒂</m:t>
                        </m:r>
                      </m:e>
                    </m:acc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bar>
                      <m:barPr>
                        <m:pos m:val="top"/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𝒚</m:t>
                        </m:r>
                      </m:e>
                    </m:ba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acc>
                      <m:acc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acc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𝒃</m:t>
                        </m:r>
                      </m:e>
                    </m:acc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bar>
                      <m:barPr>
                        <m:pos m:val="top"/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𝒖</m:t>
                        </m:r>
                      </m:e>
                    </m:ba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𝟗𝟓𝟖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𝟗𝟎𝟒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,因此</a:t>
                </a:r>
                <a14:m>
                  <m:oMath xmlns:m="http://schemas.openxmlformats.org/officeDocument/2006/math">
                    <m:acc>
                      <m:acc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acc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𝒚</m:t>
                        </m:r>
                      </m:e>
                    </m:acc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𝟗𝟎𝟒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𝒖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,即</a:t>
                </a:r>
                <a14:m>
                  <m:oMath xmlns:m="http://schemas.openxmlformats.org/officeDocument/2006/math">
                    <m:acc>
                      <m:acc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acc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𝒚</m:t>
                        </m:r>
                      </m:e>
                    </m:acc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𝟗𝟎𝟒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𝟏𝟐𝐥𝐧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𝒙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AN.72_1#3a9d5c403?vop=1&amp;vop=1&amp;pid=ed758e7c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084322"/>
              </a:xfrm>
              <a:prstGeom prst="rect">
                <a:avLst/>
              </a:prstGeom>
              <a:blipFill rotWithShape="1">
                <a:blip r:embed="rId1"/>
                <a:stretch>
                  <a:fillRect l="-4" t="-15" r="-738" b="-16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73_1#331b78631?vop=1&amp;pid=ed758e7c0&amp;color=0,0,0&amp;vtp=1&amp;bt=1&amp;bbb=1&amp;hb=1"/>
              <p:cNvSpPr/>
              <p:nvPr/>
            </p:nvSpPr>
            <p:spPr>
              <a:xfrm>
                <a:off x="722376" y="972000"/>
                <a:ext cx="10753344" cy="13134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（2）新药经过临床试验后，企业决定通过两条不同的生产线每天8小时批量生产该药品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，其中第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条生产线的生产效率是第2条生产线的两倍.若第1条生产线出现不合格药品的概率为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第2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条生产线出现不合格药品的概率为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009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，两条生产线是否出现不合格药品相互独立.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73_1#331b78631?vop=1&amp;pid=ed758e7c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13434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r="-815" b="-342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O_7_BD.74_1#9dfcb6176?vop=1&amp;pid=331b78631&amp;color=0,0,0&amp;vtp=1&amp;bbb=1"/>
          <p:cNvSpPr/>
          <p:nvPr/>
        </p:nvSpPr>
        <p:spPr>
          <a:xfrm>
            <a:off x="722376" y="2291403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（ⅰ）随机抽取一件该企业生产的药品，求该药品不合格的概率；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7_AN.75_1#9dfcb6176?vop=1&amp;vop=1&amp;pid=331b78631&amp;color=0,0,0&amp;vtp=1&amp;bbb=1&amp;hb=1"/>
              <p:cNvSpPr/>
              <p:nvPr/>
            </p:nvSpPr>
            <p:spPr>
              <a:xfrm>
                <a:off x="722376" y="2710503"/>
                <a:ext cx="10753344" cy="3238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【解】设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𝑨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“随机抽取一件该企业生产的药品为不合格品”,</a:t>
                </a:r>
                <a:endParaRPr lang="en-US" altLang="zh-CN" sz="2000" dirty="0"/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𝑩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“随机抽取一件药品为第1条生产线生产”,</a:t>
                </a:r>
                <a:endParaRPr lang="en-US" altLang="zh-CN" sz="2000" dirty="0"/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𝑩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“随机抽取一件药品为第2条生产线生产”,</a:t>
                </a:r>
                <a:endParaRPr lang="en-US" altLang="zh-CN" sz="20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𝑩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𝑩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𝑨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𝑩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𝟎𝟏𝟐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𝑨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𝑩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𝟎𝟎𝟗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,于是</a:t>
                </a:r>
                <a:endParaRPr lang="en-US" altLang="zh-CN" sz="2000" b="1" i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𝑨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𝑨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∩(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𝑩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∪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𝑩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))=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𝑨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𝑩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∪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𝑨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𝑩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𝑨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𝑩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𝑨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𝑩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1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𝑩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𝑨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𝑩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𝑩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𝑨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𝑩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𝟎𝟏𝟐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𝟎𝟎𝟗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𝟎𝟏𝟏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O_7_AN.75_1#9dfcb6176?vop=1&amp;vop=1&amp;pid=331b78631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710503"/>
                <a:ext cx="10753344" cy="3238500"/>
              </a:xfrm>
              <a:prstGeom prst="rect">
                <a:avLst/>
              </a:prstGeom>
              <a:blipFill rotWithShape="1">
                <a:blip r:embed="rId2"/>
                <a:stretch>
                  <a:fillRect l="-4" t="-10" b="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7_BD.76_1#fb38d67b9?vop=1&amp;pid=331b78631&amp;color=0,0,0&amp;vtp=1&amp;bt=1&amp;bbb=1&amp;hb=1"/>
              <p:cNvSpPr/>
              <p:nvPr/>
            </p:nvSpPr>
            <p:spPr>
              <a:xfrm>
                <a:off x="722376" y="972000"/>
                <a:ext cx="10753344" cy="1955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（ⅱ）若在抽查中发现不合格药品，求该药品来自第1条生产线的概率.</a:t>
                </a:r>
                <a:endParaRPr lang="en-US" altLang="zh-CN" sz="20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参考公式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：对于一组数据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⋯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，其回归直线</a:t>
                </a:r>
                <a14:m>
                  <m:oMath xmlns:m="http://schemas.openxmlformats.org/officeDocument/2006/math">
                    <m:acc>
                      <m:acc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acc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𝑦</m:t>
                        </m:r>
                      </m:e>
                    </m:acc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acc>
                      <m:acc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acc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</m:acc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acc>
                      <m:acc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acc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𝑏</m:t>
                        </m:r>
                      </m:e>
                    </m:acc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的斜率和截距的最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8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小二乘估计公式分别为</a:t>
                </a:r>
                <a14:m>
                  <m:oMath xmlns:m="http://schemas.openxmlformats.org/officeDocument/2006/math">
                    <m:limUpp>
                      <m:limUp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limUp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𝑏</m:t>
                        </m:r>
                      </m:e>
                      <m:lim>
                        <m:acc>
                          <m:acc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​</m:t>
                            </m:r>
                          </m:e>
                        </m:acc>
                      </m:lim>
                    </m:limUp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limLow>
                          <m:limLow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2000" b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20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20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en-US" altLang="zh-CN" sz="20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lim>
                        </m:limLow>
                        <m:d>
                          <m:d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−</m:t>
                            </m:r>
                            <m:bar>
                              <m:barPr>
                                <m:pos m:val="top"/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barPr>
                              <m:e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𝑥</m:t>
                                </m:r>
                              </m:e>
                            </m:bar>
                          </m:e>
                        </m:d>
                        <m:d>
                          <m:d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−</m:t>
                            </m:r>
                            <m:bar>
                              <m:barPr>
                                <m:pos m:val="top"/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barPr>
                              <m:e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𝑦</m:t>
                                </m:r>
                              </m:e>
                            </m:bar>
                          </m:e>
                        </m:d>
                      </m:num>
                      <m:den>
                        <m:limLow>
                          <m:limLow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2000" b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20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20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en-US" altLang="zh-CN" sz="20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lim>
                        </m:limLow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altLang="zh-CN" sz="20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2000" b="0" i="0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altLang="zh-CN" sz="2000" b="0" i="0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−</m:t>
                                </m:r>
                                <m:bar>
                                  <m:barPr>
                                    <m:pos m:val="top"/>
                                    <m:ctrlPr>
                                      <a:rPr lang="en-US" altLang="zh-CN" sz="20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</m:ctrlPr>
                                  </m:barPr>
                                  <m:e>
                                    <m:r>
                                      <a:rPr lang="en-US" altLang="zh-CN" sz="2000" b="0" i="0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  <m:t>𝑥</m:t>
                                    </m:r>
                                  </m:e>
                                </m:bar>
                              </m:e>
                            </m:d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acc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</m:acc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bar>
                      <m:barPr>
                        <m:pos m:val="top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𝑦</m:t>
                        </m:r>
                      </m:e>
                    </m:ba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acc>
                      <m:acc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acc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𝑏</m:t>
                        </m:r>
                      </m:e>
                    </m:acc>
                    <m:bar>
                      <m:barPr>
                        <m:pos m:val="top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</m:ba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7_BD.76_1#fb38d67b9?vop=1&amp;pid=331b7863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955800"/>
              </a:xfrm>
              <a:prstGeom prst="rect">
                <a:avLst/>
              </a:prstGeom>
              <a:blipFill rotWithShape="1">
                <a:blip r:embed="rId1"/>
                <a:stretch>
                  <a:fillRect l="-4" t="-23" b="2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AN.77_1#fb38d67b9?vop=1&amp;vop=1&amp;pid=331b78631&amp;color=0,0,0&amp;vtp=1&amp;bbb=1"/>
              <p:cNvSpPr/>
              <p:nvPr/>
            </p:nvSpPr>
            <p:spPr>
              <a:xfrm>
                <a:off x="722376" y="2923228"/>
                <a:ext cx="10753344" cy="6731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3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【解】由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𝐢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可知所求概率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𝑩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𝑨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𝑷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𝑩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</m:t>
                            </m:r>
                          </m:sub>
                        </m:s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𝑷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𝑷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𝑩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</m:t>
                            </m:r>
                          </m:sub>
                        </m:s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𝑷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|</m:t>
                        </m:r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𝑩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</m:t>
                            </m:r>
                          </m:sub>
                        </m:s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𝑷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</m:num>
                          <m:den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𝟑</m:t>
                            </m:r>
                          </m:den>
                        </m:f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𝟎𝟏𝟐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𝟎𝟏𝟏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𝟖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𝟏𝟏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7_AN.77_1#fb38d67b9?vop=1&amp;vop=1&amp;pid=331b7863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923228"/>
                <a:ext cx="10753344" cy="673100"/>
              </a:xfrm>
              <a:prstGeom prst="rect">
                <a:avLst/>
              </a:prstGeom>
              <a:blipFill rotWithShape="1">
                <a:blip r:embed="rId2"/>
                <a:stretch>
                  <a:fillRect l="-4" t="-48" b="4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4_1#e26a86c6a?vop=1&amp;pid=36db0a0c5&amp;color=0,0,0&amp;vtp=1&amp;bt=1&amp;bbb=1&amp;hb=1"/>
              <p:cNvSpPr/>
              <p:nvPr/>
            </p:nvSpPr>
            <p:spPr>
              <a:xfrm>
                <a:off x="722376" y="972000"/>
                <a:ext cx="10753344" cy="9271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［江西景德镇2025高二月考］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已知随机变量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分别服从正态分布和二项分布，且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～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～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5_BD.4_1#e26a86c6a?vop=1&amp;pid=36db0a0c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927100"/>
              </a:xfrm>
              <a:prstGeom prst="rect">
                <a:avLst/>
              </a:prstGeom>
              <a:blipFill rotWithShape="1">
                <a:blip r:embed="rId1"/>
                <a:stretch>
                  <a:fillRect l="-4" t="-49" r="-6" b="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5_1#e26a86c6a.bracket?vop=1&amp;pid=36db0a0c5&amp;color=0,0,0&amp;vpa=2&amp;vtp=1"/>
          <p:cNvSpPr/>
          <p:nvPr/>
        </p:nvSpPr>
        <p:spPr>
          <a:xfrm>
            <a:off x="2551113" y="1557470"/>
            <a:ext cx="385763" cy="30378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4_2#e26a86c6a.choices?vop=1&amp;pid=36db0a0c5&amp;color=0,0,0&amp;vtp=1&amp;bbb=1"/>
              <p:cNvSpPr/>
              <p:nvPr/>
            </p:nvSpPr>
            <p:spPr>
              <a:xfrm>
                <a:off x="722376" y="1899608"/>
                <a:ext cx="10753344" cy="40005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2741930" algn="l"/>
                    <a:tab pos="5483860" algn="l"/>
                    <a:tab pos="821309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𝐸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𝐸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𝐷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𝐷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𝐷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𝐸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𝐸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𝐷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4_2#e26a86c6a.choices?vop=1&amp;pid=36db0a0c5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99608"/>
                <a:ext cx="10753344" cy="400050"/>
              </a:xfrm>
              <a:prstGeom prst="rect">
                <a:avLst/>
              </a:prstGeom>
              <a:blipFill rotWithShape="1">
                <a:blip r:embed="rId2"/>
                <a:stretch>
                  <a:fillRect l="-4" t="-81" b="-1420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6_1#e26a86c6a?vop=1&amp;vop=1&amp;pid=36db0a0c5&amp;color=0,0,0&amp;vtp=1&amp;bt=1&amp;bbb=1&amp;hb=1"/>
              <p:cNvSpPr/>
              <p:nvPr/>
            </p:nvSpPr>
            <p:spPr>
              <a:xfrm>
                <a:off x="722376" y="969264"/>
                <a:ext cx="10753344" cy="107569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由题可得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𝐸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𝐸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𝐷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𝐷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𝐸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𝐷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.故选D.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6_1#e26a86c6a?vop=1&amp;vop=1&amp;pid=36db0a0c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1075690"/>
              </a:xfrm>
              <a:prstGeom prst="rect">
                <a:avLst/>
              </a:prstGeom>
              <a:blipFill rotWithShape="1">
                <a:blip r:embed="rId1"/>
                <a:stretch>
                  <a:fillRect l="-4" t="-24" b="-505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7_1#83eccaaa5?vop=1&amp;pid=36db0a0c5&amp;color=0,0,0&amp;vtp=1&amp;bt=1&amp;bbb=1&amp;h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［山东青岛2025高二期中］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投掷一枚正方体骰子两次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，则在第一次正面朝上的点数为奇数的条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件下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，第二次正面朝上的点数大于4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的概率为(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8_1#83eccaaa5.bracket?vop=1&amp;pid=36db0a0c5&amp;color=0,0,0&amp;vpa=3&amp;vtp=1"/>
          <p:cNvSpPr/>
          <p:nvPr/>
        </p:nvSpPr>
        <p:spPr>
          <a:xfrm>
            <a:off x="5897626" y="1410150"/>
            <a:ext cx="3556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7_2#83eccaaa5.choices?vop=1&amp;pid=36db0a0c5&amp;color=0,0,0&amp;vtp=1&amp;bbb=1"/>
              <p:cNvSpPr/>
              <p:nvPr/>
            </p:nvSpPr>
            <p:spPr>
              <a:xfrm>
                <a:off x="722376" y="1824677"/>
                <a:ext cx="10753344" cy="59378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  <a:tabLst>
                    <a:tab pos="2757805" algn="l"/>
                    <a:tab pos="5477510" algn="l"/>
                    <a:tab pos="8209915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7_2#83eccaaa5.choices?vop=1&amp;pid=36db0a0c5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24677"/>
                <a:ext cx="10753344" cy="593789"/>
              </a:xfrm>
              <a:prstGeom prst="rect">
                <a:avLst/>
              </a:prstGeom>
              <a:blipFill rotWithShape="1">
                <a:blip r:embed="rId1"/>
                <a:stretch>
                  <a:fillRect l="-4" t="-54" b="-90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9_1#83eccaaa5?vop=1&amp;vop=1&amp;pid=36db0a0c5&amp;color=0,0,0&amp;vtp=1&amp;bt=1&amp;bbb=1&amp;hb=1"/>
              <p:cNvSpPr/>
              <p:nvPr/>
            </p:nvSpPr>
            <p:spPr>
              <a:xfrm>
                <a:off x="722376" y="972000"/>
                <a:ext cx="10753344" cy="2743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记事件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“第一次正面朝上的点数为奇数”,事件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“第二次正面朝上的点数大于4”.</a:t>
                </a:r>
                <a:endParaRPr lang="en-US" altLang="zh-CN" sz="22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投掷一枚正方体骰子两次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,所有的样本点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𝑦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为第一次正面朝上的点数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为第二次正面朝上的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点数</a:t>
                </a:r>
                <a14:m>
                  <m:oMath xmlns:m="http://schemas.openxmlformats.org/officeDocument/2006/math">
                    <m:r>
                      <a:rPr lang="en-US" altLang="zh-CN" sz="2200" b="0" i="0" dirty="0" smtClean="0">
                        <a:solidFill>
                          <a:srgbClr val="639319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共36个,</a:t>
                </a:r>
                <a:endParaRPr lang="en-US" altLang="zh-CN" sz="22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其中事件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包含的样本点有18个,事件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包含的样本点有6个,所以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36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18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36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5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𝐴𝐵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6</m:t>
                            </m:r>
                          </m:den>
                        </m:f>
                      </m:num>
                      <m:den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den>
                        </m:f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.故选C.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9_1#83eccaaa5?vop=1&amp;vop=1&amp;pid=36db0a0c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743200"/>
              </a:xfrm>
              <a:prstGeom prst="rect">
                <a:avLst/>
              </a:prstGeom>
              <a:blipFill rotWithShape="1">
                <a:blip r:embed="rId1"/>
                <a:stretch>
                  <a:fillRect l="-4" t="-16" b="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0_1#733ec1340?vop=1&amp;pid=36db0a0c5&amp;color=0,0,0&amp;vtp=1&amp;bt=1&amp;bbb=1&amp;hb=1"/>
              <p:cNvSpPr/>
              <p:nvPr/>
            </p:nvSpPr>
            <p:spPr>
              <a:xfrm>
                <a:off x="722376" y="972000"/>
                <a:ext cx="10753344" cy="15162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［辽宁沈阳二中2025高二月考］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已知变量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𝑦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线性相关，其中一组样本数据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𝑖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,⋯,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满足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20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9</m:t>
                            </m:r>
                          </m:lim>
                        </m:limUpp>
                      </m:e>
                      <m:lim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zh-CN" sz="20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lim>
                    </m:limLow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33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，用最小二乘法得到的回归直线方程为</a:t>
                </a:r>
                <a14:m>
                  <m:oMath xmlns:m="http://schemas.openxmlformats.org/officeDocument/2006/math">
                    <m:acc>
                      <m:acc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acc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𝑦</m:t>
                        </m:r>
                      </m:e>
                    </m:acc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.若增加一个数据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后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到修正后的回归直线的斜率为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，则数据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的残差的绝对值为(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0_1#733ec1340?vop=1&amp;pid=36db0a0c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516253"/>
              </a:xfrm>
              <a:prstGeom prst="rect">
                <a:avLst/>
              </a:prstGeom>
              <a:blipFill rotWithShape="1">
                <a:blip r:embed="rId1"/>
                <a:stretch>
                  <a:fillRect l="-4" t="-30" r="-2687" b="-299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1_1#733ec1340.bracket?vop=1&amp;pid=36db0a0c5&amp;color=0,0,0&amp;vpa=4&amp;vtp=1"/>
          <p:cNvSpPr/>
          <p:nvPr/>
        </p:nvSpPr>
        <p:spPr>
          <a:xfrm>
            <a:off x="8151876" y="2083250"/>
            <a:ext cx="3746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10_2#733ec1340.choices?vop=1&amp;pid=36db0a0c5&amp;color=0,0,0&amp;vtp=1&amp;bbb=1"/>
          <p:cNvSpPr/>
          <p:nvPr/>
        </p:nvSpPr>
        <p:spPr>
          <a:xfrm>
            <a:off x="722376" y="2495110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57805" algn="l"/>
                <a:tab pos="5477510" algn="l"/>
                <a:tab pos="8209915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.0.1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B.0.2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C.0.3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.0.4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15146</Words>
  <Application>WPS 演示</Application>
  <PresentationFormat>宽屏</PresentationFormat>
  <Paragraphs>613</Paragraphs>
  <Slides>48</Slides>
  <Notes>47</Notes>
  <HiddenSlides>0</HiddenSlides>
  <MMClips>0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48</vt:i4>
      </vt:variant>
    </vt:vector>
  </HeadingPairs>
  <TitlesOfParts>
    <vt:vector size="69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汉仪舒圆黑简体</vt:lpstr>
      <vt:lpstr>黑体</vt:lpstr>
      <vt:lpstr>汉仪舒圆黑简体</vt:lpstr>
      <vt:lpstr>汉仪舒圆黑简体</vt:lpstr>
      <vt:lpstr>黑体</vt:lpstr>
      <vt:lpstr>仿宋</vt:lpstr>
      <vt:lpstr>仿宋</vt:lpstr>
      <vt:lpstr>Cambria Math</vt:lpstr>
      <vt:lpstr>宋体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正则</cp:lastModifiedBy>
  <cp:revision>4</cp:revision>
  <dcterms:created xsi:type="dcterms:W3CDTF">2025-08-01T10:55:00Z</dcterms:created>
  <dcterms:modified xsi:type="dcterms:W3CDTF">2025-08-05T02:54:31Z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B155E8E17DFC43B485D041466D8598A2_12</vt:lpwstr>
  </property>
  <property fmtid="{D5CDD505-2E9C-101B-9397-08002B2CF9AE}" pid="3" name="KSOProductBuildVer">
    <vt:lpwstr>2052-12.1.0.21915</vt:lpwstr>
  </property>
</Properties>
</file>