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94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594ef2c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计数时出现“重复”或“遗漏”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bd46d229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利用分步乘法计数原理时,分步标准错误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563b39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分类加法计数原理的应用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8d351c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分步乘法计数原理的应用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5e815b7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两个计数原理的综合应用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94ef2c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计数时出现“重复”或“遗漏”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d46d229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利用分步乘法计数原理时,分步标准错误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ad5ecdb0009cafa8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0_1#0a70af415?vop=1&amp;vop=1&amp;pid=a8d351cf2&amp;color=0,0,0&amp;vtp=1&amp;bt=1&amp;bbb=1&amp;hb=1"/>
              <p:cNvSpPr/>
              <p:nvPr/>
            </p:nvSpPr>
            <p:spPr>
              <a:xfrm>
                <a:off x="722376" y="972000"/>
                <a:ext cx="10753344" cy="1414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,0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,0,1,2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有2种情况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有5种情况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,则由分步乘法计数原理可得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的元素个数为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子集的个数是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0_1#0a70af415?vop=1&amp;vop=1&amp;pid=a8d351c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14336"/>
              </a:xfrm>
              <a:prstGeom prst="rect">
                <a:avLst/>
              </a:prstGeom>
              <a:blipFill rotWithShape="1">
                <a:blip r:embed="rId1"/>
                <a:stretch>
                  <a:fillRect l="-4" t="-32" b="-32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1_1#0a70af415?vop=1&amp;vop=1&amp;pid=a8d351cf2&amp;color=0,0,0&amp;vtp=1&amp;bt=1&amp;bbb=1"/>
              <p:cNvSpPr/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归纳总结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能用分步乘法计数原理解决的问题的特点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1）完成一件事需要经过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个步骤,缺一不可;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2）完成每一步都有若干种方法;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3）把各个步骤的方法数相乘,就可以得到完成这件事的所有方法数.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1_1#0a70af415?vop=1&amp;vop=1&amp;pid=a8d351cf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-19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2_1#9646332df?vop=1&amp;pid=a8d351cf2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［山东枣庄2025高二月考］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现有某类病毒记作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，其中正整数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可以任意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选取，则不同的选取种数为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都取到奇数的概率为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2_1#9646332df?vop=1&amp;pid=a8d351c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14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3_1#9646332df.blank?vop=1&amp;pid=a8d351cf2&amp;color=0,0,0&amp;vpa=4&amp;vtp=1&amp;bbb=1"/>
          <p:cNvSpPr/>
          <p:nvPr/>
        </p:nvSpPr>
        <p:spPr>
          <a:xfrm>
            <a:off x="3754501" y="13720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63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14_1#9646332df.blank?vop=1&amp;pid=a8d351cf2&amp;color=0,0,0&amp;vpa=5&amp;vtp=1&amp;bbb=1&amp;rh=34.67"/>
              <p:cNvSpPr/>
              <p:nvPr/>
            </p:nvSpPr>
            <p:spPr>
              <a:xfrm>
                <a:off x="7463599" y="1318328"/>
                <a:ext cx="352425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14_1#9646332df.blank?vop=1&amp;pid=a8d351cf2&amp;color=0,0,0&amp;vpa=5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3599" y="1318328"/>
                <a:ext cx="352425" cy="440309"/>
              </a:xfrm>
              <a:prstGeom prst="rect">
                <a:avLst/>
              </a:prstGeom>
              <a:blipFill rotWithShape="1">
                <a:blip r:embed="rId2"/>
                <a:stretch>
                  <a:fillRect l="-126" t="-15" r="126" b="-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5_1#9646332df?vop=1&amp;vop=1&amp;pid=a8d351cf2&amp;color=0,0,0&amp;vtp=1&amp;bbb=1&amp;hb=1"/>
              <p:cNvSpPr/>
              <p:nvPr/>
            </p:nvSpPr>
            <p:spPr>
              <a:xfrm>
                <a:off x="722376" y="1824677"/>
                <a:ext cx="10753344" cy="152431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因为正整数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可能的取值有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都取到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奇数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可从1,3,5,7中选取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可从1,3,5,7,9中选取,有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（种）选取方法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,因此所求概率为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15_1#9646332df?vop=1&amp;vop=1&amp;pid=a8d351cf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1524318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r="-508" b="-16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795308c22?vop=1&amp;pid=a5e815b7b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［辽宁朝阳2024高二期末］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如图，已知每条线路仅含一条通路，当一条电路从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处接通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不同的线路可以有(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6_1#795308c22?vop=1&amp;pid=a5e815b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16_2#795308c22?vop=1&amp;pid=a5e815b7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1951677"/>
            <a:ext cx="1673352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17_1#795308c22.bracket?vop=1&amp;pid=a5e815b7b&amp;color=0,0,0&amp;vpa=6&amp;vtp=1"/>
          <p:cNvSpPr/>
          <p:nvPr/>
        </p:nvSpPr>
        <p:spPr>
          <a:xfrm>
            <a:off x="344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16_3#795308c22.choices?vop=1&amp;pid=a5e815b7b&amp;color=0,0,0&amp;vtp=1&amp;bbb=1"/>
          <p:cNvSpPr/>
          <p:nvPr/>
        </p:nvSpPr>
        <p:spPr>
          <a:xfrm>
            <a:off x="722376" y="28914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8_1#795308c22?vop=1&amp;vop=1&amp;pid=a5e815b7b&amp;color=0,0,0&amp;vtp=1&amp;bt=1&amp;bb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由题意知可以按上、下两条线路分为两类,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上线路中有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2条,下线路中有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（条）.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根据分类加法计数原理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,不同的线路可以有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（条）.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18_1#795308c22?vop=1&amp;vop=1&amp;pid=a5e815b7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9_1#795308c22?vop=1&amp;vop=1&amp;pid=a5e815b7b&amp;color=0,0,0&amp;vtp=1&amp;bt=1&amp;bbb=1&amp;hb=1"/>
              <p:cNvSpPr/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链接教材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此题对应教材第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8页练习B第1题，注意分类加法计数原理和分步乘法计数原理的区别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.如果完成一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件事情需要分为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类,每一类都能独立完成这件事情就用分类加法计数原理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,如果完成一件事情需要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个步骤,缺一步都不能完成这件事情,就用分步乘法计数原理.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EX.19_1#795308c22?vop=1&amp;vop=1&amp;pid=a5e815b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526" b="-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0_1#1132cef20?vop=1&amp;pid=a5e815b7b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［北京延庆区2025高二期中］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从3名男生和5名女生中选出2人分别担任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2项不同的社区活动服务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，要求男、女生各1人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，那么不同的安排有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（用数字作答）.</a:t>
            </a:r>
            <a:endParaRPr lang="en-US" altLang="zh-CN" sz="2000" dirty="0"/>
          </a:p>
        </p:txBody>
      </p:sp>
      <p:sp>
        <p:nvSpPr>
          <p:cNvPr id="3" name="QB_6_AN.21_1#1132cef20.blank?vop=1&amp;pid=a5e815b7b&amp;color=0,0,0&amp;vpa=7&amp;vtp=1&amp;bbb=1"/>
          <p:cNvSpPr/>
          <p:nvPr/>
        </p:nvSpPr>
        <p:spPr>
          <a:xfrm>
            <a:off x="5681726" y="13720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2_1#1132cef20?vop=1&amp;vop=1&amp;pid=a5e815b7b&amp;color=0,0,0&amp;vtp=1&amp;bbb=1&amp;hb=1"/>
              <p:cNvSpPr/>
              <p:nvPr/>
            </p:nvSpPr>
            <p:spPr>
              <a:xfrm>
                <a:off x="722376" y="1922594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第一步：选一名男生,有3种方法；第二步：选一名女生,有5种方法；第三步：选出的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2人分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别担任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2项不同的社区活动服务者，有2种方法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，根据分步乘法计数原理得不同的安排方案种数为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22_1#1132cef20?vop=1&amp;vop=1&amp;pid=a5e815b7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4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815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3_1#03923c711?vop=1&amp;pid=a5e815b7b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［福建泉州2025高二期中］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用0,1,2,3,4,5这六个数字，</a:t>
            </a:r>
            <a:endParaRPr lang="en-US" altLang="zh-CN" sz="2000" dirty="0"/>
          </a:p>
        </p:txBody>
      </p:sp>
      <p:sp>
        <p:nvSpPr>
          <p:cNvPr id="3" name="QO_7_BD.24_1#7b2137c4a?vop=1&amp;pid=03923c711&amp;color=0,0,0&amp;vtp=1&amp;bbb=1"/>
          <p:cNvSpPr/>
          <p:nvPr/>
        </p:nvSpPr>
        <p:spPr>
          <a:xfrm>
            <a:off x="722376" y="139008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（1）可以组成多少个数字允许重复的三位数.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5_1#7b2137c4a?vop=1&amp;vop=1&amp;pid=03923c711&amp;color=0,0,0&amp;vtp=1&amp;bbb=1&amp;hb=1"/>
              <p:cNvSpPr/>
              <p:nvPr/>
            </p:nvSpPr>
            <p:spPr>
              <a:xfrm>
                <a:off x="722376" y="1854269"/>
                <a:ext cx="10753344" cy="85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【解】若组成的数为数字允许重复的三位数,则首位数字不为0,个位和十位的数字无限制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,所以组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成数字允许重复的三位数的个数为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𝟏𝟖𝟎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AN.25_1#7b2137c4a?vop=1&amp;vop=1&amp;pid=03923c71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4269"/>
                <a:ext cx="10753344" cy="855409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5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BD.26_1#088e5aa1b?vop=1&amp;pid=03923c711&amp;color=0,0,0&amp;vtp=1&amp;bbb=1"/>
          <p:cNvSpPr/>
          <p:nvPr/>
        </p:nvSpPr>
        <p:spPr>
          <a:xfrm>
            <a:off x="722376" y="271539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（2）可以组成多少个数字不允许重复的三位数的奇数.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27_1#088e5aa1b?vop=1&amp;vop=1&amp;pid=03923c711&amp;color=0,0,0&amp;vtp=1&amp;bbb=1"/>
              <p:cNvSpPr/>
              <p:nvPr/>
            </p:nvSpPr>
            <p:spPr>
              <a:xfrm>
                <a:off x="722376" y="318313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【解】分3步：先选个位数字,由于组成的三位数是奇数,因此有3种选法；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再选百位数字有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4种选法；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最后选十位数字也有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4种选法.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由分步乘法计数原理知所求三位数共有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7_AN.27_1#088e5aa1b?vop=1&amp;vop=1&amp;pid=03923c7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83134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b="-25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8_1#3d2568d93?vop=1&amp;pid=03923c711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（3）可以组成多少个数字不重复的小于1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000的自然数.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9_1#3d2568d93?vop=1&amp;vop=1&amp;pid=03923c711&amp;color=0,0,0&amp;vtp=1&amp;bbb=1"/>
              <p:cNvSpPr/>
              <p:nvPr/>
            </p:nvSpPr>
            <p:spPr>
              <a:xfrm>
                <a:off x="722376" y="1438725"/>
                <a:ext cx="10753344" cy="2252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【解】若组成的数为数字不重复的小于1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000的自然数,分以下三种情况讨论：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自然数为一位数,共有6个一位数；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自然数为两位数,则首位数字不能为0,个位无限制,共有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个两位数；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自然数为三位数,共有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个三位数.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综上所述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,可以组成数字不重复的小于1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000的自然数的个数为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7_AN.29_1#3d2568d93?vop=1&amp;vop=1&amp;pid=03923c7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8725"/>
                <a:ext cx="10753344" cy="22528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20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30_1#d8d98dc68?vop=1&amp;pid=03923c711&amp;color=0,0,0&amp;vtp=1&amp;bbb=1"/>
              <p:cNvSpPr/>
              <p:nvPr/>
            </p:nvSpPr>
            <p:spPr>
              <a:xfrm>
                <a:off x="722376" y="3719137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（4）可以组成多少个大于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，小于5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421的数字不重复的四位数.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7_BD.30_1#d8d98dc68?vop=1&amp;pid=03923c71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19137"/>
                <a:ext cx="10753344" cy="405003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31_1#d8d98dc68?vop=1&amp;vop=1&amp;pid=03923c711&amp;color=0,0,0&amp;vtp=1&amp;bbb=1&amp;hb=1"/>
              <p:cNvSpPr/>
              <p:nvPr/>
            </p:nvSpPr>
            <p:spPr>
              <a:xfrm>
                <a:off x="722376" y="4129728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【解】分4类：①千位数字为3或4时,后面三个数位上可随便选择,此时共有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；②千位数字为5,百位数字为0,1,2,3之一时,共有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千位数字为5,百位数字为4,十位数字为0或1时,共有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个四位数；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420也满足条件，故所求数字不重复的四位数共有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𝟏𝟕𝟓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7_AN.31_1#d8d98dc68?vop=1&amp;vop=1&amp;pid=03923c71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29728"/>
                <a:ext cx="10753344" cy="1770253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32_1#3b7f31aba?vop=1&amp;pid=594ef2c87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［湖南衡阳八中等校2025高二期中联考］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是取自集合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中的三个不同元素，并且该直线的倾斜角为锐角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，符合以上所有条件的直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线的条数为(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BD.32_1#3b7f31aba?vop=1&amp;pid=594ef2c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91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3_1#3b7f31aba.bracket?vop=1&amp;pid=594ef2c87&amp;color=0,0,0&amp;vpa=8&amp;vtp=1"/>
          <p:cNvSpPr/>
          <p:nvPr/>
        </p:nvSpPr>
        <p:spPr>
          <a:xfrm>
            <a:off x="217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32_2#3b7f31aba.choices?vop=1&amp;pid=594ef2c87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B.32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C.24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.23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7d4db5f2.fixed?pid=1c40e9bbb&amp;color=100,146,38&amp;vtp=1&amp;bbb=1"/>
          <p:cNvSpPr/>
          <p:nvPr/>
        </p:nvSpPr>
        <p:spPr>
          <a:xfrm>
            <a:off x="5056632" y="950976"/>
            <a:ext cx="209397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2#47d4db5f2.fixed?pid=1c40e9bbb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排列与组合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4_1#3b7f31aba?vop=1&amp;vop=1&amp;pid=594ef2c87&amp;color=0,0,0&amp;vtp=1&amp;bt=1&amp;bbb=1&amp;hb=1"/>
              <p:cNvSpPr/>
              <p:nvPr/>
            </p:nvSpPr>
            <p:spPr>
              <a:xfrm>
                <a:off x="722376" y="972000"/>
                <a:ext cx="10753344" cy="19274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由直线的倾斜角为锐角,得直线的斜率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,0,1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取三个不同元素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异号,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有4种选法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有2种选法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有3种选法,共有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种,又因为当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时,都表示直线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,所以符合条件的直线的条数为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34_1#3b7f31aba?vop=1&amp;vop=1&amp;pid=594ef2c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7479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-2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35_1#3b7f31aba?vop=1&amp;vop=1&amp;pid=594ef2c87&amp;color=0,0,0&amp;vtp=1&amp;bt=1&amp;bbb=1"/>
              <p:cNvSpPr/>
              <p:nvPr/>
            </p:nvSpPr>
            <p:spPr>
              <a:xfrm>
                <a:off x="722376" y="969264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本题容易忽略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24种不同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的取值中,其表示的直线有2种是重复的,需减去1.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EX.35_1#3b7f31aba?vop=1&amp;vop=1&amp;pid=594ef2c8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6_1#7c393e3f5?vop=1&amp;pid=bd46d229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［山西吕梁部分学校2025高二联考］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现有5个编号不同的小球和3个不同的盒子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，若将小球全部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放入盒子中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不同的放法有(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7_1#7c393e3f5.bracket?vop=1&amp;pid=bd46d229c&amp;color=0,0,0&amp;vpa=9&amp;vtp=1"/>
          <p:cNvSpPr/>
          <p:nvPr/>
        </p:nvSpPr>
        <p:spPr>
          <a:xfrm>
            <a:off x="397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36_2#7c393e3f5.choices?vop=1&amp;pid=bd46d229c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34005" algn="l"/>
                <a:tab pos="5629910" algn="l"/>
                <a:tab pos="82861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243种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125种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.20种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8_1#7c393e3f5?vop=1&amp;vop=1&amp;pid=bd46d229c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由题知,每个小球有3种放法,所以5个小球的放法共有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38_1#7c393e3f5?vop=1&amp;vop=1&amp;pid=bd46d229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39_1#7c393e3f5?vop=1&amp;vop=1&amp;pid=bd46d229c&amp;color=0,0,0&amp;vtp=1&amp;bt=1&amp;bbb=1"/>
              <p:cNvSpPr/>
              <p:nvPr/>
            </p:nvSpPr>
            <p:spPr>
              <a:xfrm>
                <a:off x="722376" y="969264"/>
                <a:ext cx="10753344" cy="8555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本题容易误用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“盒子选球”的分步标准得到放法种数为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,正确分步标准应为“球选盒子”.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7_EX.39_1#7c393e3f5?vop=1&amp;vop=1&amp;pid=bd46d229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55536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3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da1e7d119.fixed?pid=207faa769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4#da1e7d119.fixed?pid=207faa769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3.1.1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基本计数原理</a:t>
            </a:r>
            <a:endParaRPr lang="en-US" altLang="zh-CN" sz="4400" dirty="0"/>
          </a:p>
        </p:txBody>
      </p:sp>
      <p:pic>
        <p:nvPicPr>
          <p:cNvPr id="4" name="C_4#da1e7d119.fixed?pid=207faa7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da1e7d119.fixed?pid=207faa769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f7fe565a3?vop=1&amp;pid=da1e7d11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［河北邯郸部分高中2025高二联考］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有编号为1，2，3的三个箱子，其中1号箱装有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1个红球和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个不同的白球，2号箱装有2个不同的蓝球和1个黑球，3号箱装有4个不同的绿球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.某人从这三个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箱子中任意取出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1个球，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则不同的取法有(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1_1#f7fe565a3.bracket?vop=1&amp;pid=da1e7d119&amp;color=0,0,0&amp;vpa=10&amp;vtp=1"/>
          <p:cNvSpPr/>
          <p:nvPr/>
        </p:nvSpPr>
        <p:spPr>
          <a:xfrm>
            <a:off x="5389626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0_2#f7fe565a3.choices?vop=1&amp;pid=da1e7d119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.36种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2_1#f7fe565a3?vop=1&amp;vop=1&amp;pid=da1e7d119&amp;color=0,0,0&amp;vtp=1&amp;bt=1&amp;bbb=1"/>
              <p:cNvSpPr/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由分类加法计数原理可得不同的取法有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2_1#f7fe565a3?vop=1&amp;vop=1&amp;pid=da1e7d11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34785"/>
              </a:xfrm>
              <a:prstGeom prst="rect">
                <a:avLst/>
              </a:prstGeom>
              <a:blipFill rotWithShape="1">
                <a:blip r:embed="rId1"/>
                <a:stretch>
                  <a:fillRect l="-4" t="-103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3_1#1ccb6a496?vop=1&amp;pid=da1e7d119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［江西宜春2024高二期末］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如图，小明从街道的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处出发，到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处的老年公寓参加志愿者活动，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若中途共转向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3次，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则小明到老年公寓可以选择的不同的最短路径的条数是(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3_1#1ccb6a496?vop=1&amp;pid=da1e7d1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49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4_1#1ccb6a496.bracket?vop=1&amp;pid=da1e7d119&amp;color=0,0,0&amp;vpa=11&amp;vtp=1"/>
          <p:cNvSpPr/>
          <p:nvPr/>
        </p:nvSpPr>
        <p:spPr>
          <a:xfrm>
            <a:off x="9186926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43_2#1ccb6a496?vop=1&amp;pid=da1e7d11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7528" y="1951677"/>
            <a:ext cx="1453896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43_3#1ccb6a496.choices?vop=1&amp;pid=da1e7d119&amp;color=0,0,0&amp;vtp=1&amp;bbb=1"/>
          <p:cNvSpPr/>
          <p:nvPr/>
        </p:nvSpPr>
        <p:spPr>
          <a:xfrm>
            <a:off x="722376" y="32089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5_1#1ccb6a496?vop=1&amp;vop=1&amp;pid=da1e7d119&amp;color=0,0,0&amp;vtp=1&amp;bt=1&amp;bb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中途共转向3次,可以分为两类: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第一类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,第一次向右转,第二次向上转,第三次向右转,此时有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（种）方法,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,第一次向上转,第二次向右转,第三次向上转,此时共有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（种）方法.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故可以选择的不同的最短路径的条数是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24.故选D.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5_1#1ccb6a496?vop=1&amp;vop=1&amp;pid=da1e7d11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c68f2c207.fixed?pid=207faa769&amp;color=100,146,38&amp;vtp=1&amp;bbb=1"/>
          <p:cNvSpPr/>
          <p:nvPr/>
        </p:nvSpPr>
        <p:spPr>
          <a:xfrm>
            <a:off x="5221224" y="950976"/>
            <a:ext cx="1764792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3.1</a:t>
            </a:r>
            <a:endParaRPr lang="en-US" altLang="zh-CN" sz="7200" dirty="0"/>
          </a:p>
        </p:txBody>
      </p:sp>
      <p:sp>
        <p:nvSpPr>
          <p:cNvPr id="3" name="C_4#c68f2c207.fixed?pid=207faa769&amp;color=255,255,255&amp;vtp=1&amp;bbb=1"/>
          <p:cNvSpPr/>
          <p:nvPr/>
        </p:nvSpPr>
        <p:spPr>
          <a:xfrm>
            <a:off x="0" y="352958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3.1.1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基本计数原理</a:t>
            </a:r>
            <a:endParaRPr lang="en-US" altLang="zh-CN" sz="4400" dirty="0"/>
          </a:p>
        </p:txBody>
      </p:sp>
      <p:pic>
        <p:nvPicPr>
          <p:cNvPr id="4" name="C_4#c68f2c207.fixed?pid=207faa769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c68f2c207.fixed?pid=207faa769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6_1#577a1ae2e?htil=1&amp;vop=1&amp;pid=da1e7d11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55439" y="1054296"/>
            <a:ext cx="155448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46_2#577a1ae2e?htil=1&amp;vop=1&amp;pid=da1e7d119&amp;color=0,0,0&amp;vtp=1&amp;bt=1&amp;bbb=1&amp;hb=1"/>
          <p:cNvSpPr/>
          <p:nvPr/>
        </p:nvSpPr>
        <p:spPr>
          <a:xfrm>
            <a:off x="722376" y="972000"/>
            <a:ext cx="906170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［山东省实验中学等校2025高二联考］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6种不同的颜色给图中的四块区域涂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，若每个区域涂一种颜色，相邻区域不能涂同一种颜色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，则不同的涂法共有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47_1#577a1ae2e.bracket?vop=1&amp;pid=da1e7d119&amp;color=0,0,0&amp;vpa=12&amp;vtp=1"/>
          <p:cNvSpPr/>
          <p:nvPr/>
        </p:nvSpPr>
        <p:spPr>
          <a:xfrm>
            <a:off x="92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46_3#577a1ae2e.choices?htil=1&amp;vop=1&amp;pid=da1e7d119&amp;color=0,0,0&amp;vtp=1&amp;bbb=1"/>
          <p:cNvSpPr/>
          <p:nvPr/>
        </p:nvSpPr>
        <p:spPr>
          <a:xfrm>
            <a:off x="722376" y="2328487"/>
            <a:ext cx="906170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334895" algn="l"/>
                <a:tab pos="4632325" algn="l"/>
                <a:tab pos="694182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400种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460种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480种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.496种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8_1#577a1ae2e?vop=1&amp;vop=1&amp;pid=da1e7d119&amp;color=0,0,0&amp;vtp=1&amp;bt=1&amp;bb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当使用4种颜色时,不同的涂法有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当使用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3种颜色时,不同的涂法有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所以不同的涂法共有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8_1#577a1ae2e?vop=1&amp;vop=1&amp;pid=da1e7d11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9_1#577a1ae2e?vop=1&amp;vop=1&amp;pid=da1e7d119&amp;color=0,0,0&amp;vtp=1&amp;bt=1&amp;bbb=1&amp;hb=1"/>
          <p:cNvSpPr/>
          <p:nvPr/>
        </p:nvSpPr>
        <p:spPr>
          <a:xfrm>
            <a:off x="722376" y="969264"/>
            <a:ext cx="10753344" cy="4107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涂色问题的解题规律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1）对于区域涂色问题,可根据分步乘法计数原理,对各个区域分步涂色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,这是处理涂色问题的基本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2）可根据提供涂色种类进行分类讨论,分别计算出各种情形的种数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,再用分类加法计数原理求出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不同的涂色种数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3）对几何体顶点涂色问题的解决方法有：①可根据共用了几种颜色分类讨论；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②根据相对顶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点是否同色分类讨论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；③将空间问题平面化,转化成区域涂色问题.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4）对线段涂色问题,要注意对各条线段依次涂色,也可以从颜色分类或对线段是否同色分类讨论.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764e47c1f?vop=1&amp;pid=da1e7d11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［辽宁沈阳东北育才学校2024高二月考］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过三棱柱中任意两个顶点作直线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，在所有这些直线中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构成异面直线的对数为(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1_1#764e47c1f.bracket?vop=1&amp;pid=da1e7d119&amp;color=0,0,0&amp;vpa=13&amp;vtp=1"/>
          <p:cNvSpPr/>
          <p:nvPr/>
        </p:nvSpPr>
        <p:spPr>
          <a:xfrm>
            <a:off x="3462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0_2#764e47c1f.choices?vop=1&amp;pid=da1e7d119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B.30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C.36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.54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52_1#764e47c1f?htil=2&amp;vop=1&amp;vop=1&amp;pid=da1e7d119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7851" y="1054296"/>
            <a:ext cx="1783080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52_2#764e47c1f?htil=2&amp;vop=1&amp;vop=1&amp;pid=da1e7d119&amp;color=0,0,0&amp;vtp=1&amp;bt=1&amp;bbb=1&amp;hs=1"/>
              <p:cNvSpPr/>
              <p:nvPr/>
            </p:nvSpPr>
            <p:spPr>
              <a:xfrm>
                <a:off x="722376" y="972000"/>
                <a:ext cx="8833104" cy="31494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如图,分以下几类：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棱柱侧棱与底面边之间所构成的异面直线有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（对）;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棱柱侧棱与侧面对角线之间所构成的异面直线有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（对）;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底面边与侧面对角线之间所构成的异面直线有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（对）;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底面边与底面边之间所构成的异面直线有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（对）;</a:t>
                </a:r>
                <a:endParaRPr lang="en-US" altLang="zh-CN" sz="22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侧面对角线与侧面对角线之间所构成的异面直线有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（对）,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C_5_AS.52_2#764e47c1f?htil=2&amp;vop=1&amp;vop=1&amp;pid=da1e7d119&amp;color=0,0,0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833104" cy="3149410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16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52_3#764e47c1f?vop=1&amp;vop=1&amp;pid=da1e7d119&amp;color=0,0,0&amp;vtp=1&amp;bbb=1&amp;hs=1"/>
              <p:cNvSpPr/>
              <p:nvPr/>
            </p:nvSpPr>
            <p:spPr>
              <a:xfrm>
                <a:off x="722376" y="4085786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（对）异面直线.故选C.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AS.52_3#764e47c1f?vop=1&amp;vop=1&amp;pid=da1e7d11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85786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48" b="-118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3_1#764e47c1f?vop=1&amp;vop=1&amp;pid=da1e7d119&amp;color=0,0,0&amp;mp=1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分类时标准要明确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,做到不重不漏,有时要恰当画出示意图或树状图,使分析更直观、清楚地展现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于探索规律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4_1#15d4b9a0a?vop=1&amp;pid=da1e7d11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［湖北恩施2025高二期中］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高二年级安排甲、乙、丙三位同学到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社区进行暑期社会实践活动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，每位同学只能选择一个社区进行活动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，且多个同学可以选择同一个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社区进行活动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54_1#15d4b9a0a?vop=1&amp;pid=da1e7d1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478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5_1#15d4b9a0a.bracket?vop=1&amp;pid=da1e7d119&amp;color=0,0,0&amp;vpa=14&amp;vtp=1&amp;bbb=1"/>
          <p:cNvSpPr/>
          <p:nvPr/>
        </p:nvSpPr>
        <p:spPr>
          <a:xfrm>
            <a:off x="4719701" y="1867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4_2#15d4b9a0a.choices?vop=1&amp;pid=da1e7d119&amp;color=0,0,0&amp;vtp=1&amp;bbb=1"/>
              <p:cNvSpPr/>
              <p:nvPr/>
            </p:nvSpPr>
            <p:spPr>
              <a:xfrm>
                <a:off x="722376" y="2281877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A.所有可能的安排方法有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.如果社区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必须有同学选择，那么不同的安排方法有61种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.如果同学甲必须选择社区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，那么不同的安排方法有25种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.如果甲、乙两名同学必须在同一个社区，那么不同的安排方法共有20种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4_2#15d4b9a0a.choices?vop=1&amp;pid=da1e7d1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18087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4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6_1#15d4b9a0a?vop=1&amp;vop=1&amp;pid=da1e7d119&amp;color=0,0,0&amp;vtp=1&amp;bt=1&amp;bbb=1&amp;hb=1"/>
              <p:cNvSpPr/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对于选项A,安排甲、乙、丙三位同学到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五个社区进行暑期社会实践活动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,每位同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学只能选择一个社区进行活动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,且多个同学可以选择同一个社区进行活动,故有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安排方法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,A错误；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B,如果社区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必须有同学选择,那么不同的安排方法有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（种）,B正确；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C，如果同学甲必须选择社区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,那么不同的安排方法有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（种）,C正确；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对于选项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D，如果甲、乙两名同学必须在同一个社区,再分为丙与甲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、乙两名同学在一个社区和不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在一个社区两种情况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,那么不同的安排方法共有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（种）,D错误.故选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56_1#15d4b9a0a?vop=1&amp;vop=1&amp;pid=da1e7d1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93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256" b="-14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82d33dfd5?vop=1&amp;pid=da1e7d11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6.从1,2,3,4,5,6,7,8,9这9个数字中任取两个，其中一个作为底数，另一个作为真数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，则可以得到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不同对数值的个数为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5_AN.58_1#82d33dfd5.blank?vop=1&amp;pid=da1e7d119&amp;color=0,0,0&amp;vpa=15&amp;vtp=1&amp;bbb=1"/>
          <p:cNvSpPr/>
          <p:nvPr/>
        </p:nvSpPr>
        <p:spPr>
          <a:xfrm>
            <a:off x="2992501" y="13720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59_1#82d33dfd5?vop=1&amp;vop=1&amp;pid=da1e7d119&amp;color=0,0,0&amp;vtp=1&amp;bbb=1&amp;hb=1"/>
              <p:cNvSpPr/>
              <p:nvPr/>
            </p:nvSpPr>
            <p:spPr>
              <a:xfrm>
                <a:off x="722376" y="1922594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因为1只能作真数,所以从其余8个数字中任取一个数字作底数,对数值均为0.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1以外的其余8个数字中任取两个,分别作为对数的底数和真数,共能组成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,不同对数值的个数为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59_1#82d33dfd5?vop=1&amp;vop=1&amp;pid=da1e7d11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4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EX.60_1#82d33dfd5?vop=1&amp;vop=1&amp;pid=da1e7d119&amp;color=0,0,0&amp;vtp=1&amp;bt=1&amp;bbb=1&amp;h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特别注意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1）考虑1为真数时,对数值为0;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2）考虑从除1以外的其余8个数字中任取两个,分别作为对数的底数和真数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,特别注意要减去对数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值重复的情况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cc28b0046?vop=1&amp;pid=9563b39e1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［河南洛阳一高等校2025高二联考］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在全球高铁技术竞争中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，中国站到了前沿.小张需要乘坐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次高铁从合肥到北京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，已知此次高铁列车车票还剩下二等座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4张，一等座10张，商务座5张，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则小张的购票方案种数为(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1_1#cc28b0046?vop=1&amp;pid=9563b39e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860" b="-4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cc28b0046.bracket?vop=1&amp;pid=9563b39e1&amp;color=0,0,0&amp;vpa=1&amp;vtp=1"/>
          <p:cNvSpPr/>
          <p:nvPr/>
        </p:nvSpPr>
        <p:spPr>
          <a:xfrm>
            <a:off x="3721481" y="1951805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_2#cc28b0046.choices?vop=1&amp;pid=9563b39e1&amp;color=0,0,0&amp;vtp=1&amp;bbb=1"/>
          <p:cNvSpPr/>
          <p:nvPr/>
        </p:nvSpPr>
        <p:spPr>
          <a:xfrm>
            <a:off x="722376" y="23411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19705" algn="l"/>
                <a:tab pos="5401310" algn="l"/>
                <a:tab pos="80956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B.20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C.90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.200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1_1#b13733e1f?vop=1&amp;pid=da1e7d119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［辽宁锦州2025高二期末］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已知6件不同的产品中有2件次品，现对这6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件产品一一进行测试，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直至找到所有次品并立即停止测试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O_6_BD.62_1#6e3ab7ab4?vop=1&amp;pid=b13733e1f&amp;color=0,0,0&amp;vtp=1&amp;bbb=1&amp;hb=1"/>
          <p:cNvSpPr/>
          <p:nvPr/>
        </p:nvSpPr>
        <p:spPr>
          <a:xfrm>
            <a:off x="722376" y="188284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（1）若恰在第2次测试时，找到第1件次品，第5次测试时，找到第2件次品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，则共有多少种不同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的测试情况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63_1#6e3ab7ab4?vop=1&amp;vop=1&amp;pid=b13733e1f&amp;color=0,0,0&amp;vtp=1&amp;bbb=1&amp;hb=1"/>
              <p:cNvSpPr/>
              <p:nvPr/>
            </p:nvSpPr>
            <p:spPr>
              <a:xfrm>
                <a:off x="722376" y="2787719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【解】若恰在第2次测试时,找到第1件次品,第5次测试时,找到第2件次品,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则第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1，3，4次测试的都是正品,由分步乘法计数原理可知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,不同的测试情况种数为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6_AN.63_1#6e3ab7ab4?vop=1&amp;vop=1&amp;pid=b13733e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7719"/>
                <a:ext cx="10753344" cy="1326134"/>
              </a:xfrm>
              <a:prstGeom prst="rect">
                <a:avLst/>
              </a:prstGeom>
              <a:blipFill rotWithShape="1">
                <a:blip r:embed="rId1"/>
                <a:stretch>
                  <a:fillRect l="-4" t="-5" b="-34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4_1#bcf88fa81?vop=1&amp;pid=b13733e1f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（2）若至多测试3次就能找到所有次品，则共有多少种不同的测试情况？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5_1#bcf88fa81?vop=1&amp;vop=1&amp;pid=b13733e1f&amp;color=0,0,0&amp;vtp=1&amp;bbb=1"/>
              <p:cNvSpPr/>
              <p:nvPr/>
            </p:nvSpPr>
            <p:spPr>
              <a:xfrm>
                <a:off x="722376" y="1435169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【解】分以下两种情况讨论：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ⅰ）测试2次找到所有次品,不同的测试情况种数为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ⅱ）测试3次找到所有次品,则第3次测试的是次品,前两次有一次测试的是正品,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则不同的测试情况种数为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综上所述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,不同的测试情况种数为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5_1#bcf88fa81?vop=1&amp;vop=1&amp;pid=b13733e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3" b="-20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66_1#d1e3a23ef?vop=1&amp;pid=2c4e9b5fe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［浙江2022摇篮杯数学竞赛］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有三个盒子，每个盒子里有若干大小、形状都相同的卡片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个盒子中有三张分别标号为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1,2,3的卡片；第二个盒子中有五张分别标号为1,2,3,4,5的卡片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个盒子中有七张分别标号为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1,2,3,4,5,6,7的卡片.现从每个盒子中随机抽取一张卡片，设从第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子中取出的卡片的号码为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为奇数的概率是(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66_1#d1e3a23ef?vop=1&amp;pid=2c4e9b5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732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7_1#d1e3a23ef.bracket?vop=1&amp;pid=2c4e9b5fe&amp;color=0,0,0&amp;vpa=16&amp;vtp=1"/>
          <p:cNvSpPr/>
          <p:nvPr/>
        </p:nvSpPr>
        <p:spPr>
          <a:xfrm>
            <a:off x="8729409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66_2#d1e3a23ef.choices?vop=1&amp;pid=2c4e9b5fe&amp;color=0,0,0&amp;vtp=1&amp;bbb=1"/>
              <p:cNvSpPr/>
              <p:nvPr/>
            </p:nvSpPr>
            <p:spPr>
              <a:xfrm>
                <a:off x="722376" y="2739077"/>
                <a:ext cx="10753344" cy="5951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37180" algn="l"/>
                    <a:tab pos="5636260" algn="l"/>
                    <a:tab pos="8346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66_2#d1e3a23ef.choices?vop=1&amp;pid=2c4e9b5f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595122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7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8_1#d1e3a23ef?vop=1&amp;vop=1&amp;pid=2c4e9b5fe&amp;color=0,0,0&amp;vtp=1&amp;bt=1&amp;bbb=1&amp;hb=1"/>
              <p:cNvSpPr/>
              <p:nvPr/>
            </p:nvSpPr>
            <p:spPr>
              <a:xfrm>
                <a:off x="722376" y="972000"/>
                <a:ext cx="10753344" cy="387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从三个盒子中各随机抽取一张卡片可分为三步完成,第一步从第一个盒子中取一张卡片,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有3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,第二步从第二个盒子中取一张卡片,有5种方法,第三步从第三个盒子中取一张卡片,有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7种方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,由分步乘法计数原理可得共有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种方法.事件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为奇数等价于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都为奇数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中有一个为奇数,两个为偶数.事件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都为奇数包含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个样本点,即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24个样本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为奇数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为偶数包含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个样本点,即12个样本点;事件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为奇数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为偶数包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个样本点,即9个样本点;事件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为奇数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为偶数包含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个样本点,即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8个样本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.所以事件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为奇数包含的样本点个数为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8_1#d1e3a23ef?vop=1&amp;vop=1&amp;pid=2c4e9b5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87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187" b="-11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cc28b0046?vop=1&amp;vop=1&amp;pid=9563b39e1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因为此次高铁列车车票还剩下二等座4张,一等座10张,商务座5张,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所以小张的购票方案有3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：①小张选择二等座，有4种购票方案；②小张选择一等座，有10种购票方案；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③小张选择商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务座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，有5种购票方案，所以根据分类加法计数原理可得小张的购票方案种数为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3_1#cc28b0046?vop=1&amp;vop=1&amp;pid=9563b39e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429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26010a52c?vop=1&amp;pid=9563b39e1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［山东临沂2024高二月考］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，从两个集合中各取一个元素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作为点的坐标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则在第二象限内的点的个数是(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4_1#26010a52c?vop=1&amp;pid=9563b39e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66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26010a52c.bracket?vop=1&amp;pid=9563b39e1&amp;color=0,0,0&amp;vpa=2&amp;vtp=1"/>
          <p:cNvSpPr/>
          <p:nvPr/>
        </p:nvSpPr>
        <p:spPr>
          <a:xfrm>
            <a:off x="598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_2#26010a52c.choices?vop=1&amp;pid=9563b39e1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77510" algn="l"/>
                <a:tab pos="82162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26010a52c?vop=1&amp;vop=1&amp;pid=9563b39e1&amp;color=0,0,0&amp;vtp=1&amp;bt=1&amp;bb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第二象限内的点的横坐标是负数,纵坐标是正数.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提供横坐标,集合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提供纵坐标,则符合题意的点有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,共2个;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提供纵坐标,集合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提供横坐标,则有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,共4个.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,符合题意的点的个数为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6_AS.6_1#26010a52c?vop=1&amp;vop=1&amp;pid=9563b39e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7_1#26010a52c?vop=1&amp;vop=1&amp;pid=9563b39e1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归纳总结</a:t>
            </a:r>
            <a:endParaRPr lang="en-US" altLang="zh-CN" sz="2000" dirty="0"/>
          </a:p>
        </p:txBody>
      </p:sp>
      <p:sp>
        <p:nvSpPr>
          <p:cNvPr id="3" name="QC_6_EX.7_2#26010a52c?vop=1&amp;vop=1&amp;pid=9563b39e1&amp;color=0,0,0&amp;vtp=1&amp;bbb=1"/>
          <p:cNvSpPr/>
          <p:nvPr/>
        </p:nvSpPr>
        <p:spPr>
          <a:xfrm>
            <a:off x="722376" y="1430909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利用分类加法计数原理计数时的解题流程</a:t>
            </a:r>
            <a:endParaRPr lang="en-US" altLang="zh-CN" sz="2000" dirty="0"/>
          </a:p>
        </p:txBody>
      </p:sp>
      <p:pic>
        <p:nvPicPr>
          <p:cNvPr id="4" name="QC_6_EX.7_3#26010a52c?vop=1&amp;vop=1&amp;pid=9563b39e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4448" y="1968500"/>
            <a:ext cx="5020056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EX.7_4#26010a52c?vop=1&amp;vop=1&amp;pid=9563b39e1&amp;color=0,0,0&amp;vtp=1&amp;bbb=1"/>
          <p:cNvSpPr/>
          <p:nvPr/>
        </p:nvSpPr>
        <p:spPr>
          <a:xfrm>
            <a:off x="722376" y="39624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注意：确定分类标准时要确保每一类都能独立完成这件事.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_1#0a70af415?vop=1&amp;pid=a8d351cf2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3.设集合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，定义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={(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∩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子集的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6_BD.8_1#0a70af415?vop=1&amp;pid=a8d351c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_1#0a70af415.bracket?vop=1&amp;pid=a8d351cf2&amp;color=0,0,0&amp;vpa=3&amp;vtp=1"/>
          <p:cNvSpPr/>
          <p:nvPr/>
        </p:nvSpPr>
        <p:spPr>
          <a:xfrm>
            <a:off x="1684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8_2#0a70af415.choices?vop=1&amp;pid=a8d351cf2&amp;color=0,0,0&amp;vtp=1&amp;bbb=1"/>
              <p:cNvSpPr/>
              <p:nvPr/>
            </p:nvSpPr>
            <p:spPr>
              <a:xfrm>
                <a:off x="722376" y="1871286"/>
                <a:ext cx="10753344" cy="405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22880" algn="l"/>
                    <a:tab pos="5509260" algn="l"/>
                    <a:tab pos="82067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.10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8_2#0a70af415.choices?vop=1&amp;pid=a8d351c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1286"/>
                <a:ext cx="10753344" cy="405765"/>
              </a:xfrm>
              <a:prstGeom prst="rect">
                <a:avLst/>
              </a:prstGeom>
              <a:blipFill rotWithShape="1">
                <a:blip r:embed="rId2"/>
                <a:stretch>
                  <a:fillRect l="-4" t="-142" b="-125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6131</Words>
  <Application>WPS 演示</Application>
  <PresentationFormat>宽屏</PresentationFormat>
  <Paragraphs>293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6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2025-08-01T10:45:00Z</dcterms:created>
  <dcterms:modified xsi:type="dcterms:W3CDTF">2025-08-05T02:05:45Z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E975E922137C4ADB8068D7531416DF94_12</vt:lpwstr>
  </property>
  <property fmtid="{D5CDD505-2E9C-101B-9397-08002B2CF9AE}" pid="3" name="KSOProductBuildVer">
    <vt:lpwstr>2052-12.1.0.21915</vt:lpwstr>
  </property>
</Properties>
</file>