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93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2611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ad5ecdb0009cafa9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7.png"/><Relationship Id="rId1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0_1#fccc53bc6?vop=1&amp;vop=1&amp;pid=df80effdc&amp;color=0,0,0&amp;vtp=1&amp;bt=1&amp;bbb=1&amp;hb=1"/>
              <p:cNvSpPr/>
              <p:nvPr/>
            </p:nvSpPr>
            <p:spPr>
              <a:xfrm>
                <a:off x="722376" y="969264"/>
                <a:ext cx="10753344" cy="2735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多种解法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间接法）甲不是第1名和最后1名,有3种情况,再排乙,也有3种情况,包含丙的余下3人有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种不同的情况,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但如果丙是第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2名,则甲有可能是第3,4名，有2种情况，再排乙,也有2种情况，余下2人有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种不同的情况，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从而该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5名同学可能的名次排列情况种数为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0_1#fccc53bc6?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73583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2309" b="-1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a4646b7ae?vop=1&amp;pid=df80effdc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［江西景德镇一中2025高二期中］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在打结计时赛中，现有5根绳子，共有10个绳头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，每个绳头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只打一次结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，且每个结仅含两个绳头，所有绳头打结完毕视为结束.则这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5根绳子恰好能围成一个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圈的概率为(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a4646b7ae.bracket?vop=1&amp;pid=df80effdc&amp;color=0,0,0&amp;vpa=4&amp;vtp=1"/>
          <p:cNvSpPr/>
          <p:nvPr/>
        </p:nvSpPr>
        <p:spPr>
          <a:xfrm>
            <a:off x="2179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1_2#a4646b7ae.choices?vop=1&amp;pid=df80effdc&amp;color=0,0,0&amp;vtp=1&amp;bbb=1"/>
              <p:cNvSpPr/>
              <p:nvPr/>
            </p:nvSpPr>
            <p:spPr>
              <a:xfrm>
                <a:off x="722376" y="2281877"/>
                <a:ext cx="10753344" cy="5951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315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256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315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315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1_2#a4646b7ae.choices?vop=1&amp;pid=df80effd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595122"/>
              </a:xfrm>
              <a:prstGeom prst="rect">
                <a:avLst/>
              </a:prstGeom>
              <a:blipFill rotWithShape="1">
                <a:blip r:embed="rId1"/>
                <a:stretch>
                  <a:fillRect l="-4" t="-54" b="-87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3_1#a4646b7ae?vop=1&amp;vop=1&amp;pid=df80effdc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可以把问题看作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10个绳头平均分成5组,按平均分组问题求所有可能的结果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,再求恰好能围成一个圈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的结果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,结合古典概型概率计算公式计算求解.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4_1#a4646b7ae?vop=1&amp;vop=1&amp;pid=df80effdc&amp;color=0,0,0&amp;vtp=1&amp;bt=1&amp;bbb=1&amp;hb=1"/>
              <p:cNvSpPr/>
              <p:nvPr/>
            </p:nvSpPr>
            <p:spPr>
              <a:xfrm>
                <a:off x="722376" y="972000"/>
                <a:ext cx="10753344" cy="1536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10个绳头,每个绳头只打一次结,且每个结仅含两个绳头,所有的打结方式有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,其中恰好能围成一个圈的打结方式有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5根绳子恰好能围成一个圈的概率为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384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945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4_1#a4646b7ae?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36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5_1#a4646b7ae?vop=1&amp;vop=1&amp;pid=df80effdc&amp;color=0,0,0&amp;vtp=1&amp;bt=1&amp;bbb=1&amp;hb=1"/>
              <p:cNvSpPr/>
              <p:nvPr/>
            </p:nvSpPr>
            <p:spPr>
              <a:xfrm>
                <a:off x="722376" y="969264"/>
                <a:ext cx="10753344" cy="1782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规律方法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1）10个绳头打结,按要求,每次打结都减少2个绳头,所以可以把问题看成平均分组来解决.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2）恰好围成一个圈时,先选1根绳子,不能两端打结,只能从其余的8个绳头选1个打结,完成后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段绳子不能两端打结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,再从其余的6个绳头选1个,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,最后这段绳子两端打结.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5_1#a4646b7ae?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82953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25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6_1#f42828a28?vop=1&amp;pid=df80effdc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［山西部分学校2025高二期中］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//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共5个点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且仅有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三点共线，平面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𝐺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共4个点，其中任意三点不共线，则以这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9个点为顶点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的三棱锥最多有(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6_1#f42828a28?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f42828a28.bracket?vop=1&amp;pid=df80effdc&amp;color=0,0,0&amp;vpa=5&amp;vtp=1"/>
          <p:cNvSpPr/>
          <p:nvPr/>
        </p:nvSpPr>
        <p:spPr>
          <a:xfrm>
            <a:off x="2700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6_2#f42828a28.choices?vop=1&amp;pid=df80effdc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81605" algn="l"/>
                <a:tab pos="5325110" algn="l"/>
                <a:tab pos="81337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80个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86个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116个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.136个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8_1#f42828a28?vop=1&amp;vop=1&amp;pid=df80effdc&amp;color=0,0,0&amp;vtp=1&amp;bt=1&amp;bbb=1&amp;hb=1"/>
              <p:cNvSpPr/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由三棱锥的几何结构特征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,可分三类情况讨论：从平面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内取3个不共线的点,平面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内取1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个点；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内取2个点,平面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内取2个点;从平面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内取1个点,平面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内取3个点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,结合组合数的计算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公式和分类加法计数原理即可求解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8_1#f42828a28?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71" b="-25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9_1#f42828a28?vop=1&amp;vop=1&amp;pid=df80effdc&amp;color=0,0,0&amp;vtp=1&amp;bt=1&amp;bbb=1"/>
              <p:cNvSpPr/>
              <p:nvPr/>
            </p:nvSpPr>
            <p:spPr>
              <a:xfrm>
                <a:off x="722376" y="972000"/>
                <a:ext cx="1075334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根据题意,由三棱锥的几何结构特征,可分三类情况讨论：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内取不共线的3个点,平面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内取1个点共有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内取2个点,平面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内取2个点共有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内取1个点,平面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内取3个点共有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所以以这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9个点为顶点的三棱锥最多有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9_1#f42828a28?vop=1&amp;vop=1&amp;pid=df80effd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78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1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4d88d7e6d?vop=1&amp;pid=df80effdc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［安徽芜湖一中等校2025联考］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，由两个半径相等的圆柱体呈直角相交而得到的公共部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分对应的几何体称为牟合方盖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（如图②），牟合方盖的表面可以看成四个曲面拼接成的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.将一个牟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合方盖的四个曲面编号为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1,2,3,4，然后每个曲面染一种颜色，相邻（有公共边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）的两面颜色不能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，如果只有4种颜色可供使用，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那么不同的涂色方法种数为(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1_1#4d88d7e6d.bracket?vop=1&amp;pid=df80effdc&amp;color=0,0,0&amp;vpa=6&amp;vtp=1"/>
          <p:cNvSpPr/>
          <p:nvPr/>
        </p:nvSpPr>
        <p:spPr>
          <a:xfrm>
            <a:off x="7916926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20_3#4d88d7e6d?iti=1&amp;htil=1&amp;vop=1&amp;pid=df80effd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2888" y="2866077"/>
            <a:ext cx="1755648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20_4#4d88d7e6d?iti=2&amp;htil=1&amp;vop=1&amp;pid=df80effd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7848" y="3122109"/>
            <a:ext cx="1719072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20_5#4d88d7e6d?iti=1&amp;htil=1&amp;vop=1&amp;pid=df80effdc&amp;color=0,0,0&amp;vtp=1&amp;bbb=1"/>
          <p:cNvSpPr/>
          <p:nvPr/>
        </p:nvSpPr>
        <p:spPr>
          <a:xfrm>
            <a:off x="3128137" y="4748725"/>
            <a:ext cx="565150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图①</a:t>
            </a:r>
            <a:endParaRPr lang="en-US" altLang="zh-CN" sz="2000" dirty="0"/>
          </a:p>
        </p:txBody>
      </p:sp>
      <p:sp>
        <p:nvSpPr>
          <p:cNvPr id="7" name="QC_5_BD.20_6#4d88d7e6d?iti=2&amp;htil=1&amp;vop=1&amp;pid=df80effdc&amp;color=0,0,0&amp;vtp=1&amp;bbb=1"/>
          <p:cNvSpPr/>
          <p:nvPr/>
        </p:nvSpPr>
        <p:spPr>
          <a:xfrm>
            <a:off x="8504809" y="4748725"/>
            <a:ext cx="565150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图②</a:t>
            </a:r>
            <a:endParaRPr lang="en-US" altLang="zh-CN" sz="2000" dirty="0"/>
          </a:p>
        </p:txBody>
      </p:sp>
      <p:sp>
        <p:nvSpPr>
          <p:cNvPr id="8" name="QC_5_BD.20_7#4d88d7e6d.choices?vop=1&amp;pid=df80effdc&amp;color=0,0,0&amp;vtp=1&amp;bbb=1"/>
          <p:cNvSpPr/>
          <p:nvPr/>
        </p:nvSpPr>
        <p:spPr>
          <a:xfrm>
            <a:off x="722376" y="52113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B.48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C.60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.84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4d88d7e6d?vop=1&amp;vop=1&amp;pid=df80effdc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根据牟合方盖的表面可以看成四个曲面拼接成的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，将一个牟合方盖的四个曲面编号为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1,2,3,4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,故可转化为有公共边的4个区域,如图所示：</a:t>
            </a:r>
            <a:endParaRPr lang="en-US" altLang="zh-CN" sz="2200" dirty="0"/>
          </a:p>
        </p:txBody>
      </p:sp>
      <p:pic>
        <p:nvPicPr>
          <p:cNvPr id="3" name="QC_5_AS.22_2#4d88d7e6d?vop=1&amp;vop=1&amp;pid=df80effd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79008" y="2017083"/>
            <a:ext cx="640080" cy="71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22_3#4d88d7e6d?vop=1&amp;vop=1&amp;pid=df80effdc&amp;color=0,0,0&amp;vtp=1&amp;bbb=1&amp;hb=1"/>
              <p:cNvSpPr/>
              <p:nvPr/>
            </p:nvSpPr>
            <p:spPr>
              <a:xfrm>
                <a:off x="722376" y="2867983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1号小方格可以从4种颜色中任取一种涂色,有4种不同的涂法，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当2号,3号小方格涂不同颜色时,有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种不同的涂法,4号小方格有2种不同的涂法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,故由分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步乘法计数原理可知有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种不同的涂法；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当2号,3号小方格涂相同颜色时,有3种不同的涂法,4号小方格也有3种不同的涂法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,故由分步乘法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计数原理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种不同的涂法.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,由分类加法计数原理可得共有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种不同的涂法.故选D.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AS.22_3#4d88d7e6d?vop=1&amp;vop=1&amp;pid=df80effd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67983"/>
                <a:ext cx="10753344" cy="2710434"/>
              </a:xfrm>
              <a:prstGeom prst="rect">
                <a:avLst/>
              </a:prstGeom>
              <a:blipFill rotWithShape="1">
                <a:blip r:embed="rId2"/>
                <a:stretch>
                  <a:fillRect l="-4" t="-12" r="-159" b="-16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7d4db5f2.fixed?pid=1c40e9bbb&amp;color=100,146,38&amp;vtp=1&amp;bbb=1"/>
          <p:cNvSpPr/>
          <p:nvPr/>
        </p:nvSpPr>
        <p:spPr>
          <a:xfrm>
            <a:off x="5056632" y="950976"/>
            <a:ext cx="209397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3.1</a:t>
            </a:r>
            <a:endParaRPr lang="en-US" altLang="zh-CN" sz="7200" dirty="0"/>
          </a:p>
        </p:txBody>
      </p:sp>
      <p:sp>
        <p:nvSpPr>
          <p:cNvPr id="3" name="C_2#47d4db5f2.fixed?pid=1c40e9bbb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3.1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排列与组合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998001f6b?vop=1&amp;pid=df80effdc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［江苏扬州多校2025高二期中联考］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毕业前夕，某高中高三（6）班科技创新兴趣小组的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5名同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学与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1名辅导老师，共6人合影留念，站成前后相对应的两排，每排3人，老师站在前排中间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、乙两名同学不相邻（相邻仅包括正前后或左右），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则不同站法种数为(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4_1#998001f6b.bracket?vop=1&amp;pid=df80effdc&amp;color=0,0,0&amp;vpa=7&amp;vtp=1"/>
          <p:cNvSpPr/>
          <p:nvPr/>
        </p:nvSpPr>
        <p:spPr>
          <a:xfrm>
            <a:off x="9304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3_2#998001f6b.choices?vop=1&amp;pid=df80effdc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.96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B.84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C.72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.48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5_1#998001f6b?vop=1&amp;vop=1&amp;pid=df80effdc&amp;color=0,0,0&amp;vtp=1&amp;bt=1&amp;bbb=1&amp;hb=1"/>
              <p:cNvSpPr/>
              <p:nvPr/>
            </p:nvSpPr>
            <p:spPr>
              <a:xfrm>
                <a:off x="722376" y="972000"/>
                <a:ext cx="10753344" cy="3218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先不考虑甲、乙的限制条件，得到站法种数为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、乙两名同学为正前后相邻时，其中必有1人站在老师的左侧或右侧，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1人站在正后面，站法种数为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、乙两名同学为左右相邻时，两人必都站在后一排，将甲、乙两名同学看成一个元素，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从其余的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3人中选2人站在老师的左右两侧，余下的1人与甲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、乙两名同学看成的一个元素进行全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排列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，所以站法种数为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，满足题意的不同的站法种数为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5_1#998001f6b?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8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44f59ded2?vop=1&amp;pid=df80effdc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［山东多校2025高二联考］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排列数和组合数都有丰富的性质和实际应用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，下列结论中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44f59ded2.bracket?vop=1&amp;pid=df80effdc&amp;color=0,0,0&amp;vpa=8&amp;vtp=1&amp;bbb=1"/>
          <p:cNvSpPr/>
          <p:nvPr/>
        </p:nvSpPr>
        <p:spPr>
          <a:xfrm>
            <a:off x="1951101" y="1410150"/>
            <a:ext cx="7302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6_2#44f59ded2.choices?vop=1&amp;pid=df80effdc&amp;color=0,0,0&amp;vtp=1&amp;bbb=1"/>
              <p:cNvSpPr/>
              <p:nvPr/>
            </p:nvSpPr>
            <p:spPr>
              <a:xfrm>
                <a:off x="722376" y="1824677"/>
                <a:ext cx="10753344" cy="111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1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𝑖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6_2#44f59ded2.choices?vop=1&amp;pid=df80effd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11176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8_1#44f59ded2?vop=1&amp;vop=1&amp;pid=df80effdc&amp;color=0,0,0&amp;vtp=1&amp;bt=1&amp;bbb=1&amp;hb=1"/>
              <p:cNvSpPr/>
              <p:nvPr/>
            </p:nvSpPr>
            <p:spPr>
              <a:xfrm>
                <a:off x="722376" y="969265"/>
                <a:ext cx="10753344" cy="1460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A不正确；对于B,因为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2" name="QC_5_AS.28_1#44f59ded2?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460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-344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28_1#44f59ded2?vop=1&amp;vop=1&amp;pid=df80effdc&amp;color=0,0,0&amp;vtp=1&amp;bt=1&amp;bbb=1&amp;hb=1"/>
              <p:cNvSpPr/>
              <p:nvPr/>
            </p:nvSpPr>
            <p:spPr>
              <a:xfrm>
                <a:off x="722376" y="2413000"/>
                <a:ext cx="10753344" cy="132467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ct val="1500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=⋯=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,故C正确；</a:t>
                </a:r>
                <a:endParaRPr lang="en-US" altLang="zh-CN" sz="22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3" name="QC_5_AS.28_1#44f59ded2?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13000"/>
                <a:ext cx="10753344" cy="1324674"/>
              </a:xfrm>
              <a:prstGeom prst="rect">
                <a:avLst/>
              </a:prstGeom>
              <a:blipFill rotWithShape="1">
                <a:blip r:embed="rId2"/>
                <a:stretch>
                  <a:fillRect l="-4" b="-13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28_1#44f59ded2?vop=1&amp;vop=1&amp;pid=df80effdc&amp;color=0,0,0&amp;vtp=1&amp;bt=1&amp;bbb=1&amp;hb=1"/>
              <p:cNvSpPr/>
              <p:nvPr/>
            </p:nvSpPr>
            <p:spPr>
              <a:xfrm>
                <a:off x="722376" y="3733800"/>
                <a:ext cx="10753344" cy="255435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D,考虑从两个各有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个元素的集合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中总共选取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个元素的方式数,总的选取方式数是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我们也可以将选取过程分为不同的情况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,即从集合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中选取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个元素,从集合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中选取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,1,2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,对于每个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,选取的方式数是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,所以选取方式数是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总的选取方式数可以表示为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,由于这两种方法计算的是同一个选取过程的方式数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C_5_AS.28_1#44f59ded2?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33800"/>
                <a:ext cx="10753344" cy="2554351"/>
              </a:xfrm>
              <a:prstGeom prst="rect">
                <a:avLst/>
              </a:prstGeom>
              <a:blipFill rotWithShape="1">
                <a:blip r:embed="rId3"/>
                <a:stretch>
                  <a:fillRect l="-4" r="-632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84e87bf97?vop=1&amp;pid=df80effdc&amp;color=0,0,0&amp;vtp=1&amp;bt=1&amp;bbb=1&amp;hb=1"/>
          <p:cNvSpPr/>
          <p:nvPr/>
        </p:nvSpPr>
        <p:spPr>
          <a:xfrm>
            <a:off x="722376" y="969265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［辽宁沈阳东北育才学校2025高二月考］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现有数字0,1,1,1,2,3,4,5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,下列说法正确的是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0_1#84e87bf97.bracket?vop=1&amp;pid=df80effdc&amp;color=0,0,0&amp;vpa=9&amp;vtp=1&amp;bbb=1"/>
          <p:cNvSpPr/>
          <p:nvPr/>
        </p:nvSpPr>
        <p:spPr>
          <a:xfrm>
            <a:off x="922401" y="1407415"/>
            <a:ext cx="743649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ACD</a:t>
            </a:r>
            <a:endParaRPr lang="en-US" altLang="zh-CN" sz="2000" dirty="0"/>
          </a:p>
        </p:txBody>
      </p:sp>
      <p:sp>
        <p:nvSpPr>
          <p:cNvPr id="4" name="QC_5_BD.29_2#84e87bf97.choices?vop=1&amp;pid=df80effdc&amp;color=0,0,0&amp;vtp=1&amp;bbb=1"/>
          <p:cNvSpPr/>
          <p:nvPr/>
        </p:nvSpPr>
        <p:spPr>
          <a:xfrm>
            <a:off x="722376" y="1874647"/>
            <a:ext cx="10753344" cy="17829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A.可以组成600个没有重复数字的六位数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.可以组成288个没有重复数字的六位偶数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.可以组成3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240个六位数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.可以组成2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160个相邻两个数字不相同的八位数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1_1#84e87bf97?vop=1&amp;vop=1&amp;pid=df80effdc&amp;color=0,0,0&amp;vtp=1&amp;bt=1&amp;bbb=1&amp;hb=1"/>
              <p:cNvSpPr/>
              <p:nvPr/>
            </p:nvSpPr>
            <p:spPr>
              <a:xfrm>
                <a:off x="722376" y="972000"/>
                <a:ext cx="10753344" cy="5168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对于A,由题意可选取的数字为0,1,2,3,4,5,且首位不能为0,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：首位不能为0，有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种不同排法,第二步：再排其他5个数字,有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所以由分步乘法计数原理可知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,可以组成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个没有重复数字的六位数,故A正确.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B,由题意知末位只能为0,2,4,当末位为0时,有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个六位数；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当末位为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个六位数；当末位为4时,有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个六位数,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所以由分类加法计数原理可知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,可以组成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个没有重复数字的六位偶数,故B错误.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C,由题意知六位数中可能有1个1,2个1,3个1三种情况,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当六位数中有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1个1时,由A选项知有600个六位数；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当六位数中有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2个1时,分为有0与无0两种情况,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个六位数,无0时,有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个六位数；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当六位数中有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3个1时,分为有0与无0两种情况,</a:t>
                </a:r>
                <a:endParaRPr lang="en-US" altLang="zh-CN" sz="22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2" name="QC_5_AS.31_1#84e87bf97?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168900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1157" b="-97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1_1#84e87bf97?vop=1&amp;vop=1&amp;pid=df80effdc&amp;color=0,0,0&amp;vtp=1&amp;bt=1&amp;bbb=1&amp;hb=1"/>
              <p:cNvSpPr/>
              <p:nvPr/>
            </p:nvSpPr>
            <p:spPr>
              <a:xfrm>
                <a:off x="722376" y="972000"/>
                <a:ext cx="10753344" cy="3688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个六位数,无0时,有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个六位数,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所以由分类加法计数原理可知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,可以组成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个六位数,故C正确；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D,因为相邻两个数字不相同,即3个1不能相邻,所以用插空法：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：先排除1以外的5个数字,有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种排法,5个数字形成6个空位,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：再将3个1插入6个空位,有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所以由分步乘法计数原理可知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0不能在首位,而0在首位时,有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所以可以组成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个相邻两个数字不相同的八位数,故D正确.故选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1_1#84e87bf97?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88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3903" b="-12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2_1#d9bfb6a04?vop=1&amp;pid=df80effdc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商场某区域的行走路线图可以抽象为一个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的正方体道路网（如图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，图中线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段均为可行走的通道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），甲、乙两人分别从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两点出发，随机地选择一条最短路径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，以相同的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速度同时出发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，直到到达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为止.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2_1#d9bfb6a04?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087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3_1#d9bfb6a04.bracket?vop=1&amp;pid=df80effdc&amp;color=0,0,0&amp;vpa=10&amp;vtp=1&amp;bbb=1"/>
          <p:cNvSpPr/>
          <p:nvPr/>
        </p:nvSpPr>
        <p:spPr>
          <a:xfrm>
            <a:off x="6908610" y="1867350"/>
            <a:ext cx="7493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p:pic>
        <p:nvPicPr>
          <p:cNvPr id="4" name="QC_5_BD.32_2#d9bfb6a04?vop=1&amp;pid=df80effd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6360" y="2408877"/>
            <a:ext cx="1865376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2_3#d9bfb6a04.choices?vop=1&amp;pid=df80effdc&amp;color=0,0,0&amp;vtp=1&amp;bbb=1"/>
              <p:cNvSpPr/>
              <p:nvPr/>
            </p:nvSpPr>
            <p:spPr>
              <a:xfrm>
                <a:off x="722376" y="4237677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A.甲从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必须经过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的方法共有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9种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的方法共有90种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.甲、乙两人在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.甲、乙两人相遇的概率为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2_3#d9bfb6a04.choices?vop=1&amp;pid=df80effd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37677"/>
                <a:ext cx="10753344" cy="927100"/>
              </a:xfrm>
              <a:prstGeom prst="rect">
                <a:avLst/>
              </a:prstGeom>
              <a:blipFill rotWithShape="1">
                <a:blip r:embed="rId3"/>
                <a:stretch>
                  <a:fillRect l="-4" t="-35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4_1#d9bfb6a04?vop=1&amp;vop=1&amp;pid=df80effdc&amp;color=0,0,0&amp;vtp=1&amp;bt=1&amp;bbb=1&amp;hb=1"/>
              <p:cNvSpPr/>
              <p:nvPr/>
            </p:nvSpPr>
            <p:spPr>
              <a:xfrm>
                <a:off x="722376" y="972000"/>
                <a:ext cx="10753344" cy="424326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对于A选项,从点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,需要向上走2个线段长度,向前走1个线段长度,从点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,需要向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2个线段长度,向前走1个线段长度,所以甲从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必须经过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）,A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B选项,从点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,一共要走6个线段长度,其中向上走2个线段长度,向前走2个线段长度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,向右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2个线段长度,所以甲从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（种）,B正确;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C选项,甲从点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运动到点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,需要向上、向前、向右各走一个线段长度,再从点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运动到点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需要向上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、向前、向右各走一个线段长度,所以甲从点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运动到点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,且经过点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,不同的走法共有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（种）,同理,乙从点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运动到点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,且经过点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,不同的走法共有36种,所以甲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、乙两人在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36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90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,C错误;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4_1#d9bfb6a04?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243261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951" b="-2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34_2#d9bfb6a04?htil=2&amp;vop=1&amp;vop=1&amp;pid=df80effdc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14647" y="1054296"/>
            <a:ext cx="1828800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34_3#d9bfb6a04?htil=2&amp;vop=1&amp;vop=1&amp;pid=df80effdc&amp;color=0,0,0&amp;vtp=1&amp;bt=1&amp;bbb=1&amp;hb=1"/>
              <p:cNvSpPr/>
              <p:nvPr/>
            </p:nvSpPr>
            <p:spPr>
              <a:xfrm>
                <a:off x="722376" y="972000"/>
                <a:ext cx="8796528" cy="237807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对于D选项,如图所示,若甲、乙两人相遇,则甲、乙两人只能在点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处相遇,由A选项知甲从点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运动到点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且经过点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的走法种数为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所以甲、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乙两人在点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处相遇的走法种数为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,同理可知,甲、乙两人在点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𝐺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相遇的走法种数都为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,因此,结合C选项,甲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、乙两人相遇的概率为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36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50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AS.34_3#d9bfb6a04?htil=2&amp;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796528" cy="2378075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r="-1260" b="-3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df80effdc.fixed?pid=51e08a963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3.1</a:t>
            </a:r>
            <a:endParaRPr lang="en-US" altLang="zh-CN" sz="7200" dirty="0"/>
          </a:p>
        </p:txBody>
      </p:sp>
      <p:sp>
        <p:nvSpPr>
          <p:cNvPr id="3" name="C_4#df80effdc.fixed?pid=51e08a963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第3.1节综合训练</a:t>
            </a:r>
            <a:endParaRPr lang="en-US" altLang="zh-CN" sz="4400" dirty="0"/>
          </a:p>
        </p:txBody>
      </p:sp>
      <p:pic>
        <p:nvPicPr>
          <p:cNvPr id="4" name="C_4#df80effdc.fixed?pid=51e08a96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df80effdc.fixed?pid=51e08a963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5_1#f3e98fa1e?vop=1&amp;pid=df80effdc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［河北邢台一中2024高二期中］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“圆排列”亦称“循环排列”“环排列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”，最早出现在中国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易经》的四象八卦组合.当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三位同学围成一个圆时，其中一个排列“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”与该排列旋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转一个或几个位置得到的排列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𝐵𝐶𝐴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”是同一个排列.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现有六位同学围成一个圆做游戏，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其排列总数为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用数字作答）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5_1#f3e98fa1e?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2799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36_1#f3e98fa1e.blank?vop=1&amp;pid=df80effdc&amp;color=0,0,0&amp;vpa=11&amp;vtp=1&amp;bbb=1"/>
          <p:cNvSpPr/>
          <p:nvPr/>
        </p:nvSpPr>
        <p:spPr>
          <a:xfrm>
            <a:off x="2217801" y="2286450"/>
            <a:ext cx="655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120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7_1#f3e98fa1e?vop=1&amp;vop=1&amp;pid=df80effdc&amp;color=0,0,0&amp;vtp=1&amp;bbb=1&amp;hb=1"/>
              <p:cNvSpPr/>
              <p:nvPr/>
            </p:nvSpPr>
            <p:spPr>
              <a:xfrm>
                <a:off x="722376" y="2739077"/>
                <a:ext cx="10753344" cy="149872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三位同学围成一个圆，“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𝐵𝐶𝐴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”是同一排列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，其中每一个圆排列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可以拆成任意一位同学为首的直线排列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，则三位同学围成一个圆的排列总数为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，由此可得六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位同学围成一个圆的排列总数为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37_1#f3e98fa1e?vop=1&amp;vop=1&amp;pid=df80effd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10753344" cy="1498727"/>
              </a:xfrm>
              <a:prstGeom prst="rect">
                <a:avLst/>
              </a:prstGeom>
              <a:blipFill rotWithShape="1">
                <a:blip r:embed="rId2"/>
                <a:stretch>
                  <a:fillRect l="-4" t="-21" r="-12" b="-16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8_1#3af3467fd?vop=1&amp;pid=df80effdc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［内蒙古通辽一中2025期末］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为深入贯彻党的二十大精神，我市邀请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五位党的二十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大代表分别到一中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、五中、铁中、蒙中做宣讲工作，每个学校至少一人参加，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每人只去一所学校.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因只会汉语不能到蒙中宣讲，其余三人蒙汉兼通，可选派到任何学校宣讲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，则不同的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选派方案共有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8_1#3af3467fd?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968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39_1#3af3467fd.blank?vop=1&amp;pid=df80effdc&amp;color=0,0,0&amp;vpa=12&amp;vtp=1&amp;bbb=1"/>
          <p:cNvSpPr/>
          <p:nvPr/>
        </p:nvSpPr>
        <p:spPr>
          <a:xfrm>
            <a:off x="2217801" y="2288736"/>
            <a:ext cx="655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126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0_1#3af3467fd?vop=1&amp;vop=1&amp;pid=df80effdc&amp;color=0,0,0&amp;vtp=1&amp;bbb=1&amp;hb=1"/>
              <p:cNvSpPr/>
              <p:nvPr/>
            </p:nvSpPr>
            <p:spPr>
              <a:xfrm>
                <a:off x="722376" y="2834645"/>
                <a:ext cx="10753344" cy="33359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根据题意可分为2种情况讨论：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三人中选1人去蒙中,有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种选法,剩下4人安排到其余三所学校,即4人分成2,1,1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三组,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种分法,然后将这三组安排到其余三所学校有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,根据分步乘法计数原理得不同的选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派方案有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三人中选2人去蒙中,有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种选法,剩下3人安排到其余三所学校,有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分步乘法计数原理得不同的选派方案有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</a:t>
                </a:r>
                <a:endParaRPr lang="en-US" altLang="zh-CN" sz="22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综上可得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种不同的选派方案.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40_1#3af3467fd?vop=1&amp;vop=1&amp;pid=df80effd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34645"/>
                <a:ext cx="10753344" cy="3335909"/>
              </a:xfrm>
              <a:prstGeom prst="rect">
                <a:avLst/>
              </a:prstGeom>
              <a:blipFill rotWithShape="1">
                <a:blip r:embed="rId2"/>
                <a:stretch>
                  <a:fillRect l="-4" r="-608" b="-12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1_1#36d9c11ad?vop=1&amp;pid=df80effdc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［辽宁抚顺六校2025高二期末］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由字母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构成的一个6位的序列，含有连续子序列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列有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（例如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𝐴𝐵𝐴𝐴𝐴𝐴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𝐵𝐴𝐴𝐵𝐴𝐵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符合题意）.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41_1#36d9c11ad?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909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42_1#36d9c11ad.blank?vop=1&amp;pid=df80effdc&amp;color=0,0,0&amp;vpa=13&amp;vtp=1&amp;bbb=1"/>
          <p:cNvSpPr/>
          <p:nvPr/>
        </p:nvSpPr>
        <p:spPr>
          <a:xfrm>
            <a:off x="1214501" y="1372050"/>
            <a:ext cx="498475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27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3_1#36d9c11ad?vop=1&amp;vop=1&amp;pid=df80effdc&amp;color=0,0,0&amp;vtp=1&amp;bbb=1&amp;hb=1"/>
              <p:cNvSpPr/>
              <p:nvPr/>
            </p:nvSpPr>
            <p:spPr>
              <a:xfrm>
                <a:off x="722376" y="1824677"/>
                <a:ext cx="10753344" cy="2380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考虑出现子序列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时,可能出现的位置有4个,把依次对应的序列放入集合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𝐴𝐵𝐴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×××,×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𝐴𝐵𝐴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××,××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𝐴𝐵𝐴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×,×××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𝐴𝐵𝐴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中,记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为集合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中元素的个数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再考虑重复的序列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∩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∩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∩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,任意多于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个集合的交集均为空集.所以含有连续子序列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的序列有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43_1#36d9c11ad?vop=1&amp;vop=1&amp;pid=df80effd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2380234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r="-638" b="-18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4_1#dc32a8f96?vop=1&amp;pid=df80effdc&amp;color=0,0,0&amp;vtp=1&amp;bt=1&amp;bbb=1&amp;hb=1"/>
          <p:cNvSpPr/>
          <p:nvPr/>
        </p:nvSpPr>
        <p:spPr>
          <a:xfrm>
            <a:off x="722376" y="972000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［吉林长春外国语学校2025高二期中］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有5个男生和3个女生，从中选出5人分别担任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5门不同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学科的科代表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（要求每人只担任一科科代表，每科只有一名科代表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），求分别符合下列条件的安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排方法数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.（写出必要的数学式，结果用数字作答）</a:t>
            </a:r>
            <a:endParaRPr lang="en-US" altLang="zh-CN" sz="2000" dirty="0"/>
          </a:p>
        </p:txBody>
      </p:sp>
      <p:sp>
        <p:nvSpPr>
          <p:cNvPr id="3" name="QO_6_BD.45_1#ae6c011a3?vop=1&amp;pid=dc32a8f96&amp;color=0,0,0&amp;vtp=1&amp;bbb=1"/>
          <p:cNvSpPr/>
          <p:nvPr/>
        </p:nvSpPr>
        <p:spPr>
          <a:xfrm>
            <a:off x="722376" y="2338012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（1）有女生但人数必须少于男生；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46_1#ae6c011a3?vop=1&amp;vop=1&amp;pid=dc32a8f96&amp;color=0,0,0&amp;vtp=1&amp;bbb=1"/>
              <p:cNvSpPr/>
              <p:nvPr/>
            </p:nvSpPr>
            <p:spPr>
              <a:xfrm>
                <a:off x="722376" y="279724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【解】先选后排，5人可以是2女3男，也可以是1女4男，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所以先选有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（种）选法，后排有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（种）方法，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所以共有不同的安排方法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𝟒𝟎𝟎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46_1#ae6c011a3?vop=1&amp;vop=1&amp;pid=dc32a8f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9724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5" b="-34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6_BD.47_1#18dda56d8?vop=1&amp;pid=dc32a8f96&amp;color=0,0,0&amp;vtp=1&amp;bbb=1"/>
          <p:cNvSpPr/>
          <p:nvPr/>
        </p:nvSpPr>
        <p:spPr>
          <a:xfrm>
            <a:off x="722376" y="4126743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（2）女生甲一定担任语文科代表；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48_1#18dda56d8?vop=1&amp;vop=1&amp;pid=dc32a8f96&amp;color=0,0,0&amp;vtp=1&amp;bbb=1&amp;hb=1"/>
              <p:cNvSpPr/>
              <p:nvPr/>
            </p:nvSpPr>
            <p:spPr>
              <a:xfrm>
                <a:off x="722376" y="4545843"/>
                <a:ext cx="10753344" cy="894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【解】先在剩余的7人中选出4人，有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（种）选法，然后排列，有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方法，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根据分步乘法计数原理可得共有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𝟖𝟒𝟎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（种）安排方法.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6_AN.48_1#18dda56d8?vop=1&amp;vop=1&amp;pid=dc32a8f9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45843"/>
                <a:ext cx="10753344" cy="894334"/>
              </a:xfrm>
              <a:prstGeom prst="rect">
                <a:avLst/>
              </a:prstGeom>
              <a:blipFill rotWithShape="1">
                <a:blip r:embed="rId2"/>
                <a:stretch>
                  <a:fillRect l="-4" t="-57" b="-50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9_1#37a7a1050?vop=1&amp;pid=dc32a8f96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（3）男生乙必须包括在内，但不担任语文科代表.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0_1#37a7a1050?vop=1&amp;vop=1&amp;pid=dc32a8f96&amp;color=0,0,0&amp;vtp=1&amp;bbb=1"/>
              <p:cNvSpPr/>
              <p:nvPr/>
            </p:nvSpPr>
            <p:spPr>
              <a:xfrm>
                <a:off x="722376" y="1386528"/>
                <a:ext cx="10753344" cy="1884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【解】第一步，先安排不担任语文科代表的男生乙，有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（种）方法；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第二步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，从剩余的7人中选出4人，有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（种）选法；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第三步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，选出的4人排列，有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（种）方法.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根据分步乘法计数原理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，共有安排方法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𝟑𝟔𝟎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0_1#37a7a1050?vop=1&amp;vop=1&amp;pid=dc32a8f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1884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-2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51_1#fbc104de2?vop=1&amp;pid=10c08dd7c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［2025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中国科学技术大学少年班创新班入围考］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上的映射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，满足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,则映射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51_1#fbc104de2?vop=1&amp;pid=10c08dd7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52_1#fbc104de2.blank?vop=1&amp;pid=10c08dd7c&amp;color=0,0,0&amp;vpa=14&amp;vtp=1&amp;bbb=1"/>
          <p:cNvSpPr/>
          <p:nvPr/>
        </p:nvSpPr>
        <p:spPr>
          <a:xfrm>
            <a:off x="4495673" y="1372050"/>
            <a:ext cx="498475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41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53_1#fbc104de2?vop=1&amp;vop=1&amp;pid=10c08dd7c&amp;color=0,0,0&amp;vtp=1&amp;bbb=1&amp;hb=1"/>
              <p:cNvSpPr/>
              <p:nvPr/>
            </p:nvSpPr>
            <p:spPr>
              <a:xfrm>
                <a:off x="722376" y="1824677"/>
                <a:ext cx="10753344" cy="18079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恒成立，考虑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中1的个数.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1）有4个只有1种；（2）有3个有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种；（3）有2个有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种；（4）有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种，共41种.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53_1#fbc104de2?vop=1&amp;vop=1&amp;pid=10c08dd7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1807909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r="-419" b="-25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54_1#5d8aca1c4?vop=1&amp;pid=10c08dd7c&amp;color=0,0,0&amp;vtp=1&amp;bt=1&amp;bbb=1&amp;hb=1"/>
              <p:cNvSpPr/>
              <p:nvPr/>
            </p:nvSpPr>
            <p:spPr>
              <a:xfrm>
                <a:off x="722376" y="972000"/>
                <a:ext cx="10753344" cy="8209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［北京大学2023强基计划］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,⋅⋅⋅,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的三元子集中元素两两互素的集合的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个数为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54_1#5d8aca1c4?vop=1&amp;pid=10c08dd7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20928"/>
              </a:xfrm>
              <a:prstGeom prst="rect">
                <a:avLst/>
              </a:prstGeom>
              <a:blipFill rotWithShape="1">
                <a:blip r:embed="rId1"/>
                <a:stretch>
                  <a:fillRect l="-4" t="-55" r="-230" b="-51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55_1#5d8aca1c4.blank?vop=1&amp;pid=10c08dd7c&amp;color=0,0,0&amp;vpa=15&amp;vtp=1&amp;bbb=1"/>
          <p:cNvSpPr/>
          <p:nvPr/>
        </p:nvSpPr>
        <p:spPr>
          <a:xfrm>
            <a:off x="1468501" y="1368113"/>
            <a:ext cx="498475" cy="379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56_1#5d8aca1c4?vop=1&amp;vop=1&amp;pid=10c08dd7c&amp;color=0,0,0&amp;vtp=1&amp;bbb=1&amp;hb=1"/>
              <p:cNvSpPr/>
              <p:nvPr/>
            </p:nvSpPr>
            <p:spPr>
              <a:xfrm>
                <a:off x="722376" y="1792927"/>
                <a:ext cx="10753344" cy="43804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若所选元素为三个奇数,则共有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（个）三元子集,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同时选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3,9的三元子集有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,不符合题意,从而符合题意的三元子集有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个）;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若所选的元素为两个奇数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,一个偶数,则共有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三元子集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若所选的奇数为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3,9,此时有5个三元子集不符合题意;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若所选的奇数为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3,偶数为6,另一个奇数为1,5,7时,此时有3个三元子集不符合题意;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若所选的奇数为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9,偶数为6,另一个奇数为1,5,7时,此时有3个三元子集不符合题意;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若所选的奇数为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5,偶数为10,另一个奇数为1,3,7,9时,此时有4个三元子集不符合题意.</a:t>
                </a:r>
                <a:endParaRPr lang="en-US" altLang="zh-CN" sz="22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（个）三元子集符合题意.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56_1#5d8aca1c4?vop=1&amp;vop=1&amp;pid=10c08dd7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792927"/>
                <a:ext cx="10753344" cy="4380484"/>
              </a:xfrm>
              <a:prstGeom prst="rect">
                <a:avLst/>
              </a:prstGeom>
              <a:blipFill rotWithShape="1">
                <a:blip r:embed="rId2"/>
                <a:stretch>
                  <a:fillRect l="-4" t="-7" b="-8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7_1#452845e02?vop=1&amp;pid=10c08dd7c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［2024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中国科学技术大学创新班营］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,⋅⋅⋅,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中随机抽取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3个不同的数排列出的最大的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三位数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,⋅⋅⋅,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中随机抽取3个不同的数排列出的最大的三位数.求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7_1#452845e02?vop=1&amp;pid=10c08dd7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966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8_1#452845e02?vop=1&amp;vop=1&amp;pid=10c08dd7c&amp;color=0,0,0&amp;vtp=1&amp;bbb=1&amp;hb=1"/>
              <p:cNvSpPr/>
              <p:nvPr/>
            </p:nvSpPr>
            <p:spPr>
              <a:xfrm>
                <a:off x="722376" y="1834203"/>
                <a:ext cx="10753344" cy="223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可分为两类：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中有9时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中无9时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.由题意可得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中有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𝟖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中无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中含9,则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中无9的情况下：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𝟖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𝟖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𝟖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𝟏𝟏𝟐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𝟏𝟏𝟐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8_1#452845e02?vop=1&amp;vop=1&amp;pid=10c08dd7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2235200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f2e4c6d33?vop=1&amp;pid=df80effd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1.下列计算结果是21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f2e4c6d33.bracket?vop=1&amp;pid=df80effdc&amp;color=0,0,0&amp;vpa=1&amp;vtp=1"/>
          <p:cNvSpPr/>
          <p:nvPr/>
        </p:nvSpPr>
        <p:spPr>
          <a:xfrm>
            <a:off x="370528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f2e4c6d33.choices?vop=1&amp;pid=df80effdc&amp;color=0,0,0&amp;vtp=1&amp;bbb=1"/>
              <p:cNvSpPr/>
              <p:nvPr/>
            </p:nvSpPr>
            <p:spPr>
              <a:xfrm>
                <a:off x="722376" y="1430909"/>
                <a:ext cx="10753344" cy="4011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3195955" algn="l"/>
                    <a:tab pos="5769610" algn="l"/>
                    <a:tab pos="83686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f2e4c6d33.choices?vop=1&amp;pid=df80effd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0909"/>
                <a:ext cx="10753344" cy="40119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38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f2e4c6d33?vop=1&amp;vop=1&amp;pid=df80effdc&amp;color=0,0,0&amp;vtp=1&amp;bt=1&amp;bbb=1"/>
              <p:cNvSpPr/>
              <p:nvPr/>
            </p:nvSpPr>
            <p:spPr>
              <a:xfrm>
                <a:off x="722376" y="969264"/>
                <a:ext cx="10753344" cy="5956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f2e4c6d33?vop=1&amp;vop=1&amp;pid=df80effd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595630"/>
              </a:xfrm>
              <a:prstGeom prst="rect">
                <a:avLst/>
              </a:prstGeom>
              <a:blipFill rotWithShape="1">
                <a:blip r:embed="rId1"/>
                <a:stretch>
                  <a:fillRect l="-4" t="-43" b="-8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c662eefd6?vop=1&amp;pid=df80effdc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［内蒙古鄂尔多斯2025高二月考］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中国体育代表团在2024年巴黎奥运会获得40金27银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24铜共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枚奖牌，创造了参加境外奥运会的最佳战绩.巴黎奥运会中国内地奥运健儿代表团于8月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29日至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月2日访问香港、澳门，访问期间，甲、乙、丙3名代表团团员与4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名青少年站成一排拍照留念，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若甲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、乙、丙互不相邻，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则不同的排法有(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c662eefd6.bracket?vop=1&amp;pid=df80effdc&amp;color=0,0,0&amp;vpa=2&amp;vtp=1"/>
          <p:cNvSpPr/>
          <p:nvPr/>
        </p:nvSpPr>
        <p:spPr>
          <a:xfrm>
            <a:off x="5494401" y="23245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_2#c662eefd6.choices?vop=1&amp;pid=df80effdc&amp;color=0,0,0&amp;vtp=1&amp;bbb=1"/>
          <p:cNvSpPr/>
          <p:nvPr/>
        </p:nvSpPr>
        <p:spPr>
          <a:xfrm>
            <a:off x="722376" y="27856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97505" algn="l"/>
                <a:tab pos="5756910" algn="l"/>
                <a:tab pos="83496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A.2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880种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440种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720种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.360种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c662eefd6?vop=1&amp;vop=1&amp;pid=df80effdc&amp;color=0,0,0&amp;vtp=1&amp;bt=1&amp;bbb=1&amp;hb=1"/>
              <p:cNvSpPr/>
              <p:nvPr/>
            </p:nvSpPr>
            <p:spPr>
              <a:xfrm>
                <a:off x="722376" y="972000"/>
                <a:ext cx="10753344" cy="92633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第一步：先排4名青少年共有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种排法；第二步：把甲、乙、丙插在4名青少年形成的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空位中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种排法,所以根据分步乘法计数原理共有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c662eefd6?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26338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-55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fccc53bc6?vop=1&amp;pid=df80effdc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［河北衡水二中2025高二调研］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甲、乙、丙、丁、戊共5名同学进行数学建模比赛，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决出了第1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名到第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5名的名次（无并列情况）.甲、乙、丙去询问成绩.老师对甲说：“你不是最差的.”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对乙说：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很遗憾，你和甲都没有得到冠军.”对丙说：“你不是第2名.”从这三个回答分析，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5名同学可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能的名次排列情况种数为(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fccc53bc6.bracket?vop=1&amp;pid=df80effdc&amp;color=0,0,0&amp;vpa=3&amp;vtp=1"/>
          <p:cNvSpPr/>
          <p:nvPr/>
        </p:nvSpPr>
        <p:spPr>
          <a:xfrm>
            <a:off x="3716401" y="23245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7_2#fccc53bc6.choices?vop=1&amp;pid=df80effdc&amp;color=0,0,0&amp;vtp=1&amp;bbb=1"/>
          <p:cNvSpPr/>
          <p:nvPr/>
        </p:nvSpPr>
        <p:spPr>
          <a:xfrm>
            <a:off x="722376" y="27856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.44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B.46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C.48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.54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fccc53bc6?vop=1&amp;vop=1&amp;pid=df80effdc&amp;color=0,0,0&amp;vtp=1&amp;bt=1&amp;bbb=1&amp;hb=1"/>
              <p:cNvSpPr/>
              <p:nvPr/>
            </p:nvSpPr>
            <p:spPr>
              <a:xfrm>
                <a:off x="722376" y="972000"/>
                <a:ext cx="10753344" cy="3675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多重限制的排列问题：甲、乙都不是第1名且甲不是最后1名,且丙不是第2名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,即甲的限制最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,故以甲为优先元素进行分类计数.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甲的名次有可能是第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2，3，4名3种情况：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甲是第2名,乙有3种可能,包含丙的余下3人有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种可能,则有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种名次排列情况；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甲是第3名或第4名,乙是第2名,包含丙的余下3人有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种可能,则有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种名次排列情况；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甲是第3名或第4名,乙不是第2名,即有2种可能,丙不是第2名,有2种可能,余下2人有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种可能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种名次排列情况.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,该5名同学可能的名次排列情况种数为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fccc53bc6?vop=1&amp;vop=1&amp;pid=df80eff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56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4706" b="-12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8998</Words>
  <Application>WPS 演示</Application>
  <PresentationFormat>宽屏</PresentationFormat>
  <Paragraphs>306</Paragraphs>
  <Slides>38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6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Cambria Math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2025-08-01T10:44:00Z</dcterms:created>
  <dcterms:modified xsi:type="dcterms:W3CDTF">2025-08-05T02:12:49Z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606297022FBD48E3BDF0FDAEEFE425F8_12</vt:lpwstr>
  </property>
  <property fmtid="{D5CDD505-2E9C-101B-9397-08002B2CF9AE}" pid="3" name="KSOProductBuildVer">
    <vt:lpwstr>2052-12.1.0.21915</vt:lpwstr>
  </property>
</Properties>
</file>