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11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1b90fb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排列组合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244744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二项式定理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4e75f9000925e21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acdbaceb0?vop=1&amp;vop=1&amp;pid=01b90fbe9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列举法：假设乙固定按照2,4,6,8的顺序,则甲所有的可能如表所示.</a:t>
            </a:r>
            <a:endParaRPr lang="en-US" altLang="zh-CN" sz="2200" dirty="0"/>
          </a:p>
        </p:txBody>
      </p:sp>
      <p:pic>
        <p:nvPicPr>
          <p:cNvPr id="3" name="QB_5_AS.12_2#acdbaceb0?vop=1&amp;vop=1&amp;pid=01b90fbe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7075" y="1545914"/>
            <a:ext cx="2123947" cy="251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2_3#acdbaceb0?vop=1&amp;vop=1&amp;pid=01b90fbe9&amp;color=0,0,0&amp;vtp=1&amp;bbb=1&amp;hb=1"/>
              <p:cNvSpPr/>
              <p:nvPr/>
            </p:nvSpPr>
            <p:spPr>
              <a:xfrm>
                <a:off x="722376" y="4197804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从中找均小于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2,4,6,8与有3个数字分别小于2,4,6,8的情况,此时甲得0分或1分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,符合上述情况的有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表中打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√的12种情况.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那么甲的总得分不小于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2分也有12种情况,由古典概型概率公式得所求概率为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AS.12_3#acdbaceb0?vop=1&amp;vop=1&amp;pid=01b90fbe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7804"/>
                <a:ext cx="10753344" cy="1854200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13_1#acdbaceb0?vop=1&amp;vop=1&amp;pid=01b90fbe9&amp;color=0,0,0&amp;vtp=1&amp;bt=1&amp;bbb=1&amp;hb=1"/>
              <p:cNvSpPr/>
              <p:nvPr/>
            </p:nvSpPr>
            <p:spPr>
              <a:xfrm>
                <a:off x="722376" y="969264"/>
                <a:ext cx="10753344" cy="4673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不妨设甲四轮比赛中所选卡片顺序固定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,即四轮比赛所选卡片依次为1,3,5,7,此时乙有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.甲可能得0,1,2,3分,但不可能得4分.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当甲得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2分时,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若甲第二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、三轮的数字大,则有1种选法;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若甲第二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、四轮的数字大,则有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若甲第三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、四轮的数字大,则有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当甲得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3分时,甲第一轮的数字小,其他三轮的数字大,有1种选法.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故甲的总得分不小于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2的概率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13_1#acdbaceb0?vop=1&amp;vop=1&amp;pid=01b90fbe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673600"/>
              </a:xfrm>
              <a:prstGeom prst="rect">
                <a:avLst/>
              </a:prstGeom>
              <a:blipFill rotWithShape="1">
                <a:blip r:embed="rId1"/>
                <a:stretch>
                  <a:fillRect l="-4" t="-5" r="-2864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4_1#608d1cb4c?vop=1&amp;pid=01b90fbe9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［全国甲理2024·16，5分］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有6个相同的球，分别标有数字1,2,3,4,5,6,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从中无放回地随机取3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，每次取1个球.设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为前两次取出的球上数字的平均值，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为取出的三个球上数字的平均值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之差的绝对值不大于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4_1#608d1cb4c?vop=1&amp;pid=01b90fbe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96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5_1#608d1cb4c.blank?vop=1&amp;pid=01b90fbe9&amp;color=0,0,0&amp;vpa=5&amp;vtp=1&amp;bbb=1&amp;rh=34.55504"/>
              <p:cNvSpPr/>
              <p:nvPr/>
            </p:nvSpPr>
            <p:spPr>
              <a:xfrm>
                <a:off x="4777549" y="1806707"/>
                <a:ext cx="352425" cy="4388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5_1#608d1cb4c.blank?vop=1&amp;pid=01b90fbe9&amp;color=0,0,0&amp;vpa=5&amp;vtp=1&amp;bbb=1&amp;rh=34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7549" y="1806707"/>
                <a:ext cx="352425" cy="438849"/>
              </a:xfrm>
              <a:prstGeom prst="rect">
                <a:avLst/>
              </a:prstGeom>
              <a:blipFill rotWithShape="1">
                <a:blip r:embed="rId2"/>
                <a:stretch>
                  <a:fillRect l="-126" t="-30" r="126" b="-12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6_1#608d1cb4c?vop=1&amp;vop=1&amp;pid=01b90fbe9&amp;color=0,0,0&amp;vtp=1&amp;bbb=1&amp;hb=1"/>
              <p:cNvSpPr/>
              <p:nvPr/>
            </p:nvSpPr>
            <p:spPr>
              <a:xfrm>
                <a:off x="722376" y="2356808"/>
                <a:ext cx="10753344" cy="29954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记取出的三个球上的数字按先后顺序分别为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（种）可能.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由题知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.根据对称性知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或6时,均有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或5时,均有10种可能;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或4时,均有16种可能,故满足条件的共有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（种）可能,故所求概率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16_1#608d1cb4c?vop=1&amp;vop=1&amp;pid=01b90fbe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6808"/>
                <a:ext cx="10753344" cy="2995422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1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e36147fb9?vop=1&amp;pid=024474477&amp;color=0,0,0&amp;vtp=1&amp;bt=1&amp;bbb=1"/>
              <p:cNvSpPr/>
              <p:nvPr/>
            </p:nvSpPr>
            <p:spPr>
              <a:xfrm>
                <a:off x="722376" y="969264"/>
                <a:ext cx="10956925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［北京2022·8，4分］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e36147fb9?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956925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3" t="-63" r="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e36147fb9.bracket?vop=1&amp;pid=024474477&amp;color=0,0,0&amp;vpa=6&amp;vtp=1"/>
          <p:cNvSpPr/>
          <p:nvPr/>
        </p:nvSpPr>
        <p:spPr>
          <a:xfrm>
            <a:off x="10922191" y="969264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e36147fb9.choices?vop=1&amp;pid=024474477&amp;color=0,0,0&amp;vtp=1&amp;bbb=1"/>
              <p:cNvSpPr/>
              <p:nvPr/>
            </p:nvSpPr>
            <p:spPr>
              <a:xfrm>
                <a:off x="722376" y="143090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68905" algn="l"/>
                    <a:tab pos="5299710" algn="l"/>
                    <a:tab pos="81210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.40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B.41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7_2#e36147fb9.choices?vop=1&amp;pid=024474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63" b="-14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e36147fb9?vop=1&amp;vop=1&amp;pid=024474477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以上两式相加可得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e36147fb9?vop=1&amp;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0_1#ca183b576?vop=1&amp;pid=024474477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［天津2025·11，5分］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0_1#ca183b576?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1_1#ca183b576.blank?vop=1&amp;pid=024474477&amp;color=0,0,0&amp;vpa=7&amp;vtp=1&amp;bbb=1"/>
              <p:cNvSpPr/>
              <p:nvPr/>
            </p:nvSpPr>
            <p:spPr>
              <a:xfrm>
                <a:off x="7334314" y="1020000"/>
                <a:ext cx="625475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1_1#ca183b576.blank?vop=1&amp;pid=024474477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314" y="1020000"/>
                <a:ext cx="625475" cy="294577"/>
              </a:xfrm>
              <a:prstGeom prst="rect">
                <a:avLst/>
              </a:prstGeom>
              <a:blipFill rotWithShape="1">
                <a:blip r:embed="rId2"/>
                <a:stretch>
                  <a:fillRect l="-10" t="-64" r="10" b="-7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2_1#ca183b576?vop=1&amp;vop=1&amp;pid=024474477&amp;color=0,0,0&amp;vtp=1&amp;bbb=1"/>
              <p:cNvSpPr/>
              <p:nvPr/>
            </p:nvSpPr>
            <p:spPr>
              <a:xfrm>
                <a:off x="722376" y="1384300"/>
                <a:ext cx="10753344" cy="9067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2_1#ca183b576?vop=1&amp;vop=1&amp;pid=0244744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906780"/>
              </a:xfrm>
              <a:prstGeom prst="rect">
                <a:avLst/>
              </a:prstGeom>
              <a:blipFill rotWithShape="1">
                <a:blip r:embed="rId3"/>
                <a:stretch>
                  <a:fillRect l="-4" b="-5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23_1#ca183b576?vop=1&amp;vop=1&amp;pid=024474477&amp;color=0,0,0&amp;vtp=1&amp;bt=1&amp;bbb=1"/>
              <p:cNvSpPr/>
              <p:nvPr/>
            </p:nvSpPr>
            <p:spPr>
              <a:xfrm>
                <a:off x="722376" y="969264"/>
                <a:ext cx="10753344" cy="855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特别注意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此题容易漏掉负号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，不要忘记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23_1#ca183b576?vop=1&amp;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55536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4_1#fd83c0f68?vop=1&amp;pid=024474477&amp;color=0,0,0&amp;vtp=1&amp;bt=1&amp;bbb=1"/>
              <p:cNvSpPr/>
              <p:nvPr/>
            </p:nvSpPr>
            <p:spPr>
              <a:xfrm>
                <a:off x="722376" y="969265"/>
                <a:ext cx="10753344" cy="593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［全国甲理2024·13，5分］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，各项系数中的最大值为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4_1#fd83c0f68?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93789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9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5_1#fd83c0f68.blank?vop=1&amp;pid=024474477&amp;color=0,0,0&amp;vpa=8&amp;vtp=1"/>
          <p:cNvSpPr/>
          <p:nvPr/>
        </p:nvSpPr>
        <p:spPr>
          <a:xfrm>
            <a:off x="9153843" y="1143000"/>
            <a:ext cx="34131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6_1#fd83c0f68?vop=1&amp;vop=1&amp;pid=024474477&amp;color=0,0,0&amp;vtp=1&amp;bbb=1&amp;hb=1"/>
              <p:cNvSpPr/>
              <p:nvPr/>
            </p:nvSpPr>
            <p:spPr>
              <a:xfrm>
                <a:off x="722376" y="1574546"/>
                <a:ext cx="10753344" cy="29877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10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11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9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所以所求系数的最大值为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6_1#fd83c0f68?vop=1&amp;vop=1&amp;pid=0244744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74546"/>
                <a:ext cx="10753344" cy="2987739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b="-1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27_1#fd83c0f68?vop=1&amp;vop=1&amp;pid=024474477&amp;color=0,0,0&amp;vtp=1&amp;bt=1&amp;bbb=1&amp;hb=1"/>
              <p:cNvSpPr/>
              <p:nvPr/>
            </p:nvSpPr>
            <p:spPr>
              <a:xfrm>
                <a:off x="722376" y="969264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展开式中系数最大的项一定在下面的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5项中：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,所求系数的最大值为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27_1#fd83c0f68?vop=1&amp;vop=1&amp;pid=0244744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09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4317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8_1#99f732791?vop=1&amp;pid=024474477&amp;color=0,0,0&amp;vtp=1&amp;bt=1&amp;bbb=1"/>
              <p:cNvSpPr/>
              <p:nvPr/>
            </p:nvSpPr>
            <p:spPr>
              <a:xfrm>
                <a:off x="722376" y="969265"/>
                <a:ext cx="10753344" cy="5093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［天津2024·11，5分］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，常数项为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8_1#99f732791?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09397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2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9_1#99f732791.blank?vop=1&amp;pid=024474477&amp;color=0,0,0&amp;vpa=9&amp;vtp=1&amp;bbb=1"/>
          <p:cNvSpPr/>
          <p:nvPr/>
        </p:nvSpPr>
        <p:spPr>
          <a:xfrm>
            <a:off x="7442645" y="1072071"/>
            <a:ext cx="498475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0_1#99f732791?vop=1&amp;vop=1&amp;pid=024474477&amp;color=0,0,0&amp;vtp=1&amp;bbb=1&amp;hb=1"/>
              <p:cNvSpPr/>
              <p:nvPr/>
            </p:nvSpPr>
            <p:spPr>
              <a:xfrm>
                <a:off x="722376" y="1481264"/>
                <a:ext cx="10804144" cy="9321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0_1#99f732791?vop=1&amp;vop=1&amp;pid=0244744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81264"/>
                <a:ext cx="10804144" cy="932180"/>
              </a:xfrm>
              <a:prstGeom prst="rect">
                <a:avLst/>
              </a:prstGeom>
              <a:blipFill rotWithShape="1">
                <a:blip r:embed="rId2"/>
                <a:stretch>
                  <a:fillRect l="-4" t="-48" r="-2692" b="-4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c542c3e1.fixed?pid=2c138794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7c542c3e1.fixed?pid=2c138794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第三章高考强化</a:t>
            </a:r>
            <a:endParaRPr lang="en-US" altLang="zh-CN" sz="4400" dirty="0"/>
          </a:p>
        </p:txBody>
      </p:sp>
      <p:pic>
        <p:nvPicPr>
          <p:cNvPr id="4" name="C_3#7c542c3e1.fixed?pid=2c13879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c542c3e1.fixed?pid=2c138794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1_1#7078d4e97?vop=1&amp;pid=024474477&amp;color=0,0,0&amp;vtp=1&amp;bt=1&amp;bbb=1&amp;hb=1"/>
              <p:cNvSpPr/>
              <p:nvPr/>
            </p:nvSpPr>
            <p:spPr>
              <a:xfrm>
                <a:off x="722376" y="969265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［北京2025·12,5分］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1_1#7078d4e97?vop=1&amp;pid=0244744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2_1#7078d4e97.blank?vop=1&amp;pid=024474477&amp;color=0,0,0&amp;vpa=10&amp;vtp=1"/>
          <p:cNvSpPr/>
          <p:nvPr/>
        </p:nvSpPr>
        <p:spPr>
          <a:xfrm>
            <a:off x="10510203" y="931165"/>
            <a:ext cx="3413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2000" dirty="0"/>
          </a:p>
        </p:txBody>
      </p:sp>
      <p:sp>
        <p:nvSpPr>
          <p:cNvPr id="4" name="QB_5_AN.33_1#7078d4e97.blank?vop=1&amp;pid=024474477&amp;color=0,0,0&amp;vpa=11&amp;vtp=1&amp;bbb=1"/>
          <p:cNvSpPr/>
          <p:nvPr/>
        </p:nvSpPr>
        <p:spPr>
          <a:xfrm>
            <a:off x="2910967" y="1369315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4_1#7078d4e97?vop=1&amp;vop=1&amp;pid=024474477&amp;color=0,0,0&amp;vtp=1&amp;bbb=1&amp;hb=1"/>
              <p:cNvSpPr/>
              <p:nvPr/>
            </p:nvSpPr>
            <p:spPr>
              <a:xfrm>
                <a:off x="722376" y="182245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4_1#7078d4e97?vop=1&amp;vop=1&amp;pid=0244744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936879"/>
              </a:xfrm>
              <a:prstGeom prst="rect">
                <a:avLst/>
              </a:prstGeom>
              <a:blipFill rotWithShape="1">
                <a:blip r:embed="rId2"/>
                <a:stretch>
                  <a:fillRect l="-4" r="-1429" b="-5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35_1#7078d4e97?vop=1&amp;vop=1&amp;pid=024474477&amp;color=0,0,0&amp;vtp=1&amp;bt=1&amp;bbb=1"/>
              <p:cNvSpPr/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赋值法）令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35_1#7078d4e97?vop=1&amp;vop=1&amp;pid=0244744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110ce0b.fixed?pid=2c138794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d4110ce0b.fixed?pid=2c138794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第三章高考强化</a:t>
            </a:r>
            <a:endParaRPr lang="en-US" altLang="zh-CN" sz="4400" dirty="0"/>
          </a:p>
        </p:txBody>
      </p:sp>
      <p:pic>
        <p:nvPicPr>
          <p:cNvPr id="4" name="C_3#d4110ce0b.fixed?pid=2c138794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110ce0b.fixed?pid=2c138794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刷原创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6_1#72afb401d?vop=1&amp;pid=d4110ce0b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6_1#72afb401d?vop=1&amp;pid=d4110ce0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7_1#72afb401d.bracket?vop=1&amp;pid=d4110ce0b&amp;color=0,0,0&amp;vpa=12&amp;vtp=1"/>
          <p:cNvSpPr/>
          <p:nvPr/>
        </p:nvSpPr>
        <p:spPr>
          <a:xfrm>
            <a:off x="5838444" y="965263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6_2#72afb401d.choices?vop=1&amp;pid=d4110ce0b&amp;color=0,0,0&amp;vtp=1&amp;bbb=1"/>
              <p:cNvSpPr/>
              <p:nvPr/>
            </p:nvSpPr>
            <p:spPr>
              <a:xfrm>
                <a:off x="722376" y="142690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75255" algn="l"/>
                    <a:tab pos="5477510" algn="l"/>
                    <a:tab pos="8127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.240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C.480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6_2#72afb401d.choices?vop=1&amp;pid=d4110ce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690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6" b="-14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8_1#72afb401d?vop=1&amp;vop=1&amp;pid=d4110ce0b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根据题意,含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8_1#72afb401d?vop=1&amp;vop=1&amp;pid=d4110ce0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9_1#f527231b5?vop=1&amp;pid=d4110ce0b&amp;color=0,0,0&amp;vtp=1&amp;bt=1&amp;bbb=1"/>
              <p:cNvSpPr/>
              <p:nvPr/>
            </p:nvSpPr>
            <p:spPr>
              <a:xfrm>
                <a:off x="722376" y="969265"/>
                <a:ext cx="10753344" cy="64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39_1#f527231b5?vop=1&amp;pid=d4110ce0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647700"/>
              </a:xfrm>
              <a:prstGeom prst="rect">
                <a:avLst/>
              </a:prstGeom>
              <a:blipFill rotWithShape="1">
                <a:blip r:embed="rId1"/>
                <a:stretch>
                  <a:fillRect l="-4" t="-39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0_1#f527231b5.bracket?vop=1&amp;pid=d4110ce0b&amp;color=0,0,0&amp;vpa=13&amp;vtp=1"/>
          <p:cNvSpPr/>
          <p:nvPr/>
        </p:nvSpPr>
        <p:spPr>
          <a:xfrm>
            <a:off x="5899849" y="1239139"/>
            <a:ext cx="37465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9_2#f527231b5.choices?vop=1&amp;pid=d4110ce0b&amp;color=0,0,0&amp;vtp=1&amp;bbb=1"/>
              <p:cNvSpPr/>
              <p:nvPr/>
            </p:nvSpPr>
            <p:spPr>
              <a:xfrm>
                <a:off x="722376" y="1612900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16530" algn="l"/>
                    <a:tab pos="5483860" algn="l"/>
                    <a:tab pos="81749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584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584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168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9_2#f527231b5.choices?vop=1&amp;pid=d4110ce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612900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1_1#f527231b5?vop=1&amp;vop=1&amp;pid=d4110ce0b&amp;color=0,0,0&amp;vtp=1&amp;bt=1&amp;bbb=1&amp;hb=1"/>
              <p:cNvSpPr/>
              <p:nvPr/>
            </p:nvSpPr>
            <p:spPr>
              <a:xfrm>
                <a:off x="722376" y="969264"/>
                <a:ext cx="10753344" cy="15981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由题意可得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den>
                    </m:f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584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的系数为3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584.故选A.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1_1#f527231b5?vop=1&amp;vop=1&amp;pid=d4110ce0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98168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3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04f10af22?vop=1&amp;pid=d4110ce0b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3.2025年2月7日晚，第9届亚洲冬季运动会开幕式隆重举行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.甲和乙两个宾馆为了更好地服务来华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国际友人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，计划从传媒学院找2名会韩语，1名会日语，共3名学生做前台接待工作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.该校学工处目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前有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7名学生，每名学生至少会韩语、日语中的一门，其中5人会韩语，4人会日语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，则不同的安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排方法数为(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3_1#04f10af22.bracket?vop=1&amp;pid=d4110ce0b&amp;color=0,0,0&amp;vpa=14&amp;vtp=1"/>
          <p:cNvSpPr/>
          <p:nvPr/>
        </p:nvSpPr>
        <p:spPr>
          <a:xfrm>
            <a:off x="2192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2_2#04f10af22.choices?vop=1&amp;pid=d4110ce0b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4_1#04f10af22?vop=1&amp;vop=1&amp;pid=d4110ce0b&amp;color=0,0,0&amp;vtp=1&amp;bt=1&amp;bb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由题意得,这7人中有2人既会韩语也会日语,3人只会韩语,2人只会日语.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1）当不派既会韩语也会日语的学生时,有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（种）安排方法;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2）当派1名既会韩语也会日语的学生时,有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（种）安排方法;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3）当派2名既会韩语也会日语的学生时,有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（种）安排方法.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（种）不同的安排方法.故选B.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4_1#04f10af22?vop=1&amp;vop=1&amp;pid=d4110ce0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740f6fbde?vop=1&amp;pid=d4110ce0b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4.元宵节悬挂“福禄寿”灯笼是一些地方的传统，现有3个相同的“福”字灯、2个相同的“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禄”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字灯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、2个相同的“寿”字灯，需要悬挂成一列，要求“福”字灯不能全相邻，“禄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”字灯不能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则不同的悬挂顺序的种数为(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6_1#740f6fbde.bracket?vop=1&amp;pid=d4110ce0b&amp;color=0,0,0&amp;vpa=15&amp;vtp=1"/>
          <p:cNvSpPr/>
          <p:nvPr/>
        </p:nvSpPr>
        <p:spPr>
          <a:xfrm>
            <a:off x="473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5_2#740f6fbde.choices?vop=1&amp;pid=d4110ce0b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325110" algn="l"/>
                <a:tab pos="81337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.78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B.95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.260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444ae523?vop=1&amp;pid=01b90fbe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［全国乙理2023·7，5分］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甲、乙两位同学从6种课外读物中各自选读2种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，则这两人选读的课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外读物中恰有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种相同的选法共有(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444ae523.bracket?vop=1&amp;pid=01b90fbe9&amp;color=0,0,0&amp;vpa=1&amp;vtp=1"/>
          <p:cNvSpPr/>
          <p:nvPr/>
        </p:nvSpPr>
        <p:spPr>
          <a:xfrm>
            <a:off x="4627626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b444ae523.choices?vop=1&amp;pid=01b90fbe9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325110" algn="l"/>
                <a:tab pos="81337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7_1#740f6fbde?vop=1&amp;vop=1&amp;pid=d4110ce0b&amp;color=0,0,0&amp;vtp=1&amp;bt=1&amp;bbb=1&amp;hb=1"/>
              <p:cNvSpPr/>
              <p:nvPr/>
            </p:nvSpPr>
            <p:spPr>
              <a:xfrm>
                <a:off x="722376" y="969264"/>
                <a:ext cx="10753344" cy="2532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先将“福”字灯、“寿”字灯排好，排列数为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，形成6个空隙，选2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个空隙各放1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“禄”字灯，有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种方法，则所有“禄”字灯不相邻的方法数为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当三个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“福”字灯相邻时，先排“福”字灯、“寿”字灯，一共有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种方案，形成了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，选2个插入“禄”字灯，有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种方法，此时所有“禄”字灯不相邻的方法数为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所以不同的悬挂顺序的种数为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7_1#740f6fbde?vop=1&amp;vop=1&amp;pid=d4110ce0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532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2716" b="-17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b444ae523?vop=1&amp;vop=1&amp;pid=01b90fbe9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甲、乙两人选读的课外读物中恰有1种相同的选法共有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b444ae523?vop=1&amp;vop=1&amp;pid=01b90fbe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3b08244f?vop=1&amp;pid=01b90fbe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［全国甲理2023·9，5分］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现有5名志愿者报名参加公益活动，在某一星期的星期六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、星期日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，每天从这5人中安排2人参加公益活动，则恰有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1人在这两天都参加的不同安排方式共有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33b08244f.bracket?vop=1&amp;pid=01b90fbe9&amp;color=0,0,0&amp;vpa=2&amp;vtp=1"/>
          <p:cNvSpPr/>
          <p:nvPr/>
        </p:nvSpPr>
        <p:spPr>
          <a:xfrm>
            <a:off x="92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33b08244f.choices?vop=1&amp;pid=01b90fbe9&amp;color=0,0,0&amp;vtp=1&amp;bbb=1"/>
          <p:cNvSpPr/>
          <p:nvPr/>
        </p:nvSpPr>
        <p:spPr>
          <a:xfrm>
            <a:off x="722376" y="232848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72105" algn="l"/>
                <a:tab pos="5553710" algn="l"/>
                <a:tab pos="82480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33b08244f?vop=1&amp;vop=1&amp;pid=01b90fbe9&amp;color=0,0,0&amp;vtp=1&amp;bt=1&amp;bbb=1&amp;hb=1"/>
              <p:cNvSpPr/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先从5名志愿者中选出1名志愿者参加星期六、星期日两天的公益活动,再从剩下的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4名志愿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者中选出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2名志愿者分别参加星期六、星期日的公益活动,共有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不同的安排方式,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33b08244f?vop=1&amp;vop=1&amp;pid=01b90fbe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803" b="-3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e82a36c8f?vop=1&amp;pid=01b90fbe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［全国新高考Ⅱ2022·5，5分］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甲、乙、丙、丁、戊5名同学站成一排参加文艺汇演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，若甲不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站在两端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，丙和丁相邻，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则不同的排列方式共有(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e82a36c8f.bracket?vop=1&amp;pid=01b90fbe9&amp;color=0,0,0&amp;vpa=3&amp;vtp=1"/>
          <p:cNvSpPr/>
          <p:nvPr/>
        </p:nvSpPr>
        <p:spPr>
          <a:xfrm>
            <a:off x="6256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e82a36c8f.choices?vop=1&amp;pid=01b90fbe9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24种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.48种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e82a36c8f?vop=1&amp;vop=1&amp;pid=01b90fbe9&amp;color=0,0,0&amp;vtp=1&amp;bt=1&amp;bbb=1&amp;hb=1"/>
              <p:cNvSpPr/>
              <p:nvPr/>
            </p:nvSpPr>
            <p:spPr>
              <a:xfrm>
                <a:off x="722376" y="972000"/>
                <a:ext cx="10753344" cy="13385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先将丙和丁捆在一起有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种排列方式,然后将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其与乙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、戊排列有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种排列方式,最后将甲插入中间两空中的一个,有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种排列方式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,则由分步乘法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计数原理得不同的排列方式共有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e82a36c8f?vop=1&amp;vop=1&amp;pid=01b90fbe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517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acdbaceb0?vop=1&amp;pid=01b90fbe9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［全国新课标Ⅰ2024·14,5分］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甲、乙两人各有四张卡片，每张卡片上标有一个数字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，甲的卡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片上分别标有数字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1，3，5，7，乙的卡片上分别标有数字2，4，6，8.两人进行四轮比赛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轮比赛中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，两人各自从自己持有的卡片中随机选一张，并比较所选卡片上数字的大小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，数字大的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1分，数字小的人得0分，然后各自弃置此轮所选的卡片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（弃置的卡片在此后的轮次中不能使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）.则四轮比赛后，甲的总得分不小于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2的概率为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1_1#acdbaceb0.blank?vop=1&amp;pid=01b90fbe9&amp;color=0,0,0&amp;vpa=4&amp;vtp=1&amp;bbb=1&amp;rh=32.4"/>
              <p:cNvSpPr/>
              <p:nvPr/>
            </p:nvSpPr>
            <p:spPr>
              <a:xfrm>
                <a:off x="6278626" y="2703590"/>
                <a:ext cx="241300" cy="4114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1_1#acdbaceb0.blank?vop=1&amp;pid=01b90fbe9&amp;color=0,0,0&amp;vpa=4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626" y="2703590"/>
                <a:ext cx="241300" cy="411480"/>
              </a:xfrm>
              <a:prstGeom prst="rect">
                <a:avLst/>
              </a:prstGeom>
              <a:blipFill rotWithShape="1">
                <a:blip r:embed="rId1"/>
                <a:stretch>
                  <a:fillRect l="-158" t="-96" r="158" b="-4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4664</Words>
  <Application>WPS 演示</Application>
  <PresentationFormat>宽屏</PresentationFormat>
  <Paragraphs>186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2025-08-01T10:56:00Z</dcterms:created>
  <dcterms:modified xsi:type="dcterms:W3CDTF">2025-08-05T02:29:22Z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F519D6C940B84460886CC33E89923B3F_12</vt:lpwstr>
  </property>
  <property fmtid="{D5CDD505-2E9C-101B-9397-08002B2CF9AE}" pid="3" name="KSOProductBuildVer">
    <vt:lpwstr>2052-12.1.0.21915</vt:lpwstr>
  </property>
</Properties>
</file>