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49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1277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ccd97e8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专题2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概率、统计与其他知识的综合</a:t>
            </a:r>
            <a:endParaRPr lang="en-US" sz="40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3252fcb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概率、统计与函数的综合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31eacf8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概率、统计与立体几何的综合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86d836b7fce6965695640f#tid=688c766b4e75f9000925e21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数学  选择性必修      第二册  RJB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31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15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11_3#e15777456?vop=1&amp;vop=1&amp;pid=f677483c7&amp;color=0,0,0&amp;mp=1&amp;vtp=1&amp;bt=1&amp;bbb=1"/>
              <p:cNvSpPr/>
              <p:nvPr/>
            </p:nvSpPr>
            <p:spPr>
              <a:xfrm>
                <a:off x="722376" y="972000"/>
                <a:ext cx="10753344" cy="393896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𝑶𝑴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𝑷𝑫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𝑶𝑴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𝑶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𝑨𝑪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𝑶𝑴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⊂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𝑨𝑶𝑴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𝑷𝑫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⊥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𝑨𝑶𝑴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𝑨𝑴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⊂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𝑨𝑶𝑴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𝑷𝑫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𝑨𝑴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𝑨𝑴𝑶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为平面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𝑷𝑨𝑫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𝑷𝑩𝑫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的夹角.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𝑷𝑶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𝑨𝑶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𝑶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𝑶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000" b="1" i="0" dirty="0">
                        <a:solidFill>
                          <a:srgbClr val="00B05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rPr>
                      <m:t>△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𝑷𝑨𝑫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是等边三角形，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𝑨𝑴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𝑴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𝑷𝑫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的中点，所以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𝑶𝑴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𝑷𝑫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⊥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𝑷𝑩𝑫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𝑶𝑴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⊂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𝑷𝑩𝑫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𝑶𝑴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𝐜𝐨𝐬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𝑨𝑴𝑶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𝑴𝑶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𝑨𝑴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e>
                        </m:rad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所以平面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𝑷𝑨𝑫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𝑷𝑩𝑫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的夹角的余弦值为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AN.11_3#e15777456?vop=1&amp;vop=1&amp;pid=f677483c7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938969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b="-2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2_1#a716ad308?vop=1&amp;pid=f677483c7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（2）现有一蚂蚁从点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处等可能地沿各条棱向底面匀速移动，已知该蚂蚁每秒移动1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个单位长度，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2秒后该蚂蚁与点A的距离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的分布列及期望.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12_1#a716ad308?vop=1&amp;pid=f677483c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2279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3_1#a716ad308?vop=1&amp;vop=1&amp;pid=f677483c7&amp;color=0,0,0&amp;vtp=1&amp;bbb=1&amp;hb=1"/>
              <p:cNvSpPr/>
              <p:nvPr/>
            </p:nvSpPr>
            <p:spPr>
              <a:xfrm>
                <a:off x="722376" y="1834203"/>
                <a:ext cx="10753344" cy="184937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【解】由题意可知，蚂蚁从点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处沿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𝑷𝑨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𝑷𝑩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𝑷𝑪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𝑷𝑫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移动的概率都是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秒后蚂蚁移动了2个单位长度，由（1）知侧棱长为2，所以若沿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𝑷𝑨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移动，蚂蚁到达点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，若沿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𝑷𝑩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移动，蚂蚁到达点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，若沿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𝑷𝑪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移动，蚂蚁到达点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，若沿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𝑷𝑫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移动,蚂蚁到达点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𝑫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𝑨𝑫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的所有可能取值为0，2，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13_1#a716ad308?vop=1&amp;vop=1&amp;pid=f677483c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1849374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-29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QO_6_AN.13_2#a716ad308?colgroup=0,0,0,36&amp;vop=1&amp;vop=1&amp;pid=f677483c7&amp;color=0,0,0&amp;vtp=1&amp;bbb=1"/>
              <p:cNvGraphicFramePr>
                <a:graphicFrameLocks noGrp="1"/>
              </p:cNvGraphicFramePr>
              <p:nvPr/>
            </p:nvGraphicFramePr>
            <p:xfrm>
              <a:off x="722376" y="3815784"/>
              <a:ext cx="10744200" cy="1047179"/>
            </p:xfrm>
            <a:graphic>
              <a:graphicData uri="http://schemas.openxmlformats.org/drawingml/2006/table">
                <a:tbl>
                  <a:tblPr/>
                  <a:tblGrid>
                    <a:gridCol w="393192"/>
                    <a:gridCol w="356616"/>
                    <a:gridCol w="356616"/>
                    <a:gridCol w="9637776"/>
                  </a:tblGrid>
                  <a:tr h="4460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𝑿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𝟐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𝟐</m:t>
                                  </m:r>
                                </m:e>
                              </m:rad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0109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𝑷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𝟒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𝟒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QO_6_AN.13_2#a716ad308?colgroup=0,0,0,36&amp;vop=1&amp;vop=1&amp;pid=f677483c7&amp;color=0,0,0&amp;vtp=1&amp;bbb=1"/>
              <p:cNvGraphicFramePr>
                <a:graphicFrameLocks noGrp="1"/>
              </p:cNvGraphicFramePr>
              <p:nvPr/>
            </p:nvGraphicFramePr>
            <p:xfrm>
              <a:off x="722376" y="3815784"/>
              <a:ext cx="10744200" cy="1047179"/>
            </p:xfrm>
            <a:graphic>
              <a:graphicData uri="http://schemas.openxmlformats.org/drawingml/2006/table">
                <a:tbl>
                  <a:tblPr/>
                  <a:tblGrid>
                    <a:gridCol w="393192"/>
                    <a:gridCol w="356616"/>
                    <a:gridCol w="356616"/>
                    <a:gridCol w="9637776"/>
                  </a:tblGrid>
                  <a:tr h="44640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</a:tr>
                  <a:tr h="60071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13_3#a716ad308?vop=1&amp;vop=1&amp;pid=f677483c7&amp;color=0,0,0&amp;vtp=1&amp;bbb=1"/>
              <p:cNvSpPr/>
              <p:nvPr/>
            </p:nvSpPr>
            <p:spPr>
              <a:xfrm>
                <a:off x="722376" y="4996884"/>
                <a:ext cx="10753344" cy="52247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则数学期望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𝑬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e>
                        </m:rad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6_AN.13_3#a716ad308?vop=1&amp;vop=1&amp;pid=f677483c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996884"/>
                <a:ext cx="10753344" cy="522478"/>
              </a:xfrm>
              <a:prstGeom prst="rect">
                <a:avLst/>
              </a:prstGeom>
              <a:blipFill rotWithShape="1">
                <a:blip r:embed="rId4"/>
                <a:stretch>
                  <a:fillRect l="-4" t="-13" b="-20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f0e6a8f16.fixed?pid=ccd97e8ea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f0e6a8f16.fixed?pid=ccd97e8ea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专题2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概率、统计与其他知识的综合</a:t>
            </a:r>
            <a:endParaRPr lang="en-US" altLang="zh-CN" sz="4400" dirty="0"/>
          </a:p>
        </p:txBody>
      </p:sp>
      <p:pic>
        <p:nvPicPr>
          <p:cNvPr id="4" name="C_3#f0e6a8f16.fixed?pid=ccd97e8e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f0e6a8f16.fixed?pid=ccd97e8ea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95912b875?vop=1&amp;pid=53252fcb6&amp;color=0,0,0&amp;vtp=1&amp;bt=1&amp;bbb=1&amp;hb=1"/>
              <p:cNvSpPr/>
              <p:nvPr/>
            </p:nvSpPr>
            <p:spPr>
              <a:xfrm>
                <a:off x="722376" y="972000"/>
                <a:ext cx="10753344" cy="217151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［广东广州实验中学2024月考］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信息熵是信息论中的一个重要概念.设随机变量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所有可能的取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1,2,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,⋯,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m:rPr>
                                <m:sty m:val="p"/>
                              </m:rP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lim>
                        </m:limUpp>
                      </m:e>
                      <m:lim>
                        <m:r>
                          <m:rPr>
                            <m:sty m:val="p"/>
                          </m:rP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lim>
                    </m:limLow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，定义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的信息熵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)=−</m:t>
                    </m:r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m:rPr>
                                <m:sty m:val="p"/>
                              </m:rP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lim>
                        </m:limUpp>
                      </m:e>
                      <m:lim>
                        <m:r>
                          <m:rPr>
                            <m:sty m:val="p"/>
                          </m:rP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lim>
                    </m:limLow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​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lo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所有可能的取值为1,2,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𝑗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𝑗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,⋯,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_1#95912b875?vop=1&amp;pid=53252fcb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171510"/>
              </a:xfrm>
              <a:prstGeom prst="rect">
                <a:avLst/>
              </a:prstGeom>
              <a:blipFill rotWithShape="1">
                <a:blip r:embed="rId1"/>
                <a:stretch>
                  <a:fillRect l="-4" t="-21" b="-17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95912b875.bracket?vop=1&amp;pid=53252fcb6&amp;color=0,0,0&amp;vpa=1&amp;vtp=1"/>
          <p:cNvSpPr/>
          <p:nvPr/>
        </p:nvSpPr>
        <p:spPr>
          <a:xfrm>
            <a:off x="5786120" y="2690755"/>
            <a:ext cx="385763" cy="4276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95912b875.choices?vop=1&amp;pid=53252fcb6&amp;color=0,0,0&amp;vtp=1&amp;bbb=1"/>
              <p:cNvSpPr/>
              <p:nvPr/>
            </p:nvSpPr>
            <p:spPr>
              <a:xfrm>
                <a:off x="722376" y="3145288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60980" algn="l"/>
                    <a:tab pos="5483860" algn="l"/>
                    <a:tab pos="82194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_2#95912b875.choices?vop=1&amp;pid=53252fcb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45288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33" b="-142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95912b875?vop=1&amp;vop=1&amp;pid=53252fcb6&amp;color=0,0,0&amp;vtp=1&amp;bt=1&amp;bbb=1&amp;hb=1"/>
              <p:cNvSpPr/>
              <p:nvPr/>
            </p:nvSpPr>
            <p:spPr>
              <a:xfrm>
                <a:off x="722376" y="972000"/>
                <a:ext cx="10753344" cy="508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依题意知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2" name="QC_5_AS.3_1#95912b875?vop=1&amp;vop=1&amp;pid=53252fcb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08000"/>
              </a:xfrm>
              <a:prstGeom prst="rect">
                <a:avLst/>
              </a:prstGeom>
              <a:blipFill rotWithShape="1">
                <a:blip r:embed="rId1"/>
                <a:stretch>
                  <a:fillRect l="-4" t="-89" b="-989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3_1#95912b875?vop=1&amp;vop=1&amp;pid=53252fcb6&amp;color=0,0,0&amp;vtp=1&amp;bt=1&amp;bbb=1&amp;hb=1"/>
              <p:cNvSpPr/>
              <p:nvPr/>
            </p:nvSpPr>
            <p:spPr>
              <a:xfrm>
                <a:off x="722376" y="1475428"/>
                <a:ext cx="10753344" cy="9144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zh-CN" altLang="en-US" sz="2000" b="0" i="0" kern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)=−[(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)⋅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3" name="QC_5_AS.3_1#95912b875?vop=1&amp;vop=1&amp;pid=53252fcb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75428"/>
                <a:ext cx="10753344" cy="914400"/>
              </a:xfrm>
              <a:prstGeom prst="rect">
                <a:avLst/>
              </a:prstGeom>
              <a:blipFill rotWithShape="1">
                <a:blip r:embed="rId2"/>
                <a:stretch>
                  <a:fillRect l="-4" t="-35" b="-13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AS.3_1#95912b875?vop=1&amp;vop=1&amp;pid=53252fcb6&amp;color=0,0,0&amp;vtp=1&amp;bt=1&amp;bbb=1&amp;hb=1"/>
              <p:cNvSpPr/>
              <p:nvPr/>
            </p:nvSpPr>
            <p:spPr>
              <a:xfrm>
                <a:off x="722376" y="2402528"/>
                <a:ext cx="10753344" cy="1460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)=−(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</m:sub>
                        </m:sSub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</m:sub>
                        </m:sSub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</m:sub>
                        </m:sSub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)&gt;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C_5_AS.3_1#95912b875?vop=1&amp;vop=1&amp;pid=53252fcb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402528"/>
                <a:ext cx="10753344" cy="1460500"/>
              </a:xfrm>
              <a:prstGeom prst="rect">
                <a:avLst/>
              </a:prstGeom>
              <a:blipFill rotWithShape="1">
                <a:blip r:embed="rId3"/>
                <a:stretch>
                  <a:fillRect l="-4" t="-22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  <p:bldP spid="4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_1#a8ef0d043?vop=1&amp;pid=53252fcb6&amp;color=0,0,0&amp;vtp=1&amp;bt=1&amp;bbb=1&amp;hb=1"/>
              <p:cNvSpPr/>
              <p:nvPr/>
            </p:nvSpPr>
            <p:spPr>
              <a:xfrm>
                <a:off x="722376" y="972000"/>
                <a:ext cx="10753344" cy="4539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2.王老师打算在所教授的两个班级中举行数学知识竞赛，分为个人晋级赛和团体对决赛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.个人晋级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赛规则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：每人只有一次挑战机会，电脑随机给出5道题，直到答对3道即可晋级.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团体对决赛规则：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以班级为单位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，每班参赛人数不少于20，且参赛人数为偶数，参赛方式有如下两种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,可自主选择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其中之一参赛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方式一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：将班级选派的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个人平均分成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组，每组2人，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电脑随机分配给同组两个人一道相同试题，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两人同时独立答题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，若这两人中至少有一人回答正确，则该小组闯关成功.若这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个小组都闯关成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，则该班级挑战成功.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方式二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：将班级选派的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个人平均分成2组，每组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人，电脑随机分配给同组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个人一道相同试题，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各人同时独立答题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个人都回答正确，则该小组闯关成功.若这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2个小组至少有一个小组闯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关成功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，则该班级挑战成功.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4_1#a8ef0d043?vop=1&amp;pid=53252fcb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539234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r="-3437" b="-9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5_1#ed0650813?vop=1&amp;pid=a8ef0d043&amp;color=0,0,0&amp;vtp=1&amp;bt=1&amp;bbb=1&amp;hb=1"/>
              <p:cNvSpPr/>
              <p:nvPr/>
            </p:nvSpPr>
            <p:spPr>
              <a:xfrm>
                <a:off x="722376" y="969264"/>
                <a:ext cx="10753344" cy="881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（1）甲同学参加个人晋级赛，他答对前三题的概率均为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，答对后两题的概率均为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，求甲同学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能晋级的概率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5_1#ed0650813?vop=1&amp;pid=a8ef0d04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881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b="-51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6_1#ed0650813?vop=1&amp;vop=1&amp;pid=a8ef0d043&amp;color=0,0,0&amp;vtp=1&amp;bbb=1&amp;hb=1"/>
              <p:cNvSpPr/>
              <p:nvPr/>
            </p:nvSpPr>
            <p:spPr>
              <a:xfrm>
                <a:off x="722376" y="1857057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【解】设甲同学成功晋级为事件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，事件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发生有以下三种情况：前三题全对；前三题对两题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，后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两题答对一题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；前三题答对一题，后两题全对.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×[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6_1#ed0650813?vop=1&amp;vop=1&amp;pid=a8ef0d04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57057"/>
                <a:ext cx="10753344" cy="1384300"/>
              </a:xfrm>
              <a:prstGeom prst="rect">
                <a:avLst/>
              </a:prstGeom>
              <a:blipFill rotWithShape="1">
                <a:blip r:embed="rId2"/>
                <a:stretch>
                  <a:fillRect l="-4" t="-23" r="-1352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7_1#fe3a3db51?vop=1&amp;pid=a8ef0d043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（2）在团体对决赛中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，假设某班每位参赛同学对给出的试题回答正确的概率均为常数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，为使本班团队挑战成功的可能性更大，应选择哪种参赛方式？说明你的理由.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7_1#fe3a3db51?vop=1&amp;pid=a8ef0d04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8_1#fe3a3db51?vop=1&amp;vop=1&amp;pid=a8ef0d043&amp;color=0,0,0&amp;vtp=1&amp;bbb=1&amp;hb=1"/>
              <p:cNvSpPr/>
              <p:nvPr/>
            </p:nvSpPr>
            <p:spPr>
              <a:xfrm>
                <a:off x="722376" y="1834203"/>
                <a:ext cx="10753344" cy="3276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【解】设选择方式一、二的班级团队挑战成功的概率分别为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当选择方式一时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，因为两人都回答错误的概率为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𝒑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，则两人中至少有一人回答正确的概率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[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𝒑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𝒑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当选择方式二时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，因为一个小组闯关成功的概率为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，则一个小组闯关不成功的概率为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𝒑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𝒏</m:t>
                            </m:r>
                          </m:sup>
                        </m:s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𝒑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𝒑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构造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𝒇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000" dirty="0"/>
              </a:p>
            </p:txBody>
          </p:sp>
        </mc:Choice>
        <mc:Fallback>
          <p:sp>
            <p:nvSpPr>
              <p:cNvPr id="3" name="QO_6_AN.8_1#fe3a3db51?vop=1&amp;vop=1&amp;pid=a8ef0d04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3276600"/>
              </a:xfrm>
              <a:prstGeom prst="rect">
                <a:avLst/>
              </a:prstGeom>
              <a:blipFill rotWithShape="1">
                <a:blip r:embed="rId2"/>
                <a:stretch>
                  <a:fillRect l="-4" t="-10" r="-703" b="-139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8_1#fe3a3db51?vop=1&amp;vop=1&amp;pid=a8ef0d043&amp;color=0,0,0&amp;vtp=1&amp;bbb=1&amp;hb=1"/>
              <p:cNvSpPr/>
              <p:nvPr/>
            </p:nvSpPr>
            <p:spPr>
              <a:xfrm>
                <a:off x="722376" y="5119312"/>
                <a:ext cx="10753344" cy="84353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𝒇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𝒇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)[(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𝒑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8_1#fe3a3db51?vop=1&amp;vop=1&amp;pid=a8ef0d04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119312"/>
                <a:ext cx="10753344" cy="843534"/>
              </a:xfrm>
              <a:prstGeom prst="rect">
                <a:avLst/>
              </a:prstGeom>
              <a:blipFill rotWithShape="1">
                <a:blip r:embed="rId3"/>
                <a:stretch>
                  <a:fillRect l="-4" t="-68" b="-53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8_2#fe3a3db51?vop=1&amp;vop=1&amp;pid=a8ef0d043&amp;color=0,0,0&amp;mp=1&amp;vtp=1&amp;bt=1&amp;bbb=1"/>
              <p:cNvSpPr/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𝒑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𝒇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𝒇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𝒇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𝒇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𝒇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单调递增，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又因为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𝒇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𝒑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𝒇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所以为使本班团队挑战成功的可能性更大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，应选择方式一.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AN.8_2#fe3a3db51?vop=1&amp;vop=1&amp;pid=a8ef0d043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b="-19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9_1#f677483c7?vop=1&amp;pid=d31eacf88&amp;color=0,0,0&amp;vtp=1&amp;bt=1&amp;bbb=1"/>
              <p:cNvSpPr/>
              <p:nvPr/>
            </p:nvSpPr>
            <p:spPr>
              <a:xfrm>
                <a:off x="722376" y="969264"/>
                <a:ext cx="10753344" cy="52190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［四川达州2025诊断］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如图，已知正四棱锥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𝐴𝐵𝐶𝐷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的体积为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，高为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9_1#f677483c7?vop=1&amp;pid=d31eacf8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521907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-21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9_2#f677483c7?vop=1&amp;pid=d31eacf8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080" y="1623568"/>
            <a:ext cx="1764792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10_1#e15777456?vop=1&amp;pid=f677483c7&amp;color=0,0,0&amp;vtp=1&amp;bbb=1"/>
              <p:cNvSpPr/>
              <p:nvPr/>
            </p:nvSpPr>
            <p:spPr>
              <a:xfrm>
                <a:off x="722376" y="3223768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（1）求平面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𝑃𝐴𝐷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与平面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𝑃𝐵𝐷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的夹角的余弦值；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BD.10_1#e15777456?vop=1&amp;pid=f677483c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23768"/>
                <a:ext cx="10753344" cy="408559"/>
              </a:xfrm>
              <a:prstGeom prst="rect">
                <a:avLst/>
              </a:prstGeom>
              <a:blipFill rotWithShape="1">
                <a:blip r:embed="rId3"/>
                <a:stretch>
                  <a:fillRect l="-4" t="-124" b="-117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O_6_AN.11_1#e15777456?htil=1&amp;vop=1&amp;vop=1&amp;pid=f677483c7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43052" y="3789172"/>
            <a:ext cx="1728216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11_2#e15777456?htil=1&amp;vop=1&amp;vop=1&amp;pid=f677483c7&amp;color=0,0,0&amp;vtp=1&amp;bbb=1"/>
              <p:cNvSpPr/>
              <p:nvPr/>
            </p:nvSpPr>
            <p:spPr>
              <a:xfrm>
                <a:off x="722376" y="3642868"/>
                <a:ext cx="8887968" cy="2341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【解】设底面边长为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𝒂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</m:rad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  <m:rad>
                          <m:radPr>
                            <m:degHide m:val="on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e>
                        </m:rad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𝒂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𝑨𝑪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交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𝑩𝑫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𝑶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𝑷𝑶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,作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𝑶𝑴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𝑷𝑫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交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𝑷𝑫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𝑴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𝑨𝑴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，如图所示.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𝑷𝑶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⊥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𝑨𝑩𝑪𝑫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⊂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𝑨𝑩𝑪𝑫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𝑷𝑶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𝑨𝑪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𝑩𝑫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𝑷𝑶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𝑩𝑫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𝑶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𝑷𝑶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𝑩𝑫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⊂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𝑷𝑩𝑫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⊥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𝑷𝑩𝑫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𝑷𝑫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⊂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平面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𝑷𝑩𝑫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𝑷𝑫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6_AN.11_2#e15777456?htil=1&amp;vop=1&amp;vop=1&amp;pid=f677483c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42868"/>
                <a:ext cx="8887968" cy="2341753"/>
              </a:xfrm>
              <a:prstGeom prst="rect">
                <a:avLst/>
              </a:prstGeom>
              <a:blipFill rotWithShape="1">
                <a:blip r:embed="rId5"/>
                <a:stretch>
                  <a:fillRect l="-4" t="-22" r="3" b="-19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3586</Words>
  <Application>WPS 演示</Application>
  <PresentationFormat>宽屏</PresentationFormat>
  <Paragraphs>108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正则</cp:lastModifiedBy>
  <cp:revision>4</cp:revision>
  <dcterms:created xsi:type="dcterms:W3CDTF">2025-08-01T10:55:00Z</dcterms:created>
  <dcterms:modified xsi:type="dcterms:W3CDTF">2025-08-05T02:53:33Z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93C8FCD5439847FBA503EB7AA5711AFC_12</vt:lpwstr>
  </property>
  <property fmtid="{D5CDD505-2E9C-101B-9397-08002B2CF9AE}" pid="3" name="KSOProductBuildVer">
    <vt:lpwstr>2052-12.1.0.21915</vt:lpwstr>
  </property>
</Properties>
</file>