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327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4a4b814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易错点1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计数时混淆定序与不定序致误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9c8f130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忽视排列数公式的隐含条件致误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956f3a3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排列的概念与简单的排列问题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f1bc00f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排列数公式的理解与应用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bc5c30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特殊元素与特殊位置问题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9ed5e15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“相邻”与“不相邻”问题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49d361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题型5 定序问题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ad5ecdb0009cafa8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a4b814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易错点1 计数时混淆定序与不定序致误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c8f130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易错点2 忽视排列数公式的隐含条件致误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5.jpe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37.jpeg"/><Relationship Id="rId1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4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45.png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5.xml"/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4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49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0_1#bd3540186?vop=1&amp;vop=1&amp;pid=3f1bc00f0&amp;color=0,0,0&amp;vtp=1&amp;bt=1&amp;bbb=1"/>
              <p:cNvSpPr/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由排列数公式得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)⋯(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0_1#bd3540186?vop=1&amp;vop=1&amp;pid=3f1bc00f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blipFill rotWithShape="1">
                <a:blip r:embed="rId1"/>
                <a:stretch>
                  <a:fillRect l="-4" t="-103" b="-138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_1#c93fc6492?vop=1&amp;pid=3f1bc00f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［山东济南莱芜一中等校2025高二联考］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下列等式正确的是(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2_1#c93fc6492.bracket?vop=1&amp;pid=3f1bc00f0&amp;color=0,0,0&amp;vpa=4&amp;vtp=1&amp;bbb=1"/>
          <p:cNvSpPr/>
          <p:nvPr/>
        </p:nvSpPr>
        <p:spPr>
          <a:xfrm>
            <a:off x="8766239" y="969265"/>
            <a:ext cx="7302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1_2#c93fc6492.choices?vop=1&amp;pid=3f1bc00f0&amp;color=0,0,0&amp;vtp=1&amp;bbb=1"/>
              <p:cNvSpPr/>
              <p:nvPr/>
            </p:nvSpPr>
            <p:spPr>
              <a:xfrm>
                <a:off x="722376" y="1384300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2078355" algn="l"/>
                    <a:tab pos="5007610" algn="l"/>
                    <a:tab pos="81400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!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den>
                    </m:f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1_2#c93fc6492.choices?vop=1&amp;pid=3f1bc00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3_1#c93fc6492?vop=1&amp;vop=1&amp;pid=3f1bc00f0&amp;color=0,0,0&amp;vtp=1&amp;bt=1&amp;bbb=1"/>
              <p:cNvSpPr/>
              <p:nvPr/>
            </p:nvSpPr>
            <p:spPr>
              <a:xfrm>
                <a:off x="722376" y="972000"/>
                <a:ext cx="10753344" cy="218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!,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,显然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)×⋯×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)×⋯×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!,故B正确；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[(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)]!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,故C正确；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den>
                    </m:f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3_1#c93fc6492?vop=1&amp;vop=1&amp;pid=3f1bc00f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18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14_1#c93fc6492?vop=1&amp;vop=1&amp;pid=3f1bc00f0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链接教材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此题对应教材第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11页例2,排列数公式有连乘和阶乘两种形式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,在计算含有数字的排列数的具体数值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,常用连乘形式,在证明或化简与排列数有关的问题时,常用阶乘形式.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5_1#b4edd06a0?vop=1&amp;pid=3f1bc00f0&amp;color=0,0,0&amp;vtp=1&amp;bt=1&amp;bbb=1&amp;hb=1"/>
              <p:cNvSpPr/>
              <p:nvPr/>
            </p:nvSpPr>
            <p:spPr>
              <a:xfrm>
                <a:off x="722376" y="972000"/>
                <a:ext cx="10753344" cy="9150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［四川仁寿一中2024高二段考］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)⋯(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，这是排列数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的一种推广,则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5_1#b4edd06a0?vop=1&amp;pid=3f1bc00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5099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-26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6_1#b4edd06a0.bracket?vop=1&amp;pid=3f1bc00f0&amp;color=0,0,0&amp;vpa=5&amp;vtp=1"/>
          <p:cNvSpPr/>
          <p:nvPr/>
        </p:nvSpPr>
        <p:spPr>
          <a:xfrm>
            <a:off x="8505508" y="1617667"/>
            <a:ext cx="355600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5_2#b4edd06a0.choices?vop=1&amp;pid=3f1bc00f0&amp;color=0,0,0&amp;vtp=1&amp;bbb=1"/>
              <p:cNvSpPr/>
              <p:nvPr/>
            </p:nvSpPr>
            <p:spPr>
              <a:xfrm>
                <a:off x="722376" y="1888241"/>
                <a:ext cx="10753344" cy="52152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2780030" algn="l"/>
                    <a:tab pos="5445760" algn="l"/>
                    <a:tab pos="82765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B.1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.2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6_BD.15_2#b4edd06a0.choices?vop=1&amp;pid=3f1bc00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8241"/>
                <a:ext cx="10753344" cy="521526"/>
              </a:xfrm>
              <a:prstGeom prst="rect">
                <a:avLst/>
              </a:prstGeom>
              <a:blipFill rotWithShape="1">
                <a:blip r:embed="rId2"/>
                <a:stretch>
                  <a:fillRect l="-4" t="-74" b="-22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7_1#b4edd06a0?vop=1&amp;vop=1&amp;pid=3f1bc00f0&amp;color=0,0,0&amp;vtp=1&amp;bt=1&amp;bbb=1"/>
              <p:cNvSpPr/>
              <p:nvPr/>
            </p:nvSpPr>
            <p:spPr>
              <a:xfrm>
                <a:off x="722376" y="972000"/>
                <a:ext cx="10753344" cy="53676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7_1#b4edd06a0?vop=1&amp;vop=1&amp;pid=3f1bc00f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36766"/>
              </a:xfrm>
              <a:prstGeom prst="rect">
                <a:avLst/>
              </a:prstGeom>
              <a:blipFill rotWithShape="1">
                <a:blip r:embed="rId1"/>
                <a:stretch>
                  <a:fillRect l="-4" t="-84" b="-87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18_1#b4edd06a0?vop=1&amp;vop=1&amp;pid=3f1bc00f0&amp;color=0,0,0&amp;vtp=1&amp;bt=1&amp;bbb=1&amp;hb=1"/>
          <p:cNvSpPr/>
          <p:nvPr/>
        </p:nvSpPr>
        <p:spPr>
          <a:xfrm>
            <a:off x="722376" y="969264"/>
            <a:ext cx="10753344" cy="2253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归纳总结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1）排列数的计算主要是利用排列数的乘积公式,应用时注意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：连续正整数的积可以写成某个排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列数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,其中最大的是排列元素的总个数,而正整数的个数是选取元素的个数,这是排列数公式的逆用.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2）应用排列数公式的阶乘形式时,一般写出它们的式子后,再提取公因式,然后计算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,这样往往会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减少运算量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cf539e37d?vop=1&amp;pid=4bc5c3007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［湖北武汉2025高二联考］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某班一天上午有4节课，下午有2节课，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现要安排该班一天中语文、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、英语、体育、艺术、通技各一节课的课表，要求数学课排在上午，体育课排在下午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的排法种数是(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cf539e37d.bracket?vop=1&amp;pid=4bc5c3007&amp;color=0,0,0&amp;vpa=6&amp;vtp=1"/>
          <p:cNvSpPr/>
          <p:nvPr/>
        </p:nvSpPr>
        <p:spPr>
          <a:xfrm>
            <a:off x="2446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9_2#cf539e37d.choices?vop=1&amp;pid=4bc5c3007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43505" algn="l"/>
                <a:tab pos="5401310" algn="l"/>
                <a:tab pos="81718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.96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B.192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C.384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.768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1_1#cf539e37d?vop=1&amp;vop=1&amp;pid=4bc5c3007&amp;color=0,0,0&amp;vtp=1&amp;bt=1&amp;bbb=1&amp;hb=1"/>
              <p:cNvSpPr/>
              <p:nvPr/>
            </p:nvSpPr>
            <p:spPr>
              <a:xfrm>
                <a:off x="722376" y="972000"/>
                <a:ext cx="10753344" cy="9062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由题意,要求数学课排在上午,体育课排在下午,有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（种）排法,再排其余4节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（种）排法,根据分步乘法计数原理,共有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192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（种）排法.故选B.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1_1#cf539e37d?vop=1&amp;vop=1&amp;pid=4bc5c300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6209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50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2_1#2b5f8694f?vop=1&amp;pid=4bc5c3007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［黑龙江哈尔滨2024高二月考］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0，1，2，3，4，5，6，7，8，9这十个数字组成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无重复数字的五位数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，且1不能在个位，则关于这样的五位数的个数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，下列表示正确的有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3_1#2b5f8694f.bracket?vop=1&amp;pid=4bc5c3007&amp;color=0,0,0&amp;vpa=7&amp;vtp=1&amp;bbb=1"/>
          <p:cNvSpPr/>
          <p:nvPr/>
        </p:nvSpPr>
        <p:spPr>
          <a:xfrm>
            <a:off x="935101" y="1867350"/>
            <a:ext cx="7302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2_2#2b5f8694f.choices?vop=1&amp;pid=4bc5c3007&amp;color=0,0,0&amp;vtp=1&amp;bbb=1"/>
              <p:cNvSpPr/>
              <p:nvPr/>
            </p:nvSpPr>
            <p:spPr>
              <a:xfrm>
                <a:off x="722376" y="2281878"/>
                <a:ext cx="10753344" cy="8722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22_2#2b5f8694f.choices?vop=1&amp;pid=4bc5c300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10753344" cy="872236"/>
              </a:xfrm>
              <a:prstGeom prst="rect">
                <a:avLst/>
              </a:prstGeom>
              <a:blipFill rotWithShape="1">
                <a:blip r:embed="rId1"/>
                <a:stretch>
                  <a:fillRect l="-4" t="-37" b="-62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7d4db5f2.fixed?pid=1c40e9bbb&amp;color=100,146,38&amp;vtp=1&amp;bbb=1"/>
          <p:cNvSpPr/>
          <p:nvPr/>
        </p:nvSpPr>
        <p:spPr>
          <a:xfrm>
            <a:off x="5056632" y="950976"/>
            <a:ext cx="209397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3.1</a:t>
            </a:r>
            <a:endParaRPr lang="en-US" altLang="zh-CN" sz="7200" dirty="0"/>
          </a:p>
        </p:txBody>
      </p:sp>
      <p:sp>
        <p:nvSpPr>
          <p:cNvPr id="3" name="C_2#47d4db5f2.fixed?pid=1c40e9bbb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3.1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排列与组合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4_1#2b5f8694f?vop=1&amp;vop=1&amp;pid=4bc5c3007&amp;color=0,0,0&amp;vtp=1&amp;bt=1&amp;bbb=1&amp;hb=1"/>
              <p:cNvSpPr/>
              <p:nvPr/>
            </p:nvSpPr>
            <p:spPr>
              <a:xfrm>
                <a:off x="722376" y="972000"/>
                <a:ext cx="10753344" cy="51041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0,1,2,3,4,5,6,7,8,9这十个数字组成无重复数字的五位数,且1不能在个位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,按从左到右的顺序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记万位为第一位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1在第一位,共有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个五位数,若1在第二,第三,第四位,共有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个五位数;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若没有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则第一位有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种选法,剩下的四位上的数字有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种选法,共有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个五位数,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故有符合题意的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个五位数,故D正确.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≠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从十个数字中任选五个进行排列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个,1在个位或0在首位的有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个,0在首位且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1在个位的有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个,则符合题意的五位数共有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个,故C正确.故选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4_1#2b5f8694f?vop=1&amp;vop=1&amp;pid=4bc5c300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10419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65" b="-10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25_1#2b5f8694f?vop=1&amp;vop=1&amp;pid=4bc5c3007&amp;color=0,0,0&amp;vtp=1&amp;bt=1&amp;bbb=1&amp;hb=1"/>
          <p:cNvSpPr/>
          <p:nvPr/>
        </p:nvSpPr>
        <p:spPr>
          <a:xfrm>
            <a:off x="722376" y="969264"/>
            <a:ext cx="10753344" cy="3193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归纳总结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排列问题常见的解题方法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1）“两优先排法”：特殊元素优先排列,特殊位置优先填充,如“0”不排“首位”;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2）“分类讨论法”：按照某一标准将排列分成几类,然后按照分类加法计数原理进行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,要注意以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下两方面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,一方面是分类标准必须恰当,另一方面是分类过程要做到不重不漏;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3）“间接法”：全排列数减去不符合条件的排列数;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4）“位置分析法”：按位置逐步讨论,把有要求的数字的每个数位依次排好.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6_1#07c64affb?vop=1&amp;pid=4bc5c3007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8.有4名男生、5名女生，全排成一行，计算下列情形各有多少种排法.</a:t>
            </a:r>
            <a:endParaRPr lang="en-US" altLang="zh-CN" sz="2000" dirty="0"/>
          </a:p>
        </p:txBody>
      </p:sp>
      <p:sp>
        <p:nvSpPr>
          <p:cNvPr id="3" name="QO_7_BD.27_1#d6cf76467?vop=1&amp;pid=07c64affb&amp;color=0,0,0&amp;vtp=1&amp;bbb=1"/>
          <p:cNvSpPr/>
          <p:nvPr/>
        </p:nvSpPr>
        <p:spPr>
          <a:xfrm>
            <a:off x="722376" y="1433137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（1）甲不在中间也不在两端；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28_1#d6cf76467?vop=1&amp;vop=1&amp;pid=07c64affb&amp;color=0,0,0&amp;vtp=1&amp;bbb=1"/>
              <p:cNvSpPr/>
              <p:nvPr/>
            </p:nvSpPr>
            <p:spPr>
              <a:xfrm>
                <a:off x="722376" y="1843728"/>
                <a:ext cx="10753344" cy="4281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</a:t>
                </a:r>
                <a:r>
                  <a:rPr lang="en-US" altLang="zh-CN" sz="2000" b="1" i="0" spc="-10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解】（元素分析法）：先排甲有6种排法,再排其余人有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pc="-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spc="-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spc="-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spc="-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bSup>
                  </m:oMath>
                </a14:m>
                <a:r>
                  <a:rPr lang="en-US" altLang="zh-CN" sz="2000" b="1" i="0" spc="-10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种排法,故共有</a:t>
                </a:r>
                <a14:m>
                  <m:oMath xmlns:m="http://schemas.openxmlformats.org/officeDocument/2006/math">
                    <m:r>
                      <a:rPr lang="en-US" altLang="zh-CN" sz="2000" b="1" i="0" spc="-10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sSubSup>
                      <m:sSubSupPr>
                        <m:ctrlPr>
                          <a:rPr lang="en-US" altLang="zh-CN" sz="2000" b="1" i="1" spc="-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spc="-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spc="-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b>
                      <m:sup>
                        <m:r>
                          <a:rPr lang="en-US" altLang="zh-CN" sz="2000" b="1" i="0" spc="-1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sup>
                    </m:sSubSup>
                    <m:r>
                      <a:rPr lang="en-US" altLang="zh-CN" sz="2000" b="1" i="0" spc="-10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spc="-10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𝟐𝟒𝟏</m:t>
                    </m:r>
                    <m:r>
                      <a:rPr lang="en-US" altLang="zh-CN" sz="2000" b="1" i="0" spc="-10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spc="-10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𝟗𝟐𝟎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spc="-10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（种）排法.</a:t>
                </a:r>
                <a:endParaRPr lang="en-US" altLang="zh-CN" sz="2000" spc="-100" dirty="0"/>
              </a:p>
            </p:txBody>
          </p:sp>
        </mc:Choice>
        <mc:Fallback>
          <p:sp>
            <p:nvSpPr>
              <p:cNvPr id="4" name="QO_7_AN.28_1#d6cf76467?vop=1&amp;vop=1&amp;pid=07c64aff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428117"/>
              </a:xfrm>
              <a:prstGeom prst="rect">
                <a:avLst/>
              </a:prstGeom>
              <a:blipFill rotWithShape="1">
                <a:blip r:embed="rId1"/>
                <a:stretch>
                  <a:fillRect l="-4" t="-75" b="-12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EX.29_1#d6cf76467?vop=1&amp;vop=1&amp;pid=07c64affb&amp;color=0,0,0&amp;vtp=1&amp;bt=1&amp;bbb=1&amp;hb=1"/>
              <p:cNvSpPr/>
              <p:nvPr/>
            </p:nvSpPr>
            <p:spPr>
              <a:xfrm>
                <a:off x="722376" y="969264"/>
                <a:ext cx="10753344" cy="13259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多种解法一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位置分析法）：中间和两端有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种排法,包括甲在内的其余6人有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,故共有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EX.29_1#d6cf76467?vop=1&amp;vop=1&amp;pid=07c64aff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594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34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EX.30_1#d6cf76467?vop=1&amp;vop=1&amp;pid=07c64affb&amp;color=0,0,0&amp;vtp=1&amp;bbb=1&amp;hb=1"/>
              <p:cNvSpPr/>
              <p:nvPr/>
            </p:nvSpPr>
            <p:spPr>
              <a:xfrm>
                <a:off x="722376" y="2306574"/>
                <a:ext cx="10753344" cy="1397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多种解法二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等机会法）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个人全排列有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种排法.因为甲排在每一个位置的机会都是均等的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,所以甲不在中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间也不在两端有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EX.30_1#d6cf76467?vop=1&amp;vop=1&amp;pid=07c64aff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6574"/>
                <a:ext cx="10753344" cy="1397000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r="-620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EX.31_1#d6cf76467?vop=1&amp;vop=1&amp;pid=07c64affb&amp;color=0,0,0&amp;vtp=1&amp;bbb=1&amp;hb=1"/>
              <p:cNvSpPr/>
              <p:nvPr/>
            </p:nvSpPr>
            <p:spPr>
              <a:xfrm>
                <a:off x="722376" y="3707130"/>
                <a:ext cx="10753344" cy="132600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多种解法三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间接法）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个人全排列有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种排法.甲排在中间或两端有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,所以甲不在中间也不在两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EX.31_1#d6cf76467?vop=1&amp;vop=1&amp;pid=07c64aff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07130"/>
                <a:ext cx="10753344" cy="1326007"/>
              </a:xfrm>
              <a:prstGeom prst="rect">
                <a:avLst/>
              </a:prstGeom>
              <a:blipFill rotWithShape="1">
                <a:blip r:embed="rId3"/>
                <a:stretch>
                  <a:fillRect l="-4" b="-34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32_1#bbe332e8e?vop=1&amp;pid=07c64affb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（2）甲、乙两人必须分别排在两端；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33_1#bbe332e8e?vop=1&amp;vop=1&amp;pid=07c64affb&amp;color=0,0,0&amp;vtp=1&amp;bbb=1"/>
              <p:cNvSpPr/>
              <p:nvPr/>
            </p:nvSpPr>
            <p:spPr>
              <a:xfrm>
                <a:off x="722376" y="1433137"/>
                <a:ext cx="10753344" cy="4276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【解】先排甲、乙,再排其余7人,共有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𝟎𝟖𝟎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33_1#bbe332e8e?vop=1&amp;vop=1&amp;pid=07c64aff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27673"/>
              </a:xfrm>
              <a:prstGeom prst="rect">
                <a:avLst/>
              </a:prstGeom>
              <a:blipFill rotWithShape="1">
                <a:blip r:embed="rId1"/>
                <a:stretch>
                  <a:fillRect l="-4" t="-135" b="-127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7_BD.34_1#54dc55aa7?vop=1&amp;pid=07c64affb&amp;color=0,0,0&amp;vtp=1&amp;bbb=1"/>
          <p:cNvSpPr/>
          <p:nvPr/>
        </p:nvSpPr>
        <p:spPr>
          <a:xfrm>
            <a:off x="722376" y="1866017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（3）男女相间.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35_1#54dc55aa7?vop=1&amp;vop=1&amp;pid=07c64affb&amp;color=0,0,0&amp;vtp=1&amp;bbb=1"/>
              <p:cNvSpPr/>
              <p:nvPr/>
            </p:nvSpPr>
            <p:spPr>
              <a:xfrm>
                <a:off x="722376" y="2285117"/>
                <a:ext cx="10753344" cy="43808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【解】先排4名男生有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种排法,再将5名女生插空,有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b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𝟖𝟖𝟎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7_AN.35_1#54dc55aa7?vop=1&amp;vop=1&amp;pid=07c64aff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5117"/>
                <a:ext cx="10753344" cy="438087"/>
              </a:xfrm>
              <a:prstGeom prst="rect">
                <a:avLst/>
              </a:prstGeom>
              <a:blipFill rotWithShape="1">
                <a:blip r:embed="rId2"/>
                <a:stretch>
                  <a:fillRect l="-4" t="-88" b="-129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6_1#c8f7c782d?vop=1&amp;pid=89ed5e15f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［广西南宁三中2025高二月考］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有4辆车停放5个并排车位，货车甲车体较宽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，停放时需要占两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个车位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，并且乙车与货车甲相邻停放，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则停放方法种数为(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7_1#c8f7c782d.bracket?vop=1&amp;pid=89ed5e15f&amp;color=0,0,0&amp;vpa=8&amp;vtp=1"/>
          <p:cNvSpPr/>
          <p:nvPr/>
        </p:nvSpPr>
        <p:spPr>
          <a:xfrm>
            <a:off x="7272401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36_2#c8f7c782d.choices?vop=1&amp;pid=89ed5e15f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43505" algn="l"/>
                <a:tab pos="5401310" algn="l"/>
                <a:tab pos="81718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B.12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C.16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8_1#c8f7c782d?vop=1&amp;vop=1&amp;pid=89ed5e15f&amp;color=0,0,0&amp;vtp=1&amp;bt=1&amp;bbb=1&amp;hb=1"/>
              <p:cNvSpPr/>
              <p:nvPr/>
            </p:nvSpPr>
            <p:spPr>
              <a:xfrm>
                <a:off x="722376" y="972000"/>
                <a:ext cx="10753344" cy="9067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乙车与货车甲相邻停放,货车甲占两个车位,则乙车只能停在货车甲的两边,有2种停法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，将乙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车与货车甲看成一个整体与另外两辆车排列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种停法,则共有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种停法.故选B.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8_1#c8f7c782d?vop=1&amp;vop=1&amp;pid=89ed5e15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6717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549" b="-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9_1#bf6579ede?vop=1&amp;pid=89ed5e15f&amp;color=0,0,0&amp;vtp=1&amp;bt=1&amp;bbb=1&amp;hb=1"/>
          <p:cNvSpPr/>
          <p:nvPr/>
        </p:nvSpPr>
        <p:spPr>
          <a:xfrm>
            <a:off x="722376" y="972000"/>
            <a:ext cx="10753344" cy="22147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［辽宁锦州2025高二月考］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2024年10月30日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，神舟十八号与神舟十九号航天员顺利会师中国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空间站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，激发了全国人民的民族自豪感和爱国热情.齐聚“天宫”的6名宇航员分别是“70后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旭哲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、“80后”叶光富、李聪、李广苏，“90后”宋令东、王浩泽.为记录这一历史时刻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，大家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准备拍一张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“全家福”.假设6人站成一排，要求三位“80后”相邻，两位“90后”不相邻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同的站法共有(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0_1#bf6579ede.bracket?vop=1&amp;pid=89ed5e15f&amp;color=0,0,0&amp;vpa=9&amp;vtp=1"/>
          <p:cNvSpPr/>
          <p:nvPr/>
        </p:nvSpPr>
        <p:spPr>
          <a:xfrm>
            <a:off x="2433701" y="27817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39_2#bf6579ede.choices?vop=1&amp;pid=89ed5e15f&amp;color=0,0,0&amp;vtp=1&amp;bbb=1"/>
          <p:cNvSpPr/>
          <p:nvPr/>
        </p:nvSpPr>
        <p:spPr>
          <a:xfrm>
            <a:off x="722376" y="32428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32种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48种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64种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.72种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1_1#bf6579ede?vop=1&amp;vop=1&amp;pid=89ed5e15f&amp;color=0,0,0&amp;vtp=1&amp;bt=1&amp;bbb=1&amp;hb=1"/>
              <p:cNvSpPr/>
              <p:nvPr/>
            </p:nvSpPr>
            <p:spPr>
              <a:xfrm>
                <a:off x="722376" y="972000"/>
                <a:ext cx="10753344" cy="13258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因为三位“80后”相邻,可将其看作一个整体,与“70后”蔡旭哲先进行排列,有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·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“80后”和“70后”蔡旭哲站好后会形成3个空位,再将剩下的两位“90后”插入这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3个空位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种插法,因此不同的站法共有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41_1#bf6579ede?vop=1&amp;vop=1&amp;pid=89ed5e15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817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2894" b="-34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2_1#bf6579ede?vop=1&amp;vop=1&amp;pid=89ed5e15f&amp;color=0,0,0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归纳总结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对于相邻问题可以采用捆绑法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,将相邻元素“捆绑”看作一个整体进行排列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,但要注意如果这个整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体中的元素不同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,那么这个整体内部也要进行排序.对于不相邻的问题可以采用插空法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,先排其他元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,最后在其他元素形成的空隙当中插入这些不相邻的元素.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e7ec61f1f.fixed?pid=a1fcda11c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3.1</a:t>
            </a:r>
            <a:endParaRPr lang="en-US" altLang="zh-CN" sz="7200" dirty="0"/>
          </a:p>
        </p:txBody>
      </p:sp>
      <p:sp>
        <p:nvSpPr>
          <p:cNvPr id="3" name="C_4#e7ec61f1f.fixed?pid=a1fcda11c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3.1.2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排列与排列数</a:t>
            </a:r>
            <a:endParaRPr lang="en-US" altLang="zh-CN" sz="4400" dirty="0"/>
          </a:p>
        </p:txBody>
      </p:sp>
      <p:pic>
        <p:nvPicPr>
          <p:cNvPr id="4" name="C_4#e7ec61f1f.fixed?pid=a1fcda11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e7ec61f1f.fixed?pid=a1fcda11c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3_1#002e21a95?vop=1&amp;pid=89ed5e15f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11.将8张连号的门票分给5个家庭，甲家庭需要3张连号的门票，乙家庭需要2张连号的门票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余的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3张门票随机分给其余的3个家庭，并且甲、乙两个家庭不能连排在一起（甲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、乙两个家庭内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部成员的顺序不予考虑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），则这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8张门票不同的分配方法有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B_6_AN.44_1#002e21a95.blank?vop=1&amp;pid=89ed5e15f&amp;color=0,0,0&amp;vpa=10&amp;vtp=1&amp;bbb=1"/>
          <p:cNvSpPr/>
          <p:nvPr/>
        </p:nvSpPr>
        <p:spPr>
          <a:xfrm>
            <a:off x="7205726" y="1829250"/>
            <a:ext cx="498475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5_1#002e21a95?vop=1&amp;vop=1&amp;pid=89ed5e15f&amp;color=0,0,0&amp;vtp=1&amp;bbb=1"/>
              <p:cNvSpPr/>
              <p:nvPr/>
            </p:nvSpPr>
            <p:spPr>
              <a:xfrm>
                <a:off x="722376" y="2379794"/>
                <a:ext cx="10753344" cy="32181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设8张门票的编号分别为1,2,3,4,5,6,7,8.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123,则乙可以是56,67,78，共3种,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234,则乙可以是67,78，共2种,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345,则乙可以是78，共1种,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（种）;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45_1#002e21a95?vop=1&amp;vop=1&amp;pid=89ed5e15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79794"/>
                <a:ext cx="10753344" cy="3218117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45_2#002e21a95?vop=1&amp;vop=1&amp;pid=89ed5e15f&amp;color=0,0,0&amp;mp=1&amp;vtp=1&amp;bt=1&amp;bbb=1"/>
              <p:cNvSpPr/>
              <p:nvPr/>
            </p:nvSpPr>
            <p:spPr>
              <a:xfrm>
                <a:off x="722376" y="969264"/>
                <a:ext cx="10753344" cy="3205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若甲选456,则乙可以是12，共1种,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567,则乙可以是12,23，共2种,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678,则乙可以是12,23,34，共3种,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综上所述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,不同的分配方法有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AS.45_2#002e21a95?vop=1&amp;vop=1&amp;pid=89ed5e15f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205734"/>
              </a:xfrm>
              <a:prstGeom prst="rect">
                <a:avLst/>
              </a:prstGeom>
              <a:blipFill rotWithShape="1">
                <a:blip r:embed="rId1"/>
                <a:stretch>
                  <a:fillRect l="-4" t="-8" b="-14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6_1#e97823335?vop=1&amp;pid=89ed5e15f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［河南省实验中学2025高二月考］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某次学校文艺晚会上计划演出7个节目，其中2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个歌曲节目，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个舞蹈节目，2个小品节目，需要制作节目单.</a:t>
            </a:r>
            <a:endParaRPr lang="en-US" altLang="zh-CN" sz="2000" dirty="0"/>
          </a:p>
        </p:txBody>
      </p:sp>
      <p:sp>
        <p:nvSpPr>
          <p:cNvPr id="3" name="QO_7_BD.47_1#8a288a80f?vop=1&amp;pid=e97823335&amp;color=0,0,0&amp;vtp=1&amp;bbb=1"/>
          <p:cNvSpPr/>
          <p:nvPr/>
        </p:nvSpPr>
        <p:spPr>
          <a:xfrm>
            <a:off x="722376" y="1880812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（1）若3个舞蹈节目相邻，且不排开头和结尾，则有多少种不同的排法？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48_1#8a288a80f?vop=1&amp;vop=1&amp;pid=e97823335&amp;color=0,0,0&amp;vtp=1&amp;bbb=1&amp;hb=1"/>
              <p:cNvSpPr/>
              <p:nvPr/>
            </p:nvSpPr>
            <p:spPr>
              <a:xfrm>
                <a:off x="722376" y="2291403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【解】先将3个舞蹈节目看成一个整体,内部有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再将剩下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4个节目全排列,有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最后将舞蹈节目整体放入剩下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4个节目排列时产生的不含两端的3个空中,有3种排法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,故共有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𝟒𝟑𝟐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48_1#8a288a80f?vop=1&amp;vop=1&amp;pid=e9782333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1808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-24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49_1#559213cb9?vop=1&amp;pid=e97823335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（2）若2个歌曲节目相邻，3个舞蹈节目也相邻，且两个小品节目不相邻，则有多少种不同的排法？</a:t>
            </a:r>
            <a:endParaRPr lang="en-US" altLang="zh-CN" sz="20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50_1#559213cb9?vop=1&amp;vop=1&amp;pid=e97823335&amp;color=0,0,0&amp;vtp=1&amp;bbb=1"/>
              <p:cNvSpPr/>
              <p:nvPr/>
            </p:nvSpPr>
            <p:spPr>
              <a:xfrm>
                <a:off x="722376" y="1386528"/>
                <a:ext cx="10753344" cy="14187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【解】先将舞蹈、歌曲分别看成整体并优先安排,有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种排法，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再将小品节目分别放入排列舞蹈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、歌曲节目时产生的三个空中,有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种排法，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50_1#559213cb9?vop=1&amp;vop=1&amp;pid=e9782333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1418717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-3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1_1#f4b216ef4?vop=1&amp;pid=349d3616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［江苏无锡2025高二月考］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如图所示，某码头有两堆集装箱，一堆3个，另一堆也是3个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需要全部装运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，每次只能从其中一堆取最上面的一个集装箱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，则在装运过程中不同取法的种数是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6_BD.51_2#f4b216ef4?vop=1&amp;pid=349d3616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6360" y="2408877"/>
            <a:ext cx="1847088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52_1#f4b216ef4.bracket?vop=1&amp;pid=349d36162&amp;color=0,0,0&amp;vpa=11&amp;vtp=1"/>
          <p:cNvSpPr/>
          <p:nvPr/>
        </p:nvSpPr>
        <p:spPr>
          <a:xfrm>
            <a:off x="922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6_BD.51_3#f4b216ef4.choices?vop=1&amp;pid=349d36162&amp;color=0,0,0&amp;vtp=1&amp;bbb=1"/>
          <p:cNvSpPr/>
          <p:nvPr/>
        </p:nvSpPr>
        <p:spPr>
          <a:xfrm>
            <a:off x="722376" y="33613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B.16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C.20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53_1#f4b216ef4?vop=1&amp;vop=1&amp;pid=349d36162&amp;color=0,0,0&amp;vtp=1&amp;bt=1&amp;bbb=1&amp;hb=1"/>
              <p:cNvSpPr/>
              <p:nvPr/>
            </p:nvSpPr>
            <p:spPr>
              <a:xfrm>
                <a:off x="722376" y="972000"/>
                <a:ext cx="10753344" cy="199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如图,对集装箱进行编号,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1号箱子一定在2号箱子前被取走,2号箱子一定在3号箱子前被取走,4号箱子一定在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5号箱子前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被取走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,5号箱子一定在6号箱子前被取走,</a:t>
                </a:r>
                <a:endParaRPr lang="en-US" altLang="zh-CN" sz="22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根据定序问题用除法得到不同取法的种数为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53_1#f4b216ef4?vop=1&amp;vop=1&amp;pid=349d3616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93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41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AS.53_2#f4b216ef4?vop=1&amp;vop=1&amp;pid=349d3616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640" y="3102615"/>
            <a:ext cx="1956816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4_1#1a3fa7fce?vop=1&amp;pid=349d36162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［重庆一中2025高二月考］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一位同学用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𝑒𝑒𝑓𝑓𝑓𝑜𝑛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这7个字母组词，恰好能组成“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𝑒𝑛𝑓𝑒𝑜𝑓𝑓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词的概率为(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54_1#1a3fa7fce?vop=1&amp;pid=349d3616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84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5_1#1a3fa7fce.bracket?vop=1&amp;pid=349d36162&amp;color=0,0,0&amp;vpa=12&amp;vtp=1"/>
          <p:cNvSpPr/>
          <p:nvPr/>
        </p:nvSpPr>
        <p:spPr>
          <a:xfrm>
            <a:off x="2192401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54_2#1a3fa7fce.choices?vop=1&amp;pid=349d36162&amp;color=0,0,0&amp;vtp=1&amp;bbb=1"/>
              <p:cNvSpPr/>
              <p:nvPr/>
            </p:nvSpPr>
            <p:spPr>
              <a:xfrm>
                <a:off x="722376" y="1824677"/>
                <a:ext cx="10753344" cy="59391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86380" algn="l"/>
                    <a:tab pos="5534660" algn="l"/>
                    <a:tab pos="82956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840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210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54_2#1a3fa7fce.choices?vop=1&amp;pid=349d3616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593916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90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56_1#1a3fa7fce?vop=1&amp;vop=1&amp;pid=349d36162&amp;color=0,0,0&amp;vtp=1&amp;bt=1&amp;bbb=1"/>
              <p:cNvSpPr/>
              <p:nvPr/>
            </p:nvSpPr>
            <p:spPr>
              <a:xfrm>
                <a:off x="722376" y="969264"/>
                <a:ext cx="10753344" cy="152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根据已知条件这7个字母随机排列共有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7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（种）排法,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恰好能组成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𝑒𝑛𝑓𝑒𝑜𝑓𝑓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”一词占其中的1种情况,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7个字母组词,恰好能组成“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𝑒𝑛𝑓𝑒𝑜𝑓𝑓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”一词的概率为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56_1#1a3fa7fce?vop=1&amp;vop=1&amp;pid=349d3616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52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7_1#eb0f4b947?vop=1&amp;pid=349d3616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15.《红楼梦》四十一回中，凤姐为刘姥姥准备了一道名为“茄鲞”的佳肴，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这道菜用到了鸡汤、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鸡脯肉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、香菌、新笋、豆腐干、果干、茄子净肉七种原料，烹饪时要求香菌、新笋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、豆腐干一起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，茄子净肉在鸡脯肉后下锅，鸡汤最后下锅，则烹饪“茄鲞”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时不同的下锅顺序共有(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8_1#eb0f4b947.bracket?vop=1&amp;pid=349d36162&amp;color=0,0,0&amp;vpa=13&amp;vtp=1"/>
          <p:cNvSpPr/>
          <p:nvPr/>
        </p:nvSpPr>
        <p:spPr>
          <a:xfrm>
            <a:off x="10828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57_2#eb0f4b947.choices?vop=1&amp;pid=349d36162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43505" algn="l"/>
                <a:tab pos="5401310" algn="l"/>
                <a:tab pos="81718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36种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.72种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59_1#eb0f4b947?vop=1&amp;vop=1&amp;pid=349d36162&amp;color=0,0,0&amp;vtp=1&amp;bt=1&amp;bbb=1&amp;hb=1"/>
              <p:cNvSpPr/>
              <p:nvPr/>
            </p:nvSpPr>
            <p:spPr>
              <a:xfrm>
                <a:off x="722376" y="972000"/>
                <a:ext cx="10753344" cy="1491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因为香菌、新笋、豆腐干一起下锅,所以把它们捆绑在一起,看作一个元素,则此时共有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5个元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,其中鸡汤最后下锅,放在最后一个位置,茄子净肉在鸡脯肉后下锅,则共有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）不同的下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锅顺序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59_1#eb0f4b947?vop=1&amp;vop=1&amp;pid=349d3616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91234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r="-1027" b="-30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8d3c8b961?vop=1&amp;pid=c956f3a3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［山东青岛2025高二月考］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下列问题属于排列问题的是(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_1#8d3c8b961.bracket?vop=1&amp;pid=c956f3a3a&amp;color=0,0,0&amp;vpa=1&amp;vtp=1"/>
          <p:cNvSpPr/>
          <p:nvPr/>
        </p:nvSpPr>
        <p:spPr>
          <a:xfrm>
            <a:off x="8245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_2#8d3c8b961?vop=1&amp;pid=c956f3a3a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①从10个人中选2人分别去种树和扫地；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从10个人中选2人去扫地；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从班上30名男生中选出5人组成一个篮球队；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从数字5，6，7，8中任取两个不同的数作幂运算.</a:t>
            </a:r>
            <a:endParaRPr lang="en-US" altLang="zh-CN" sz="2000" dirty="0"/>
          </a:p>
        </p:txBody>
      </p:sp>
      <p:sp>
        <p:nvSpPr>
          <p:cNvPr id="5" name="QC_6_BD.1_3#8d3c8b961.choices?vop=1&amp;pid=c956f3a3a&amp;color=0,0,0&amp;vtp=1&amp;bbb=1"/>
          <p:cNvSpPr/>
          <p:nvPr/>
        </p:nvSpPr>
        <p:spPr>
          <a:xfrm>
            <a:off x="722376" y="32724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97480" algn="l"/>
                <a:tab pos="5356860" algn="l"/>
                <a:tab pos="80289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60_1#eb0f4b947?vop=1&amp;vop=1&amp;pid=349d36162&amp;color=0,0,0&amp;vtp=1&amp;bt=1&amp;bbb=1&amp;hb=1"/>
              <p:cNvSpPr/>
              <p:nvPr/>
            </p:nvSpPr>
            <p:spPr>
              <a:xfrm>
                <a:off x="722376" y="969264"/>
                <a:ext cx="10753344" cy="4234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规律方法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在有些排列问题中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,某些元素的前后顺序是确定的（不一定相邻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）,解决这类问题的基本方法有两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1）整体法,即若有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个元素排成一列,其中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个元素之间的先后顺序确定不变,先将这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个元素排成一列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种不同的排法;然后任取一个排列,固定其他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元素的位置不动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,把这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个元素交换顺序,有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种排法,其中只有一个排列是我们需要的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,因此共有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种满足条件的不同排法.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2）插空法,若有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个元素排成一列,其中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个元素之间的先后顺序确定不变,因此先排这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,只有一种排法,然后把剩下的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个元素分类或分步插入由以上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个元素形成的空隙中.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60_1#eb0f4b947?vop=1&amp;vop=1&amp;pid=349d3616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234434"/>
              </a:xfrm>
              <a:prstGeom prst="rect">
                <a:avLst/>
              </a:prstGeom>
              <a:blipFill rotWithShape="1">
                <a:blip r:embed="rId1"/>
                <a:stretch>
                  <a:fillRect l="-4" t="-6" b="-10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61_1#e4e3427a4?vop=1&amp;pid=4a4b81439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［辽宁多校2025高二期末联考］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某中学正在筹备100周年校庆晚会，原计划共7个节目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排好节目单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，为了使晚会节目更丰富，节目组准备增加3个节目，若保持原计划中的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7个节目的先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后顺序不变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10个节目的不同排法有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B_7_AN.62_1#e4e3427a4.blank?vop=1&amp;pid=4a4b81439&amp;color=0,0,0&amp;vpa=14&amp;vtp=1&amp;bbb=1"/>
          <p:cNvSpPr/>
          <p:nvPr/>
        </p:nvSpPr>
        <p:spPr>
          <a:xfrm>
            <a:off x="5310251" y="1829250"/>
            <a:ext cx="655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720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63_1#e4e3427a4?vop=1&amp;vop=1&amp;pid=4a4b81439&amp;color=0,0,0&amp;vtp=1&amp;bbb=1&amp;hb=1"/>
              <p:cNvSpPr/>
              <p:nvPr/>
            </p:nvSpPr>
            <p:spPr>
              <a:xfrm>
                <a:off x="722376" y="2281877"/>
                <a:ext cx="10753344" cy="1104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10个节目随意排列,有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种排法.原计划中的7个节目随意排列,有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种排法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，保持原计划中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7个节目的先后顺序不变,则这10个节目的不同排法共有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7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7_AS.63_1#e4e3427a4?vop=1&amp;vop=1&amp;pid=4a4b8143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1104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EX.64_1#e4e3427a4?vop=1&amp;vop=1&amp;pid=4a4b81439&amp;color=0,0,0&amp;vtp=1&amp;bt=1&amp;bbb=1"/>
          <p:cNvSpPr/>
          <p:nvPr/>
        </p:nvSpPr>
        <p:spPr>
          <a:xfrm>
            <a:off x="722376" y="96926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本题容易忽略不改变原来节目的相对顺序这一条件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,即原来的7个节目是定序的.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65_1#bfb297a96?vop=1&amp;pid=9c8f13026&amp;color=0,0,0&amp;vtp=1&amp;bt=1&amp;bbb=1&amp;hb=1"/>
              <p:cNvSpPr/>
              <p:nvPr/>
            </p:nvSpPr>
            <p:spPr>
              <a:xfrm>
                <a:off x="722376" y="972000"/>
                <a:ext cx="10753344" cy="8558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17.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［河南开封五校2025高二期中］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，则满足不等式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BD.65_1#bfb297a96?vop=1&amp;pid=9c8f130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58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66_1#bfb297a96.bracket?vop=1&amp;pid=9c8f13026&amp;color=0,0,0&amp;vpa=15&amp;vtp=1&amp;bbb=1"/>
          <p:cNvSpPr/>
          <p:nvPr/>
        </p:nvSpPr>
        <p:spPr>
          <a:xfrm>
            <a:off x="1671701" y="1422850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p:sp>
        <p:nvSpPr>
          <p:cNvPr id="4" name="QC_7_BD.65_2#bfb297a96.choices?vop=1&amp;pid=9c8f13026&amp;color=0,0,0&amp;vtp=1&amp;bbb=1"/>
          <p:cNvSpPr/>
          <p:nvPr/>
        </p:nvSpPr>
        <p:spPr>
          <a:xfrm>
            <a:off x="722376" y="187643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477510" algn="l"/>
                <a:tab pos="82162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B.3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.5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67_1#bfb297a96?vop=1&amp;vop=1&amp;pid=9c8f13026&amp;color=0,0,0&amp;vtp=1&amp;bt=1&amp;bbb=1&amp;hb=1"/>
              <p:cNvSpPr/>
              <p:nvPr/>
            </p:nvSpPr>
            <p:spPr>
              <a:xfrm>
                <a:off x="722376" y="972000"/>
                <a:ext cx="10753344" cy="936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或4.故选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7_AS.67_1#bfb297a96?vop=1&amp;vop=1&amp;pid=9c8f130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36879"/>
              </a:xfrm>
              <a:prstGeom prst="rect">
                <a:avLst/>
              </a:prstGeom>
              <a:blipFill rotWithShape="1">
                <a:blip r:embed="rId1"/>
                <a:stretch>
                  <a:fillRect l="-4" t="-48" b="-56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68_1#94c2b73e0?vop=1&amp;pid=9c8f13026&amp;color=0,0,0&amp;vtp=1&amp;bt=1&amp;bbb=1"/>
              <p:cNvSpPr/>
              <p:nvPr/>
            </p:nvSpPr>
            <p:spPr>
              <a:xfrm>
                <a:off x="722376" y="972000"/>
                <a:ext cx="10753344" cy="40601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［山东济宁2025高二月考］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求不等式：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的解集.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68_1#94c2b73e0?vop=1&amp;pid=9c8f1302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6019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b="-124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69_1#94c2b73e0?vop=1&amp;vop=1&amp;pid=9c8f13026&amp;color=0,0,0&amp;vtp=1&amp;bbb=1&amp;hb=1"/>
              <p:cNvSpPr/>
              <p:nvPr/>
            </p:nvSpPr>
            <p:spPr>
              <a:xfrm>
                <a:off x="722376" y="1380813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8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【解】（阶乘公式法）因为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f>
                              <m:f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𝒙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(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𝒙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𝟑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≤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f>
                              <m:f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(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𝒙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𝟏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)!</m:t>
                                </m:r>
                              </m:num>
                              <m:den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(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𝒙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𝟏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f>
                              <m:f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𝒙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(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𝒙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𝟐</m:t>
                                </m:r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化简可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&amp;(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)(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)≤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或4或5,所以原不等式的解集为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69_1#94c2b73e0?vop=1&amp;vop=1&amp;pid=9c8f1302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0813"/>
                <a:ext cx="10753344" cy="1828800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EX.70_1#94c2b73e0?vop=1&amp;vop=1&amp;pid=9c8f13026&amp;color=0,0,0&amp;vtp=1&amp;bt=1&amp;bbb=1&amp;hb=1"/>
              <p:cNvSpPr/>
              <p:nvPr/>
            </p:nvSpPr>
            <p:spPr>
              <a:xfrm>
                <a:off x="722376" y="972000"/>
                <a:ext cx="10753344" cy="2075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多种解法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连乘公式法）因为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,化简可得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)≤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或4或5,所以原不等式的解集为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EX.70_1#94c2b73e0?vop=1&amp;vop=1&amp;pid=9c8f130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75434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b="-21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EX.71_1#94c2b73e0?vop=1&amp;vop=1&amp;pid=9c8f13026&amp;color=0,0,0&amp;vtp=1&amp;bt=1&amp;bbb=1&amp;hb=1"/>
              <p:cNvSpPr/>
              <p:nvPr/>
            </p:nvSpPr>
            <p:spPr>
              <a:xfrm>
                <a:off x="722376" y="972000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1）不要忽视公式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中的条件“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”.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2）不要忽视公式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中的条件“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”,如本题可能会得到“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”的错误结论.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3）在解答排列数的方程或不等式时,要注意排列数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这些限制条件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,要注意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含排列数的方程或不等式中未知数的取值范围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EX.71_1#94c2b73e0?vop=1&amp;vop=1&amp;pid=9c8f130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78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15" b="-1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_1#8d3c8b961?vop=1&amp;vop=1&amp;pid=c956f3a3a&amp;color=0,0,0&amp;vtp=1&amp;bt=1&amp;bbb=1"/>
          <p:cNvSpPr/>
          <p:nvPr/>
        </p:nvSpPr>
        <p:spPr>
          <a:xfrm>
            <a:off x="722376" y="972000"/>
            <a:ext cx="10753344" cy="22786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①选出的2人有不同的劳动内容,相当于有顺序,①属于排列问题；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选出的2人劳动内容相同,无顺序,②不属于排列问题；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选出5人组成一个篮球队,无顺序,③不属于排列问题；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选出两个数分别作为底数和指数,其结果不同,有顺序,④属于排列问题.</a:t>
            </a:r>
            <a:endParaRPr lang="en-US" altLang="zh-CN" sz="22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所以属于排列问题的是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①④.故选A.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_1#8d3c8b961?vop=1&amp;vop=1&amp;pid=c956f3a3a&amp;color=0,0,0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规律方法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判断一个具体问题是不是排列问题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,就看取出元素后排列是有序的还是无序的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,而检验它是否有序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的依据就是变换元素的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“位置”（这里的“位置”应视具体问题的性质和条件来决定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）,看其结果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是否有变化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,有变化就是排列问题,无变化就不是排列问题.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_1#7a2228c14?vop=1&amp;pid=c956f3a3a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2.公元5世纪，数学家祖冲之估计圆周率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的范围：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592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592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，为纪念祖冲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之在圆周率上的成就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，把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592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称为“祖率”，这是中国数学的伟大成就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.某小学教师为帮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助同学们了解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“祖率”，让同学们把小数点后的7位数字1,4,1,5,9,2,6进行随机排列，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整数部分3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，那么可以得到小于3.14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的不同的数的个数为(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5_1#7a2228c14?vop=1&amp;pid=c956f3a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94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_1#7a2228c14.bracket?vop=1&amp;pid=c956f3a3a&amp;color=0,0,0&amp;vpa=2&amp;vtp=1"/>
          <p:cNvSpPr/>
          <p:nvPr/>
        </p:nvSpPr>
        <p:spPr>
          <a:xfrm>
            <a:off x="6511989" y="23245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5_2#7a2228c14.choices?vop=1&amp;pid=c956f3a3a&amp;color=0,0,0&amp;vtp=1&amp;bbb=1"/>
          <p:cNvSpPr/>
          <p:nvPr/>
        </p:nvSpPr>
        <p:spPr>
          <a:xfrm>
            <a:off x="722376" y="27856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.240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B.360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C.600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.720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7_1#7a2228c14?vop=1&amp;vop=1&amp;pid=c956f3a3a&amp;color=0,0,0&amp;vtp=1&amp;bt=1&amp;bbb=1"/>
              <p:cNvSpPr/>
              <p:nvPr/>
            </p:nvSpPr>
            <p:spPr>
              <a:xfrm>
                <a:off x="722376" y="972000"/>
                <a:ext cx="10753344" cy="1846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小于3.14的不同的数有两类：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：3.11开头的,剩余5个数字全排列有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（种）;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：3.12开头的,剩余5个数字全排列有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根据分类加法计数原理可知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7_1#7a2228c14?vop=1&amp;vop=1&amp;pid=c956f3a3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6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-24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8_1#bd3540186?vop=1&amp;pid=3f1bc00f0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［山西吕梁部分学校2025高二联考］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是正整数，则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)⋯(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8_1#bd3540186?vop=1&amp;pid=3f1bc00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_1#bd3540186.bracket?vop=1&amp;pid=3f1bc00f0&amp;color=0,0,0&amp;vpa=3&amp;vtp=1"/>
          <p:cNvSpPr/>
          <p:nvPr/>
        </p:nvSpPr>
        <p:spPr>
          <a:xfrm>
            <a:off x="922401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8_2#bd3540186.choices?vop=1&amp;pid=3f1bc00f0&amp;color=0,0,0&amp;vtp=1&amp;bbb=1"/>
              <p:cNvSpPr/>
              <p:nvPr/>
            </p:nvSpPr>
            <p:spPr>
              <a:xfrm>
                <a:off x="722376" y="1871286"/>
                <a:ext cx="10753344" cy="4137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8_2#bd3540186.choices?vop=1&amp;pid=3f1bc00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1286"/>
                <a:ext cx="10753344" cy="413703"/>
              </a:xfrm>
              <a:prstGeom prst="rect">
                <a:avLst/>
              </a:prstGeom>
              <a:blipFill rotWithShape="1">
                <a:blip r:embed="rId2"/>
                <a:stretch>
                  <a:fillRect l="-4" t="-139" b="-134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7471</Words>
  <Application>WPS 演示</Application>
  <PresentationFormat>宽屏</PresentationFormat>
  <Paragraphs>302</Paragraphs>
  <Slides>48</Slides>
  <Notes>48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6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2025-08-01T10:45:00Z</dcterms:created>
  <dcterms:modified xsi:type="dcterms:W3CDTF">2025-08-05T02:07:59Z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0F5B77BFD7CE4E1EA135F909A9280721_12</vt:lpwstr>
  </property>
  <property fmtid="{D5CDD505-2E9C-101B-9397-08002B2CF9AE}" pid="3" name="KSOProductBuildVer">
    <vt:lpwstr>2052-12.1.0.21915</vt:lpwstr>
  </property>
</Properties>
</file>